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292" r:id="rId3"/>
    <p:sldId id="276" r:id="rId4"/>
    <p:sldId id="277" r:id="rId5"/>
    <p:sldId id="279" r:id="rId6"/>
    <p:sldId id="280" r:id="rId7"/>
    <p:sldId id="282" r:id="rId8"/>
    <p:sldId id="283" r:id="rId9"/>
    <p:sldId id="287" r:id="rId10"/>
    <p:sldId id="289" r:id="rId11"/>
    <p:sldId id="290" r:id="rId12"/>
    <p:sldId id="291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ock 30 seconds" id="{1C85585A-2ADC-4385-8BA5-044504A297B6}">
          <p14:sldIdLst>
            <p14:sldId id="273"/>
            <p14:sldId id="292"/>
            <p14:sldId id="276"/>
            <p14:sldId id="277"/>
            <p14:sldId id="279"/>
            <p14:sldId id="280"/>
            <p14:sldId id="282"/>
            <p14:sldId id="283"/>
            <p14:sldId id="287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0C"/>
    <a:srgbClr val="FF00FF"/>
    <a:srgbClr val="FF5050"/>
    <a:srgbClr val="FDD0A4"/>
    <a:srgbClr val="FD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6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F37B2-C5DD-4FF9-B337-E19DAA75541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42F203B4-6B93-460B-B4B3-0160EF492AB7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Pfizer</a:t>
          </a:r>
          <a:endParaRPr lang="vi-VN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42B49-F65B-4279-BD1B-870C121704E0}" type="parTrans" cxnId="{EF919E28-E06D-4BC4-A79F-AF8C14425052}">
      <dgm:prSet/>
      <dgm:spPr/>
      <dgm:t>
        <a:bodyPr/>
        <a:lstStyle/>
        <a:p>
          <a:endParaRPr lang="vi-VN"/>
        </a:p>
      </dgm:t>
    </dgm:pt>
    <dgm:pt modelId="{5AE57AA7-8B2D-4E3C-B6C3-EBB3A8F729C7}" type="sibTrans" cxnId="{EF919E28-E06D-4BC4-A79F-AF8C14425052}">
      <dgm:prSet/>
      <dgm:spPr/>
      <dgm:t>
        <a:bodyPr/>
        <a:lstStyle/>
        <a:p>
          <a:endParaRPr lang="vi-VN"/>
        </a:p>
      </dgm:t>
    </dgm:pt>
    <dgm:pt modelId="{F0474681-9268-45AF-B13C-0DA53B6C0492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Moderna</a:t>
          </a:r>
          <a:endParaRPr lang="vi-VN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F7467-0E45-43B8-9A5A-3C083B7B75B7}" type="parTrans" cxnId="{6B182810-BD44-442C-A8A4-A5E1DD90FF09}">
      <dgm:prSet/>
      <dgm:spPr/>
      <dgm:t>
        <a:bodyPr/>
        <a:lstStyle/>
        <a:p>
          <a:endParaRPr lang="vi-VN"/>
        </a:p>
      </dgm:t>
    </dgm:pt>
    <dgm:pt modelId="{36E2278E-7471-48CB-9E08-96C7C4E5558F}" type="sibTrans" cxnId="{6B182810-BD44-442C-A8A4-A5E1DD90FF09}">
      <dgm:prSet/>
      <dgm:spPr/>
      <dgm:t>
        <a:bodyPr/>
        <a:lstStyle/>
        <a:p>
          <a:endParaRPr lang="vi-VN"/>
        </a:p>
      </dgm:t>
    </dgm:pt>
    <dgm:pt modelId="{178F8F0F-253A-41E9-AAE7-F8D7B33C4749}" type="pres">
      <dgm:prSet presAssocID="{138F37B2-C5DD-4FF9-B337-E19DAA75541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E9387-B189-4617-BE7F-D907F88EF404}" type="pres">
      <dgm:prSet presAssocID="{138F37B2-C5DD-4FF9-B337-E19DAA755419}" presName="ribbon" presStyleLbl="node1" presStyleIdx="0" presStyleCnt="1"/>
      <dgm:spPr>
        <a:solidFill>
          <a:srgbClr val="002060"/>
        </a:solidFill>
      </dgm:spPr>
    </dgm:pt>
    <dgm:pt modelId="{684F4136-DEAB-4FA0-A1DB-665C9473E6B3}" type="pres">
      <dgm:prSet presAssocID="{138F37B2-C5DD-4FF9-B337-E19DAA75541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DCE9E-3577-40D5-96A1-35AE41CD8363}" type="pres">
      <dgm:prSet presAssocID="{138F37B2-C5DD-4FF9-B337-E19DAA75541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B23FD-F752-4A0F-B795-4C810F437AAA}" type="presOf" srcId="{138F37B2-C5DD-4FF9-B337-E19DAA755419}" destId="{178F8F0F-253A-41E9-AAE7-F8D7B33C4749}" srcOrd="0" destOrd="0" presId="urn:microsoft.com/office/officeart/2005/8/layout/arrow6"/>
    <dgm:cxn modelId="{6B182810-BD44-442C-A8A4-A5E1DD90FF09}" srcId="{138F37B2-C5DD-4FF9-B337-E19DAA755419}" destId="{F0474681-9268-45AF-B13C-0DA53B6C0492}" srcOrd="1" destOrd="0" parTransId="{200F7467-0E45-43B8-9A5A-3C083B7B75B7}" sibTransId="{36E2278E-7471-48CB-9E08-96C7C4E5558F}"/>
    <dgm:cxn modelId="{EF919E28-E06D-4BC4-A79F-AF8C14425052}" srcId="{138F37B2-C5DD-4FF9-B337-E19DAA755419}" destId="{42F203B4-6B93-460B-B4B3-0160EF492AB7}" srcOrd="0" destOrd="0" parTransId="{D8542B49-F65B-4279-BD1B-870C121704E0}" sibTransId="{5AE57AA7-8B2D-4E3C-B6C3-EBB3A8F729C7}"/>
    <dgm:cxn modelId="{6F672629-FB51-444F-AA53-76AE7B4DFAB2}" type="presOf" srcId="{F0474681-9268-45AF-B13C-0DA53B6C0492}" destId="{5F6DCE9E-3577-40D5-96A1-35AE41CD8363}" srcOrd="0" destOrd="0" presId="urn:microsoft.com/office/officeart/2005/8/layout/arrow6"/>
    <dgm:cxn modelId="{B4837BA4-03B7-476E-B8C7-BF76FDD2E3AF}" type="presOf" srcId="{42F203B4-6B93-460B-B4B3-0160EF492AB7}" destId="{684F4136-DEAB-4FA0-A1DB-665C9473E6B3}" srcOrd="0" destOrd="0" presId="urn:microsoft.com/office/officeart/2005/8/layout/arrow6"/>
    <dgm:cxn modelId="{E430C083-D1F4-49BC-9A67-DBDD342412BD}" type="presParOf" srcId="{178F8F0F-253A-41E9-AAE7-F8D7B33C4749}" destId="{EAAE9387-B189-4617-BE7F-D907F88EF404}" srcOrd="0" destOrd="0" presId="urn:microsoft.com/office/officeart/2005/8/layout/arrow6"/>
    <dgm:cxn modelId="{A87A461C-52B2-47DE-BAB9-B0C6B3853154}" type="presParOf" srcId="{178F8F0F-253A-41E9-AAE7-F8D7B33C4749}" destId="{684F4136-DEAB-4FA0-A1DB-665C9473E6B3}" srcOrd="1" destOrd="0" presId="urn:microsoft.com/office/officeart/2005/8/layout/arrow6"/>
    <dgm:cxn modelId="{A4AD58B0-9983-4382-B4F0-17FE212E75F0}" type="presParOf" srcId="{178F8F0F-253A-41E9-AAE7-F8D7B33C4749}" destId="{5F6DCE9E-3577-40D5-96A1-35AE41CD836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E9387-B189-4617-BE7F-D907F88EF404}">
      <dsp:nvSpPr>
        <dsp:cNvPr id="0" name=""/>
        <dsp:cNvSpPr/>
      </dsp:nvSpPr>
      <dsp:spPr>
        <a:xfrm>
          <a:off x="0" y="865777"/>
          <a:ext cx="12017829" cy="4807131"/>
        </a:xfrm>
        <a:prstGeom prst="leftRightRibb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F4136-DEAB-4FA0-A1DB-665C9473E6B3}">
      <dsp:nvSpPr>
        <dsp:cNvPr id="0" name=""/>
        <dsp:cNvSpPr/>
      </dsp:nvSpPr>
      <dsp:spPr>
        <a:xfrm>
          <a:off x="1442139" y="1707025"/>
          <a:ext cx="3965883" cy="23554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>
              <a:latin typeface="Arial" panose="020B0604020202020204" pitchFamily="34" charset="0"/>
              <a:cs typeface="Arial" panose="020B0604020202020204" pitchFamily="34" charset="0"/>
            </a:rPr>
            <a:t>Pfizer</a:t>
          </a:r>
          <a:endParaRPr lang="vi-VN" sz="6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2139" y="1707025"/>
        <a:ext cx="3965883" cy="2355494"/>
      </dsp:txXfrm>
    </dsp:sp>
    <dsp:sp modelId="{5F6DCE9E-3577-40D5-96A1-35AE41CD8363}">
      <dsp:nvSpPr>
        <dsp:cNvPr id="0" name=""/>
        <dsp:cNvSpPr/>
      </dsp:nvSpPr>
      <dsp:spPr>
        <a:xfrm>
          <a:off x="6008914" y="2476166"/>
          <a:ext cx="4686953" cy="23554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>
              <a:latin typeface="Arial" panose="020B0604020202020204" pitchFamily="34" charset="0"/>
              <a:cs typeface="Arial" panose="020B0604020202020204" pitchFamily="34" charset="0"/>
            </a:rPr>
            <a:t>Moderna</a:t>
          </a:r>
          <a:endParaRPr lang="vi-VN" sz="6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914" y="2476166"/>
        <a:ext cx="4686953" cy="235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6A0BE-1F65-4256-9DDD-D526A52F4F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1C37D-0761-48C5-865F-19AE24EA5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7C30-BFB7-4C18-9F7D-D58808C86228}" type="datetimeFigureOut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787A0-C03B-4149-83E3-EF31A0C03D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9660A-E70E-45ED-A8F6-E080563B9F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78B62-21B0-4D73-A6FA-B4974F709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9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D916-E9CB-419B-ABD2-49AFC954D8D6}" type="datetimeFigureOut">
              <a:rPr lang="en-US" smtClean="0"/>
              <a:t>4/15/2022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5250B-A0CB-404A-9CCD-DF26724FE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217CD73-2733-4306-A846-BC3B4BCC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US" noProof="0" smtClean="0"/>
              <a:t>4/15/2022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10A2-B575-481C-9A43-625FBD0ED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825" y="1538514"/>
            <a:ext cx="6943725" cy="2214336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</a:t>
            </a:r>
            <a:r>
              <a:rPr lang="en-US" sz="4400" b="1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 VẮC XIN PHÒNG COVID-19</a:t>
            </a:r>
            <a:br>
              <a:rPr lang="en-US" sz="3600" b="1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TRẺ TỪ 5-12 </a:t>
            </a:r>
            <a:r>
              <a:rPr lang="en-US" sz="3600" b="1" smtClean="0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br>
              <a:rPr lang="en-US" sz="3600" b="1" smtClean="0">
                <a:solidFill>
                  <a:srgbClr val="8E41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(Kế hoạch 2426/SYT-NVY)</a:t>
            </a:r>
            <a:endParaRPr lang="vi-VN" sz="27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E9C8D-6C18-47B2-BBB5-2264229A1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4488"/>
            <a:ext cx="6943725" cy="693737"/>
          </a:xfrm>
        </p:spPr>
        <p:txBody>
          <a:bodyPr/>
          <a:lstStyle/>
          <a:p>
            <a:pPr algn="r"/>
            <a:r>
              <a:rPr lang="en-US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Nghiệp vụ Y</a:t>
            </a:r>
            <a:endParaRPr lang="vi-VN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8B0B3-9298-4565-8A87-25F967BF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51" y="274506"/>
            <a:ext cx="931350" cy="9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AB81-56BF-4A77-8322-2CD1EA7A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93" y="145369"/>
            <a:ext cx="10515600" cy="587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TÁC NHẬP LIỆU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3772-0527-4448-996C-FC05F11D8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092" y="1277257"/>
            <a:ext cx="3653065" cy="281577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cộng đồng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UBND QH phân công nhân sự cập nhật DS trẻ được tiêm vào Nền tảng.</a:t>
            </a:r>
            <a:endParaRPr lang="vi-VN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4E7C5-C728-410D-96C9-D8533E6F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3486" y="1274081"/>
            <a:ext cx="3653065" cy="5322435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bệnh viện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0513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 cập nhật mũi tiêm lên Nền t</a:t>
            </a:r>
            <a:r>
              <a:rPr lang="vi-VN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thực hiện ký số chứng nhận trên Nền tảng và cấp giấy chứng nhận tiêm chủng cho tất cả các trẻ được tiêm trên địa bàn quản lý </a:t>
            </a:r>
            <a:r>
              <a:rPr lang="vi-VN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 trong ngày</a:t>
            </a:r>
            <a:r>
              <a:rPr lang="en-US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4614CD-E40F-4CB7-8E3C-B82D20021F46}"/>
              </a:ext>
            </a:extLst>
          </p:cNvPr>
          <p:cNvSpPr txBox="1">
            <a:spLocks/>
          </p:cNvSpPr>
          <p:nvPr/>
        </p:nvSpPr>
        <p:spPr>
          <a:xfrm>
            <a:off x="348343" y="1277257"/>
            <a:ext cx="3653065" cy="281577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điểm tiêm trường học: </a:t>
            </a:r>
          </a:p>
          <a:p>
            <a:pPr marL="231775" indent="0" algn="just">
              <a:buNone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CSGD nhập liệu bằng tài khoản của mình, chọn điểm tiêm là TTYT/TYT, cập nhật DS trẻ được tiêm vào Nền tảng.</a:t>
            </a:r>
            <a:endParaRPr lang="vi-VN" sz="2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3F214D-DF2D-4080-8ECA-33CE98CD076F}"/>
              </a:ext>
            </a:extLst>
          </p:cNvPr>
          <p:cNvSpPr txBox="1">
            <a:spLocks/>
          </p:cNvSpPr>
          <p:nvPr/>
        </p:nvSpPr>
        <p:spPr>
          <a:xfrm>
            <a:off x="387521" y="4240652"/>
            <a:ext cx="7351141" cy="23558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vi-VN" sz="2400" i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 tâm y tế, Trạm y tế thực hiện ký số chứng nhận trên Nền tảng và cấp giấy chứng nhận tiêm chủng cho tất cả các trẻ được tiêm trên địa bàn quản lý </a:t>
            </a:r>
            <a:r>
              <a:rPr lang="vi-VN" sz="2400" i="1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 trong ngày.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vi-VN" sz="2400" i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Mỗi TTYT phải có chữ ký số vào ngày 16.4.2022</a:t>
            </a:r>
            <a:endParaRPr lang="vi-VN" sz="2400" i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3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AB81-56BF-4A77-8322-2CD1EA7A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93" y="145369"/>
            <a:ext cx="10515600" cy="587602"/>
          </a:xfrm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 BẢO AN TOÀN TIÊM CHỦNG TẠI ĐIỂM TIÊM</a:t>
            </a:r>
            <a:endParaRPr lang="vi-VN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5B7415-0153-4EA8-8AA4-537A2A5CF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944" y="928914"/>
            <a:ext cx="6473370" cy="5928632"/>
          </a:xfrm>
        </p:spPr>
        <p:txBody>
          <a:bodyPr>
            <a:normAutofit/>
          </a:bodyPr>
          <a:lstStyle/>
          <a:p>
            <a:pPr algn="just"/>
            <a:r>
              <a:rPr lang="nl-NL" sz="3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Giám đốc TTYT chịu trách nhiệm toàn bộ về công tác đảm bảo an toàn tiêm vắc xin phòng COVID-19 tại các điểm tiêm trên địa bàn. </a:t>
            </a:r>
          </a:p>
          <a:p>
            <a:pPr algn="just"/>
            <a:r>
              <a:rPr lang="nl-NL" sz="320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 mỗi buổi tiêm</a:t>
            </a:r>
            <a:r>
              <a:rPr lang="nl-NL" sz="3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TTYT kiểm tra các điều kiện đảm bảo an toàn tiêm chủng</a:t>
            </a:r>
            <a:r>
              <a:rPr lang="vi-VN" sz="3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theo </a:t>
            </a:r>
            <a:r>
              <a:rPr lang="vi-VN" sz="32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 định 3588/QĐ-BYT ngày 26/7/2021</a:t>
            </a:r>
            <a:r>
              <a:rPr lang="nl-NL" sz="3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điểm tiêm chỉ được bắt đầu tổ chức tiêm sau khi được T</a:t>
            </a:r>
            <a:r>
              <a:rPr lang="vi-VN" sz="3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TYT</a:t>
            </a:r>
            <a:r>
              <a:rPr lang="nl-NL" sz="3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xác nhận </a:t>
            </a:r>
            <a:r>
              <a:rPr lang="nl-NL" sz="3200" b="1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“đảm bảo an toàn tiêm chủng vắc xin phòng COVID-19”</a:t>
            </a:r>
            <a:r>
              <a:rPr lang="vi-VN" sz="3200" b="1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958A80-8BFD-4C7D-9159-C0FAC1B94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175" y="928914"/>
            <a:ext cx="5076825" cy="592863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8780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ệnh viện Đa khoa Sa Đéc xin cảm ơn.">
            <a:extLst>
              <a:ext uri="{FF2B5EF4-FFF2-40B4-BE49-F238E27FC236}">
                <a16:creationId xmlns:a16="http://schemas.microsoft.com/office/drawing/2014/main" id="{1B7F2D8E-6129-4415-A486-DFDA056F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5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8" y="5208"/>
            <a:ext cx="5450830" cy="6852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207"/>
            <a:ext cx="4833257" cy="6852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2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55 Seven O'clock Stock Photos and Images - 123RF">
            <a:extLst>
              <a:ext uri="{FF2B5EF4-FFF2-40B4-BE49-F238E27FC236}">
                <a16:creationId xmlns:a16="http://schemas.microsoft.com/office/drawing/2014/main" id="{E57A2943-662E-4463-B7B4-5F1FFB2F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3" y="800100"/>
            <a:ext cx="6047721" cy="58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9A538C-8F26-45F4-9BE1-2E8A70B9A021}"/>
              </a:ext>
            </a:extLst>
          </p:cNvPr>
          <p:cNvSpPr/>
          <p:nvPr/>
        </p:nvSpPr>
        <p:spPr>
          <a:xfrm>
            <a:off x="5514080" y="1118239"/>
            <a:ext cx="6521978" cy="25545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cap="none" spc="0" dirty="0" smtClean="0">
                <a:ln/>
                <a:solidFill>
                  <a:srgbClr val="00B050"/>
                </a:solidFill>
                <a:effectLst/>
              </a:rPr>
              <a:t>16/4/2022</a:t>
            </a:r>
          </a:p>
          <a:p>
            <a:pPr algn="ctr"/>
            <a:r>
              <a:rPr lang="en-US" sz="6000" b="1" i="1" dirty="0" smtClean="0">
                <a:ln/>
                <a:solidFill>
                  <a:srgbClr val="FF0000"/>
                </a:solidFill>
              </a:rPr>
              <a:t>Khởi động kế hoạch</a:t>
            </a:r>
            <a:endParaRPr lang="en-US" sz="6000" b="1" i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509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0C39-322E-4197-ABBA-5772733F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40"/>
            <a:ext cx="10515600" cy="723446"/>
          </a:xfrm>
        </p:spPr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TƯỢNG</a:t>
            </a:r>
            <a:endParaRPr lang="vi-VN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89F0-2018-43B4-9455-7C2C4A9A9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5" y="1233715"/>
            <a:ext cx="11524343" cy="5160963"/>
          </a:xfrm>
        </p:spPr>
        <p:txBody>
          <a:bodyPr>
            <a:norm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7200" b="1" spc="2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898.537</a:t>
            </a:r>
            <a:r>
              <a:rPr lang="en-US" sz="3600" spc="2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spc="-1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 từ 5 đến dưới 12 tuổi sinh sống, học tập trên địa bàn Thành phố Hồ Chí Minh</a:t>
            </a:r>
            <a:r>
              <a:rPr lang="en-US" sz="4400" spc="2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40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4400" spc="2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i="1" spc="2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000" i="1" spc="2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rẻ </a:t>
            </a:r>
            <a:r>
              <a:rPr lang="en-US" sz="4000" i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 từng mắc COVID-19 sẽ được tiêm vắc xin phòng COVID-19 </a:t>
            </a:r>
            <a:r>
              <a:rPr lang="en-US" sz="4000" i="1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90 ngày </a:t>
            </a:r>
            <a:r>
              <a:rPr lang="en-US" sz="4000" i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(kể từ ngày mắc bệnh).</a:t>
            </a:r>
            <a:endParaRPr lang="vi-VN" sz="4000" i="1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63B8B4-3597-4AE0-8D01-0BF45AE67881}"/>
              </a:ext>
            </a:extLst>
          </p:cNvPr>
          <p:cNvSpPr/>
          <p:nvPr/>
        </p:nvSpPr>
        <p:spPr>
          <a:xfrm>
            <a:off x="232229" y="1059543"/>
            <a:ext cx="11800114" cy="5428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54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9A9B9F9-7605-491B-AB5C-547D90E68DF5}"/>
              </a:ext>
            </a:extLst>
          </p:cNvPr>
          <p:cNvSpPr/>
          <p:nvPr/>
        </p:nvSpPr>
        <p:spPr>
          <a:xfrm>
            <a:off x="5021943" y="174171"/>
            <a:ext cx="6908800" cy="114662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đang đi học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tiêm tại CSGD</a:t>
            </a:r>
            <a:endParaRPr lang="vi-VN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F369CAB7-1591-4083-8CF1-FECC838E9D75}"/>
              </a:ext>
            </a:extLst>
          </p:cNvPr>
          <p:cNvSpPr/>
          <p:nvPr/>
        </p:nvSpPr>
        <p:spPr>
          <a:xfrm>
            <a:off x="5094515" y="1514928"/>
            <a:ext cx="6836228" cy="114662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đang được nuôi dưỡng tại CS BTXH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tiêm tại CS BTXH hoặc cộng đồng</a:t>
            </a:r>
            <a:endParaRPr lang="vi-VN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3DBD8C66-0E7F-4330-9F36-B074A1E87D9E}"/>
              </a:ext>
            </a:extLst>
          </p:cNvPr>
          <p:cNvSpPr/>
          <p:nvPr/>
        </p:nvSpPr>
        <p:spPr>
          <a:xfrm>
            <a:off x="5021943" y="2855685"/>
            <a:ext cx="6908800" cy="114662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không đi học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tiêm tại cộng đồng</a:t>
            </a:r>
            <a:endParaRPr lang="vi-VN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242C2C81-8243-45D4-BCAB-F33EC08B893E}"/>
              </a:ext>
            </a:extLst>
          </p:cNvPr>
          <p:cNvSpPr/>
          <p:nvPr/>
        </p:nvSpPr>
        <p:spPr>
          <a:xfrm>
            <a:off x="5094515" y="4232727"/>
            <a:ext cx="6908800" cy="114662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nằm viện: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 tại bệnh viện</a:t>
            </a:r>
            <a:endParaRPr lang="vi-VN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B510A116-3C83-4212-8205-7CFACC7D894B}"/>
              </a:ext>
            </a:extLst>
          </p:cNvPr>
          <p:cNvSpPr/>
          <p:nvPr/>
        </p:nvSpPr>
        <p:spPr>
          <a:xfrm>
            <a:off x="5094515" y="5693226"/>
            <a:ext cx="6908800" cy="114662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có chỉ định tiêm tại BV: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 tại BV QH hoặc BV chuyên khoa nhi</a:t>
            </a:r>
            <a:endParaRPr lang="vi-VN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52482F-3923-458F-9500-D5B0500D7EE8}"/>
              </a:ext>
            </a:extLst>
          </p:cNvPr>
          <p:cNvSpPr/>
          <p:nvPr/>
        </p:nvSpPr>
        <p:spPr>
          <a:xfrm>
            <a:off x="3907975" y="3153229"/>
            <a:ext cx="1068610" cy="5805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C5300D3E-52C7-40F0-BEE1-BD6023CC6F95}"/>
              </a:ext>
            </a:extLst>
          </p:cNvPr>
          <p:cNvSpPr/>
          <p:nvPr/>
        </p:nvSpPr>
        <p:spPr>
          <a:xfrm>
            <a:off x="3871687" y="410028"/>
            <a:ext cx="1030513" cy="3018971"/>
          </a:xfrm>
          <a:prstGeom prst="bentArrow">
            <a:avLst>
              <a:gd name="adj1" fmla="val 25000"/>
              <a:gd name="adj2" fmla="val 24296"/>
              <a:gd name="adj3" fmla="val 25000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1751EEDD-31BA-4BEF-9807-1D8680F4B728}"/>
              </a:ext>
            </a:extLst>
          </p:cNvPr>
          <p:cNvSpPr/>
          <p:nvPr/>
        </p:nvSpPr>
        <p:spPr>
          <a:xfrm>
            <a:off x="3878946" y="1826988"/>
            <a:ext cx="1141182" cy="1602011"/>
          </a:xfrm>
          <a:prstGeom prst="bentArrow">
            <a:avLst>
              <a:gd name="adj1" fmla="val 25000"/>
              <a:gd name="adj2" fmla="val 23592"/>
              <a:gd name="adj3" fmla="val 25000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Arrow: Bent 27">
            <a:extLst>
              <a:ext uri="{FF2B5EF4-FFF2-40B4-BE49-F238E27FC236}">
                <a16:creationId xmlns:a16="http://schemas.microsoft.com/office/drawing/2014/main" id="{310DF587-C3F3-406D-BC4D-FD90A76CCACE}"/>
              </a:ext>
            </a:extLst>
          </p:cNvPr>
          <p:cNvSpPr/>
          <p:nvPr/>
        </p:nvSpPr>
        <p:spPr>
          <a:xfrm rot="10800000" flipH="1">
            <a:off x="3876780" y="3428999"/>
            <a:ext cx="1172377" cy="3116943"/>
          </a:xfrm>
          <a:prstGeom prst="bentArrow">
            <a:avLst>
              <a:gd name="adj1" fmla="val 25000"/>
              <a:gd name="adj2" fmla="val 18810"/>
              <a:gd name="adj3" fmla="val 25000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C0346B39-B934-4AD6-8A1F-F1C654DACD4D}"/>
              </a:ext>
            </a:extLst>
          </p:cNvPr>
          <p:cNvSpPr/>
          <p:nvPr/>
        </p:nvSpPr>
        <p:spPr>
          <a:xfrm rot="10800000" flipH="1">
            <a:off x="3876779" y="3428998"/>
            <a:ext cx="1172377" cy="1625597"/>
          </a:xfrm>
          <a:prstGeom prst="bentArrow">
            <a:avLst>
              <a:gd name="adj1" fmla="val 25000"/>
              <a:gd name="adj2" fmla="val 18810"/>
              <a:gd name="adj3" fmla="val 25000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E900119D-4F4B-4F1F-B954-DDB6882D68A2}"/>
              </a:ext>
            </a:extLst>
          </p:cNvPr>
          <p:cNvSpPr/>
          <p:nvPr/>
        </p:nvSpPr>
        <p:spPr>
          <a:xfrm>
            <a:off x="58059" y="1917699"/>
            <a:ext cx="3724729" cy="2980870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ĐIỂM </a:t>
            </a:r>
          </a:p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endParaRPr lang="vi-VN" sz="6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1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9623-C9A0-4985-ADA6-6534F688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92"/>
            <a:ext cx="10515600" cy="5202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GIAN: </a:t>
            </a: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16-30/4/2022</a:t>
            </a:r>
            <a:endParaRPr lang="vi-VN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70302E-5593-44CD-AA1D-2CC071F21089}"/>
              </a:ext>
            </a:extLst>
          </p:cNvPr>
          <p:cNvSpPr/>
          <p:nvPr/>
        </p:nvSpPr>
        <p:spPr>
          <a:xfrm>
            <a:off x="1400050" y="1750981"/>
            <a:ext cx="3169413" cy="346891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16.4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22 QH tiêm cho học sinh lớp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032A99-7D89-409A-AF4F-E91444F00001}"/>
              </a:ext>
            </a:extLst>
          </p:cNvPr>
          <p:cNvSpPr/>
          <p:nvPr/>
        </p:nvSpPr>
        <p:spPr>
          <a:xfrm>
            <a:off x="5234361" y="1694542"/>
            <a:ext cx="3169412" cy="346891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18-28.4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Tiêm đồng loạt 22 QH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Ưu tiên tiêm VX cho trẻ lớp 4, 5.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Các trẻ từ 5-dưới 10 tuổi sẽ được tiêm ngay sau VX được cung ứng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150D9D-31C9-4900-A795-86547234A24F}"/>
              </a:ext>
            </a:extLst>
          </p:cNvPr>
          <p:cNvSpPr/>
          <p:nvPr/>
        </p:nvSpPr>
        <p:spPr>
          <a:xfrm>
            <a:off x="8993559" y="1692925"/>
            <a:ext cx="3169413" cy="346891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29-30.4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Tiêm vét cho trẻ chưa tiêm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31F77-0333-40E7-97FC-9525F36C8321}"/>
              </a:ext>
            </a:extLst>
          </p:cNvPr>
          <p:cNvSpPr txBox="1"/>
          <p:nvPr/>
        </p:nvSpPr>
        <p:spPr>
          <a:xfrm>
            <a:off x="224973" y="800510"/>
            <a:ext cx="11429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lvl="2" algn="just"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en-US" sz="2400" b="1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 tắc: </a:t>
            </a:r>
            <a:r>
              <a:rPr lang="en-US" sz="2400" i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tiêm theo lứa tuổi giảm dần, ưu tiên tiêm trước cho trẻ đang học lớp 6 và hạ dần theo độ tuổi tùy theo tiến độ cung ứng vắc xin.</a:t>
            </a:r>
            <a:endParaRPr lang="vi-VN" sz="2400" i="1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A0DE54-7C15-4E3B-89DD-D4CD7C786CAE}"/>
              </a:ext>
            </a:extLst>
          </p:cNvPr>
          <p:cNvSpPr/>
          <p:nvPr/>
        </p:nvSpPr>
        <p:spPr>
          <a:xfrm>
            <a:off x="4650561" y="3008084"/>
            <a:ext cx="560758" cy="84182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99B0CDB-B5B8-42EC-B0CD-B47453C80CA7}"/>
              </a:ext>
            </a:extLst>
          </p:cNvPr>
          <p:cNvSpPr/>
          <p:nvPr/>
        </p:nvSpPr>
        <p:spPr>
          <a:xfrm>
            <a:off x="8418287" y="3008085"/>
            <a:ext cx="560758" cy="84182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B2AEF-A758-4496-90D1-334B9D5FC627}"/>
              </a:ext>
            </a:extLst>
          </p:cNvPr>
          <p:cNvSpPr/>
          <p:nvPr/>
        </p:nvSpPr>
        <p:spPr>
          <a:xfrm rot="16200000">
            <a:off x="155962" y="3022727"/>
            <a:ext cx="1364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Mũi 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BDF04D-8E59-44D6-979D-C6AA0B0D9942}"/>
              </a:ext>
            </a:extLst>
          </p:cNvPr>
          <p:cNvCxnSpPr/>
          <p:nvPr/>
        </p:nvCxnSpPr>
        <p:spPr>
          <a:xfrm flipV="1">
            <a:off x="0" y="5163456"/>
            <a:ext cx="12192000" cy="5643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7B7-B6CC-46A3-9410-ADCC3E2EEB83}"/>
              </a:ext>
            </a:extLst>
          </p:cNvPr>
          <p:cNvSpPr/>
          <p:nvPr/>
        </p:nvSpPr>
        <p:spPr>
          <a:xfrm rot="16200000">
            <a:off x="155961" y="5734325"/>
            <a:ext cx="1364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Mũi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C1971-668F-4FCE-A261-09DFD0780E12}"/>
              </a:ext>
            </a:extLst>
          </p:cNvPr>
          <p:cNvSpPr txBox="1"/>
          <p:nvPr/>
        </p:nvSpPr>
        <p:spPr>
          <a:xfrm>
            <a:off x="1400051" y="5660571"/>
            <a:ext cx="10762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nl-NL" sz="2800" i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 đủ thời gian và khoảng cách giữa 2 mũi tiêm theo hướng dẫn của nhà sản xuất.</a:t>
            </a:r>
            <a:endParaRPr lang="vi-VN" sz="28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7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9623-C9A0-4985-ADA6-6534F688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92"/>
            <a:ext cx="10515600" cy="5202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 VẮC XIN</a:t>
            </a:r>
            <a:endParaRPr lang="vi-VN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01237AB-DE31-4F56-BD54-2E10C31B8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991038"/>
              </p:ext>
            </p:extLst>
          </p:nvPr>
        </p:nvGraphicFramePr>
        <p:xfrm>
          <a:off x="87085" y="-537029"/>
          <a:ext cx="12017829" cy="653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AC1FE80-5F09-4BC9-A730-D53A6C94D2D6}"/>
              </a:ext>
            </a:extLst>
          </p:cNvPr>
          <p:cNvSpPr txBox="1"/>
          <p:nvPr/>
        </p:nvSpPr>
        <p:spPr>
          <a:xfrm>
            <a:off x="377371" y="4609072"/>
            <a:ext cx="6655817" cy="198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lfaen" panose="010A0502050306030303" pitchFamily="18" charset="0"/>
              <a:buChar char="-"/>
            </a:pPr>
            <a:r>
              <a:rPr lang="en-US" sz="32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 1 (15.4):   </a:t>
            </a:r>
            <a:r>
              <a:rPr lang="en-US" sz="3200" b="1" i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3200" i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87.500 </a:t>
            </a:r>
            <a:r>
              <a:rPr lang="en-US" sz="3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liều</a:t>
            </a:r>
            <a:endParaRPr lang="vi-VN" sz="32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lfaen" panose="010A0502050306030303" pitchFamily="18" charset="0"/>
              <a:buChar char="-"/>
            </a:pPr>
            <a:r>
              <a:rPr lang="en-US" sz="3200" b="1" i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 kiến lần 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3200" b="1" i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138.000 liều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lfaen" panose="010A0502050306030303" pitchFamily="18" charset="0"/>
              <a:buChar char="-"/>
            </a:pP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 kiến </a:t>
            </a: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 </a:t>
            </a:r>
            <a:r>
              <a:rPr lang="en-US" sz="3200" b="1" i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n-US" sz="3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147.500 liều</a:t>
            </a:r>
            <a:endParaRPr lang="vi-VN" sz="32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2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9623-C9A0-4985-ADA6-6534F688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404"/>
            <a:ext cx="10515600" cy="5202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SỰ THAM GIA ĐỘI TIÊM</a:t>
            </a:r>
            <a:endParaRPr lang="vi-VN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B37D3C7A-5175-4330-A157-4BA3AA97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6" y="419099"/>
            <a:ext cx="4638675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18B72E-16BF-4503-9599-9301922982D2}"/>
              </a:ext>
            </a:extLst>
          </p:cNvPr>
          <p:cNvSpPr txBox="1"/>
          <p:nvPr/>
        </p:nvSpPr>
        <p:spPr>
          <a:xfrm>
            <a:off x="838200" y="3937454"/>
            <a:ext cx="3106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2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898.537</a:t>
            </a:r>
            <a:r>
              <a:rPr lang="en-US" sz="4000" b="1" spc="2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spc="2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endParaRPr lang="vi-VN" sz="3200">
              <a:solidFill>
                <a:srgbClr val="002060"/>
              </a:solidFill>
            </a:endParaRPr>
          </a:p>
        </p:txBody>
      </p:sp>
      <p:pic>
        <p:nvPicPr>
          <p:cNvPr id="2054" name="Picture 6" descr="Bộ Y tế hướng dẫn mới nhất về tiêm vaccine phòng COVID-19 cho trẻ từ 5 - dưới 12 tuổi">
            <a:extLst>
              <a:ext uri="{FF2B5EF4-FFF2-40B4-BE49-F238E27FC236}">
                <a16:creationId xmlns:a16="http://schemas.microsoft.com/office/drawing/2014/main" id="{EB90CFD9-8AF2-425C-8276-55C7F8EB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7" y="1190626"/>
            <a:ext cx="3691952" cy="2463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B0A0A-3471-4196-8D76-B75BAA410348}"/>
              </a:ext>
            </a:extLst>
          </p:cNvPr>
          <p:cNvSpPr txBox="1"/>
          <p:nvPr/>
        </p:nvSpPr>
        <p:spPr>
          <a:xfrm>
            <a:off x="7756526" y="4013654"/>
            <a:ext cx="2844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2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604</a:t>
            </a:r>
            <a:r>
              <a:rPr lang="en-US" sz="4000" b="1" spc="2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spc="2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 tiêm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4279E0-2768-409A-A9CF-FD47B92F2567}"/>
              </a:ext>
            </a:extLst>
          </p:cNvPr>
          <p:cNvSpPr/>
          <p:nvPr/>
        </p:nvSpPr>
        <p:spPr>
          <a:xfrm>
            <a:off x="4156076" y="4429152"/>
            <a:ext cx="3600450" cy="13932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8F51E-1F12-4F46-AB8B-7CD930159499}"/>
              </a:ext>
            </a:extLst>
          </p:cNvPr>
          <p:cNvSpPr txBox="1"/>
          <p:nvPr/>
        </p:nvSpPr>
        <p:spPr>
          <a:xfrm>
            <a:off x="4954762" y="452074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ngày</a:t>
            </a:r>
            <a:endParaRPr lang="vi-VN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89522-F7B7-4910-A4CC-97D76CF57076}"/>
              </a:ext>
            </a:extLst>
          </p:cNvPr>
          <p:cNvSpPr txBox="1"/>
          <p:nvPr/>
        </p:nvSpPr>
        <p:spPr>
          <a:xfrm>
            <a:off x="0" y="5503783"/>
            <a:ext cx="12192000" cy="135421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lực lượng tại chỗ của từng QH (TTYT, TYT, BV QH), Sở Y tế huy động thêm </a:t>
            </a:r>
            <a:r>
              <a:rPr lang="en-US" sz="54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</a:t>
            </a:r>
            <a:r>
              <a:rPr lang="en-US" sz="2800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tiêm từ các BV, PKĐK.</a:t>
            </a:r>
            <a:endParaRPr lang="vi-VN" sz="28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8F51E-1F12-4F46-AB8B-7CD930159499}"/>
              </a:ext>
            </a:extLst>
          </p:cNvPr>
          <p:cNvSpPr txBox="1"/>
          <p:nvPr/>
        </p:nvSpPr>
        <p:spPr>
          <a:xfrm>
            <a:off x="4385305" y="3891371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trẻ/bàn tiêm/buổi</a:t>
            </a:r>
            <a:endParaRPr lang="vi-VN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6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9623-C9A0-4985-ADA6-6534F688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946"/>
            <a:ext cx="12322628" cy="830997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TÁC CẤP CỨU</a:t>
            </a:r>
            <a:endParaRPr lang="vi-VN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6D0C35-013A-45B6-A8CA-DE303719A6B9}"/>
              </a:ext>
            </a:extLst>
          </p:cNvPr>
          <p:cNvSpPr/>
          <p:nvPr/>
        </p:nvSpPr>
        <p:spPr>
          <a:xfrm>
            <a:off x="174171" y="1059543"/>
            <a:ext cx="11858172" cy="5428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8513" indent="-4508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điểm tiêm: </a:t>
            </a:r>
          </a:p>
          <a:p>
            <a:pPr marL="798513" indent="-4508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TTB phù hợp lứa tuổi, hộp thuốc cấp cứu phản vệ, phân công rõ vị trí từng thành viên.</a:t>
            </a:r>
          </a:p>
          <a:p>
            <a:pPr marL="798513" indent="-4508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công 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 cấp cứu trực tại các điểm tiêm/vị trí được phân công.</a:t>
            </a:r>
          </a:p>
          <a:p>
            <a:pPr marL="798513" indent="-4508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bệnh viện:</a:t>
            </a:r>
          </a:p>
          <a:p>
            <a:pPr marL="798513" indent="-4508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 NĐ1, NĐ2, NĐ TP: thành lập tổ chuyên gia HSCC </a:t>
            </a:r>
            <a:r>
              <a:rPr lang="vi-VN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 trợ tuyến dưới trong công tác cấp cứu, xử trí tai biến sau tiêm vắc xin phòng COVID-19.</a:t>
            </a:r>
          </a:p>
          <a:p>
            <a:pPr marL="798513" indent="-4508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BV còn lại sẵn sàng tiếp nhận các trường hợp tai biến sau tiêm do mạng lưới 115 đưa đến hoặc người dân tự đưa đến;</a:t>
            </a:r>
            <a:r>
              <a:rPr lang="vi-VN" sz="2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xử trí ban đầu trước khi chuyển viện, tuyệt đối không được từ chối tiếp nhận cấp cứu người bệnh.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93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594_win32_fixed.potx" id="{0C51A9EB-CDEC-48F6-A376-88D302110632}" vid="{47BB5F18-ECD4-4193-97D9-4AF031561E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(Clock)</Template>
  <TotalTime>130</TotalTime>
  <Words>681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KẾ HOẠCH  TIÊM VẮC XIN PHÒNG COVID-19 CHO TRẺ TỪ 5-12 TUỔI (Kế hoạch 2426/SYT-NVY)</vt:lpstr>
      <vt:lpstr>PowerPoint Presentation</vt:lpstr>
      <vt:lpstr>PowerPoint Presentation</vt:lpstr>
      <vt:lpstr>ĐỐI TƯỢNG</vt:lpstr>
      <vt:lpstr>PowerPoint Presentation</vt:lpstr>
      <vt:lpstr>THỜI GIAN: 16-30/4/2022</vt:lpstr>
      <vt:lpstr>LOẠI VẮC XIN</vt:lpstr>
      <vt:lpstr>NHÂN SỰ THAM GIA ĐỘI TIÊM</vt:lpstr>
      <vt:lpstr>CÔNG TÁC CẤP CỨU</vt:lpstr>
      <vt:lpstr>CÔNG TÁC NHẬP LIỆU</vt:lpstr>
      <vt:lpstr>ĐẢM BẢO AN TOÀN TIÊM CHỦNG TẠI ĐIỂM TIÊM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TIÊM VẮC XIN  CHO TRẺ TỪ 5-12 TUỔI</dc:title>
  <dc:creator>ASUS</dc:creator>
  <cp:lastModifiedBy>PC</cp:lastModifiedBy>
  <cp:revision>9</cp:revision>
  <dcterms:created xsi:type="dcterms:W3CDTF">2022-04-14T17:57:20Z</dcterms:created>
  <dcterms:modified xsi:type="dcterms:W3CDTF">2022-04-15T01:57:32Z</dcterms:modified>
</cp:coreProperties>
</file>