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3" r:id="rId2"/>
    <p:sldId id="275" r:id="rId3"/>
    <p:sldId id="289" r:id="rId4"/>
    <p:sldId id="258" r:id="rId5"/>
    <p:sldId id="261" r:id="rId6"/>
    <p:sldId id="280" r:id="rId7"/>
    <p:sldId id="294" r:id="rId8"/>
    <p:sldId id="262" r:id="rId9"/>
    <p:sldId id="263" r:id="rId10"/>
    <p:sldId id="283" r:id="rId11"/>
  </p:sldIdLst>
  <p:sldSz cx="12192000" cy="6858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  <a:srgbClr val="00CC00"/>
    <a:srgbClr val="0000CC"/>
    <a:srgbClr val="FFCC00"/>
    <a:srgbClr val="FF0066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30" autoAdjust="0"/>
    <p:restoredTop sz="97658" autoAdjust="0"/>
  </p:normalViewPr>
  <p:slideViewPr>
    <p:cSldViewPr>
      <p:cViewPr varScale="1">
        <p:scale>
          <a:sx n="70" d="100"/>
          <a:sy n="70" d="100"/>
        </p:scale>
        <p:origin x="40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879B1F9-37B7-4A87-9F02-24E3B0C7DD43}" type="datetimeFigureOut">
              <a:rPr lang="en-US"/>
              <a:pPr>
                <a:defRPr/>
              </a:pPr>
              <a:t>22/10/2021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40FDB964-7587-412E-A836-0F714D79FA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5787D-CC2D-44B2-8D06-4BC7F25A4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78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9D9FE-7731-4AAF-8760-8A3CF19B85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30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673DD-0AC6-49ED-88E1-3D60514E7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22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58A57F-5773-4B3F-B1ED-D44C87A0EA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50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2321DD-4085-4EB8-AE4F-DBE6D59DE1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22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2D176-8E8A-455B-9964-66235A88B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27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0CEE5-8500-43C0-8E62-DA8AD0067E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773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E08B7-DBEE-484D-A6D2-293ABA9CE4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57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D061B-1FFF-4BA3-A492-D91A802BE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44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40D14-4922-4B35-9990-15F5C56777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9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3769B2-355A-4F3E-BA05-68E4A682DD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82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EEC87011-76CB-43D5-9D5E-7F602BA89D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52600" y="1066800"/>
            <a:ext cx="887699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26 tháng 10 năm 2021</a:t>
            </a:r>
          </a:p>
          <a:p>
            <a:pPr algn="ctr"/>
            <a:r>
              <a:rPr lang="en-US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sz="5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hai số khi biết tổng và hiệu của hai số đó</a:t>
            </a:r>
          </a:p>
          <a:p>
            <a:pPr algn="ctr"/>
            <a:r>
              <a:rPr lang="en-US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(trang 47)</a:t>
            </a:r>
            <a:endParaRPr lang="en-US" sz="4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63"/>
            <a:ext cx="1604963" cy="1604963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2"/>
          <p:cNvSpPr>
            <a:spLocks noChangeArrowheads="1"/>
          </p:cNvSpPr>
          <p:nvPr/>
        </p:nvSpPr>
        <p:spPr bwMode="auto">
          <a:xfrm>
            <a:off x="2209800" y="2057400"/>
            <a:ext cx="7467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Số bé = (Tổng – Hiệu) : 2</a:t>
            </a:r>
          </a:p>
        </p:txBody>
      </p:sp>
      <p:sp>
        <p:nvSpPr>
          <p:cNvPr id="14339" name="Rectangle 42"/>
          <p:cNvSpPr>
            <a:spLocks noChangeArrowheads="1"/>
          </p:cNvSpPr>
          <p:nvPr/>
        </p:nvSpPr>
        <p:spPr bwMode="auto">
          <a:xfrm>
            <a:off x="2286000" y="4267200"/>
            <a:ext cx="7467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</a:rPr>
              <a:t>Số lớn = (Tổng + Hiệu) : 2</a:t>
            </a:r>
          </a:p>
        </p:txBody>
      </p:sp>
      <p:pic>
        <p:nvPicPr>
          <p:cNvPr id="14340" name="Picture 7" descr="thumb_12708656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17145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13"/>
          <p:cNvSpPr>
            <a:spLocks noChangeArrowheads="1"/>
          </p:cNvSpPr>
          <p:nvPr/>
        </p:nvSpPr>
        <p:spPr bwMode="auto">
          <a:xfrm>
            <a:off x="3200401" y="1066800"/>
            <a:ext cx="1541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3200" b="1" u="sng">
                <a:solidFill>
                  <a:srgbClr val="008000"/>
                </a:solidFill>
                <a:latin typeface="Times New Roman" panose="02020603050405020304" pitchFamily="18" charset="0"/>
              </a:rPr>
              <a:t>Cách 1:</a:t>
            </a:r>
          </a:p>
        </p:txBody>
      </p:sp>
      <p:sp>
        <p:nvSpPr>
          <p:cNvPr id="14342" name="Rectangle 13"/>
          <p:cNvSpPr>
            <a:spLocks noChangeArrowheads="1"/>
          </p:cNvSpPr>
          <p:nvPr/>
        </p:nvSpPr>
        <p:spPr bwMode="auto">
          <a:xfrm>
            <a:off x="3200401" y="3276600"/>
            <a:ext cx="1541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3200" b="1" u="sng">
                <a:solidFill>
                  <a:srgbClr val="008000"/>
                </a:solidFill>
                <a:latin typeface="Times New Roman" panose="02020603050405020304" pitchFamily="18" charset="0"/>
              </a:rPr>
              <a:t>Cách 2: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787400" y="228600"/>
            <a:ext cx="9090026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spcBef>
                <a:spcPct val="20000"/>
              </a:spcBef>
            </a:pPr>
            <a:r>
              <a:rPr lang="en-US" altLang="en-US" sz="45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45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toán:</a:t>
            </a:r>
            <a:r>
              <a:rPr lang="en-US" altLang="en-US" sz="4500" b="1">
                <a:latin typeface="Times New Roman" panose="02020603050405020304" pitchFamily="18" charset="0"/>
                <a:cs typeface="Times New Roman" panose="02020603050405020304" pitchFamily="18" charset="0"/>
              </a:rPr>
              <a:t> Tổng của hai số là 70. Hiệu của hai số là 10</a:t>
            </a:r>
            <a:r>
              <a:rPr lang="en-US" altLang="en-US" sz="4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Tìm </a:t>
            </a:r>
            <a:r>
              <a:rPr lang="en-US" altLang="en-US" sz="4500" b="1">
                <a:latin typeface="Times New Roman" panose="02020603050405020304" pitchFamily="18" charset="0"/>
                <a:cs typeface="Times New Roman" panose="02020603050405020304" pitchFamily="18" charset="0"/>
              </a:rPr>
              <a:t>hai số </a:t>
            </a:r>
            <a:r>
              <a:rPr lang="en-US" altLang="en-US" sz="4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đó.</a:t>
            </a:r>
            <a:endParaRPr lang="en-US" altLang="en-US" sz="45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3657600" y="914400"/>
            <a:ext cx="1143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9036051" y="912019"/>
            <a:ext cx="717549" cy="23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275513" y="1598612"/>
            <a:ext cx="21431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914400" y="1598612"/>
            <a:ext cx="1143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32413" y="1598612"/>
            <a:ext cx="5715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 Box 31"/>
          <p:cNvSpPr txBox="1">
            <a:spLocks noChangeArrowheads="1"/>
          </p:cNvSpPr>
          <p:nvPr/>
        </p:nvSpPr>
        <p:spPr bwMode="auto">
          <a:xfrm>
            <a:off x="4800600" y="1818551"/>
            <a:ext cx="3048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Tóm tắt:</a:t>
            </a:r>
            <a:endParaRPr lang="en-US" altLang="en-US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6596063" y="3535363"/>
            <a:ext cx="838200" cy="76200"/>
            <a:chOff x="2920" y="2664"/>
            <a:chExt cx="632" cy="48"/>
          </a:xfrm>
        </p:grpSpPr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4027489" y="3573463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4027488" y="3529013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027488" y="4106863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4017963" y="405923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6618288" y="405923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894013" y="3354389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Số lớn: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2938463" y="3856039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Số bé:</a:t>
            </a: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6618288" y="3611563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AutoShape 24"/>
          <p:cNvSpPr>
            <a:spLocks/>
          </p:cNvSpPr>
          <p:nvPr/>
        </p:nvSpPr>
        <p:spPr bwMode="auto">
          <a:xfrm rot="10800000">
            <a:off x="7532688" y="3421063"/>
            <a:ext cx="313246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6780213" y="3805237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7927151" y="3656806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5562600" y="2474810"/>
            <a:ext cx="7620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b="1">
                <a:solidFill>
                  <a:srgbClr val="FF0000"/>
                </a:solidFill>
                <a:latin typeface="Times New Roman" panose="02020603050405020304" pitchFamily="18" charset="0"/>
              </a:rPr>
              <a:t>?   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5141913" y="4661825"/>
            <a:ext cx="6096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b="1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>
            <a:off x="4037013" y="3659188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54"/>
          <p:cNvSpPr>
            <a:spLocks/>
          </p:cNvSpPr>
          <p:nvPr/>
        </p:nvSpPr>
        <p:spPr bwMode="auto">
          <a:xfrm>
            <a:off x="4037013" y="2968624"/>
            <a:ext cx="3429000" cy="536575"/>
          </a:xfrm>
          <a:custGeom>
            <a:avLst/>
            <a:gdLst>
              <a:gd name="T0" fmla="*/ 0 w 2064"/>
              <a:gd name="T1" fmla="*/ 2147483647 h 384"/>
              <a:gd name="T2" fmla="*/ 2147483647 w 2064"/>
              <a:gd name="T3" fmla="*/ 0 h 384"/>
              <a:gd name="T4" fmla="*/ 2147483647 w 2064"/>
              <a:gd name="T5" fmla="*/ 2147483647 h 384"/>
              <a:gd name="T6" fmla="*/ 0 60000 65536"/>
              <a:gd name="T7" fmla="*/ 0 60000 65536"/>
              <a:gd name="T8" fmla="*/ 0 60000 65536"/>
              <a:gd name="T9" fmla="*/ 0 w 2064"/>
              <a:gd name="T10" fmla="*/ 0 h 384"/>
              <a:gd name="T11" fmla="*/ 2064 w 206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4" h="384">
                <a:moveTo>
                  <a:pt x="0" y="384"/>
                </a:moveTo>
                <a:cubicBezTo>
                  <a:pt x="332" y="192"/>
                  <a:pt x="664" y="0"/>
                  <a:pt x="1008" y="0"/>
                </a:cubicBezTo>
                <a:cubicBezTo>
                  <a:pt x="1352" y="0"/>
                  <a:pt x="1708" y="192"/>
                  <a:pt x="2064" y="38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55"/>
          <p:cNvSpPr>
            <a:spLocks/>
          </p:cNvSpPr>
          <p:nvPr/>
        </p:nvSpPr>
        <p:spPr bwMode="auto">
          <a:xfrm rot="10800000">
            <a:off x="4037013" y="4116388"/>
            <a:ext cx="2590800" cy="457200"/>
          </a:xfrm>
          <a:custGeom>
            <a:avLst/>
            <a:gdLst>
              <a:gd name="T0" fmla="*/ 0 w 2064"/>
              <a:gd name="T1" fmla="*/ 2147483647 h 384"/>
              <a:gd name="T2" fmla="*/ 2147483647 w 2064"/>
              <a:gd name="T3" fmla="*/ 0 h 384"/>
              <a:gd name="T4" fmla="*/ 2147483647 w 2064"/>
              <a:gd name="T5" fmla="*/ 2147483647 h 384"/>
              <a:gd name="T6" fmla="*/ 0 60000 65536"/>
              <a:gd name="T7" fmla="*/ 0 60000 65536"/>
              <a:gd name="T8" fmla="*/ 0 60000 65536"/>
              <a:gd name="T9" fmla="*/ 0 w 2064"/>
              <a:gd name="T10" fmla="*/ 0 h 384"/>
              <a:gd name="T11" fmla="*/ 2064 w 206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4" h="384">
                <a:moveTo>
                  <a:pt x="0" y="384"/>
                </a:moveTo>
                <a:cubicBezTo>
                  <a:pt x="332" y="192"/>
                  <a:pt x="664" y="0"/>
                  <a:pt x="1008" y="0"/>
                </a:cubicBezTo>
                <a:cubicBezTo>
                  <a:pt x="1352" y="0"/>
                  <a:pt x="1708" y="192"/>
                  <a:pt x="2064" y="38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AutoShape 24"/>
          <p:cNvSpPr>
            <a:spLocks/>
          </p:cNvSpPr>
          <p:nvPr/>
        </p:nvSpPr>
        <p:spPr bwMode="auto">
          <a:xfrm rot="16200000">
            <a:off x="6897432" y="3321304"/>
            <a:ext cx="234951" cy="755143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3" grpId="0"/>
      <p:bldP spid="25" grpId="0" animBg="1"/>
      <p:bldP spid="27" grpId="0"/>
      <p:bldP spid="28" grpId="0"/>
      <p:bldP spid="29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153988" y="87622"/>
            <a:ext cx="9220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spcBef>
                <a:spcPct val="20000"/>
              </a:spcBef>
            </a:pPr>
            <a:r>
              <a:rPr lang="en-US" altLang="en-US" sz="3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toán:</a:t>
            </a:r>
            <a:r>
              <a:rPr lang="en-US" altLang="en-US" sz="3000" b="1">
                <a:latin typeface="Times New Roman" panose="02020603050405020304" pitchFamily="18" charset="0"/>
              </a:rPr>
              <a:t> Tổng của hai số là 70. Hiệu của hai số là 10.   Tìm hai số </a:t>
            </a:r>
            <a:r>
              <a:rPr lang="en-US" altLang="en-US" sz="3000" b="1" smtClean="0">
                <a:latin typeface="Times New Roman" panose="02020603050405020304" pitchFamily="18" charset="0"/>
              </a:rPr>
              <a:t>đó.</a:t>
            </a:r>
            <a:endParaRPr lang="en-US" altLang="en-US" sz="3000" b="1">
              <a:latin typeface="Times New Roman" panose="02020603050405020304" pitchFamily="18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064250" y="1919288"/>
            <a:ext cx="838200" cy="76200"/>
            <a:chOff x="2920" y="2664"/>
            <a:chExt cx="632" cy="48"/>
          </a:xfrm>
        </p:grpSpPr>
        <p:sp>
          <p:nvSpPr>
            <p:cNvPr id="8238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495676" y="1957388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495675" y="1912938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3495675" y="2490788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3486150" y="2443163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6086475" y="2443163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362200" y="1738314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Số lớn: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2406650" y="2239964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Số bé:</a:t>
            </a:r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6086475" y="1995488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AutoShape 23"/>
          <p:cNvSpPr>
            <a:spLocks/>
          </p:cNvSpPr>
          <p:nvPr/>
        </p:nvSpPr>
        <p:spPr bwMode="auto">
          <a:xfrm rot="16200000">
            <a:off x="6419850" y="1624013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31768" name="AutoShape 24"/>
          <p:cNvSpPr>
            <a:spLocks/>
          </p:cNvSpPr>
          <p:nvPr/>
        </p:nvSpPr>
        <p:spPr bwMode="auto">
          <a:xfrm rot="10800000">
            <a:off x="7000872" y="1738314"/>
            <a:ext cx="211139" cy="963613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248400" y="2195514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7239000" y="2043114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4969592" y="12192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?   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4648200" y="2810337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>
            <a:off x="6086475" y="1966913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43400" y="735013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Tóm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tắt: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76" name="Rectangle 32"/>
          <p:cNvSpPr>
            <a:spLocks noChangeArrowheads="1"/>
          </p:cNvSpPr>
          <p:nvPr/>
        </p:nvSpPr>
        <p:spPr bwMode="auto">
          <a:xfrm>
            <a:off x="1470408" y="3349523"/>
            <a:ext cx="3713574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300">
                <a:latin typeface="Times New Roman" panose="02020603050405020304" pitchFamily="18" charset="0"/>
              </a:rPr>
              <a:t>        </a:t>
            </a:r>
            <a:r>
              <a:rPr lang="en-US" altLang="en-US" sz="2300" b="1" u="sng">
                <a:latin typeface="Times New Roman" panose="02020603050405020304" pitchFamily="18" charset="0"/>
              </a:rPr>
              <a:t>Bài giải</a:t>
            </a:r>
            <a:endParaRPr lang="en-US" altLang="en-US" sz="23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</a:rPr>
              <a:t>Hai lần số bé là:</a:t>
            </a:r>
          </a:p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</a:rPr>
              <a:t>      70 - 10 = 60</a:t>
            </a:r>
          </a:p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</a:rPr>
              <a:t>Số bé là:</a:t>
            </a:r>
          </a:p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</a:rPr>
              <a:t>      60 : 2 = 30</a:t>
            </a:r>
          </a:p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</a:rPr>
              <a:t>Số lớn là:</a:t>
            </a:r>
          </a:p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</a:rPr>
              <a:t>      30 + 10 = 40</a:t>
            </a:r>
          </a:p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</a:rPr>
              <a:t>            Đáp số: Số bé: </a:t>
            </a:r>
            <a:r>
              <a:rPr lang="en-US" altLang="en-US" sz="2300" b="1" smtClean="0">
                <a:latin typeface="Times New Roman" panose="02020603050405020304" pitchFamily="18" charset="0"/>
              </a:rPr>
              <a:t>30                 </a:t>
            </a:r>
            <a:endParaRPr lang="en-US" altLang="en-US" sz="23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300" b="1">
                <a:latin typeface="Times New Roman" panose="02020603050405020304" pitchFamily="18" charset="0"/>
              </a:rPr>
              <a:t>                          Số lớn: 40</a:t>
            </a:r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>
            <a:off x="5488858" y="3581400"/>
            <a:ext cx="0" cy="30480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0" name="Rectangle 36"/>
          <p:cNvSpPr>
            <a:spLocks noChangeArrowheads="1"/>
          </p:cNvSpPr>
          <p:nvPr/>
        </p:nvSpPr>
        <p:spPr bwMode="auto">
          <a:xfrm>
            <a:off x="5752579" y="3470452"/>
            <a:ext cx="4419600" cy="85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</a:rPr>
              <a:t>Số bé = </a:t>
            </a:r>
            <a:r>
              <a:rPr lang="en-US" altLang="en-US" sz="3000" b="1" smtClean="0">
                <a:solidFill>
                  <a:srgbClr val="0000CC"/>
                </a:solidFill>
                <a:latin typeface="Times New Roman" panose="02020603050405020304" pitchFamily="18" charset="0"/>
              </a:rPr>
              <a:t>(70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</a:rPr>
              <a:t>– </a:t>
            </a:r>
            <a:r>
              <a:rPr lang="en-US" altLang="en-US" sz="3000" b="1" smtClean="0">
                <a:solidFill>
                  <a:srgbClr val="0000CC"/>
                </a:solidFill>
                <a:latin typeface="Times New Roman" panose="02020603050405020304" pitchFamily="18" charset="0"/>
              </a:rPr>
              <a:t>10)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</a:rPr>
              <a:t>: 2 = 30</a:t>
            </a:r>
          </a:p>
        </p:txBody>
      </p:sp>
      <p:sp>
        <p:nvSpPr>
          <p:cNvPr id="31781" name="AutoShape 37"/>
          <p:cNvSpPr>
            <a:spLocks/>
          </p:cNvSpPr>
          <p:nvPr/>
        </p:nvSpPr>
        <p:spPr bwMode="auto">
          <a:xfrm rot="16200000">
            <a:off x="7483333" y="3952426"/>
            <a:ext cx="76200" cy="425450"/>
          </a:xfrm>
          <a:prstGeom prst="leftBrace">
            <a:avLst>
              <a:gd name="adj1" fmla="val 54231"/>
              <a:gd name="adj2" fmla="val 50000"/>
            </a:avLst>
          </a:prstGeom>
          <a:noFill/>
          <a:ln w="19050" cap="rnd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31782" name="Text Box 38"/>
          <p:cNvSpPr txBox="1">
            <a:spLocks noChangeArrowheads="1"/>
          </p:cNvSpPr>
          <p:nvPr/>
        </p:nvSpPr>
        <p:spPr bwMode="auto">
          <a:xfrm>
            <a:off x="7162800" y="4312287"/>
            <a:ext cx="1143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</a:rPr>
              <a:t>Tổng</a:t>
            </a:r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7998020" y="4312287"/>
            <a:ext cx="1143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anose="02020603050405020304" pitchFamily="18" charset="0"/>
              </a:rPr>
              <a:t>Hiệu</a:t>
            </a:r>
          </a:p>
        </p:txBody>
      </p:sp>
      <p:sp>
        <p:nvSpPr>
          <p:cNvPr id="31784" name="AutoShape 40"/>
          <p:cNvSpPr>
            <a:spLocks/>
          </p:cNvSpPr>
          <p:nvPr/>
        </p:nvSpPr>
        <p:spPr bwMode="auto">
          <a:xfrm rot="16200000">
            <a:off x="8221656" y="3978621"/>
            <a:ext cx="76200" cy="373062"/>
          </a:xfrm>
          <a:prstGeom prst="leftBrace">
            <a:avLst>
              <a:gd name="adj1" fmla="val 54058"/>
              <a:gd name="adj2" fmla="val 50000"/>
            </a:avLst>
          </a:prstGeom>
          <a:noFill/>
          <a:ln w="19050" cap="rnd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31785" name="Rectangle 41"/>
          <p:cNvSpPr>
            <a:spLocks noChangeArrowheads="1"/>
          </p:cNvSpPr>
          <p:nvPr/>
        </p:nvSpPr>
        <p:spPr bwMode="auto">
          <a:xfrm>
            <a:off x="5849795" y="4612029"/>
            <a:ext cx="1671638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Nhận xét:</a:t>
            </a:r>
          </a:p>
        </p:txBody>
      </p:sp>
      <p:sp>
        <p:nvSpPr>
          <p:cNvPr id="31786" name="Rectangle 42"/>
          <p:cNvSpPr>
            <a:spLocks noChangeArrowheads="1"/>
          </p:cNvSpPr>
          <p:nvPr/>
        </p:nvSpPr>
        <p:spPr bwMode="auto">
          <a:xfrm>
            <a:off x="5943600" y="5369433"/>
            <a:ext cx="457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Số bé = (Tổng – Hiệu) : 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905000" y="582613"/>
            <a:ext cx="788988" cy="127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657850" y="589681"/>
            <a:ext cx="803275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32375" y="1066800"/>
            <a:ext cx="152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Line 22"/>
          <p:cNvSpPr>
            <a:spLocks noChangeShapeType="1"/>
          </p:cNvSpPr>
          <p:nvPr/>
        </p:nvSpPr>
        <p:spPr bwMode="auto">
          <a:xfrm>
            <a:off x="3505200" y="2043113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 flipH="1">
            <a:off x="62484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5" name="Line 45"/>
          <p:cNvSpPr>
            <a:spLocks noChangeShapeType="1"/>
          </p:cNvSpPr>
          <p:nvPr/>
        </p:nvSpPr>
        <p:spPr bwMode="auto">
          <a:xfrm flipH="1">
            <a:off x="61722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6" name="Line 46"/>
          <p:cNvSpPr>
            <a:spLocks noChangeShapeType="1"/>
          </p:cNvSpPr>
          <p:nvPr/>
        </p:nvSpPr>
        <p:spPr bwMode="auto">
          <a:xfrm flipH="1">
            <a:off x="64008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7" name="Line 47"/>
          <p:cNvSpPr>
            <a:spLocks noChangeShapeType="1"/>
          </p:cNvSpPr>
          <p:nvPr/>
        </p:nvSpPr>
        <p:spPr bwMode="auto">
          <a:xfrm flipH="1">
            <a:off x="64770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8" name="Line 48"/>
          <p:cNvSpPr>
            <a:spLocks noChangeShapeType="1"/>
          </p:cNvSpPr>
          <p:nvPr/>
        </p:nvSpPr>
        <p:spPr bwMode="auto">
          <a:xfrm flipH="1">
            <a:off x="65532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9" name="Line 49"/>
          <p:cNvSpPr>
            <a:spLocks noChangeShapeType="1"/>
          </p:cNvSpPr>
          <p:nvPr/>
        </p:nvSpPr>
        <p:spPr bwMode="auto">
          <a:xfrm flipH="1">
            <a:off x="66294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0" name="Line 50"/>
          <p:cNvSpPr>
            <a:spLocks noChangeShapeType="1"/>
          </p:cNvSpPr>
          <p:nvPr/>
        </p:nvSpPr>
        <p:spPr bwMode="auto">
          <a:xfrm flipH="1">
            <a:off x="67056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1" name="Line 51"/>
          <p:cNvSpPr>
            <a:spLocks noChangeShapeType="1"/>
          </p:cNvSpPr>
          <p:nvPr/>
        </p:nvSpPr>
        <p:spPr bwMode="auto">
          <a:xfrm flipH="1">
            <a:off x="67818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2" name="Line 52"/>
          <p:cNvSpPr>
            <a:spLocks noChangeShapeType="1"/>
          </p:cNvSpPr>
          <p:nvPr/>
        </p:nvSpPr>
        <p:spPr bwMode="auto">
          <a:xfrm flipH="1">
            <a:off x="60960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3" name="Line 53"/>
          <p:cNvSpPr>
            <a:spLocks noChangeShapeType="1"/>
          </p:cNvSpPr>
          <p:nvPr/>
        </p:nvSpPr>
        <p:spPr bwMode="auto">
          <a:xfrm flipH="1">
            <a:off x="6324600" y="1890713"/>
            <a:ext cx="76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4" name="Freeform 54"/>
          <p:cNvSpPr>
            <a:spLocks/>
          </p:cNvSpPr>
          <p:nvPr/>
        </p:nvSpPr>
        <p:spPr bwMode="auto">
          <a:xfrm>
            <a:off x="3495675" y="1542797"/>
            <a:ext cx="3352800" cy="386016"/>
          </a:xfrm>
          <a:custGeom>
            <a:avLst/>
            <a:gdLst>
              <a:gd name="T0" fmla="*/ 0 w 2064"/>
              <a:gd name="T1" fmla="*/ 2147483647 h 384"/>
              <a:gd name="T2" fmla="*/ 2147483647 w 2064"/>
              <a:gd name="T3" fmla="*/ 0 h 384"/>
              <a:gd name="T4" fmla="*/ 2147483647 w 2064"/>
              <a:gd name="T5" fmla="*/ 2147483647 h 384"/>
              <a:gd name="T6" fmla="*/ 0 60000 65536"/>
              <a:gd name="T7" fmla="*/ 0 60000 65536"/>
              <a:gd name="T8" fmla="*/ 0 60000 65536"/>
              <a:gd name="T9" fmla="*/ 0 w 2064"/>
              <a:gd name="T10" fmla="*/ 0 h 384"/>
              <a:gd name="T11" fmla="*/ 2064 w 206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4" h="384">
                <a:moveTo>
                  <a:pt x="0" y="384"/>
                </a:moveTo>
                <a:cubicBezTo>
                  <a:pt x="332" y="192"/>
                  <a:pt x="664" y="0"/>
                  <a:pt x="1008" y="0"/>
                </a:cubicBezTo>
                <a:cubicBezTo>
                  <a:pt x="1352" y="0"/>
                  <a:pt x="1708" y="192"/>
                  <a:pt x="2064" y="38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5" name="Freeform 55"/>
          <p:cNvSpPr>
            <a:spLocks/>
          </p:cNvSpPr>
          <p:nvPr/>
        </p:nvSpPr>
        <p:spPr bwMode="auto">
          <a:xfrm rot="10800000">
            <a:off x="3468688" y="2500313"/>
            <a:ext cx="2590800" cy="296863"/>
          </a:xfrm>
          <a:custGeom>
            <a:avLst/>
            <a:gdLst>
              <a:gd name="T0" fmla="*/ 0 w 2064"/>
              <a:gd name="T1" fmla="*/ 2147483647 h 384"/>
              <a:gd name="T2" fmla="*/ 2147483647 w 2064"/>
              <a:gd name="T3" fmla="*/ 0 h 384"/>
              <a:gd name="T4" fmla="*/ 2147483647 w 2064"/>
              <a:gd name="T5" fmla="*/ 2147483647 h 384"/>
              <a:gd name="T6" fmla="*/ 0 60000 65536"/>
              <a:gd name="T7" fmla="*/ 0 60000 65536"/>
              <a:gd name="T8" fmla="*/ 0 60000 65536"/>
              <a:gd name="T9" fmla="*/ 0 w 2064"/>
              <a:gd name="T10" fmla="*/ 0 h 384"/>
              <a:gd name="T11" fmla="*/ 2064 w 206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4" h="384">
                <a:moveTo>
                  <a:pt x="0" y="384"/>
                </a:moveTo>
                <a:cubicBezTo>
                  <a:pt x="332" y="192"/>
                  <a:pt x="664" y="0"/>
                  <a:pt x="1008" y="0"/>
                </a:cubicBezTo>
                <a:cubicBezTo>
                  <a:pt x="1352" y="0"/>
                  <a:pt x="1708" y="192"/>
                  <a:pt x="2064" y="38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318294" y="3157999"/>
            <a:ext cx="396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số bé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trước: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4953000" y="586557"/>
            <a:ext cx="535858" cy="24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839200" y="582613"/>
            <a:ext cx="4452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10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1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1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1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10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1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10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10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5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4" dur="20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1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1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1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1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1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17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17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17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5" dur="500" autoRev="1" fill="hold"/>
                                        <p:tgtEl>
                                          <p:spTgt spid="31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6" dur="500" autoRev="1" fill="hold"/>
                                        <p:tgtEl>
                                          <p:spTgt spid="31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7" dur="500" autoRev="1" fill="hold"/>
                                        <p:tgtEl>
                                          <p:spTgt spid="31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9" dur="500" autoRev="1" fill="hold"/>
                                        <p:tgtEl>
                                          <p:spTgt spid="31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0" dur="500" autoRev="1" fill="hold"/>
                                        <p:tgtEl>
                                          <p:spTgt spid="31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1" dur="500" autoRev="1" fill="hold"/>
                                        <p:tgtEl>
                                          <p:spTgt spid="31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20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9" dur="20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0" dur="10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3" dur="10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2" grpId="0"/>
      <p:bldP spid="31763" grpId="0"/>
      <p:bldP spid="31768" grpId="0" animBg="1"/>
      <p:bldP spid="31770" grpId="0"/>
      <p:bldP spid="31771" grpId="0"/>
      <p:bldP spid="31772" grpId="0"/>
      <p:bldP spid="31775" grpId="0"/>
      <p:bldP spid="31780" grpId="0"/>
      <p:bldP spid="31781" grpId="0" animBg="1"/>
      <p:bldP spid="31782" grpId="0"/>
      <p:bldP spid="31783" grpId="0"/>
      <p:bldP spid="31784" grpId="0" animBg="1"/>
      <p:bldP spid="31785" grpId="0"/>
      <p:bldP spid="31786" grpId="0" animBg="1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5"/>
          <p:cNvGrpSpPr>
            <a:grpSpLocks/>
          </p:cNvGrpSpPr>
          <p:nvPr/>
        </p:nvGrpSpPr>
        <p:grpSpPr bwMode="auto">
          <a:xfrm>
            <a:off x="6778625" y="2276475"/>
            <a:ext cx="1003300" cy="76200"/>
            <a:chOff x="2920" y="2664"/>
            <a:chExt cx="632" cy="48"/>
          </a:xfrm>
        </p:grpSpPr>
        <p:sp>
          <p:nvSpPr>
            <p:cNvPr id="4137" name="Line 6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4138" name="Line 7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Times New Roman" pitchFamily="18" charset="0"/>
              </a:endParaRPr>
            </a:p>
          </p:txBody>
        </p:sp>
      </p:grpSp>
      <p:sp>
        <p:nvSpPr>
          <p:cNvPr id="4100" name="Line 9"/>
          <p:cNvSpPr>
            <a:spLocks noChangeShapeType="1"/>
          </p:cNvSpPr>
          <p:nvPr/>
        </p:nvSpPr>
        <p:spPr bwMode="auto">
          <a:xfrm>
            <a:off x="4191000" y="2314575"/>
            <a:ext cx="2590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9221" name="Line 10"/>
          <p:cNvSpPr>
            <a:spLocks noChangeShapeType="1"/>
          </p:cNvSpPr>
          <p:nvPr/>
        </p:nvSpPr>
        <p:spPr bwMode="auto">
          <a:xfrm>
            <a:off x="4191000" y="2286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22" name="Group 12"/>
          <p:cNvGrpSpPr>
            <a:grpSpLocks/>
          </p:cNvGrpSpPr>
          <p:nvPr/>
        </p:nvGrpSpPr>
        <p:grpSpPr bwMode="auto">
          <a:xfrm>
            <a:off x="4191000" y="2743200"/>
            <a:ext cx="2590800" cy="76200"/>
            <a:chOff x="1296" y="2664"/>
            <a:chExt cx="1632" cy="48"/>
          </a:xfrm>
        </p:grpSpPr>
        <p:sp>
          <p:nvSpPr>
            <p:cNvPr id="4134" name="Line 13"/>
            <p:cNvSpPr>
              <a:spLocks noChangeShapeType="1"/>
            </p:cNvSpPr>
            <p:nvPr/>
          </p:nvSpPr>
          <p:spPr bwMode="auto">
            <a:xfrm>
              <a:off x="1296" y="2688"/>
              <a:ext cx="163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4135" name="Line 14"/>
            <p:cNvSpPr>
              <a:spLocks noChangeShapeType="1"/>
            </p:cNvSpPr>
            <p:nvPr/>
          </p:nvSpPr>
          <p:spPr bwMode="auto">
            <a:xfrm>
              <a:off x="1296" y="2664"/>
              <a:ext cx="0" cy="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4136" name="Line 15"/>
            <p:cNvSpPr>
              <a:spLocks noChangeShapeType="1"/>
            </p:cNvSpPr>
            <p:nvPr/>
          </p:nvSpPr>
          <p:spPr bwMode="auto">
            <a:xfrm>
              <a:off x="2928" y="2664"/>
              <a:ext cx="0" cy="4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Times New Roman" pitchFamily="18" charset="0"/>
              </a:endParaRPr>
            </a:p>
          </p:txBody>
        </p:sp>
      </p:grpSp>
      <p:sp>
        <p:nvSpPr>
          <p:cNvPr id="9223" name="Text Box 16"/>
          <p:cNvSpPr txBox="1">
            <a:spLocks noChangeArrowheads="1"/>
          </p:cNvSpPr>
          <p:nvPr/>
        </p:nvSpPr>
        <p:spPr bwMode="auto">
          <a:xfrm>
            <a:off x="3124200" y="2085976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</a:rPr>
              <a:t>Số lớn:</a:t>
            </a:r>
          </a:p>
        </p:txBody>
      </p:sp>
      <p:sp>
        <p:nvSpPr>
          <p:cNvPr id="9224" name="Text Box 17"/>
          <p:cNvSpPr txBox="1">
            <a:spLocks noChangeArrowheads="1"/>
          </p:cNvSpPr>
          <p:nvPr/>
        </p:nvSpPr>
        <p:spPr bwMode="auto">
          <a:xfrm>
            <a:off x="3124200" y="2590801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</a:rPr>
              <a:t>Số bé:</a:t>
            </a:r>
          </a:p>
        </p:txBody>
      </p:sp>
      <p:sp>
        <p:nvSpPr>
          <p:cNvPr id="9225" name="Line 20"/>
          <p:cNvSpPr>
            <a:spLocks noChangeShapeType="1"/>
          </p:cNvSpPr>
          <p:nvPr/>
        </p:nvSpPr>
        <p:spPr bwMode="auto">
          <a:xfrm>
            <a:off x="6784975" y="2286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AutoShape 21"/>
          <p:cNvSpPr>
            <a:spLocks/>
          </p:cNvSpPr>
          <p:nvPr/>
        </p:nvSpPr>
        <p:spPr bwMode="auto">
          <a:xfrm rot="16200000">
            <a:off x="7188200" y="1946275"/>
            <a:ext cx="171450" cy="965200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9227" name="AutoShape 22"/>
          <p:cNvSpPr>
            <a:spLocks/>
          </p:cNvSpPr>
          <p:nvPr/>
        </p:nvSpPr>
        <p:spPr bwMode="auto">
          <a:xfrm rot="10800000">
            <a:off x="7848600" y="1990725"/>
            <a:ext cx="266700" cy="1219200"/>
          </a:xfrm>
          <a:prstGeom prst="leftBrace">
            <a:avLst>
              <a:gd name="adj1" fmla="val 38095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9228" name="Text Box 23"/>
          <p:cNvSpPr txBox="1">
            <a:spLocks noChangeArrowheads="1"/>
          </p:cNvSpPr>
          <p:nvPr/>
        </p:nvSpPr>
        <p:spPr bwMode="auto">
          <a:xfrm>
            <a:off x="7062788" y="24526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9229" name="Text Box 24"/>
          <p:cNvSpPr txBox="1">
            <a:spLocks noChangeArrowheads="1"/>
          </p:cNvSpPr>
          <p:nvPr/>
        </p:nvSpPr>
        <p:spPr bwMode="auto">
          <a:xfrm>
            <a:off x="8153400" y="245268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70</a:t>
            </a:r>
          </a:p>
        </p:txBody>
      </p:sp>
      <p:sp>
        <p:nvSpPr>
          <p:cNvPr id="9230" name="Text Box 25"/>
          <p:cNvSpPr txBox="1">
            <a:spLocks noChangeArrowheads="1"/>
          </p:cNvSpPr>
          <p:nvPr/>
        </p:nvSpPr>
        <p:spPr bwMode="auto">
          <a:xfrm>
            <a:off x="5049601" y="3132637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     ?</a:t>
            </a:r>
          </a:p>
        </p:txBody>
      </p:sp>
      <p:sp>
        <p:nvSpPr>
          <p:cNvPr id="9231" name="Text Box 26"/>
          <p:cNvSpPr txBox="1">
            <a:spLocks noChangeArrowheads="1"/>
          </p:cNvSpPr>
          <p:nvPr/>
        </p:nvSpPr>
        <p:spPr bwMode="auto">
          <a:xfrm>
            <a:off x="5478464" y="152162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     ?</a:t>
            </a: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6781800" y="2743200"/>
            <a:ext cx="1003300" cy="76200"/>
            <a:chOff x="2920" y="2664"/>
            <a:chExt cx="632" cy="48"/>
          </a:xfrm>
        </p:grpSpPr>
        <p:sp>
          <p:nvSpPr>
            <p:cNvPr id="9248" name="Line 29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30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7785100" y="2286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Text Box 35"/>
          <p:cNvSpPr txBox="1">
            <a:spLocks noChangeArrowheads="1"/>
          </p:cNvSpPr>
          <p:nvPr/>
        </p:nvSpPr>
        <p:spPr bwMode="auto">
          <a:xfrm>
            <a:off x="191729" y="1099013"/>
            <a:ext cx="502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Cách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Tìm số lớn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trước: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1342496" y="3213884"/>
            <a:ext cx="4191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500">
                <a:latin typeface="Times New Roman" panose="02020603050405020304" pitchFamily="18" charset="0"/>
              </a:rPr>
              <a:t>            </a:t>
            </a:r>
            <a:r>
              <a:rPr lang="en-US" altLang="en-US" sz="2500" b="1" u="sng">
                <a:latin typeface="Times New Roman" panose="02020603050405020304" pitchFamily="18" charset="0"/>
              </a:rPr>
              <a:t>Bài giải</a:t>
            </a:r>
          </a:p>
          <a:p>
            <a:pPr eaLnBrk="1" hangingPunct="1"/>
            <a:r>
              <a:rPr lang="en-US" altLang="en-US" sz="2500" b="1">
                <a:latin typeface="Times New Roman" panose="02020603050405020304" pitchFamily="18" charset="0"/>
              </a:rPr>
              <a:t>Hai lần số lớn là:</a:t>
            </a:r>
          </a:p>
          <a:p>
            <a:pPr eaLnBrk="1" hangingPunct="1"/>
            <a:r>
              <a:rPr lang="en-US" altLang="en-US" sz="2500" b="1">
                <a:latin typeface="Times New Roman" panose="02020603050405020304" pitchFamily="18" charset="0"/>
              </a:rPr>
              <a:t>    70 + 10 = 80</a:t>
            </a:r>
          </a:p>
          <a:p>
            <a:pPr eaLnBrk="1" hangingPunct="1"/>
            <a:r>
              <a:rPr lang="en-US" altLang="en-US" sz="2500" b="1">
                <a:latin typeface="Times New Roman" panose="02020603050405020304" pitchFamily="18" charset="0"/>
              </a:rPr>
              <a:t>Số lớn là:</a:t>
            </a:r>
          </a:p>
          <a:p>
            <a:pPr eaLnBrk="1" hangingPunct="1"/>
            <a:r>
              <a:rPr lang="en-US" altLang="en-US" sz="2500" b="1">
                <a:latin typeface="Times New Roman" panose="02020603050405020304" pitchFamily="18" charset="0"/>
              </a:rPr>
              <a:t>    80 : 2 = 40</a:t>
            </a:r>
          </a:p>
          <a:p>
            <a:pPr eaLnBrk="1" hangingPunct="1"/>
            <a:r>
              <a:rPr lang="en-US" altLang="en-US" sz="2500" b="1">
                <a:latin typeface="Times New Roman" panose="02020603050405020304" pitchFamily="18" charset="0"/>
              </a:rPr>
              <a:t>Số bé là:</a:t>
            </a:r>
          </a:p>
          <a:p>
            <a:pPr eaLnBrk="1" hangingPunct="1"/>
            <a:r>
              <a:rPr lang="en-US" altLang="en-US" sz="2500" b="1">
                <a:latin typeface="Times New Roman" panose="02020603050405020304" pitchFamily="18" charset="0"/>
              </a:rPr>
              <a:t>    40 - 10 = 30</a:t>
            </a:r>
          </a:p>
          <a:p>
            <a:pPr eaLnBrk="1" hangingPunct="1"/>
            <a:r>
              <a:rPr lang="en-US" altLang="en-US" sz="2500" b="1">
                <a:latin typeface="Times New Roman" panose="02020603050405020304" pitchFamily="18" charset="0"/>
              </a:rPr>
              <a:t>         Đáp số: Số lớn: 40</a:t>
            </a:r>
            <a:br>
              <a:rPr lang="en-US" altLang="en-US" sz="2500" b="1">
                <a:latin typeface="Times New Roman" panose="02020603050405020304" pitchFamily="18" charset="0"/>
              </a:rPr>
            </a:br>
            <a:r>
              <a:rPr lang="en-US" altLang="en-US" sz="2500" b="1">
                <a:latin typeface="Times New Roman" panose="02020603050405020304" pitchFamily="18" charset="0"/>
              </a:rPr>
              <a:t>                       Số bé: 30</a:t>
            </a:r>
            <a:r>
              <a:rPr lang="en-US" altLang="en-US" sz="2500">
                <a:latin typeface="Times New Roman" panose="02020603050405020304" pitchFamily="18" charset="0"/>
              </a:rPr>
              <a:t>   </a:t>
            </a:r>
          </a:p>
        </p:txBody>
      </p:sp>
      <p:sp>
        <p:nvSpPr>
          <p:cNvPr id="6189" name="AutoShape 45"/>
          <p:cNvSpPr>
            <a:spLocks/>
          </p:cNvSpPr>
          <p:nvPr/>
        </p:nvSpPr>
        <p:spPr bwMode="auto">
          <a:xfrm rot="16200000">
            <a:off x="7188200" y="2413000"/>
            <a:ext cx="152400" cy="965200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5572125" y="3361812"/>
            <a:ext cx="4943476" cy="143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i="1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</a:rPr>
              <a:t>Số lớn = </a:t>
            </a:r>
            <a:r>
              <a:rPr lang="en-US" altLang="en-US" sz="3000" b="1" smtClean="0">
                <a:solidFill>
                  <a:srgbClr val="0000CC"/>
                </a:solidFill>
                <a:latin typeface="Times New Roman" panose="02020603050405020304" pitchFamily="18" charset="0"/>
              </a:rPr>
              <a:t>(70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3000" b="1" smtClean="0">
                <a:solidFill>
                  <a:srgbClr val="0000CC"/>
                </a:solidFill>
                <a:latin typeface="Times New Roman" panose="02020603050405020304" pitchFamily="18" charset="0"/>
              </a:rPr>
              <a:t>10)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</a:rPr>
              <a:t>: 2 = 40</a:t>
            </a:r>
          </a:p>
        </p:txBody>
      </p:sp>
      <p:sp>
        <p:nvSpPr>
          <p:cNvPr id="6197" name="Rectangle 53"/>
          <p:cNvSpPr>
            <a:spLocks noChangeArrowheads="1"/>
          </p:cNvSpPr>
          <p:nvPr/>
        </p:nvSpPr>
        <p:spPr bwMode="auto">
          <a:xfrm>
            <a:off x="5642926" y="4874644"/>
            <a:ext cx="1671637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600" b="1">
                <a:latin typeface="Times New Roman" panose="02020603050405020304" pitchFamily="18" charset="0"/>
              </a:rPr>
              <a:t>Nhận xét:</a:t>
            </a:r>
          </a:p>
        </p:txBody>
      </p:sp>
      <p:sp>
        <p:nvSpPr>
          <p:cNvPr id="6198" name="Rectangle 54"/>
          <p:cNvSpPr>
            <a:spLocks noChangeArrowheads="1"/>
          </p:cNvSpPr>
          <p:nvPr/>
        </p:nvSpPr>
        <p:spPr bwMode="auto">
          <a:xfrm>
            <a:off x="5677694" y="5704387"/>
            <a:ext cx="4732337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Số lớn = (Tổng + Hiệu) : 2</a:t>
            </a:r>
          </a:p>
        </p:txBody>
      </p:sp>
      <p:sp>
        <p:nvSpPr>
          <p:cNvPr id="6199" name="AutoShape 55"/>
          <p:cNvSpPr>
            <a:spLocks/>
          </p:cNvSpPr>
          <p:nvPr/>
        </p:nvSpPr>
        <p:spPr bwMode="auto">
          <a:xfrm rot="16200000">
            <a:off x="7422878" y="4175891"/>
            <a:ext cx="157926" cy="419100"/>
          </a:xfrm>
          <a:prstGeom prst="leftBrace">
            <a:avLst>
              <a:gd name="adj1" fmla="val 53778"/>
              <a:gd name="adj2" fmla="val 50000"/>
            </a:avLst>
          </a:prstGeom>
          <a:noFill/>
          <a:ln w="19050" cap="rnd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7157232" y="4504812"/>
            <a:ext cx="1143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Tổng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8043863" y="4504812"/>
            <a:ext cx="1143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Hiệu</a:t>
            </a:r>
          </a:p>
        </p:txBody>
      </p:sp>
      <p:sp>
        <p:nvSpPr>
          <p:cNvPr id="6202" name="AutoShape 58"/>
          <p:cNvSpPr>
            <a:spLocks/>
          </p:cNvSpPr>
          <p:nvPr/>
        </p:nvSpPr>
        <p:spPr bwMode="auto">
          <a:xfrm rot="16200000">
            <a:off x="8220041" y="4125142"/>
            <a:ext cx="160382" cy="444500"/>
          </a:xfrm>
          <a:prstGeom prst="leftBrace">
            <a:avLst>
              <a:gd name="adj1" fmla="val 54174"/>
              <a:gd name="adj2" fmla="val 50000"/>
            </a:avLst>
          </a:prstGeom>
          <a:noFill/>
          <a:ln w="19050" cap="rnd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246690" y="3650458"/>
            <a:ext cx="0" cy="314482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45" name="Line 20"/>
          <p:cNvSpPr>
            <a:spLocks noChangeShapeType="1"/>
          </p:cNvSpPr>
          <p:nvPr/>
        </p:nvSpPr>
        <p:spPr bwMode="auto">
          <a:xfrm>
            <a:off x="4191000" y="23622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6" name="Freeform 43"/>
          <p:cNvSpPr>
            <a:spLocks/>
          </p:cNvSpPr>
          <p:nvPr/>
        </p:nvSpPr>
        <p:spPr bwMode="auto">
          <a:xfrm>
            <a:off x="4191000" y="2819400"/>
            <a:ext cx="2590800" cy="328611"/>
          </a:xfrm>
          <a:custGeom>
            <a:avLst/>
            <a:gdLst>
              <a:gd name="T0" fmla="*/ 0 w 1632"/>
              <a:gd name="T1" fmla="*/ 0 h 192"/>
              <a:gd name="T2" fmla="*/ 2147483647 w 1632"/>
              <a:gd name="T3" fmla="*/ 2147483647 h 192"/>
              <a:gd name="T4" fmla="*/ 2147483647 w 1632"/>
              <a:gd name="T5" fmla="*/ 0 h 192"/>
              <a:gd name="T6" fmla="*/ 0 60000 65536"/>
              <a:gd name="T7" fmla="*/ 0 60000 65536"/>
              <a:gd name="T8" fmla="*/ 0 60000 65536"/>
              <a:gd name="T9" fmla="*/ 0 w 1632"/>
              <a:gd name="T10" fmla="*/ 0 h 192"/>
              <a:gd name="T11" fmla="*/ 1632 w 1632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192">
                <a:moveTo>
                  <a:pt x="0" y="0"/>
                </a:moveTo>
                <a:cubicBezTo>
                  <a:pt x="248" y="96"/>
                  <a:pt x="496" y="192"/>
                  <a:pt x="768" y="192"/>
                </a:cubicBezTo>
                <a:cubicBezTo>
                  <a:pt x="1040" y="192"/>
                  <a:pt x="1336" y="96"/>
                  <a:pt x="1632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Freeform 44"/>
          <p:cNvSpPr>
            <a:spLocks/>
          </p:cNvSpPr>
          <p:nvPr/>
        </p:nvSpPr>
        <p:spPr bwMode="auto">
          <a:xfrm>
            <a:off x="4191000" y="1941512"/>
            <a:ext cx="3581400" cy="344487"/>
          </a:xfrm>
          <a:custGeom>
            <a:avLst/>
            <a:gdLst>
              <a:gd name="T0" fmla="*/ 0 w 2256"/>
              <a:gd name="T1" fmla="*/ 2147483647 h 192"/>
              <a:gd name="T2" fmla="*/ 2147483647 w 2256"/>
              <a:gd name="T3" fmla="*/ 0 h 192"/>
              <a:gd name="T4" fmla="*/ 2147483647 w 2256"/>
              <a:gd name="T5" fmla="*/ 2147483647 h 192"/>
              <a:gd name="T6" fmla="*/ 0 60000 65536"/>
              <a:gd name="T7" fmla="*/ 0 60000 65536"/>
              <a:gd name="T8" fmla="*/ 0 60000 65536"/>
              <a:gd name="T9" fmla="*/ 0 w 2256"/>
              <a:gd name="T10" fmla="*/ 0 h 192"/>
              <a:gd name="T11" fmla="*/ 2256 w 225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56" h="192">
                <a:moveTo>
                  <a:pt x="0" y="192"/>
                </a:moveTo>
                <a:cubicBezTo>
                  <a:pt x="364" y="96"/>
                  <a:pt x="728" y="0"/>
                  <a:pt x="1104" y="0"/>
                </a:cubicBezTo>
                <a:cubicBezTo>
                  <a:pt x="1480" y="0"/>
                  <a:pt x="2064" y="152"/>
                  <a:pt x="2256" y="192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153988" y="87622"/>
            <a:ext cx="9220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 eaLnBrk="1" hangingPunct="1">
              <a:spcBef>
                <a:spcPct val="20000"/>
              </a:spcBef>
            </a:pPr>
            <a:r>
              <a:rPr lang="en-US" altLang="en-US" sz="3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</a:rPr>
              <a:t>toán:</a:t>
            </a:r>
            <a:r>
              <a:rPr lang="en-US" altLang="en-US" sz="3000" b="1">
                <a:latin typeface="Times New Roman" panose="02020603050405020304" pitchFamily="18" charset="0"/>
              </a:rPr>
              <a:t> Tổng của hai số là 70. Hiệu của hai số là 10.   Tìm hai số </a:t>
            </a:r>
            <a:r>
              <a:rPr lang="en-US" altLang="en-US" sz="3000" b="1" smtClean="0">
                <a:latin typeface="Times New Roman" panose="02020603050405020304" pitchFamily="18" charset="0"/>
              </a:rPr>
              <a:t>đó.</a:t>
            </a:r>
            <a:endParaRPr lang="en-US" altLang="en-US" sz="3000" b="1">
              <a:latin typeface="Times New Roman" panose="02020603050405020304" pitchFamily="18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1905000" y="582613"/>
            <a:ext cx="788988" cy="127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657850" y="589681"/>
            <a:ext cx="803275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32375" y="1066800"/>
            <a:ext cx="152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953000" y="586557"/>
            <a:ext cx="535858" cy="24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839200" y="582613"/>
            <a:ext cx="4452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5101432" y="1157287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Tóm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tắt: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2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2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autoRev="1" fill="hold"/>
                                        <p:tgtEl>
                                          <p:spTgt spid="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autoRev="1" fill="hold"/>
                                        <p:tgtEl>
                                          <p:spTgt spid="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autoRev="1" fill="hold"/>
                                        <p:tgtEl>
                                          <p:spTgt spid="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autoRev="1" fill="hold"/>
                                        <p:tgtEl>
                                          <p:spTgt spid="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1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10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" grpId="0"/>
      <p:bldP spid="6180" grpId="0" build="allAtOnce"/>
      <p:bldP spid="6189" grpId="0" animBg="1"/>
      <p:bldP spid="6189" grpId="1" animBg="1"/>
      <p:bldP spid="6195" grpId="0"/>
      <p:bldP spid="6197" grpId="0"/>
      <p:bldP spid="61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6"/>
          <p:cNvSpPr txBox="1">
            <a:spLocks noChangeArrowheads="1"/>
          </p:cNvSpPr>
          <p:nvPr/>
        </p:nvSpPr>
        <p:spPr bwMode="auto">
          <a:xfrm>
            <a:off x="213543" y="130381"/>
            <a:ext cx="976865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toán: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Tổng của hai số là 70. Hiệu của hai số là 10</a:t>
            </a:r>
            <a:r>
              <a:rPr lang="en-US" alt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Tìm </a:t>
            </a: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hai số đó.</a:t>
            </a:r>
          </a:p>
        </p:txBody>
      </p:sp>
      <p:sp>
        <p:nvSpPr>
          <p:cNvPr id="5125" name="TextBox 34"/>
          <p:cNvSpPr txBox="1">
            <a:spLocks noChangeArrowheads="1"/>
          </p:cNvSpPr>
          <p:nvPr/>
        </p:nvSpPr>
        <p:spPr bwMode="auto">
          <a:xfrm>
            <a:off x="366714" y="2884488"/>
            <a:ext cx="21336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5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Cách 1:</a:t>
            </a:r>
            <a:endParaRPr lang="en-US" altLang="en-US" sz="25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4" name="TextBox 35"/>
          <p:cNvSpPr txBox="1">
            <a:spLocks noChangeArrowheads="1"/>
          </p:cNvSpPr>
          <p:nvPr/>
        </p:nvSpPr>
        <p:spPr bwMode="auto">
          <a:xfrm>
            <a:off x="3471863" y="1665288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Số lớn:</a:t>
            </a:r>
          </a:p>
        </p:txBody>
      </p:sp>
      <p:sp>
        <p:nvSpPr>
          <p:cNvPr id="10245" name="TextBox 36"/>
          <p:cNvSpPr txBox="1">
            <a:spLocks noChangeArrowheads="1"/>
          </p:cNvSpPr>
          <p:nvPr/>
        </p:nvSpPr>
        <p:spPr bwMode="auto">
          <a:xfrm>
            <a:off x="3471863" y="2046288"/>
            <a:ext cx="129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Số bé :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4681538" y="1893889"/>
            <a:ext cx="27432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244" idx="3"/>
            <a:endCxn id="10244" idx="3"/>
          </p:cNvCxnSpPr>
          <p:nvPr/>
        </p:nvCxnSpPr>
        <p:spPr>
          <a:xfrm>
            <a:off x="4691064" y="1897064"/>
            <a:ext cx="158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668838" y="1863725"/>
            <a:ext cx="0" cy="63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7424738" y="1860550"/>
            <a:ext cx="0" cy="65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691063" y="2308225"/>
            <a:ext cx="1905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679950" y="2266950"/>
            <a:ext cx="0" cy="63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6596064" y="2274888"/>
            <a:ext cx="1587" cy="63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6404769" y="2105819"/>
            <a:ext cx="381000" cy="15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54" name="AutoShape 20"/>
          <p:cNvSpPr>
            <a:spLocks/>
          </p:cNvSpPr>
          <p:nvPr/>
        </p:nvSpPr>
        <p:spPr bwMode="auto">
          <a:xfrm rot="16200000">
            <a:off x="6943726" y="1587501"/>
            <a:ext cx="152400" cy="809625"/>
          </a:xfrm>
          <a:prstGeom prst="leftBrace">
            <a:avLst>
              <a:gd name="adj1" fmla="val 171795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10255" name="TextBox 18"/>
          <p:cNvSpPr txBox="1">
            <a:spLocks noChangeArrowheads="1"/>
          </p:cNvSpPr>
          <p:nvPr/>
        </p:nvSpPr>
        <p:spPr bwMode="auto">
          <a:xfrm>
            <a:off x="5410200" y="2514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10256" name="TextBox 20"/>
          <p:cNvSpPr txBox="1">
            <a:spLocks noChangeArrowheads="1"/>
          </p:cNvSpPr>
          <p:nvPr/>
        </p:nvSpPr>
        <p:spPr bwMode="auto">
          <a:xfrm>
            <a:off x="5791200" y="1219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 ?</a:t>
            </a:r>
          </a:p>
        </p:txBody>
      </p:sp>
      <p:sp>
        <p:nvSpPr>
          <p:cNvPr id="10257" name="AutoShape 22"/>
          <p:cNvSpPr>
            <a:spLocks/>
          </p:cNvSpPr>
          <p:nvPr/>
        </p:nvSpPr>
        <p:spPr bwMode="auto">
          <a:xfrm rot="10800000">
            <a:off x="7467600" y="1600200"/>
            <a:ext cx="152400" cy="914400"/>
          </a:xfrm>
          <a:prstGeom prst="leftBrace">
            <a:avLst>
              <a:gd name="adj1" fmla="val 38083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Times New Roman" panose="02020603050405020304" pitchFamily="18" charset="0"/>
            </a:endParaRPr>
          </a:p>
        </p:txBody>
      </p:sp>
      <p:sp>
        <p:nvSpPr>
          <p:cNvPr id="10258" name="TextBox 23"/>
          <p:cNvSpPr txBox="1">
            <a:spLocks noChangeArrowheads="1"/>
          </p:cNvSpPr>
          <p:nvPr/>
        </p:nvSpPr>
        <p:spPr bwMode="auto">
          <a:xfrm>
            <a:off x="6759576" y="2052637"/>
            <a:ext cx="620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0259" name="TextBox 24"/>
          <p:cNvSpPr txBox="1">
            <a:spLocks noChangeArrowheads="1"/>
          </p:cNvSpPr>
          <p:nvPr/>
        </p:nvSpPr>
        <p:spPr bwMode="auto">
          <a:xfrm>
            <a:off x="7687646" y="1872123"/>
            <a:ext cx="696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70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4533901" y="4991101"/>
            <a:ext cx="3124200" cy="3175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261" name="Rectangle 32"/>
          <p:cNvSpPr>
            <a:spLocks noChangeArrowheads="1"/>
          </p:cNvSpPr>
          <p:nvPr/>
        </p:nvSpPr>
        <p:spPr bwMode="auto">
          <a:xfrm>
            <a:off x="1595643" y="2884488"/>
            <a:ext cx="4303712" cy="333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        </a:t>
            </a:r>
            <a:r>
              <a:rPr lang="en-US" altLang="en-US" sz="2400" b="1" u="sng">
                <a:latin typeface="Times New Roman" panose="02020603050405020304" pitchFamily="18" charset="0"/>
              </a:rPr>
              <a:t>Bài giải</a:t>
            </a:r>
            <a:r>
              <a:rPr lang="en-US" altLang="en-US" sz="2400" b="1">
                <a:latin typeface="Times New Roman" panose="02020603050405020304" pitchFamily="18" charset="0"/>
              </a:rPr>
              <a:t/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Hai lần số bé là:</a:t>
            </a:r>
          </a:p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     70 – 10 = 60      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Số bé là: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      60 : 2 = 30</a:t>
            </a:r>
          </a:p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Số lớn là: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      30 + 10 = 40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   </a:t>
            </a:r>
            <a:r>
              <a:rPr lang="en-US" altLang="en-US" sz="2400" b="1" smtClean="0">
                <a:latin typeface="Times New Roman" panose="02020603050405020304" pitchFamily="18" charset="0"/>
              </a:rPr>
              <a:t>	Đáp </a:t>
            </a:r>
            <a:r>
              <a:rPr lang="en-US" altLang="en-US" sz="2400" b="1">
                <a:latin typeface="Times New Roman" panose="02020603050405020304" pitchFamily="18" charset="0"/>
              </a:rPr>
              <a:t>số: Số bé: 30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            </a:t>
            </a:r>
            <a:r>
              <a:rPr lang="en-US" altLang="en-US" sz="2400" b="1" smtClean="0">
                <a:latin typeface="Times New Roman" panose="02020603050405020304" pitchFamily="18" charset="0"/>
              </a:rPr>
              <a:t>	  </a:t>
            </a:r>
            <a:r>
              <a:rPr lang="en-US" altLang="en-US" sz="2400" b="1">
                <a:latin typeface="Times New Roman" panose="02020603050405020304" pitchFamily="18" charset="0"/>
              </a:rPr>
              <a:t>Số lớn: 40</a:t>
            </a:r>
          </a:p>
        </p:txBody>
      </p:sp>
      <p:sp>
        <p:nvSpPr>
          <p:cNvPr id="10262" name="Rectangle 36"/>
          <p:cNvSpPr>
            <a:spLocks noChangeArrowheads="1"/>
          </p:cNvSpPr>
          <p:nvPr/>
        </p:nvSpPr>
        <p:spPr bwMode="auto">
          <a:xfrm>
            <a:off x="7775780" y="2884488"/>
            <a:ext cx="3806619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            </a:t>
            </a:r>
            <a:r>
              <a:rPr lang="en-US" altLang="en-US" sz="2400" b="1" u="sng">
                <a:latin typeface="Times New Roman" panose="02020603050405020304" pitchFamily="18" charset="0"/>
              </a:rPr>
              <a:t>Bài giải</a:t>
            </a:r>
            <a:br>
              <a:rPr lang="en-US" altLang="en-US" sz="2400" b="1" u="sng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Hai lần số lớn là: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      70 +10 = 80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Số lớn là: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      80 : 2 = 40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Số bé là: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      40 - 10 = 30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 smtClean="0">
                <a:latin typeface="Times New Roman" panose="02020603050405020304" pitchFamily="18" charset="0"/>
              </a:rPr>
              <a:t>	Đáp </a:t>
            </a:r>
            <a:r>
              <a:rPr lang="en-US" altLang="en-US" sz="2400" b="1">
                <a:latin typeface="Times New Roman" panose="02020603050405020304" pitchFamily="18" charset="0"/>
              </a:rPr>
              <a:t>số: Số lớn: 40</a:t>
            </a:r>
            <a:br>
              <a:rPr lang="en-US" altLang="en-US" sz="2400" b="1">
                <a:latin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</a:rPr>
              <a:t>              </a:t>
            </a:r>
            <a:r>
              <a:rPr lang="en-US" altLang="en-US" sz="2400" b="1" smtClean="0">
                <a:latin typeface="Times New Roman" panose="02020603050405020304" pitchFamily="18" charset="0"/>
              </a:rPr>
              <a:t>	  Số </a:t>
            </a:r>
            <a:r>
              <a:rPr lang="en-US" altLang="en-US" sz="2400" b="1">
                <a:latin typeface="Times New Roman" panose="02020603050405020304" pitchFamily="18" charset="0"/>
              </a:rPr>
              <a:t>bé: 30   </a:t>
            </a:r>
          </a:p>
        </p:txBody>
      </p:sp>
      <p:sp>
        <p:nvSpPr>
          <p:cNvPr id="5149" name="TextBox 34"/>
          <p:cNvSpPr txBox="1">
            <a:spLocks noChangeArrowheads="1"/>
          </p:cNvSpPr>
          <p:nvPr/>
        </p:nvSpPr>
        <p:spPr bwMode="auto">
          <a:xfrm>
            <a:off x="6313489" y="3008695"/>
            <a:ext cx="21336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500" b="1">
                <a:solidFill>
                  <a:srgbClr val="FF0000"/>
                </a:solidFill>
                <a:latin typeface="Times New Roman" panose="02020603050405020304" pitchFamily="18" charset="0"/>
              </a:rPr>
              <a:t>Cách </a:t>
            </a:r>
            <a:r>
              <a:rPr lang="en-US" altLang="en-US" sz="25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2:</a:t>
            </a:r>
            <a:endParaRPr lang="en-US" altLang="en-US" sz="25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64" name="TextBox 29"/>
          <p:cNvSpPr txBox="1">
            <a:spLocks noChangeArrowheads="1"/>
          </p:cNvSpPr>
          <p:nvPr/>
        </p:nvSpPr>
        <p:spPr bwMode="auto">
          <a:xfrm>
            <a:off x="5367338" y="79464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10265" name="Rectangle 42"/>
          <p:cNvSpPr>
            <a:spLocks noChangeArrowheads="1"/>
          </p:cNvSpPr>
          <p:nvPr/>
        </p:nvSpPr>
        <p:spPr bwMode="auto">
          <a:xfrm>
            <a:off x="1198357" y="6324600"/>
            <a:ext cx="4179888" cy="5334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Số bé = (Tổng – Hiệu) : 2</a:t>
            </a:r>
          </a:p>
        </p:txBody>
      </p:sp>
      <p:sp>
        <p:nvSpPr>
          <p:cNvPr id="10266" name="Rectangle 54"/>
          <p:cNvSpPr>
            <a:spLocks noChangeArrowheads="1"/>
          </p:cNvSpPr>
          <p:nvPr/>
        </p:nvSpPr>
        <p:spPr bwMode="auto">
          <a:xfrm>
            <a:off x="7019926" y="6329131"/>
            <a:ext cx="4173537" cy="5334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Số lớn = (Tổng + Hiệu) : 2</a:t>
            </a:r>
          </a:p>
        </p:txBody>
      </p:sp>
      <p:sp>
        <p:nvSpPr>
          <p:cNvPr id="10267" name="Freeform 30"/>
          <p:cNvSpPr>
            <a:spLocks/>
          </p:cNvSpPr>
          <p:nvPr/>
        </p:nvSpPr>
        <p:spPr bwMode="auto">
          <a:xfrm>
            <a:off x="4691064" y="1604426"/>
            <a:ext cx="2689225" cy="256125"/>
          </a:xfrm>
          <a:custGeom>
            <a:avLst/>
            <a:gdLst>
              <a:gd name="T0" fmla="*/ 0 w 1776"/>
              <a:gd name="T1" fmla="*/ 2147483647 h 240"/>
              <a:gd name="T2" fmla="*/ 2147483647 w 1776"/>
              <a:gd name="T3" fmla="*/ 0 h 240"/>
              <a:gd name="T4" fmla="*/ 2147483647 w 1776"/>
              <a:gd name="T5" fmla="*/ 2147483647 h 240"/>
              <a:gd name="T6" fmla="*/ 0 60000 65536"/>
              <a:gd name="T7" fmla="*/ 0 60000 65536"/>
              <a:gd name="T8" fmla="*/ 0 60000 65536"/>
              <a:gd name="T9" fmla="*/ 0 w 1776"/>
              <a:gd name="T10" fmla="*/ 0 h 240"/>
              <a:gd name="T11" fmla="*/ 1776 w 1776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6" h="240">
                <a:moveTo>
                  <a:pt x="0" y="240"/>
                </a:moveTo>
                <a:cubicBezTo>
                  <a:pt x="308" y="120"/>
                  <a:pt x="616" y="0"/>
                  <a:pt x="912" y="0"/>
                </a:cubicBezTo>
                <a:cubicBezTo>
                  <a:pt x="1208" y="0"/>
                  <a:pt x="1640" y="200"/>
                  <a:pt x="1776" y="24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32"/>
          <p:cNvSpPr>
            <a:spLocks/>
          </p:cNvSpPr>
          <p:nvPr/>
        </p:nvSpPr>
        <p:spPr bwMode="auto">
          <a:xfrm>
            <a:off x="4679950" y="2362200"/>
            <a:ext cx="1905000" cy="230187"/>
          </a:xfrm>
          <a:custGeom>
            <a:avLst/>
            <a:gdLst>
              <a:gd name="T0" fmla="*/ 0 w 1200"/>
              <a:gd name="T1" fmla="*/ 0 h 240"/>
              <a:gd name="T2" fmla="*/ 2147483647 w 1200"/>
              <a:gd name="T3" fmla="*/ 2147483647 h 240"/>
              <a:gd name="T4" fmla="*/ 2147483647 w 1200"/>
              <a:gd name="T5" fmla="*/ 0 h 240"/>
              <a:gd name="T6" fmla="*/ 0 60000 65536"/>
              <a:gd name="T7" fmla="*/ 0 60000 65536"/>
              <a:gd name="T8" fmla="*/ 0 60000 65536"/>
              <a:gd name="T9" fmla="*/ 0 w 1200"/>
              <a:gd name="T10" fmla="*/ 0 h 240"/>
              <a:gd name="T11" fmla="*/ 1200 w 1200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00" h="240">
                <a:moveTo>
                  <a:pt x="0" y="0"/>
                </a:moveTo>
                <a:cubicBezTo>
                  <a:pt x="212" y="120"/>
                  <a:pt x="424" y="240"/>
                  <a:pt x="624" y="240"/>
                </a:cubicBezTo>
                <a:cubicBezTo>
                  <a:pt x="824" y="240"/>
                  <a:pt x="1104" y="40"/>
                  <a:pt x="1200" y="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2"/>
          <p:cNvSpPr>
            <a:spLocks noChangeArrowheads="1"/>
          </p:cNvSpPr>
          <p:nvPr/>
        </p:nvSpPr>
        <p:spPr bwMode="auto">
          <a:xfrm>
            <a:off x="1828800" y="1872635"/>
            <a:ext cx="8610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5800" b="1">
                <a:solidFill>
                  <a:srgbClr val="FF0000"/>
                </a:solidFill>
                <a:latin typeface="Times New Roman" panose="02020603050405020304" pitchFamily="18" charset="0"/>
              </a:rPr>
              <a:t>Số bé = (Tổng – Hiệu) : 2</a:t>
            </a:r>
          </a:p>
        </p:txBody>
      </p:sp>
      <p:sp>
        <p:nvSpPr>
          <p:cNvPr id="11267" name="Rectangle 42"/>
          <p:cNvSpPr>
            <a:spLocks noChangeArrowheads="1"/>
          </p:cNvSpPr>
          <p:nvPr/>
        </p:nvSpPr>
        <p:spPr bwMode="auto">
          <a:xfrm>
            <a:off x="1828800" y="4121765"/>
            <a:ext cx="8610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5800" b="1">
                <a:solidFill>
                  <a:srgbClr val="FF0000"/>
                </a:solidFill>
                <a:latin typeface="Times New Roman" panose="02020603050405020304" pitchFamily="18" charset="0"/>
              </a:rPr>
              <a:t>Số lớn = (Tổng + Hiệu) : 2</a:t>
            </a:r>
          </a:p>
        </p:txBody>
      </p:sp>
      <p:sp>
        <p:nvSpPr>
          <p:cNvPr id="11268" name="Rectangle 13"/>
          <p:cNvSpPr>
            <a:spLocks noChangeArrowheads="1"/>
          </p:cNvSpPr>
          <p:nvPr/>
        </p:nvSpPr>
        <p:spPr bwMode="auto">
          <a:xfrm>
            <a:off x="1828800" y="990600"/>
            <a:ext cx="1541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Cách 1:</a:t>
            </a:r>
          </a:p>
        </p:txBody>
      </p:sp>
      <p:sp>
        <p:nvSpPr>
          <p:cNvPr id="11269" name="Rectangle 13"/>
          <p:cNvSpPr>
            <a:spLocks noChangeArrowheads="1"/>
          </p:cNvSpPr>
          <p:nvPr/>
        </p:nvSpPr>
        <p:spPr bwMode="auto">
          <a:xfrm>
            <a:off x="1828800" y="3200400"/>
            <a:ext cx="1541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Cách 2:</a:t>
            </a:r>
          </a:p>
        </p:txBody>
      </p:sp>
      <p:sp>
        <p:nvSpPr>
          <p:cNvPr id="11270" name="TextBox 1"/>
          <p:cNvSpPr txBox="1">
            <a:spLocks noChangeArrowheads="1"/>
          </p:cNvSpPr>
          <p:nvPr/>
        </p:nvSpPr>
        <p:spPr bwMode="auto">
          <a:xfrm>
            <a:off x="5181600" y="192087"/>
            <a:ext cx="4876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33600" y="228600"/>
            <a:ext cx="7315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giải bài toán </a:t>
            </a: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hai số khi biết tổng và hiệu của hai số đó:</a:t>
            </a:r>
            <a:endParaRPr lang="en-US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9600" y="1600200"/>
            <a:ext cx="9220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1: Xác định đối tượng nào là số bé, đối tượng nào là số lớn để vẽ sơ đồ.</a:t>
            </a:r>
            <a:endParaRPr lang="en-US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2971800"/>
            <a:ext cx="9220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2: Vẽ sơ đồ.</a:t>
            </a:r>
            <a:endParaRPr lang="en-US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8033" y="3789402"/>
            <a:ext cx="92202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3: Áp dụng công thức để tìm hai số:</a:t>
            </a:r>
          </a:p>
          <a:p>
            <a:pPr algn="just"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Số bé = (tổng + hiệu) : 2</a:t>
            </a:r>
          </a:p>
          <a:p>
            <a:pPr algn="just" eaLnBrk="1" hangingPunct="1"/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Số lớn = (tổng – hiệu) : 2</a:t>
            </a:r>
            <a:endParaRPr lang="en-US" alt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92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228600" y="147640"/>
            <a:ext cx="10439400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indent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 eaLnBrk="1" hangingPunct="1"/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1:</a:t>
            </a: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</a:rPr>
              <a:t>Tuổi bố và tuổi con cộng lại được 58 tuổi. Bố hơn con 38 tuổi. Hỏi bố bao nhiêu tuổi, con bao nhiêu tuổi?</a:t>
            </a:r>
            <a:r>
              <a:rPr lang="en-US" altLang="en-US" sz="2800">
                <a:latin typeface="Times New Roman" panose="02020603050405020304" pitchFamily="18" charset="0"/>
              </a:rPr>
              <a:t>                          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94288" y="1128021"/>
            <a:ext cx="176371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500" b="1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90863" y="2676084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Tuổi </a:t>
            </a:r>
            <a:r>
              <a:rPr lang="en-US" altLang="en-US" sz="2000" b="1" smtClean="0">
                <a:latin typeface="Times New Roman" panose="02020603050405020304" pitchFamily="18" charset="0"/>
              </a:rPr>
              <a:t>con:</a:t>
            </a:r>
            <a:endParaRPr lang="en-US" altLang="en-US" sz="2000" b="1">
              <a:latin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484688" y="2931670"/>
            <a:ext cx="6858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97687" y="218872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Tuổi </a:t>
            </a:r>
            <a:r>
              <a:rPr lang="en-US" altLang="en-US" sz="2000" b="1" smtClean="0">
                <a:latin typeface="Times New Roman" panose="02020603050405020304" pitchFamily="18" charset="0"/>
              </a:rPr>
              <a:t>bố:</a:t>
            </a:r>
            <a:endParaRPr lang="en-US" altLang="en-US" sz="2000" b="1">
              <a:latin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4495800" y="2398271"/>
            <a:ext cx="25146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420394" y="2386364"/>
            <a:ext cx="152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944519" y="2386364"/>
            <a:ext cx="152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420394" y="2919764"/>
            <a:ext cx="152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5104607" y="2930877"/>
            <a:ext cx="1524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905375" y="2655445"/>
            <a:ext cx="5524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AutoShape 18"/>
          <p:cNvSpPr>
            <a:spLocks/>
          </p:cNvSpPr>
          <p:nvPr/>
        </p:nvSpPr>
        <p:spPr bwMode="auto">
          <a:xfrm rot="16200000">
            <a:off x="5948009" y="1631862"/>
            <a:ext cx="284871" cy="1817688"/>
          </a:xfrm>
          <a:prstGeom prst="leftBrace">
            <a:avLst>
              <a:gd name="adj1" fmla="val 140393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b="1">
              <a:latin typeface="Times New Roman" panose="02020603050405020304" pitchFamily="18" charset="0"/>
            </a:endParaRPr>
          </a:p>
        </p:txBody>
      </p:sp>
      <p:sp>
        <p:nvSpPr>
          <p:cNvPr id="36" name="AutoShape 22"/>
          <p:cNvSpPr>
            <a:spLocks/>
          </p:cNvSpPr>
          <p:nvPr/>
        </p:nvSpPr>
        <p:spPr bwMode="auto">
          <a:xfrm rot="10800000">
            <a:off x="7086600" y="2169670"/>
            <a:ext cx="282576" cy="914400"/>
          </a:xfrm>
          <a:prstGeom prst="leftBrace">
            <a:avLst>
              <a:gd name="adj1" fmla="val 38083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b="1">
              <a:latin typeface="Times New Roman" panose="02020603050405020304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638800" y="2683142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38 tuổi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7391400" y="238715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58 tuổi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343400" y="3244592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  ? tuổi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410200" y="16076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? tuổi</a:t>
            </a: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4306888" y="5372100"/>
            <a:ext cx="2970212" cy="15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180176" y="3657601"/>
            <a:ext cx="383345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tuổi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của con là:</a:t>
            </a:r>
          </a:p>
          <a:p>
            <a:pPr eaLnBrk="1" hangingPunct="1">
              <a:tabLst>
                <a:tab pos="463550" algn="l"/>
              </a:tabLst>
            </a:pP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58 – 38) : 2 = 10 (tuổi)</a:t>
            </a:r>
          </a:p>
          <a:p>
            <a:pPr eaLnBrk="1" hangingPunct="1"/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tuổi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của bố là:</a:t>
            </a:r>
          </a:p>
          <a:p>
            <a:pPr eaLnBrk="1" hangingPunct="1"/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10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+ 38 = 48 (tuổi)</a:t>
            </a:r>
          </a:p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Đáp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số: Bố: 48 tuổi</a:t>
            </a:r>
            <a:b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Con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: 10 tuổi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234451" y="3656464"/>
            <a:ext cx="39669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tuổi của bố là:</a:t>
            </a:r>
          </a:p>
          <a:p>
            <a:pPr eaLnBrk="1" hangingPunct="1"/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(58 + 38) : 2 = 48 (tuổi)</a:t>
            </a:r>
          </a:p>
          <a:p>
            <a:pPr eaLnBrk="1" hangingPunct="1"/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tuổi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của con là:</a:t>
            </a:r>
          </a:p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48 - 38 = 10 (tuổi)</a:t>
            </a:r>
          </a:p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Đáp số: Bố: 48 tuổi</a:t>
            </a:r>
            <a:b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Con: 10 tuổi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28600" y="3657601"/>
            <a:ext cx="11763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u="sng">
                <a:solidFill>
                  <a:srgbClr val="0000CC"/>
                </a:solidFill>
                <a:latin typeface="Times New Roman" panose="02020603050405020304" pitchFamily="18" charset="0"/>
              </a:rPr>
              <a:t>Cách 1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172200" y="365760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u="sng">
                <a:solidFill>
                  <a:srgbClr val="0000CC"/>
                </a:solidFill>
                <a:latin typeface="Times New Roman" panose="02020603050405020304" pitchFamily="18" charset="0"/>
              </a:rPr>
              <a:t>Cách 2</a:t>
            </a:r>
          </a:p>
        </p:txBody>
      </p: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9525000" y="609600"/>
            <a:ext cx="962025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6248400" y="609600"/>
            <a:ext cx="1219200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>
            <a:off x="3856191" y="992875"/>
            <a:ext cx="2682568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50"/>
          <p:cNvCxnSpPr>
            <a:cxnSpLocks noChangeShapeType="1"/>
          </p:cNvCxnSpPr>
          <p:nvPr/>
        </p:nvCxnSpPr>
        <p:spPr bwMode="auto">
          <a:xfrm>
            <a:off x="931070" y="990600"/>
            <a:ext cx="2650330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" name="Straight Connector 33"/>
          <p:cNvCxnSpPr/>
          <p:nvPr/>
        </p:nvCxnSpPr>
        <p:spPr>
          <a:xfrm rot="5400000">
            <a:off x="4219575" y="2674495"/>
            <a:ext cx="5524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50" name="Freeform 34"/>
          <p:cNvSpPr>
            <a:spLocks/>
          </p:cNvSpPr>
          <p:nvPr/>
        </p:nvSpPr>
        <p:spPr bwMode="auto">
          <a:xfrm>
            <a:off x="4495800" y="1981200"/>
            <a:ext cx="2514600" cy="381000"/>
          </a:xfrm>
          <a:custGeom>
            <a:avLst/>
            <a:gdLst>
              <a:gd name="T0" fmla="*/ 0 w 1584"/>
              <a:gd name="T1" fmla="*/ 2147483647 h 240"/>
              <a:gd name="T2" fmla="*/ 2147483647 w 1584"/>
              <a:gd name="T3" fmla="*/ 0 h 240"/>
              <a:gd name="T4" fmla="*/ 2147483647 w 1584"/>
              <a:gd name="T5" fmla="*/ 2147483647 h 240"/>
              <a:gd name="T6" fmla="*/ 0 60000 65536"/>
              <a:gd name="T7" fmla="*/ 0 60000 65536"/>
              <a:gd name="T8" fmla="*/ 0 60000 65536"/>
              <a:gd name="T9" fmla="*/ 0 w 1584"/>
              <a:gd name="T10" fmla="*/ 0 h 240"/>
              <a:gd name="T11" fmla="*/ 1584 w 1584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240">
                <a:moveTo>
                  <a:pt x="0" y="240"/>
                </a:moveTo>
                <a:cubicBezTo>
                  <a:pt x="276" y="120"/>
                  <a:pt x="552" y="0"/>
                  <a:pt x="816" y="0"/>
                </a:cubicBezTo>
                <a:cubicBezTo>
                  <a:pt x="1080" y="0"/>
                  <a:pt x="1456" y="200"/>
                  <a:pt x="1584" y="24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41" name="Freeform 34"/>
          <p:cNvSpPr>
            <a:spLocks/>
          </p:cNvSpPr>
          <p:nvPr/>
        </p:nvSpPr>
        <p:spPr bwMode="auto">
          <a:xfrm rot="10800000">
            <a:off x="4484687" y="2974977"/>
            <a:ext cx="673101" cy="195260"/>
          </a:xfrm>
          <a:custGeom>
            <a:avLst/>
            <a:gdLst>
              <a:gd name="T0" fmla="*/ 0 w 1584"/>
              <a:gd name="T1" fmla="*/ 2147483647 h 240"/>
              <a:gd name="T2" fmla="*/ 2147483647 w 1584"/>
              <a:gd name="T3" fmla="*/ 0 h 240"/>
              <a:gd name="T4" fmla="*/ 2147483647 w 1584"/>
              <a:gd name="T5" fmla="*/ 2147483647 h 240"/>
              <a:gd name="T6" fmla="*/ 0 60000 65536"/>
              <a:gd name="T7" fmla="*/ 0 60000 65536"/>
              <a:gd name="T8" fmla="*/ 0 60000 65536"/>
              <a:gd name="T9" fmla="*/ 0 w 1584"/>
              <a:gd name="T10" fmla="*/ 0 h 240"/>
              <a:gd name="T11" fmla="*/ 1584 w 1584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240">
                <a:moveTo>
                  <a:pt x="0" y="240"/>
                </a:moveTo>
                <a:cubicBezTo>
                  <a:pt x="276" y="120"/>
                  <a:pt x="552" y="0"/>
                  <a:pt x="816" y="0"/>
                </a:cubicBezTo>
                <a:cubicBezTo>
                  <a:pt x="1080" y="0"/>
                  <a:pt x="1456" y="200"/>
                  <a:pt x="1584" y="24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1"/>
      <p:bldP spid="35" grpId="1" animBg="1"/>
      <p:bldP spid="36" grpId="1" animBg="1"/>
      <p:bldP spid="37" grpId="1"/>
      <p:bldP spid="38" grpId="1"/>
      <p:bldP spid="39" grpId="0"/>
      <p:bldP spid="40" grpId="0"/>
      <p:bldP spid="48" grpId="0"/>
      <p:bldP spid="49" grpId="0"/>
      <p:bldP spid="50" grpId="0"/>
      <p:bldP spid="9250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1600200" y="533400"/>
            <a:ext cx="8991600" cy="1338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000">
                <a:latin typeface="Times New Roman" panose="02020603050405020304" pitchFamily="18" charset="0"/>
              </a:rPr>
              <a:t> </a:t>
            </a:r>
            <a:r>
              <a:rPr lang="en-US" altLang="en-US" sz="2700" b="1" smtClean="0">
                <a:latin typeface="Times New Roman" panose="02020603050405020304" pitchFamily="18" charset="0"/>
              </a:rPr>
              <a:t>Một </a:t>
            </a:r>
            <a:r>
              <a:rPr lang="en-US" altLang="en-US" sz="2700" b="1">
                <a:latin typeface="Times New Roman" panose="02020603050405020304" pitchFamily="18" charset="0"/>
              </a:rPr>
              <a:t>lớp học có 28 học sinh. Số học sinh trai nhiều hơn số học sinh gái là 4 em. Hỏi lớp học đó có bao nhiêu học sinh trai, bao nhiêu học sinh gái? 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1752600" y="1"/>
            <a:ext cx="205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Bài tập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2:</a:t>
            </a:r>
            <a:endParaRPr lang="en-US" alt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4556919" y="5371306"/>
            <a:ext cx="2971800" cy="15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857251" y="1920876"/>
            <a:ext cx="10572752" cy="4510088"/>
            <a:chOff x="-420" y="1210"/>
            <a:chExt cx="6660" cy="2841"/>
          </a:xfrm>
        </p:grpSpPr>
        <p:sp>
          <p:nvSpPr>
            <p:cNvPr id="13324" name="TextBox 6"/>
            <p:cNvSpPr txBox="1">
              <a:spLocks noChangeArrowheads="1"/>
            </p:cNvSpPr>
            <p:nvPr/>
          </p:nvSpPr>
          <p:spPr bwMode="auto">
            <a:xfrm>
              <a:off x="370" y="1584"/>
              <a:ext cx="8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Tóm tắt:</a:t>
              </a:r>
            </a:p>
          </p:txBody>
        </p:sp>
        <p:sp>
          <p:nvSpPr>
            <p:cNvPr id="13325" name="TextBox 7"/>
            <p:cNvSpPr txBox="1">
              <a:spLocks noChangeArrowheads="1"/>
            </p:cNvSpPr>
            <p:nvPr/>
          </p:nvSpPr>
          <p:spPr bwMode="auto">
            <a:xfrm>
              <a:off x="1090" y="1619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</a:rPr>
                <a:t>Học sinh trai :</a:t>
              </a:r>
            </a:p>
          </p:txBody>
        </p:sp>
        <p:sp>
          <p:nvSpPr>
            <p:cNvPr id="13326" name="TextBox 8"/>
            <p:cNvSpPr txBox="1">
              <a:spLocks noChangeArrowheads="1"/>
            </p:cNvSpPr>
            <p:nvPr/>
          </p:nvSpPr>
          <p:spPr bwMode="auto">
            <a:xfrm>
              <a:off x="1090" y="1845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</a:rPr>
                <a:t>Học sinh gái :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35" y="1756"/>
              <a:ext cx="1968" cy="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42" y="2003"/>
              <a:ext cx="1440" cy="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195" y="1749"/>
              <a:ext cx="96" cy="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4163" y="1749"/>
              <a:ext cx="96" cy="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2195" y="1995"/>
              <a:ext cx="96" cy="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635" y="2003"/>
              <a:ext cx="96" cy="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3563" y="1863"/>
              <a:ext cx="240" cy="1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334" name="AutoShape 18"/>
            <p:cNvSpPr>
              <a:spLocks/>
            </p:cNvSpPr>
            <p:nvPr/>
          </p:nvSpPr>
          <p:spPr bwMode="auto">
            <a:xfrm rot="-5400000">
              <a:off x="3898" y="1574"/>
              <a:ext cx="96" cy="528"/>
            </a:xfrm>
            <a:prstGeom prst="leftBrace">
              <a:avLst>
                <a:gd name="adj1" fmla="val 140097"/>
                <a:gd name="adj2" fmla="val 50000"/>
              </a:avLst>
            </a:prstGeom>
            <a:noFill/>
            <a:ln w="19050" cap="rnd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3335" name="AutoShape 22"/>
            <p:cNvSpPr>
              <a:spLocks/>
            </p:cNvSpPr>
            <p:nvPr/>
          </p:nvSpPr>
          <p:spPr bwMode="auto">
            <a:xfrm rot="10800000">
              <a:off x="4258" y="1536"/>
              <a:ext cx="96" cy="576"/>
            </a:xfrm>
            <a:prstGeom prst="leftBrace">
              <a:avLst>
                <a:gd name="adj1" fmla="val 38083"/>
                <a:gd name="adj2" fmla="val 50000"/>
              </a:avLst>
            </a:prstGeom>
            <a:noFill/>
            <a:ln w="19050" cap="rnd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3336" name="TextBox 29"/>
            <p:cNvSpPr txBox="1">
              <a:spLocks noChangeArrowheads="1"/>
            </p:cNvSpPr>
            <p:nvPr/>
          </p:nvSpPr>
          <p:spPr bwMode="auto">
            <a:xfrm>
              <a:off x="3758" y="1859"/>
              <a:ext cx="624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4 </a:t>
              </a:r>
              <a:r>
                <a:rPr lang="en-US" altLang="en-US" smtClean="0">
                  <a:latin typeface="Times New Roman" panose="02020603050405020304" pitchFamily="18" charset="0"/>
                </a:rPr>
                <a:t>học sinh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3337" name="TextBox 30"/>
            <p:cNvSpPr txBox="1">
              <a:spLocks noChangeArrowheads="1"/>
            </p:cNvSpPr>
            <p:nvPr/>
          </p:nvSpPr>
          <p:spPr bwMode="auto">
            <a:xfrm>
              <a:off x="4402" y="1694"/>
              <a:ext cx="8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28 </a:t>
              </a:r>
              <a:r>
                <a:rPr lang="en-US" altLang="en-US" smtClean="0">
                  <a:latin typeface="Times New Roman" panose="02020603050405020304" pitchFamily="18" charset="0"/>
                </a:rPr>
                <a:t>học sinh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3338" name="TextBox 32"/>
            <p:cNvSpPr txBox="1">
              <a:spLocks noChangeArrowheads="1"/>
            </p:cNvSpPr>
            <p:nvPr/>
          </p:nvSpPr>
          <p:spPr bwMode="auto">
            <a:xfrm>
              <a:off x="2640" y="2258"/>
              <a:ext cx="96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    ? h</a:t>
              </a:r>
              <a:r>
                <a:rPr lang="en-US" altLang="en-US" smtClean="0">
                  <a:latin typeface="Times New Roman" panose="02020603050405020304" pitchFamily="18" charset="0"/>
                </a:rPr>
                <a:t>ọc sinh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3339" name="TextBox 33"/>
            <p:cNvSpPr txBox="1">
              <a:spLocks noChangeArrowheads="1"/>
            </p:cNvSpPr>
            <p:nvPr/>
          </p:nvSpPr>
          <p:spPr bwMode="auto">
            <a:xfrm>
              <a:off x="2909" y="1210"/>
              <a:ext cx="84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</a:rPr>
                <a:t>    ? h</a:t>
              </a:r>
              <a:r>
                <a:rPr lang="en-US" altLang="en-US" smtClean="0">
                  <a:latin typeface="Times New Roman" panose="02020603050405020304" pitchFamily="18" charset="0"/>
                </a:rPr>
                <a:t>ọc sinh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13340" name="TextBox 35"/>
            <p:cNvSpPr txBox="1">
              <a:spLocks noChangeArrowheads="1"/>
            </p:cNvSpPr>
            <p:nvPr/>
          </p:nvSpPr>
          <p:spPr bwMode="auto">
            <a:xfrm>
              <a:off x="-420" y="2518"/>
              <a:ext cx="3066" cy="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altLang="en-US" sz="20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Bài giải</a:t>
              </a:r>
              <a:endParaRPr lang="en-US" altLang="en-US" sz="2000" b="1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Số học sinh gái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lớp học đó có là</a:t>
              </a:r>
              <a:r>
                <a:rPr lang="en-US" altLang="en-US" sz="2000" b="1">
                  <a:latin typeface="Times New Roman" panose="02020603050405020304" pitchFamily="18" charset="0"/>
                </a:rPr>
                <a:t>:</a:t>
              </a: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      (28 – 4) : 2 = 12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(học sinh)</a:t>
              </a:r>
              <a:endParaRPr lang="en-US" altLang="en-US" sz="2000" b="1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Số học sinh trai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lớp học đó có là</a:t>
              </a:r>
              <a:r>
                <a:rPr lang="en-US" altLang="en-US" sz="2000" b="1">
                  <a:latin typeface="Times New Roman" panose="02020603050405020304" pitchFamily="18" charset="0"/>
                </a:rPr>
                <a:t>:</a:t>
              </a: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     12 + 4 = 16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(học sinh)</a:t>
              </a:r>
              <a:endParaRPr lang="en-US" altLang="en-US" sz="2000" b="1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             Đáp số: H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ọc </a:t>
              </a:r>
              <a:r>
                <a:rPr lang="en-US" altLang="en-US" sz="2000" b="1">
                  <a:latin typeface="Times New Roman" panose="02020603050405020304" pitchFamily="18" charset="0"/>
                </a:rPr>
                <a:t>sinh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trai: 16 học sinh</a:t>
              </a:r>
              <a:r>
                <a:rPr lang="en-US" altLang="en-US" sz="2000" b="1">
                  <a:latin typeface="Times New Roman" panose="02020603050405020304" pitchFamily="18" charset="0"/>
                </a:rPr>
                <a:t/>
              </a:r>
              <a:br>
                <a:rPr lang="en-US" altLang="en-US" sz="2000" b="1">
                  <a:latin typeface="Times New Roman" panose="02020603050405020304" pitchFamily="18" charset="0"/>
                </a:rPr>
              </a:br>
              <a:r>
                <a:rPr lang="en-US" altLang="en-US" sz="2000" b="1">
                  <a:latin typeface="Times New Roman" panose="02020603050405020304" pitchFamily="18" charset="0"/>
                </a:rPr>
                <a:t>                           H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ọc </a:t>
              </a:r>
              <a:r>
                <a:rPr lang="en-US" altLang="en-US" sz="2000" b="1">
                  <a:latin typeface="Times New Roman" panose="02020603050405020304" pitchFamily="18" charset="0"/>
                </a:rPr>
                <a:t>sinh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gái: 12 học sinh</a:t>
              </a:r>
              <a:endParaRPr lang="en-US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13341" name="TextBox 36"/>
            <p:cNvSpPr txBox="1">
              <a:spLocks noChangeArrowheads="1"/>
            </p:cNvSpPr>
            <p:nvPr/>
          </p:nvSpPr>
          <p:spPr bwMode="auto">
            <a:xfrm>
              <a:off x="-420" y="2393"/>
              <a:ext cx="7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 u="sng">
                  <a:solidFill>
                    <a:srgbClr val="0000FF"/>
                  </a:solidFill>
                  <a:latin typeface="Times New Roman" panose="02020603050405020304" pitchFamily="18" charset="0"/>
                </a:rPr>
                <a:t>Cách 1</a:t>
              </a:r>
            </a:p>
          </p:txBody>
        </p:sp>
        <p:sp>
          <p:nvSpPr>
            <p:cNvPr id="13342" name="TextBox 37"/>
            <p:cNvSpPr txBox="1">
              <a:spLocks noChangeArrowheads="1"/>
            </p:cNvSpPr>
            <p:nvPr/>
          </p:nvSpPr>
          <p:spPr bwMode="auto">
            <a:xfrm>
              <a:off x="2990" y="2438"/>
              <a:ext cx="75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 u="sng">
                  <a:solidFill>
                    <a:srgbClr val="0000CC"/>
                  </a:solidFill>
                  <a:latin typeface="Times New Roman" panose="02020603050405020304" pitchFamily="18" charset="0"/>
                </a:rPr>
                <a:t>Cách 2</a:t>
              </a:r>
            </a:p>
          </p:txBody>
        </p:sp>
        <p:sp>
          <p:nvSpPr>
            <p:cNvPr id="13343" name="TextBox 38"/>
            <p:cNvSpPr txBox="1">
              <a:spLocks noChangeArrowheads="1"/>
            </p:cNvSpPr>
            <p:nvPr/>
          </p:nvSpPr>
          <p:spPr bwMode="auto">
            <a:xfrm>
              <a:off x="3047" y="2539"/>
              <a:ext cx="3193" cy="1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altLang="en-US" sz="20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Bài giải</a:t>
              </a:r>
              <a:endParaRPr lang="en-US" altLang="en-US" sz="2000" b="1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Số học sinh trai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lớp học đó có là</a:t>
              </a:r>
              <a:r>
                <a:rPr lang="en-US" altLang="en-US" sz="2000" b="1">
                  <a:latin typeface="Times New Roman" panose="02020603050405020304" pitchFamily="18" charset="0"/>
                </a:rPr>
                <a:t>:</a:t>
              </a: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       (28 + 4) : 2 = 16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(học sinh)</a:t>
              </a:r>
              <a:endParaRPr lang="en-US" altLang="en-US" sz="2000" b="1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Số học sinh gái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lớp học đó có là</a:t>
              </a:r>
              <a:r>
                <a:rPr lang="en-US" altLang="en-US" sz="2000" b="1">
                  <a:latin typeface="Times New Roman" panose="02020603050405020304" pitchFamily="18" charset="0"/>
                </a:rPr>
                <a:t>:</a:t>
              </a: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      16 - 4 = 12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(học sinh)</a:t>
              </a:r>
              <a:endParaRPr lang="en-US" altLang="en-US" sz="2000" b="1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2000" b="1">
                  <a:latin typeface="Times New Roman" panose="02020603050405020304" pitchFamily="18" charset="0"/>
                </a:rPr>
                <a:t>           Đáp số: H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ọc </a:t>
              </a:r>
              <a:r>
                <a:rPr lang="en-US" altLang="en-US" sz="2000" b="1">
                  <a:latin typeface="Times New Roman" panose="02020603050405020304" pitchFamily="18" charset="0"/>
                </a:rPr>
                <a:t>sinh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trai: 16 học sinh</a:t>
              </a:r>
              <a:r>
                <a:rPr lang="en-US" altLang="en-US" sz="2000" b="1">
                  <a:latin typeface="Times New Roman" panose="02020603050405020304" pitchFamily="18" charset="0"/>
                </a:rPr>
                <a:t/>
              </a:r>
              <a:br>
                <a:rPr lang="en-US" altLang="en-US" sz="2000" b="1">
                  <a:latin typeface="Times New Roman" panose="02020603050405020304" pitchFamily="18" charset="0"/>
                </a:rPr>
              </a:br>
              <a:r>
                <a:rPr lang="en-US" altLang="en-US" sz="2000" b="1">
                  <a:latin typeface="Times New Roman" panose="02020603050405020304" pitchFamily="18" charset="0"/>
                </a:rPr>
                <a:t>                         H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ọc </a:t>
              </a:r>
              <a:r>
                <a:rPr lang="en-US" altLang="en-US" sz="2000" b="1">
                  <a:latin typeface="Times New Roman" panose="02020603050405020304" pitchFamily="18" charset="0"/>
                </a:rPr>
                <a:t>sinh </a:t>
              </a:r>
              <a:r>
                <a:rPr lang="en-US" altLang="en-US" sz="2000" b="1" smtClean="0">
                  <a:latin typeface="Times New Roman" panose="02020603050405020304" pitchFamily="18" charset="0"/>
                </a:rPr>
                <a:t>gái: 12 học sinh</a:t>
              </a:r>
              <a:endParaRPr lang="en-US" altLang="en-US" sz="2000" b="1">
                <a:latin typeface="Times New Roman" panose="02020603050405020304" pitchFamily="18" charset="0"/>
              </a:endParaRPr>
            </a:p>
          </p:txBody>
        </p:sp>
        <p:sp>
          <p:nvSpPr>
            <p:cNvPr id="13344" name="Freeform 29"/>
            <p:cNvSpPr>
              <a:spLocks/>
            </p:cNvSpPr>
            <p:nvPr/>
          </p:nvSpPr>
          <p:spPr bwMode="auto">
            <a:xfrm>
              <a:off x="2266" y="1468"/>
              <a:ext cx="1968" cy="296"/>
            </a:xfrm>
            <a:custGeom>
              <a:avLst/>
              <a:gdLst>
                <a:gd name="T0" fmla="*/ 0 w 1968"/>
                <a:gd name="T1" fmla="*/ 393700 h 296"/>
                <a:gd name="T2" fmla="*/ 1600200 w 1968"/>
                <a:gd name="T3" fmla="*/ 12700 h 296"/>
                <a:gd name="T4" fmla="*/ 3124200 w 1968"/>
                <a:gd name="T5" fmla="*/ 469900 h 296"/>
                <a:gd name="T6" fmla="*/ 0 60000 65536"/>
                <a:gd name="T7" fmla="*/ 0 60000 65536"/>
                <a:gd name="T8" fmla="*/ 0 60000 65536"/>
                <a:gd name="T9" fmla="*/ 0 w 1968"/>
                <a:gd name="T10" fmla="*/ 0 h 296"/>
                <a:gd name="T11" fmla="*/ 1968 w 1968"/>
                <a:gd name="T12" fmla="*/ 296 h 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8" h="296">
                  <a:moveTo>
                    <a:pt x="0" y="248"/>
                  </a:moveTo>
                  <a:cubicBezTo>
                    <a:pt x="340" y="124"/>
                    <a:pt x="680" y="0"/>
                    <a:pt x="1008" y="8"/>
                  </a:cubicBezTo>
                  <a:cubicBezTo>
                    <a:pt x="1336" y="16"/>
                    <a:pt x="1652" y="156"/>
                    <a:pt x="1968" y="296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Freeform 30"/>
            <p:cNvSpPr>
              <a:spLocks/>
            </p:cNvSpPr>
            <p:nvPr/>
          </p:nvSpPr>
          <p:spPr bwMode="auto">
            <a:xfrm>
              <a:off x="2256" y="2016"/>
              <a:ext cx="1440" cy="280"/>
            </a:xfrm>
            <a:custGeom>
              <a:avLst/>
              <a:gdLst>
                <a:gd name="T0" fmla="*/ 0 w 1440"/>
                <a:gd name="T1" fmla="*/ 0 h 280"/>
                <a:gd name="T2" fmla="*/ 914400 w 1440"/>
                <a:gd name="T3" fmla="*/ 381000 h 280"/>
                <a:gd name="T4" fmla="*/ 1371600 w 1440"/>
                <a:gd name="T5" fmla="*/ 381000 h 280"/>
                <a:gd name="T6" fmla="*/ 2286000 w 1440"/>
                <a:gd name="T7" fmla="*/ 0 h 2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0"/>
                <a:gd name="T13" fmla="*/ 0 h 280"/>
                <a:gd name="T14" fmla="*/ 1440 w 1440"/>
                <a:gd name="T15" fmla="*/ 280 h 2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0" h="280">
                  <a:moveTo>
                    <a:pt x="0" y="0"/>
                  </a:moveTo>
                  <a:cubicBezTo>
                    <a:pt x="216" y="100"/>
                    <a:pt x="432" y="200"/>
                    <a:pt x="576" y="240"/>
                  </a:cubicBezTo>
                  <a:cubicBezTo>
                    <a:pt x="720" y="280"/>
                    <a:pt x="720" y="280"/>
                    <a:pt x="864" y="240"/>
                  </a:cubicBezTo>
                  <a:cubicBezTo>
                    <a:pt x="1008" y="200"/>
                    <a:pt x="1224" y="100"/>
                    <a:pt x="1440" y="0"/>
                  </a:cubicBez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657350" y="962026"/>
            <a:ext cx="8858250" cy="866775"/>
            <a:chOff x="84" y="606"/>
            <a:chExt cx="5580" cy="546"/>
          </a:xfrm>
        </p:grpSpPr>
        <p:cxnSp>
          <p:nvCxnSpPr>
            <p:cNvPr id="13319" name="Straight Connector 26"/>
            <p:cNvCxnSpPr>
              <a:cxnSpLocks noChangeShapeType="1"/>
            </p:cNvCxnSpPr>
            <p:nvPr/>
          </p:nvCxnSpPr>
          <p:spPr bwMode="auto">
            <a:xfrm>
              <a:off x="1680" y="606"/>
              <a:ext cx="1104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0" name="Straight Connector 29"/>
            <p:cNvCxnSpPr>
              <a:cxnSpLocks noChangeShapeType="1"/>
            </p:cNvCxnSpPr>
            <p:nvPr/>
          </p:nvCxnSpPr>
          <p:spPr bwMode="auto">
            <a:xfrm>
              <a:off x="1536" y="864"/>
              <a:ext cx="458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1" name="Straight Connector 31"/>
            <p:cNvCxnSpPr>
              <a:cxnSpLocks noChangeShapeType="1"/>
            </p:cNvCxnSpPr>
            <p:nvPr/>
          </p:nvCxnSpPr>
          <p:spPr bwMode="auto">
            <a:xfrm>
              <a:off x="3936" y="864"/>
              <a:ext cx="1728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2" name="Straight Connector 33"/>
            <p:cNvCxnSpPr>
              <a:cxnSpLocks noChangeShapeType="1"/>
            </p:cNvCxnSpPr>
            <p:nvPr/>
          </p:nvCxnSpPr>
          <p:spPr bwMode="auto">
            <a:xfrm>
              <a:off x="84" y="1152"/>
              <a:ext cx="384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3" name="Straight Connector 35"/>
            <p:cNvCxnSpPr>
              <a:cxnSpLocks noChangeShapeType="1"/>
            </p:cNvCxnSpPr>
            <p:nvPr/>
          </p:nvCxnSpPr>
          <p:spPr bwMode="auto">
            <a:xfrm>
              <a:off x="556" y="1152"/>
              <a:ext cx="2016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4&quot;/&gt;&lt;property id=&quot;20307&quot; value=&quot;275&quot;/&gt;&lt;/object&gt;&lt;object type=&quot;3&quot; unique_id=&quot;10007&quot;&gt;&lt;property id=&quot;20148&quot; value=&quot;5&quot;/&gt;&lt;property id=&quot;20300&quot; value=&quot;Slide 7&quot;/&gt;&lt;property id=&quot;20307&quot; value=&quot;258&quot;/&gt;&lt;/object&gt;&lt;object type=&quot;3&quot; unique_id=&quot;10008&quot;&gt;&lt;property id=&quot;20148&quot; value=&quot;5&quot;/&gt;&lt;property id=&quot;20300&quot; value=&quot;Slide 8&quot;/&gt;&lt;property id=&quot;20307&quot; value=&quot;261&quot;/&gt;&lt;/object&gt;&lt;object type=&quot;3&quot; unique_id=&quot;10009&quot;&gt;&lt;property id=&quot;20148&quot; value=&quot;5&quot;/&gt;&lt;property id=&quot;20300&quot; value=&quot;Slide 9&quot;/&gt;&lt;property id=&quot;20307&quot; value=&quot;280&quot;/&gt;&lt;/object&gt;&lt;object type=&quot;3&quot; unique_id=&quot;10010&quot;&gt;&lt;property id=&quot;20148&quot; value=&quot;5&quot;/&gt;&lt;property id=&quot;20300&quot; value=&quot;Slide 10 - &amp;quot;   3. Luyện tập:&amp;quot;&quot;/&gt;&lt;property id=&quot;20307&quot; value=&quot;262&quot;/&gt;&lt;/object&gt;&lt;object type=&quot;3&quot; unique_id=&quot;10012&quot;&gt;&lt;property id=&quot;20148&quot; value=&quot;5&quot;/&gt;&lt;property id=&quot;20300&quot; value=&quot;Slide 11&quot;/&gt;&lt;property id=&quot;20307&quot; value=&quot;263&quot;/&gt;&lt;/object&gt;&lt;object type=&quot;3&quot; unique_id=&quot;10796&quot;&gt;&lt;property id=&quot;20148&quot; value=&quot;5&quot;/&gt;&lt;property id=&quot;20300&quot; value=&quot;Slide 1&quot;/&gt;&lt;property id=&quot;20307&quot; value=&quot;281&quot;/&gt;&lt;/object&gt;&lt;object type=&quot;3&quot; unique_id=&quot;10797&quot;&gt;&lt;property id=&quot;20148&quot; value=&quot;5&quot;/&gt;&lt;property id=&quot;20300&quot; value=&quot;Slide 3&quot;/&gt;&lt;property id=&quot;20307&quot; value=&quot;282&quot;/&gt;&lt;/object&gt;&lt;object type=&quot;3&quot; unique_id=&quot;10957&quot;&gt;&lt;property id=&quot;20148&quot; value=&quot;5&quot;/&gt;&lt;property id=&quot;20300&quot; value=&quot;Slide 12&quot;/&gt;&lt;property id=&quot;20307&quot; value=&quot;283&quot;/&gt;&lt;/object&gt;&lt;object type=&quot;3&quot; unique_id=&quot;10959&quot;&gt;&lt;property id=&quot;20148&quot; value=&quot;5&quot;/&gt;&lt;property id=&quot;20300&quot; value=&quot;Slide 5&quot;/&gt;&lt;property id=&quot;20307&quot; value=&quot;288&quot;/&gt;&lt;/object&gt;&lt;object type=&quot;3&quot; unique_id=&quot;10960&quot;&gt;&lt;property id=&quot;20148&quot; value=&quot;5&quot;/&gt;&lt;property id=&quot;20300&quot; value=&quot;Slide 6&quot;/&gt;&lt;property id=&quot;20307&quot; value=&quot;289&quot;/&gt;&lt;/object&gt;&lt;object type=&quot;3&quot; unique_id=&quot;11202&quot;&gt;&lt;property id=&quot;20148&quot; value=&quot;5&quot;/&gt;&lt;property id=&quot;20300&quot; value=&quot;Slide 13&quot;/&gt;&lt;property id=&quot;20307&quot; value=&quot;290&quot;/&gt;&lt;/object&gt;&lt;/object&gt;&lt;object type=&quot;8&quot; unique_id=&quot;10030&quot;&gt;&lt;/object&gt;&lt;/object&gt;&lt;/database&gt;"/>
  <p:tag name="ISPRING_RESOURCE_PATHS_HASH_2" val="86b1816b7bd8cdefa27ca7cf41eeeef6d2458b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807</Words>
  <Application>Microsoft Office PowerPoint</Application>
  <PresentationFormat>Widescreen</PresentationFormat>
  <Paragraphs>133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hai, ngày 26 tháng 9 năm 2011 Toán  TÌM HAI SỐ KHI BIẾT TỔNG VÀ HIỆU CỦA HAI SỐ ĐÓ</dc:title>
  <dc:creator>User</dc:creator>
  <cp:lastModifiedBy>Admin</cp:lastModifiedBy>
  <cp:revision>168</cp:revision>
  <dcterms:created xsi:type="dcterms:W3CDTF">2011-09-23T16:16:50Z</dcterms:created>
  <dcterms:modified xsi:type="dcterms:W3CDTF">2021-10-22T05:45:40Z</dcterms:modified>
</cp:coreProperties>
</file>