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390" r:id="rId4"/>
    <p:sldId id="391" r:id="rId5"/>
    <p:sldId id="344" r:id="rId6"/>
    <p:sldId id="257" r:id="rId7"/>
    <p:sldId id="258" r:id="rId8"/>
    <p:sldId id="259" r:id="rId9"/>
    <p:sldId id="260" r:id="rId10"/>
    <p:sldId id="261" r:id="rId11"/>
    <p:sldId id="380" r:id="rId12"/>
    <p:sldId id="382" r:id="rId13"/>
    <p:sldId id="386" r:id="rId14"/>
    <p:sldId id="387" r:id="rId15"/>
    <p:sldId id="388" r:id="rId16"/>
    <p:sldId id="392" r:id="rId17"/>
    <p:sldId id="263" r:id="rId18"/>
    <p:sldId id="265" r:id="rId19"/>
    <p:sldId id="264" r:id="rId20"/>
    <p:sldId id="266" r:id="rId21"/>
    <p:sldId id="267" r:id="rId22"/>
    <p:sldId id="268" r:id="rId23"/>
    <p:sldId id="269" r:id="rId24"/>
    <p:sldId id="270" r:id="rId25"/>
    <p:sldId id="271" r:id="rId26"/>
    <p:sldId id="389" r:id="rId27"/>
    <p:sldId id="393" r:id="rId28"/>
    <p:sldId id="394" r:id="rId29"/>
    <p:sldId id="395" r:id="rId30"/>
    <p:sldId id="39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FF66"/>
    <a:srgbClr val="CCECFF"/>
    <a:srgbClr val="33CCFF"/>
    <a:srgbClr val="FFCC00"/>
    <a:srgbClr val="DDDDDD"/>
    <a:srgbClr val="99CC00"/>
    <a:srgbClr val="CC9900"/>
    <a:srgbClr val="FFCCFF"/>
    <a:srgbClr val="586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9879" autoAdjust="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4911-890F-C949-92EE-9ACA5BDA8B5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0A33-6C6C-514F-881D-E2EE39246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836457"/>
      </p:ext>
    </p:extLst>
  </p:cSld>
  <p:clrMapOvr>
    <a:masterClrMapping/>
  </p:clrMapOvr>
  <p:transition spd="slow" advClick="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4911-890F-C949-92EE-9ACA5BDA8B5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0A33-6C6C-514F-881D-E2EE39246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670496"/>
      </p:ext>
    </p:extLst>
  </p:cSld>
  <p:clrMapOvr>
    <a:masterClrMapping/>
  </p:clrMapOvr>
  <p:transition spd="slow" advClick="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4911-890F-C949-92EE-9ACA5BDA8B5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0A33-6C6C-514F-881D-E2EE39246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622871"/>
      </p:ext>
    </p:extLst>
  </p:cSld>
  <p:clrMapOvr>
    <a:masterClrMapping/>
  </p:clrMapOvr>
  <p:transition spd="slow" advClick="0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73D07-22BF-4DE6-9147-B0647DC36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86B04D-B4F1-4752-9135-CDB0F713F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A8DB9-C25A-4C9E-B018-DD2A7A029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36350-3C05-44D5-AAFC-9DD80CE1C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285A7-E0FD-4754-9375-B2326FBF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64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508DD-D406-498E-A48C-B43A0708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42CAA-08AF-4787-9EC0-35028B840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8DC9A-E1DF-474E-BDD7-123802535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13021-5C07-4E11-818A-30D440758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385EF-8D60-410A-B482-0148B33EC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87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5477F-316C-43AC-BE06-F2FA45AD9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34033-68C3-480A-A671-5864F1706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7D26F-BF88-4370-BE39-D48AE4415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3788B-3527-43A3-8274-C58F6818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AF99B-2C4F-4102-BB2A-765958293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37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7593F-6BE5-46B2-9683-89014B7A5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68D08-4C74-4F07-BBC5-5071683C4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8B123-E589-48F1-A16E-1916E0B2A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94BC3C-3B04-42CB-8022-0B4A7AC2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5BF6F-EE81-4F8E-B6FC-696C2025B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5EF93-946E-4DFD-8A87-76E7ED2E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46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F451-1C57-4B35-98F8-F5DC388F6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983B2-3D61-4427-A1F4-38158CC98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573E8-426A-4F6C-BC01-24BAC4209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82B8CD-016B-4870-8093-094F1BA4ED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C3C8EC-0C31-4761-9D65-081DE909F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750739-9107-405F-A571-F60D46928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C874F2-2A5B-4195-ABA9-2E601F6A6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401A70-43F6-4865-A92B-A038EED0D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24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AD6A-25A4-4E55-8D6D-A6AC8169E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CF12F-B85A-4FB0-B2CD-1B609220D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FBE42-A07C-4473-9131-7E6A7D39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DE91F-6212-40E3-9832-6EB0C174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24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AB57C7-FE6C-463B-B9D2-C1E5F9C41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C444E4-237F-472D-BFA2-A4C63FD34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ED4F8-8FDA-48F5-BD93-B6CE32837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31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3EBFA-3D70-444E-AAEE-14197FBE0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77E46-EB90-43D5-A95F-6664D8FC1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9533B-04DA-4A84-8C2E-38412A262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7F29A-B6C8-4EB5-8544-CF63BA1D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09391-5E88-47AB-8B12-739AEB308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5733E-A499-404F-BFAA-55A1D0B1D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5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4911-890F-C949-92EE-9ACA5BDA8B5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0A33-6C6C-514F-881D-E2EE39246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29029"/>
      </p:ext>
    </p:extLst>
  </p:cSld>
  <p:clrMapOvr>
    <a:masterClrMapping/>
  </p:clrMapOvr>
  <p:transition spd="slow" advClick="0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37A4D-FC45-4838-A426-7760249BE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F18C57-142B-4956-AF71-BEA40496C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E8156-D76D-4B56-8D96-FBEDD57E9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370C3-D42F-4615-AF35-332FF265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89B7D-F8C7-4272-B3BC-744DC1954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9E844-DA78-4851-B8DA-FD385155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18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C69FE-58D2-4671-A0BC-B9F628354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FC4525-7CB3-420D-A34A-DD65390BE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AE139-9E97-44FD-BF6B-C03FA005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1CD12-67BA-47F8-A068-9E6DF6C2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F6F82-0DAB-4242-BACB-B5197E13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75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0D76C4-2CC6-4000-975A-6F17094CE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299638-177D-4C25-BF0B-F51778C81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827B2-F566-42DC-A599-0927C3AB6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65C1F-8610-410A-8519-AFB6FB658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FB0B1-E9EB-4D44-960B-7742AF850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17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73D07-22BF-4DE6-9147-B0647DC36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86B04D-B4F1-4752-9135-CDB0F713F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A8DB9-C25A-4C9E-B018-DD2A7A029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36350-3C05-44D5-AAFC-9DD80CE1C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285A7-E0FD-4754-9375-B2326FBF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55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508DD-D406-498E-A48C-B43A0708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42CAA-08AF-4787-9EC0-35028B840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8DC9A-E1DF-474E-BDD7-123802535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13021-5C07-4E11-818A-30D440758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385EF-8D60-410A-B482-0148B33EC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91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5477F-316C-43AC-BE06-F2FA45AD9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34033-68C3-480A-A671-5864F1706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7D26F-BF88-4370-BE39-D48AE4415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3788B-3527-43A3-8274-C58F6818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AF99B-2C4F-4102-BB2A-765958293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54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7593F-6BE5-46B2-9683-89014B7A5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68D08-4C74-4F07-BBC5-5071683C4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8B123-E589-48F1-A16E-1916E0B2A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94BC3C-3B04-42CB-8022-0B4A7AC2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5BF6F-EE81-4F8E-B6FC-696C2025B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5EF93-946E-4DFD-8A87-76E7ED2E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119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F451-1C57-4B35-98F8-F5DC388F6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983B2-3D61-4427-A1F4-38158CC98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573E8-426A-4F6C-BC01-24BAC4209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82B8CD-016B-4870-8093-094F1BA4ED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C3C8EC-0C31-4761-9D65-081DE909F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750739-9107-405F-A571-F60D46928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C874F2-2A5B-4195-ABA9-2E601F6A6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401A70-43F6-4865-A92B-A038EED0D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70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AD6A-25A4-4E55-8D6D-A6AC8169E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CF12F-B85A-4FB0-B2CD-1B609220D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FBE42-A07C-4473-9131-7E6A7D39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DE91F-6212-40E3-9832-6EB0C174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42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AB57C7-FE6C-463B-B9D2-C1E5F9C41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C444E4-237F-472D-BFA2-A4C63FD34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ED4F8-8FDA-48F5-BD93-B6CE32837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2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4911-890F-C949-92EE-9ACA5BDA8B5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0A33-6C6C-514F-881D-E2EE39246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052719"/>
      </p:ext>
    </p:extLst>
  </p:cSld>
  <p:clrMapOvr>
    <a:masterClrMapping/>
  </p:clrMapOvr>
  <p:transition spd="slow" advClick="0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3EBFA-3D70-444E-AAEE-14197FBE0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77E46-EB90-43D5-A95F-6664D8FC1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9533B-04DA-4A84-8C2E-38412A262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7F29A-B6C8-4EB5-8544-CF63BA1D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09391-5E88-47AB-8B12-739AEB308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5733E-A499-404F-BFAA-55A1D0B1D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66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37A4D-FC45-4838-A426-7760249BE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F18C57-142B-4956-AF71-BEA40496C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E8156-D76D-4B56-8D96-FBEDD57E9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370C3-D42F-4615-AF35-332FF265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89B7D-F8C7-4272-B3BC-744DC1954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9E844-DA78-4851-B8DA-FD385155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11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C69FE-58D2-4671-A0BC-B9F628354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FC4525-7CB3-420D-A34A-DD65390BE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AE139-9E97-44FD-BF6B-C03FA005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1CD12-67BA-47F8-A068-9E6DF6C2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F6F82-0DAB-4242-BACB-B5197E13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84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0D76C4-2CC6-4000-975A-6F17094CE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299638-177D-4C25-BF0B-F51778C81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827B2-F566-42DC-A599-0927C3AB6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65C1F-8610-410A-8519-AFB6FB658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FB0B1-E9EB-4D44-960B-7742AF850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1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4911-890F-C949-92EE-9ACA5BDA8B5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0A33-6C6C-514F-881D-E2EE39246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726655"/>
      </p:ext>
    </p:extLst>
  </p:cSld>
  <p:clrMapOvr>
    <a:masterClrMapping/>
  </p:clrMapOvr>
  <p:transition spd="slow" advClick="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4911-890F-C949-92EE-9ACA5BDA8B5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0A33-6C6C-514F-881D-E2EE39246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657901"/>
      </p:ext>
    </p:extLst>
  </p:cSld>
  <p:clrMapOvr>
    <a:masterClrMapping/>
  </p:clrMapOvr>
  <p:transition spd="slow" advClick="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4911-890F-C949-92EE-9ACA5BDA8B5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0A33-6C6C-514F-881D-E2EE39246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212301"/>
      </p:ext>
    </p:extLst>
  </p:cSld>
  <p:clrMapOvr>
    <a:masterClrMapping/>
  </p:clrMapOvr>
  <p:transition spd="slow" advClick="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4911-890F-C949-92EE-9ACA5BDA8B5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0A33-6C6C-514F-881D-E2EE39246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120876"/>
      </p:ext>
    </p:extLst>
  </p:cSld>
  <p:clrMapOvr>
    <a:masterClrMapping/>
  </p:clrMapOvr>
  <p:transition spd="slow" advClick="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4911-890F-C949-92EE-9ACA5BDA8B5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0A33-6C6C-514F-881D-E2EE39246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905365"/>
      </p:ext>
    </p:extLst>
  </p:cSld>
  <p:clrMapOvr>
    <a:masterClrMapping/>
  </p:clrMapOvr>
  <p:transition spd="slow" advClick="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4911-890F-C949-92EE-9ACA5BDA8B5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0A33-6C6C-514F-881D-E2EE39246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85598"/>
      </p:ext>
    </p:extLst>
  </p:cSld>
  <p:clrMapOvr>
    <a:masterClrMapping/>
  </p:clrMapOvr>
  <p:transition spd="slow" advClick="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34911-890F-C949-92EE-9ACA5BDA8B5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50A33-6C6C-514F-881D-E2EE39246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8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AE7592-88A4-4489-A85D-2B8C6EBFC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25F02-5A10-4B79-9913-24828A8EE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02323-DD73-4E91-AA8F-371494D3F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E57F3-8A8F-4999-86D3-00786ACB5F3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08088-19D8-4DDE-AE5A-4D6118C29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03EAD-0E13-4C63-9D6C-F1005DF79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B3319-520A-4448-97B3-CA16E34F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9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AE7592-88A4-4489-A85D-2B8C6EBFC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25F02-5A10-4B79-9913-24828A8EE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02323-DD73-4E91-AA8F-371494D3F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E57F3-8A8F-4999-86D3-00786ACB5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08088-19D8-4DDE-AE5A-4D6118C29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03EAD-0E13-4C63-9D6C-F1005DF79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B3319-520A-4448-97B3-CA16E34FD9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8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188B3C-211F-4446-BD4B-BCF015440F6B}"/>
              </a:ext>
            </a:extLst>
          </p:cNvPr>
          <p:cNvSpPr/>
          <p:nvPr/>
        </p:nvSpPr>
        <p:spPr>
          <a:xfrm>
            <a:off x="5784439" y="3145129"/>
            <a:ext cx="57759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Jim’s day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E46E54-B6E4-4D34-BE5D-0418692EB2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8" y="1568179"/>
            <a:ext cx="4745033" cy="4723560"/>
          </a:xfrm>
          <a:prstGeom prst="rect">
            <a:avLst/>
          </a:prstGeom>
        </p:spPr>
      </p:pic>
      <p:sp>
        <p:nvSpPr>
          <p:cNvPr id="4" name="Téglalap 9">
            <a:extLst>
              <a:ext uri="{FF2B5EF4-FFF2-40B4-BE49-F238E27FC236}">
                <a16:creationId xmlns:a16="http://schemas.microsoft.com/office/drawing/2014/main" id="{AB1F371A-32A9-456F-9AB0-57922D2F3CE5}"/>
              </a:ext>
            </a:extLst>
          </p:cNvPr>
          <p:cNvSpPr/>
          <p:nvPr/>
        </p:nvSpPr>
        <p:spPr>
          <a:xfrm>
            <a:off x="5522976" y="1409087"/>
            <a:ext cx="5832648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5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UNIT 6</a:t>
            </a:r>
          </a:p>
        </p:txBody>
      </p:sp>
      <p:sp>
        <p:nvSpPr>
          <p:cNvPr id="5" name="CaixaDeTexto 11">
            <a:extLst>
              <a:ext uri="{FF2B5EF4-FFF2-40B4-BE49-F238E27FC236}">
                <a16:creationId xmlns:a16="http://schemas.microsoft.com/office/drawing/2014/main" id="{D6980279-A7CA-4023-9069-B483E4167DAD}"/>
              </a:ext>
            </a:extLst>
          </p:cNvPr>
          <p:cNvSpPr txBox="1"/>
          <p:nvPr/>
        </p:nvSpPr>
        <p:spPr>
          <a:xfrm>
            <a:off x="6572181" y="4728037"/>
            <a:ext cx="4633000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Lesson </a:t>
            </a:r>
            <a:r>
              <a:rPr lang="pt-PT" sz="800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5</a:t>
            </a:r>
            <a:endParaRPr kumimoji="0" lang="pt-PT" sz="8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D876AE-3B9D-4A39-839D-5B600EC405F3}"/>
              </a:ext>
            </a:extLst>
          </p:cNvPr>
          <p:cNvSpPr txBox="1"/>
          <p:nvPr/>
        </p:nvSpPr>
        <p:spPr>
          <a:xfrm>
            <a:off x="5889261" y="6351708"/>
            <a:ext cx="1864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Grade 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9392" y="109679"/>
            <a:ext cx="1323917" cy="1378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97" y="57038"/>
            <a:ext cx="1532594" cy="153259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727130" y="131196"/>
            <a:ext cx="4626864" cy="11641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Family and Friend 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Special Edition</a:t>
            </a:r>
          </a:p>
        </p:txBody>
      </p:sp>
      <p:pic>
        <p:nvPicPr>
          <p:cNvPr id="11" name="Picture 2" descr="Family And Friends Special Edition 4 - Student Book - Sách Không CD Kèm Thẻ  Cà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960">
            <a:off x="8216537" y="186228"/>
            <a:ext cx="1194535" cy="119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amily And Friends Special Edition 4 - Student Book - Sách Không CD Kèm Thẻ  Cà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0328">
            <a:off x="2706034" y="226068"/>
            <a:ext cx="1194535" cy="119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BF9EF5-D830-4FCD-BC0D-FDC22BBB9C2C}"/>
              </a:ext>
            </a:extLst>
          </p:cNvPr>
          <p:cNvSpPr txBox="1"/>
          <p:nvPr/>
        </p:nvSpPr>
        <p:spPr>
          <a:xfrm>
            <a:off x="0" y="6371798"/>
            <a:ext cx="3176782" cy="46166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Teacher: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Ms.Nuong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BF9EF5-D830-4FCD-BC0D-FDC22BBB9C2C}"/>
              </a:ext>
            </a:extLst>
          </p:cNvPr>
          <p:cNvSpPr txBox="1"/>
          <p:nvPr/>
        </p:nvSpPr>
        <p:spPr>
          <a:xfrm>
            <a:off x="10168129" y="6368011"/>
            <a:ext cx="1949526" cy="46166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Week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: 15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01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03" y="1494514"/>
            <a:ext cx="11657090" cy="124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12" y="3466420"/>
            <a:ext cx="8347071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Track_5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60388" y="4969931"/>
            <a:ext cx="1387326" cy="138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5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749F0-4216-459B-86B4-C79E9424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5" y="914400"/>
            <a:ext cx="10755086" cy="381713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2"/>
                </a:solidFill>
                <a:latin typeface="Century Gothic" pitchFamily="34" charset="0"/>
              </a:rPr>
              <a:t>Look at the text and answer: </a:t>
            </a:r>
            <a:br>
              <a:rPr lang="en-US" sz="6000" b="1" dirty="0" smtClean="0">
                <a:solidFill>
                  <a:schemeClr val="accent2"/>
                </a:solidFill>
                <a:latin typeface="Century Gothic" pitchFamily="34" charset="0"/>
              </a:rPr>
            </a:br>
            <a:r>
              <a:rPr lang="en-US" sz="6000" b="1" dirty="0" smtClean="0">
                <a:solidFill>
                  <a:schemeClr val="accent2"/>
                </a:solidFill>
                <a:latin typeface="Century Gothic" pitchFamily="34" charset="0"/>
              </a:rPr>
              <a:t>Where does </a:t>
            </a:r>
            <a:r>
              <a:rPr lang="en-US" sz="6000" b="1" dirty="0" err="1" smtClean="0">
                <a:solidFill>
                  <a:schemeClr val="accent2"/>
                </a:solidFill>
                <a:latin typeface="Century Gothic" pitchFamily="34" charset="0"/>
              </a:rPr>
              <a:t>Thi</a:t>
            </a:r>
            <a:r>
              <a:rPr lang="en-US" sz="6000" b="1" dirty="0" smtClean="0">
                <a:solidFill>
                  <a:schemeClr val="accent2"/>
                </a:solidFill>
                <a:latin typeface="Century Gothic" pitchFamily="34" charset="0"/>
              </a:rPr>
              <a:t> live?</a:t>
            </a:r>
            <a:r>
              <a:rPr lang="en-US" sz="5200" dirty="0">
                <a:latin typeface="Century Gothic" pitchFamily="34" charset="0"/>
              </a:rPr>
              <a:t/>
            </a:r>
            <a:br>
              <a:rPr lang="en-US" sz="5200" dirty="0">
                <a:latin typeface="Century Gothic" pitchFamily="34" charset="0"/>
              </a:rPr>
            </a:br>
            <a:endParaRPr lang="en-US" sz="5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98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0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Track_6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2068" y="5072743"/>
            <a:ext cx="1244373" cy="12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0D55E-6468-4E06-AF58-EE9EF7AF9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Task:</a:t>
            </a:r>
            <a:b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OPEN YOUR BOOK AND READ AGAIN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173952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0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0771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61531-CCA2-4AF2-B1EE-93FF9476613F}"/>
              </a:ext>
            </a:extLst>
          </p:cNvPr>
          <p:cNvSpPr/>
          <p:nvPr/>
        </p:nvSpPr>
        <p:spPr>
          <a:xfrm>
            <a:off x="3313043" y="2321004"/>
            <a:ext cx="556591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GAME TIME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18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61531-CCA2-4AF2-B1EE-93FF9476613F}"/>
              </a:ext>
            </a:extLst>
          </p:cNvPr>
          <p:cNvSpPr/>
          <p:nvPr/>
        </p:nvSpPr>
        <p:spPr>
          <a:xfrm>
            <a:off x="3313043" y="2245857"/>
            <a:ext cx="55659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/>
              </a:rPr>
              <a:t>READ and CHOOSE YES or NO.</a:t>
            </a:r>
            <a:endParaRPr kumimoji="0" 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6369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61531-CCA2-4AF2-B1EE-93FF9476613F}"/>
              </a:ext>
            </a:extLst>
          </p:cNvPr>
          <p:cNvSpPr/>
          <p:nvPr/>
        </p:nvSpPr>
        <p:spPr>
          <a:xfrm>
            <a:off x="2693006" y="2622948"/>
            <a:ext cx="283698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YES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A0757D-690A-4F3C-A673-896723C8BBB4}"/>
              </a:ext>
            </a:extLst>
          </p:cNvPr>
          <p:cNvSpPr/>
          <p:nvPr/>
        </p:nvSpPr>
        <p:spPr>
          <a:xfrm>
            <a:off x="6371026" y="2622948"/>
            <a:ext cx="283698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latin typeface="Calibri" panose="020F0502020204030204"/>
              </a:rPr>
              <a:t>NO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52 Botón de acción: Hacia delante o Siguiente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57CEB11-7538-4C60-91EF-3A30ABECD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9992" y="3730944"/>
            <a:ext cx="792162" cy="719138"/>
          </a:xfrm>
          <a:prstGeom prst="actionButtonForwardNext">
            <a:avLst/>
          </a:prstGeom>
          <a:solidFill>
            <a:srgbClr val="F1E3A9"/>
          </a:solidFill>
          <a:ln w="38100" algn="ctr">
            <a:solidFill>
              <a:sysClr val="windowText" lastClr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E82A18-AAB5-40AE-A4DD-9BB447851F97}"/>
              </a:ext>
            </a:extLst>
          </p:cNvPr>
          <p:cNvSpPr txBox="1"/>
          <p:nvPr/>
        </p:nvSpPr>
        <p:spPr>
          <a:xfrm>
            <a:off x="226154" y="144424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entury Gothic" pitchFamily="34" charset="0"/>
                <a:cs typeface="Aharoni" panose="02010803020104030203" pitchFamily="2" charset="-79"/>
              </a:rPr>
              <a:t>Does </a:t>
            </a:r>
            <a:r>
              <a:rPr lang="en-US" sz="6000" b="1" dirty="0" err="1">
                <a:latin typeface="Century Gothic" pitchFamily="34" charset="0"/>
                <a:cs typeface="Aharoni" panose="02010803020104030203" pitchFamily="2" charset="-79"/>
              </a:rPr>
              <a:t>Thi</a:t>
            </a:r>
            <a:r>
              <a:rPr lang="en-US" sz="6000" b="1" dirty="0">
                <a:latin typeface="Century Gothic" pitchFamily="34" charset="0"/>
                <a:cs typeface="Aharoni" panose="02010803020104030203" pitchFamily="2" charset="-79"/>
              </a:rPr>
              <a:t> live in an apartment?</a:t>
            </a:r>
          </a:p>
        </p:txBody>
      </p:sp>
    </p:spTree>
    <p:extLst>
      <p:ext uri="{BB962C8B-B14F-4D97-AF65-F5344CB8AC3E}">
        <p14:creationId xmlns:p14="http://schemas.microsoft.com/office/powerpoint/2010/main" val="359768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/>
      <p:bldP spid="3" grpId="1"/>
      <p:bldP spid="8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61531-CCA2-4AF2-B1EE-93FF9476613F}"/>
              </a:ext>
            </a:extLst>
          </p:cNvPr>
          <p:cNvSpPr/>
          <p:nvPr/>
        </p:nvSpPr>
        <p:spPr>
          <a:xfrm>
            <a:off x="6096000" y="2520809"/>
            <a:ext cx="283698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latin typeface="Calibri" panose="020F0502020204030204"/>
              </a:rPr>
              <a:t>NO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A0757D-690A-4F3C-A673-896723C8BBB4}"/>
              </a:ext>
            </a:extLst>
          </p:cNvPr>
          <p:cNvSpPr/>
          <p:nvPr/>
        </p:nvSpPr>
        <p:spPr>
          <a:xfrm>
            <a:off x="2959064" y="2526125"/>
            <a:ext cx="283698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/>
              </a:rPr>
              <a:t>YES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52 Botón de acción: Hacia delante o Siguiente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57CEB11-7538-4C60-91EF-3A30ABECD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44" y="3628805"/>
            <a:ext cx="792162" cy="719138"/>
          </a:xfrm>
          <a:prstGeom prst="actionButtonForwardNext">
            <a:avLst/>
          </a:prstGeom>
          <a:solidFill>
            <a:srgbClr val="F1E3A9"/>
          </a:solidFill>
          <a:ln w="38100" algn="ctr">
            <a:solidFill>
              <a:sysClr val="windowText" lastClr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03C53-2347-455A-ABBC-DA023CFBCAFD}"/>
              </a:ext>
            </a:extLst>
          </p:cNvPr>
          <p:cNvSpPr txBox="1"/>
          <p:nvPr/>
        </p:nvSpPr>
        <p:spPr>
          <a:xfrm>
            <a:off x="0" y="604551"/>
            <a:ext cx="12300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entury Gothic" pitchFamily="34" charset="0"/>
                <a:cs typeface="Aharoni" panose="02010803020104030203" pitchFamily="2" charset="-79"/>
              </a:rPr>
              <a:t>Is Sa Pa in the north of Vietnam?</a:t>
            </a:r>
          </a:p>
        </p:txBody>
      </p:sp>
    </p:spTree>
    <p:extLst>
      <p:ext uri="{BB962C8B-B14F-4D97-AF65-F5344CB8AC3E}">
        <p14:creationId xmlns:p14="http://schemas.microsoft.com/office/powerpoint/2010/main" val="343114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/>
      <p:bldP spid="3" grpId="1"/>
      <p:bldP spid="8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61531-CCA2-4AF2-B1EE-93FF9476613F}"/>
              </a:ext>
            </a:extLst>
          </p:cNvPr>
          <p:cNvSpPr/>
          <p:nvPr/>
        </p:nvSpPr>
        <p:spPr>
          <a:xfrm>
            <a:off x="6350420" y="2647294"/>
            <a:ext cx="283698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latin typeface="Calibri" panose="020F0502020204030204"/>
              </a:rPr>
              <a:t>NO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A0757D-690A-4F3C-A673-896723C8BBB4}"/>
              </a:ext>
            </a:extLst>
          </p:cNvPr>
          <p:cNvSpPr/>
          <p:nvPr/>
        </p:nvSpPr>
        <p:spPr>
          <a:xfrm>
            <a:off x="2746414" y="2685551"/>
            <a:ext cx="283698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sp>
        <p:nvSpPr>
          <p:cNvPr id="8" name="52 Botón de acción: Hacia delante o Siguiente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57CEB11-7538-4C60-91EF-3A30ABECD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5978" y="3755290"/>
            <a:ext cx="792162" cy="719138"/>
          </a:xfrm>
          <a:prstGeom prst="actionButtonForwardNext">
            <a:avLst/>
          </a:prstGeom>
          <a:solidFill>
            <a:srgbClr val="F1E3A9"/>
          </a:solidFill>
          <a:ln w="38100" algn="ctr">
            <a:solidFill>
              <a:sysClr val="windowText" lastClr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B0559F-0308-410D-9F3C-ADF5D4F324C6}"/>
              </a:ext>
            </a:extLst>
          </p:cNvPr>
          <p:cNvSpPr txBox="1"/>
          <p:nvPr/>
        </p:nvSpPr>
        <p:spPr>
          <a:xfrm>
            <a:off x="0" y="1390372"/>
            <a:ext cx="13160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itchFamily="34" charset="0"/>
                <a:cs typeface="Aharoni" panose="02010803020104030203" pitchFamily="2" charset="-79"/>
              </a:rPr>
              <a:t>Does </a:t>
            </a:r>
            <a:r>
              <a:rPr lang="en-US" sz="4800" b="1" dirty="0" err="1">
                <a:latin typeface="Century Gothic" pitchFamily="34" charset="0"/>
                <a:cs typeface="Aharoni" panose="02010803020104030203" pitchFamily="2" charset="-79"/>
              </a:rPr>
              <a:t>Thi</a:t>
            </a:r>
            <a:r>
              <a:rPr lang="en-US" sz="4800" b="1" dirty="0">
                <a:latin typeface="Century Gothic" pitchFamily="34" charset="0"/>
                <a:cs typeface="Aharoni" panose="02010803020104030203" pitchFamily="2" charset="-79"/>
              </a:rPr>
              <a:t> help her parents on the farm?</a:t>
            </a:r>
          </a:p>
        </p:txBody>
      </p:sp>
    </p:spTree>
    <p:extLst>
      <p:ext uri="{BB962C8B-B14F-4D97-AF65-F5344CB8AC3E}">
        <p14:creationId xmlns:p14="http://schemas.microsoft.com/office/powerpoint/2010/main" val="185574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/>
      <p:bldP spid="3" grpId="1"/>
      <p:bldP spid="8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8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66067" y="1369303"/>
            <a:ext cx="6983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HP001" panose="020B0603050302020204" pitchFamily="34" charset="0"/>
              </a:rPr>
              <a:t>Monday, December 13</a:t>
            </a:r>
            <a:r>
              <a:rPr lang="en-US" sz="4400" b="1" baseline="30000" dirty="0" smtClean="0">
                <a:solidFill>
                  <a:srgbClr val="FF0000"/>
                </a:solidFill>
                <a:latin typeface="HP001" panose="020B0603050302020204" pitchFamily="34" charset="0"/>
              </a:rPr>
              <a:t>th</a:t>
            </a:r>
            <a:r>
              <a:rPr lang="en-US" sz="4400" b="1" dirty="0" smtClean="0">
                <a:solidFill>
                  <a:srgbClr val="FF0000"/>
                </a:solidFill>
                <a:latin typeface="HP001" panose="020B0603050302020204" pitchFamily="34" charset="0"/>
              </a:rPr>
              <a:t> 2021</a:t>
            </a:r>
            <a:endParaRPr lang="en-US" sz="4400" b="1" dirty="0">
              <a:solidFill>
                <a:srgbClr val="FF0000"/>
              </a:solidFill>
              <a:latin typeface="HP001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8156" y="2274838"/>
            <a:ext cx="92556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Unit 6 : Jim’s day</a:t>
            </a:r>
          </a:p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Lesson 5 : Skills time</a:t>
            </a:r>
            <a:endParaRPr lang="en-US" sz="72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01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61531-CCA2-4AF2-B1EE-93FF9476613F}"/>
              </a:ext>
            </a:extLst>
          </p:cNvPr>
          <p:cNvSpPr/>
          <p:nvPr/>
        </p:nvSpPr>
        <p:spPr>
          <a:xfrm>
            <a:off x="3191238" y="2601171"/>
            <a:ext cx="283698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YES 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A0757D-690A-4F3C-A673-896723C8BBB4}"/>
              </a:ext>
            </a:extLst>
          </p:cNvPr>
          <p:cNvSpPr/>
          <p:nvPr/>
        </p:nvSpPr>
        <p:spPr>
          <a:xfrm>
            <a:off x="6028224" y="2624433"/>
            <a:ext cx="283698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sp>
        <p:nvSpPr>
          <p:cNvPr id="8" name="52 Botón de acción: Hacia delante o Siguiente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57CEB11-7538-4C60-91EF-3A30ABECD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090" y="3709167"/>
            <a:ext cx="792162" cy="719138"/>
          </a:xfrm>
          <a:prstGeom prst="actionButtonForwardNext">
            <a:avLst/>
          </a:prstGeom>
          <a:solidFill>
            <a:srgbClr val="F1E3A9"/>
          </a:solidFill>
          <a:ln w="38100" algn="ctr">
            <a:solidFill>
              <a:sysClr val="windowText" lastClr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BDE879-47CA-4FAB-A8AC-90BAB7443AA7}"/>
              </a:ext>
            </a:extLst>
          </p:cNvPr>
          <p:cNvSpPr txBox="1"/>
          <p:nvPr/>
        </p:nvSpPr>
        <p:spPr>
          <a:xfrm>
            <a:off x="21485" y="1110343"/>
            <a:ext cx="12061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entury Gothic" pitchFamily="34" charset="0"/>
                <a:cs typeface="Aharoni" panose="02010803020104030203" pitchFamily="2" charset="-79"/>
              </a:rPr>
              <a:t>Does </a:t>
            </a:r>
            <a:r>
              <a:rPr lang="en-US" sz="5400" b="1" dirty="0" err="1">
                <a:latin typeface="Century Gothic" pitchFamily="34" charset="0"/>
                <a:cs typeface="Aharoni" panose="02010803020104030203" pitchFamily="2" charset="-79"/>
              </a:rPr>
              <a:t>Thi</a:t>
            </a:r>
            <a:r>
              <a:rPr lang="en-US" sz="5400" b="1" dirty="0">
                <a:latin typeface="Century Gothic" pitchFamily="34" charset="0"/>
                <a:cs typeface="Aharoni" panose="02010803020104030203" pitchFamily="2" charset="-79"/>
              </a:rPr>
              <a:t> get up late in the morning?</a:t>
            </a:r>
          </a:p>
        </p:txBody>
      </p:sp>
    </p:spTree>
    <p:extLst>
      <p:ext uri="{BB962C8B-B14F-4D97-AF65-F5344CB8AC3E}">
        <p14:creationId xmlns:p14="http://schemas.microsoft.com/office/powerpoint/2010/main" val="28225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/>
      <p:bldP spid="3" grpId="1"/>
      <p:bldP spid="8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61531-CCA2-4AF2-B1EE-93FF9476613F}"/>
              </a:ext>
            </a:extLst>
          </p:cNvPr>
          <p:cNvSpPr/>
          <p:nvPr/>
        </p:nvSpPr>
        <p:spPr>
          <a:xfrm>
            <a:off x="2842817" y="2321004"/>
            <a:ext cx="283698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YES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A0757D-690A-4F3C-A673-896723C8BBB4}"/>
              </a:ext>
            </a:extLst>
          </p:cNvPr>
          <p:cNvSpPr/>
          <p:nvPr/>
        </p:nvSpPr>
        <p:spPr>
          <a:xfrm>
            <a:off x="6096000" y="2369330"/>
            <a:ext cx="283698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sp>
        <p:nvSpPr>
          <p:cNvPr id="8" name="52 Botón de acción: Hacia delante o Siguiente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57CEB11-7538-4C60-91EF-3A30ABECD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297" y="3583439"/>
            <a:ext cx="792162" cy="719138"/>
          </a:xfrm>
          <a:prstGeom prst="actionButtonForwardNext">
            <a:avLst/>
          </a:prstGeom>
          <a:solidFill>
            <a:srgbClr val="F1E3A9"/>
          </a:solidFill>
          <a:ln w="38100" algn="ctr">
            <a:solidFill>
              <a:sysClr val="windowText" lastClr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59D355-9235-4209-94DA-44E84EDA1353}"/>
              </a:ext>
            </a:extLst>
          </p:cNvPr>
          <p:cNvSpPr txBox="1"/>
          <p:nvPr/>
        </p:nvSpPr>
        <p:spPr>
          <a:xfrm>
            <a:off x="0" y="89842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entury Gothic" pitchFamily="34" charset="0"/>
                <a:cs typeface="Aharoni" panose="02010803020104030203" pitchFamily="2" charset="-79"/>
              </a:rPr>
              <a:t>Does </a:t>
            </a:r>
            <a:r>
              <a:rPr lang="en-US" sz="6000" b="1" dirty="0" err="1">
                <a:latin typeface="Century Gothic" pitchFamily="34" charset="0"/>
                <a:cs typeface="Aharoni" panose="02010803020104030203" pitchFamily="2" charset="-79"/>
              </a:rPr>
              <a:t>Thi</a:t>
            </a:r>
            <a:r>
              <a:rPr lang="en-US" sz="6000" b="1" dirty="0">
                <a:latin typeface="Century Gothic" pitchFamily="34" charset="0"/>
                <a:cs typeface="Aharoni" panose="02010803020104030203" pitchFamily="2" charset="-79"/>
              </a:rPr>
              <a:t> catch a bus to school?</a:t>
            </a:r>
          </a:p>
        </p:txBody>
      </p:sp>
    </p:spTree>
    <p:extLst>
      <p:ext uri="{BB962C8B-B14F-4D97-AF65-F5344CB8AC3E}">
        <p14:creationId xmlns:p14="http://schemas.microsoft.com/office/powerpoint/2010/main" val="392651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/>
      <p:bldP spid="3" grpId="1"/>
      <p:bldP spid="8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61531-CCA2-4AF2-B1EE-93FF9476613F}"/>
              </a:ext>
            </a:extLst>
          </p:cNvPr>
          <p:cNvSpPr/>
          <p:nvPr/>
        </p:nvSpPr>
        <p:spPr>
          <a:xfrm>
            <a:off x="6096000" y="2812879"/>
            <a:ext cx="283698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A0757D-690A-4F3C-A673-896723C8BBB4}"/>
              </a:ext>
            </a:extLst>
          </p:cNvPr>
          <p:cNvSpPr/>
          <p:nvPr/>
        </p:nvSpPr>
        <p:spPr>
          <a:xfrm>
            <a:off x="2773246" y="2863813"/>
            <a:ext cx="283698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/>
              </a:rPr>
              <a:t>YES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56250-4C39-4046-9634-809EDC8CC199}"/>
              </a:ext>
            </a:extLst>
          </p:cNvPr>
          <p:cNvSpPr txBox="1"/>
          <p:nvPr/>
        </p:nvSpPr>
        <p:spPr>
          <a:xfrm>
            <a:off x="0" y="575507"/>
            <a:ext cx="1211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entury Gothic" pitchFamily="34" charset="0"/>
                <a:cs typeface="Aharoni" panose="02010803020104030203" pitchFamily="2" charset="-79"/>
              </a:rPr>
              <a:t>Does </a:t>
            </a:r>
            <a:r>
              <a:rPr lang="en-US" sz="5400" b="1" dirty="0" err="1">
                <a:latin typeface="Century Gothic" pitchFamily="34" charset="0"/>
                <a:cs typeface="Aharoni" panose="02010803020104030203" pitchFamily="2" charset="-79"/>
              </a:rPr>
              <a:t>Thi</a:t>
            </a:r>
            <a:r>
              <a:rPr lang="en-US" sz="5400" b="1" dirty="0">
                <a:latin typeface="Century Gothic" pitchFamily="34" charset="0"/>
                <a:cs typeface="Aharoni" panose="02010803020104030203" pitchFamily="2" charset="-79"/>
              </a:rPr>
              <a:t> live far away from some of her friends?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F7B4D6-82B8-40B9-A674-1024C5EA4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153" y="3654944"/>
            <a:ext cx="829128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0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61531-CCA2-4AF2-B1EE-93FF9476613F}"/>
              </a:ext>
            </a:extLst>
          </p:cNvPr>
          <p:cNvSpPr/>
          <p:nvPr/>
        </p:nvSpPr>
        <p:spPr>
          <a:xfrm>
            <a:off x="3313043" y="2321004"/>
            <a:ext cx="556591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</a:t>
            </a:r>
            <a:r>
              <a:rPr kumimoji="0" lang="en-US" sz="66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JOB!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87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78377-2FF7-4138-98C6-0DFD566F1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331" y="0"/>
            <a:ext cx="10515600" cy="1632857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entury Gothic" pitchFamily="34" charset="0"/>
              </a:rPr>
              <a:t/>
            </a:r>
            <a:br>
              <a:rPr lang="en-US" dirty="0">
                <a:latin typeface="Century Gothic" pitchFamily="34" charset="0"/>
              </a:rPr>
            </a:br>
            <a:r>
              <a:rPr lang="en-US" dirty="0">
                <a:latin typeface="Century Gothic" pitchFamily="34" charset="0"/>
              </a:rPr>
              <a:t/>
            </a:r>
            <a:br>
              <a:rPr lang="en-US" dirty="0">
                <a:latin typeface="Century Gothic" pitchFamily="34" charset="0"/>
              </a:rPr>
            </a:br>
            <a:r>
              <a:rPr lang="en-US" b="1" dirty="0">
                <a:latin typeface="Century Gothic" pitchFamily="34" charset="0"/>
              </a:rPr>
              <a:t>TASK: </a:t>
            </a:r>
            <a:r>
              <a:rPr lang="en-US" dirty="0">
                <a:latin typeface="Century Gothic" pitchFamily="34" charset="0"/>
              </a:rPr>
              <a:t/>
            </a:r>
            <a:br>
              <a:rPr lang="en-US" dirty="0">
                <a:latin typeface="Century Gothic" pitchFamily="34" charset="0"/>
              </a:rPr>
            </a:br>
            <a:r>
              <a:rPr kumimoji="0" lang="en-US" altLang="en-US" sz="4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Read again and answer the question.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/>
            </a:r>
            <a:b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</a:br>
            <a:r>
              <a:rPr lang="en-US" dirty="0">
                <a:latin typeface="Century Gothic" pitchFamily="34" charset="0"/>
              </a:rPr>
              <a:t/>
            </a:r>
            <a:br>
              <a:rPr lang="en-US" dirty="0">
                <a:latin typeface="Century Gothic" pitchFamily="34" charset="0"/>
              </a:rPr>
            </a:br>
            <a:endParaRPr lang="en-US" dirty="0">
              <a:latin typeface="Century Gothic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59BBDD-99BA-439D-BB4D-35852E91C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807" y="2291937"/>
            <a:ext cx="11690267" cy="469075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4800" b="0" i="0" dirty="0">
                <a:solidFill>
                  <a:srgbClr val="000000"/>
                </a:solidFill>
                <a:effectLst/>
                <a:latin typeface="OpenSans"/>
              </a:rPr>
              <a:t>1. Does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OpenSans"/>
              </a:rPr>
              <a:t>Thi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OpenSans"/>
              </a:rPr>
              <a:t> live in a town? _________</a:t>
            </a:r>
          </a:p>
          <a:p>
            <a:pPr marL="0" indent="0" algn="just">
              <a:buNone/>
            </a:pPr>
            <a:r>
              <a:rPr lang="en-US" sz="4800" b="0" i="0" dirty="0">
                <a:solidFill>
                  <a:srgbClr val="000000"/>
                </a:solidFill>
                <a:effectLst/>
                <a:latin typeface="OpenSans"/>
              </a:rPr>
              <a:t>2. Does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OpenSans"/>
              </a:rPr>
              <a:t>Thi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OpenSans"/>
              </a:rPr>
              <a:t> get up early? _________</a:t>
            </a:r>
          </a:p>
          <a:p>
            <a:pPr marL="0" indent="0" algn="just">
              <a:buNone/>
            </a:pPr>
            <a:r>
              <a:rPr lang="en-US" sz="4800" b="0" i="0" dirty="0">
                <a:solidFill>
                  <a:srgbClr val="000000"/>
                </a:solidFill>
                <a:effectLst/>
                <a:latin typeface="OpenSans"/>
              </a:rPr>
              <a:t>3. Does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OpenSans"/>
              </a:rPr>
              <a:t>Thi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OpenSans"/>
              </a:rPr>
              <a:t> help her parents on the farm first? </a:t>
            </a:r>
          </a:p>
          <a:p>
            <a:pPr marL="0" indent="0" algn="just">
              <a:buNone/>
            </a:pPr>
            <a:r>
              <a:rPr lang="en-US" sz="4800" b="0" i="0" dirty="0">
                <a:solidFill>
                  <a:srgbClr val="000000"/>
                </a:solidFill>
                <a:effectLst/>
                <a:latin typeface="OpenSans"/>
              </a:rPr>
              <a:t>________</a:t>
            </a:r>
          </a:p>
          <a:p>
            <a:pPr marL="0" indent="0" algn="just">
              <a:buNone/>
            </a:pPr>
            <a:r>
              <a:rPr lang="en-US" sz="4800" b="0" i="0" dirty="0">
                <a:solidFill>
                  <a:srgbClr val="000000"/>
                </a:solidFill>
                <a:effectLst/>
                <a:latin typeface="OpenSans"/>
              </a:rPr>
              <a:t>4. Does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OpenSans"/>
              </a:rPr>
              <a:t>Thi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OpenSans"/>
              </a:rPr>
              <a:t> do homework in the evenings? ______</a:t>
            </a:r>
          </a:p>
          <a:p>
            <a:pPr marL="0" indent="0" algn="just">
              <a:buNone/>
            </a:pPr>
            <a:r>
              <a:rPr lang="en-US" sz="4800" b="0" i="0" dirty="0">
                <a:solidFill>
                  <a:srgbClr val="000000"/>
                </a:solidFill>
                <a:effectLst/>
                <a:latin typeface="OpenSans"/>
              </a:rPr>
              <a:t>5. Does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OpenSans"/>
              </a:rPr>
              <a:t>Thi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OpenSans"/>
              </a:rPr>
              <a:t> go to school by motorcycle? ______</a:t>
            </a:r>
          </a:p>
          <a:p>
            <a:pPr marL="0" indent="0" algn="just">
              <a:buNone/>
            </a:pPr>
            <a:r>
              <a:rPr lang="en-US" sz="4800" b="0" i="0" dirty="0">
                <a:solidFill>
                  <a:srgbClr val="000000"/>
                </a:solidFill>
                <a:effectLst/>
                <a:latin typeface="OpenSans"/>
              </a:rPr>
              <a:t>6. Does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OpenSans"/>
              </a:rPr>
              <a:t>Thi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OpenSans"/>
              </a:rPr>
              <a:t> live close to her friends? ______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en-US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F1C025-8AF1-4689-86A3-745965F63900}"/>
              </a:ext>
            </a:extLst>
          </p:cNvPr>
          <p:cNvSpPr txBox="1"/>
          <p:nvPr/>
        </p:nvSpPr>
        <p:spPr>
          <a:xfrm>
            <a:off x="5949538" y="2078181"/>
            <a:ext cx="3265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Script MT Bold" panose="03040602040607080904" pitchFamily="66" charset="0"/>
              </a:rPr>
              <a:t>No, she doesn’t.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D0F014-3CED-46FD-9144-974981CDA4A0}"/>
              </a:ext>
            </a:extLst>
          </p:cNvPr>
          <p:cNvSpPr txBox="1"/>
          <p:nvPr/>
        </p:nvSpPr>
        <p:spPr>
          <a:xfrm>
            <a:off x="5508170" y="2705595"/>
            <a:ext cx="3089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Script MT Bold" panose="03040602040607080904" pitchFamily="66" charset="0"/>
              </a:rPr>
              <a:t>Yes, she does.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658494-2B72-4C30-A91C-AC9D38C1AB72}"/>
              </a:ext>
            </a:extLst>
          </p:cNvPr>
          <p:cNvSpPr txBox="1"/>
          <p:nvPr/>
        </p:nvSpPr>
        <p:spPr>
          <a:xfrm>
            <a:off x="269174" y="3745561"/>
            <a:ext cx="3044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Script MT Bold" panose="03040602040607080904" pitchFamily="66" charset="0"/>
              </a:rPr>
              <a:t>No, she doesn’t.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B2AB9F-A14D-4DC4-8A4C-89E5E4ECB6B1}"/>
              </a:ext>
            </a:extLst>
          </p:cNvPr>
          <p:cNvSpPr txBox="1"/>
          <p:nvPr/>
        </p:nvSpPr>
        <p:spPr>
          <a:xfrm>
            <a:off x="9246917" y="4289961"/>
            <a:ext cx="334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Script MT Bold" panose="03040602040607080904" pitchFamily="66" charset="0"/>
              </a:rPr>
              <a:t>Yes, she does.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6FCF6A-0527-4E84-AB62-F860553552EB}"/>
              </a:ext>
            </a:extLst>
          </p:cNvPr>
          <p:cNvSpPr txBox="1"/>
          <p:nvPr/>
        </p:nvSpPr>
        <p:spPr>
          <a:xfrm>
            <a:off x="8597730" y="4785868"/>
            <a:ext cx="3101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Script MT Bold" panose="03040602040607080904" pitchFamily="66" charset="0"/>
              </a:rPr>
              <a:t>No, she doesn’t.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A7AE91-B7D2-4D04-B49E-D25B438AE88E}"/>
              </a:ext>
            </a:extLst>
          </p:cNvPr>
          <p:cNvSpPr txBox="1"/>
          <p:nvPr/>
        </p:nvSpPr>
        <p:spPr>
          <a:xfrm>
            <a:off x="7929748" y="5301342"/>
            <a:ext cx="338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Script MT Bold" panose="03040602040607080904" pitchFamily="66" charset="0"/>
              </a:rPr>
              <a:t>No, she doesn’t.</a:t>
            </a:r>
          </a:p>
        </p:txBody>
      </p:sp>
    </p:spTree>
    <p:extLst>
      <p:ext uri="{BB962C8B-B14F-4D97-AF65-F5344CB8AC3E}">
        <p14:creationId xmlns:p14="http://schemas.microsoft.com/office/powerpoint/2010/main" val="289885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n on Mi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2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37757" y="2228671"/>
            <a:ext cx="5932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HOMEWORK</a:t>
            </a:r>
            <a:endParaRPr lang="en-US" sz="7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26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lackboard clipart. Free download transparent .PNG | Crea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8651" y="495589"/>
            <a:ext cx="9481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prstClr val="white"/>
                </a:solidFill>
                <a:latin typeface="HP001" pitchFamily="34" charset="0"/>
              </a:rPr>
              <a:t>Monday, December 13</a:t>
            </a:r>
            <a:r>
              <a:rPr lang="en-US" sz="4800" b="1" baseline="30000" dirty="0" smtClean="0">
                <a:solidFill>
                  <a:prstClr val="white"/>
                </a:solidFill>
                <a:latin typeface="HP001" pitchFamily="34" charset="0"/>
              </a:rPr>
              <a:t>th</a:t>
            </a:r>
            <a:r>
              <a:rPr lang="en-US" sz="4800" b="1" dirty="0" smtClean="0">
                <a:solidFill>
                  <a:prstClr val="white"/>
                </a:solidFill>
                <a:latin typeface="HP001" pitchFamily="34" charset="0"/>
              </a:rPr>
              <a:t> 2021</a:t>
            </a:r>
            <a:endParaRPr lang="en-US" sz="4800" b="1" dirty="0">
              <a:solidFill>
                <a:prstClr val="white"/>
              </a:solidFill>
              <a:latin typeface="HP00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7276" y="1655148"/>
            <a:ext cx="35308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6000" dirty="0" smtClean="0">
                <a:solidFill>
                  <a:prstClr val="white"/>
                </a:solidFill>
                <a:latin typeface="Century Gothic" pitchFamily="34" charset="0"/>
              </a:rPr>
              <a:t>first</a:t>
            </a:r>
          </a:p>
          <a:p>
            <a:pPr marL="685800" indent="-6858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6000" dirty="0" smtClean="0">
                <a:solidFill>
                  <a:prstClr val="white"/>
                </a:solidFill>
                <a:latin typeface="Century Gothic" pitchFamily="34" charset="0"/>
              </a:rPr>
              <a:t>next</a:t>
            </a:r>
          </a:p>
          <a:p>
            <a:pPr marL="685800" indent="-6858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6000" dirty="0" smtClean="0">
                <a:solidFill>
                  <a:prstClr val="white"/>
                </a:solidFill>
                <a:latin typeface="Century Gothic" pitchFamily="34" charset="0"/>
              </a:rPr>
              <a:t>then</a:t>
            </a:r>
            <a:endParaRPr lang="en-US" sz="60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0543" y="2197136"/>
            <a:ext cx="4744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6000" dirty="0" smtClean="0">
                <a:solidFill>
                  <a:prstClr val="white"/>
                </a:solidFill>
                <a:latin typeface="Century Gothic" pitchFamily="34" charset="0"/>
              </a:rPr>
              <a:t>finally</a:t>
            </a:r>
          </a:p>
          <a:p>
            <a:pPr marL="685800" indent="-6858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6000" dirty="0">
                <a:solidFill>
                  <a:prstClr val="white"/>
                </a:solidFill>
                <a:latin typeface="Century Gothic" pitchFamily="34" charset="0"/>
              </a:rPr>
              <a:t>e</a:t>
            </a:r>
            <a:r>
              <a:rPr lang="en-US" sz="6000" dirty="0" smtClean="0">
                <a:solidFill>
                  <a:prstClr val="white"/>
                </a:solidFill>
                <a:latin typeface="Century Gothic" pitchFamily="34" charset="0"/>
              </a:rPr>
              <a:t>very day</a:t>
            </a:r>
            <a:endParaRPr lang="en-US" sz="60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5694" y="1160263"/>
            <a:ext cx="7100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latin typeface="Arial Rounded MT Bold" pitchFamily="34" charset="0"/>
              </a:rPr>
              <a:t>Lesson 5: Skills time</a:t>
            </a:r>
            <a:endParaRPr lang="en-US" sz="48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9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Free Vector | Hand drawn minimal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37458" y="2055813"/>
            <a:ext cx="12083144" cy="1745353"/>
            <a:chOff x="337458" y="2055813"/>
            <a:chExt cx="12083144" cy="1745353"/>
          </a:xfrm>
        </p:grpSpPr>
        <p:sp>
          <p:nvSpPr>
            <p:cNvPr id="5" name="TextBox 4"/>
            <p:cNvSpPr txBox="1"/>
            <p:nvPr/>
          </p:nvSpPr>
          <p:spPr>
            <a:xfrm>
              <a:off x="370117" y="3154835"/>
              <a:ext cx="120504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prstClr val="black"/>
                  </a:solidFill>
                  <a:latin typeface="Arial Rounded MT Bold" panose="020F0704030504030204" pitchFamily="34" charset="0"/>
                </a:rPr>
                <a:t>-  Preparing Unit 6 – Lesson 6 . Page 47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7458" y="2055813"/>
              <a:ext cx="117456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Tx/>
                <a:buChar char="-"/>
              </a:pPr>
              <a:r>
                <a:rPr lang="en-US" sz="3600" b="1" dirty="0" smtClean="0">
                  <a:solidFill>
                    <a:prstClr val="black"/>
                  </a:solidFill>
                  <a:latin typeface="Arial Rounded MT Bold" panose="020F0704030504030204" pitchFamily="34" charset="0"/>
                </a:rPr>
                <a:t>Exercises in Workbook : Lesson 5 – P.44</a:t>
              </a:r>
            </a:p>
            <a:p>
              <a:endParaRPr lang="en-US" sz="3600" b="1" dirty="0" smtClean="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3488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36 HS làm GV ý tưởng trong 2021 | trang trí, ý tưởng lớp học, mầm n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hững hình ảnh động Powerpoint tạm biệt cuối slide thuyết trình đẹp nhất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1" y="502430"/>
            <a:ext cx="6754377" cy="385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FCCC5DC-4F7F-49D8-B32F-BAC1AF9C24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78" y="2990983"/>
            <a:ext cx="3119641" cy="311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2707"/>
      </p:ext>
    </p:extLst>
  </p:cSld>
  <p:clrMapOvr>
    <a:masterClrMapping/>
  </p:clrMapOvr>
  <p:transition spd="slow">
    <p:comb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996697" y="1447800"/>
            <a:ext cx="9388274" cy="4027714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.VnTime" pitchFamily="34" charset="0"/>
              </a:rPr>
              <a:t>WORDS</a:t>
            </a:r>
            <a:endParaRPr lang="en-US" sz="11500" b="1" dirty="0">
              <a:solidFill>
                <a:srgbClr val="FF00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2CB58B-9072-4828-A196-D7A169A5010A}"/>
              </a:ext>
            </a:extLst>
          </p:cNvPr>
          <p:cNvSpPr/>
          <p:nvPr/>
        </p:nvSpPr>
        <p:spPr>
          <a:xfrm>
            <a:off x="6216118" y="1616536"/>
            <a:ext cx="4397358" cy="32932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first</a:t>
            </a:r>
          </a:p>
        </p:txBody>
      </p:sp>
      <p:pic>
        <p:nvPicPr>
          <p:cNvPr id="1026" name="Picture 2" descr="Is Your Lucky Number 1? Then, These Personality Traits Define You -  Boldsky.com">
            <a:extLst>
              <a:ext uri="{FF2B5EF4-FFF2-40B4-BE49-F238E27FC236}">
                <a16:creationId xmlns:a16="http://schemas.microsoft.com/office/drawing/2014/main" id="{467BFBDB-7775-4CB8-9924-112E2D5A8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44" y="662609"/>
            <a:ext cx="5715000" cy="52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FIRST">
            <a:hlinkClick r:id="" action="ppaction://media"/>
            <a:extLst>
              <a:ext uri="{FF2B5EF4-FFF2-40B4-BE49-F238E27FC236}">
                <a16:creationId xmlns:a16="http://schemas.microsoft.com/office/drawing/2014/main" id="{3B116565-0E95-4AAC-A473-C49592CF7D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06181" y="6895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0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2CB58B-9072-4828-A196-D7A169A5010A}"/>
              </a:ext>
            </a:extLst>
          </p:cNvPr>
          <p:cNvSpPr/>
          <p:nvPr/>
        </p:nvSpPr>
        <p:spPr>
          <a:xfrm>
            <a:off x="5710285" y="2742253"/>
            <a:ext cx="5920210" cy="32932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then</a:t>
            </a:r>
          </a:p>
        </p:txBody>
      </p:sp>
      <p:pic>
        <p:nvPicPr>
          <p:cNvPr id="3" name="Picture 2" descr="Then Please Opt In The Side Barand I Will Email You - Clipart Arrows Blue ,  Transparent Cartoon, Free Cliparts &amp; Silhouettes - NetClipart">
            <a:extLst>
              <a:ext uri="{FF2B5EF4-FFF2-40B4-BE49-F238E27FC236}">
                <a16:creationId xmlns:a16="http://schemas.microsoft.com/office/drawing/2014/main" id="{64E8DE6A-7D91-4FA9-91C2-EC59C6EFB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0" y="1644098"/>
            <a:ext cx="5044109" cy="356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HEN">
            <a:hlinkClick r:id="" action="ppaction://media"/>
            <a:extLst>
              <a:ext uri="{FF2B5EF4-FFF2-40B4-BE49-F238E27FC236}">
                <a16:creationId xmlns:a16="http://schemas.microsoft.com/office/drawing/2014/main" id="{16450A11-1112-4BF3-97AB-652666659C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78193" y="13392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8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2CB58B-9072-4828-A196-D7A169A5010A}"/>
              </a:ext>
            </a:extLst>
          </p:cNvPr>
          <p:cNvSpPr/>
          <p:nvPr/>
        </p:nvSpPr>
        <p:spPr>
          <a:xfrm>
            <a:off x="6256358" y="2459504"/>
            <a:ext cx="5812810" cy="32932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next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3B83CA-56BB-4DB3-AA9C-E543F5BA4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4" y="1931505"/>
            <a:ext cx="5639286" cy="3590063"/>
          </a:xfrm>
          <a:prstGeom prst="rect">
            <a:avLst/>
          </a:prstGeom>
        </p:spPr>
      </p:pic>
      <p:pic>
        <p:nvPicPr>
          <p:cNvPr id="7" name="NEXT">
            <a:hlinkClick r:id="" action="ppaction://media"/>
            <a:extLst>
              <a:ext uri="{FF2B5EF4-FFF2-40B4-BE49-F238E27FC236}">
                <a16:creationId xmlns:a16="http://schemas.microsoft.com/office/drawing/2014/main" id="{DA93BB78-4F28-45C0-9251-37E5A359EA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00654" y="1031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6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2CB58B-9072-4828-A196-D7A169A5010A}"/>
              </a:ext>
            </a:extLst>
          </p:cNvPr>
          <p:cNvSpPr/>
          <p:nvPr/>
        </p:nvSpPr>
        <p:spPr>
          <a:xfrm>
            <a:off x="5340977" y="2154704"/>
            <a:ext cx="6530954" cy="27546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3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finally</a:t>
            </a:r>
          </a:p>
        </p:txBody>
      </p:sp>
      <p:pic>
        <p:nvPicPr>
          <p:cNvPr id="3074" name="Picture 2" descr="Attachments | Clipart Panda - Free Clipart Images">
            <a:extLst>
              <a:ext uri="{FF2B5EF4-FFF2-40B4-BE49-F238E27FC236}">
                <a16:creationId xmlns:a16="http://schemas.microsoft.com/office/drawing/2014/main" id="{BB37E54B-45B8-4F02-A470-CF6A33A65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73" y="911838"/>
            <a:ext cx="469582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FINALLY">
            <a:hlinkClick r:id="" action="ppaction://media"/>
            <a:extLst>
              <a:ext uri="{FF2B5EF4-FFF2-40B4-BE49-F238E27FC236}">
                <a16:creationId xmlns:a16="http://schemas.microsoft.com/office/drawing/2014/main" id="{738E0323-8ACB-4017-838E-3238EE1AEC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51364" y="9118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7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2CB58B-9072-4828-A196-D7A169A5010A}"/>
              </a:ext>
            </a:extLst>
          </p:cNvPr>
          <p:cNvSpPr/>
          <p:nvPr/>
        </p:nvSpPr>
        <p:spPr>
          <a:xfrm>
            <a:off x="1463803" y="3924087"/>
            <a:ext cx="91310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every</a:t>
            </a:r>
            <a:r>
              <a:rPr lang="en-US" sz="9600" dirty="0">
                <a:ln w="0"/>
                <a:solidFill>
                  <a:srgbClr val="80853B"/>
                </a:solidFill>
                <a:effectLst>
                  <a:reflection blurRad="6350" stA="53000" endA="300" endPos="35500" dir="5400000" sy="-90000" algn="bl" rotWithShape="0"/>
                </a:effectLst>
                <a:latin typeface="Forte" panose="03060902040502070203" pitchFamily="66" charset="0"/>
              </a:rPr>
              <a:t> </a:t>
            </a:r>
            <a:r>
              <a:rPr lang="en-US" sz="1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day</a:t>
            </a:r>
          </a:p>
        </p:txBody>
      </p:sp>
      <p:pic>
        <p:nvPicPr>
          <p:cNvPr id="3" name="EVERY DAY">
            <a:hlinkClick r:id="" action="ppaction://media"/>
            <a:extLst>
              <a:ext uri="{FF2B5EF4-FFF2-40B4-BE49-F238E27FC236}">
                <a16:creationId xmlns:a16="http://schemas.microsoft.com/office/drawing/2014/main" id="{CBA246B2-71E7-4D78-9DF4-D45BA82B7C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71867" y="891363"/>
            <a:ext cx="609600" cy="609600"/>
          </a:xfrm>
          <a:prstGeom prst="rect">
            <a:avLst/>
          </a:prstGeom>
        </p:spPr>
      </p:pic>
      <p:pic>
        <p:nvPicPr>
          <p:cNvPr id="2050" name="Picture 2" descr="3D Character and Calendar stock illustration. Illustration of people -  8519129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" t="28191" r="4696" b="27238"/>
          <a:stretch/>
        </p:blipFill>
        <p:spPr bwMode="auto">
          <a:xfrm>
            <a:off x="1463803" y="891363"/>
            <a:ext cx="8868172" cy="333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52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CE026B-B611-4A2F-A128-7083C91435A6}"/>
              </a:ext>
            </a:extLst>
          </p:cNvPr>
          <p:cNvSpPr txBox="1"/>
          <p:nvPr/>
        </p:nvSpPr>
        <p:spPr>
          <a:xfrm>
            <a:off x="6486740" y="1579840"/>
            <a:ext cx="5269832" cy="3995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LISTEN, POINT and 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REPEAT</a:t>
            </a:r>
          </a:p>
        </p:txBody>
      </p:sp>
      <p:pic>
        <p:nvPicPr>
          <p:cNvPr id="1026" name="Picture 2" descr="Listening Ears Clip Art Png - Can T Hear You Clipart, Transparent Png ,  Transparent Png Image - PNGitem">
            <a:extLst>
              <a:ext uri="{FF2B5EF4-FFF2-40B4-BE49-F238E27FC236}">
                <a16:creationId xmlns:a16="http://schemas.microsoft.com/office/drawing/2014/main" id="{21A03B7D-CC74-4754-96EE-615E58042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r="5838" b="2"/>
          <a:stretch/>
        </p:blipFill>
        <p:spPr bwMode="auto">
          <a:xfrm>
            <a:off x="1128088" y="1261330"/>
            <a:ext cx="4973212" cy="43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07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263</Words>
  <Application>Microsoft Office PowerPoint</Application>
  <PresentationFormat>Widescreen</PresentationFormat>
  <Paragraphs>66</Paragraphs>
  <Slides>28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.VnTime</vt:lpstr>
      <vt:lpstr>Aharoni</vt:lpstr>
      <vt:lpstr>Arial</vt:lpstr>
      <vt:lpstr>Arial Rounded MT Bold</vt:lpstr>
      <vt:lpstr>Calibri</vt:lpstr>
      <vt:lpstr>Calibri Light</vt:lpstr>
      <vt:lpstr>Century Gothic</vt:lpstr>
      <vt:lpstr>Forte</vt:lpstr>
      <vt:lpstr>HP001</vt:lpstr>
      <vt:lpstr>OpenSans</vt:lpstr>
      <vt:lpstr>Script MT Bold</vt:lpstr>
      <vt:lpstr>Тема Office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 at the text and answer:  Where does Thi live? </vt:lpstr>
      <vt:lpstr>PowerPoint Presentation</vt:lpstr>
      <vt:lpstr>Task: OPEN YOUR BOOK AND READ AGAIN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TASK:  Read again and answer the question.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 HO</dc:creator>
  <cp:lastModifiedBy>Nuong's Laptop</cp:lastModifiedBy>
  <cp:revision>26</cp:revision>
  <dcterms:created xsi:type="dcterms:W3CDTF">2020-10-23T01:21:48Z</dcterms:created>
  <dcterms:modified xsi:type="dcterms:W3CDTF">2021-12-17T03:44:17Z</dcterms:modified>
</cp:coreProperties>
</file>