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57" r:id="rId5"/>
    <p:sldId id="258" r:id="rId6"/>
    <p:sldId id="265" r:id="rId7"/>
    <p:sldId id="261" r:id="rId8"/>
    <p:sldId id="266" r:id="rId9"/>
    <p:sldId id="259" r:id="rId10"/>
    <p:sldId id="268" r:id="rId11"/>
    <p:sldId id="269" r:id="rId12"/>
    <p:sldId id="270" r:id="rId13"/>
    <p:sldId id="260" r:id="rId14"/>
    <p:sldId id="262" r:id="rId15"/>
    <p:sldId id="267" r:id="rId16"/>
    <p:sldId id="271" r:id="rId17"/>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66FF"/>
    <a:srgbClr val="000099"/>
    <a:srgbClr val="FF0066"/>
    <a:srgbClr val="FF0582"/>
    <a:srgbClr val="0000DE"/>
    <a:srgbClr val="82990F"/>
    <a:srgbClr val="1FA309"/>
    <a:srgbClr val="79BA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1D8BD707-D9CF-40AE-B4C6-C98DA3205C09}" type="datetimeFigureOut">
              <a:rPr lang="en-US" smtClean="0"/>
              <a:pPr/>
              <a:t>11/10/2021</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457200" rtl="0" eaLnBrk="1" latinLnBrk="0" hangingPunct="1">
        <a:spcBef>
          <a:spcPct val="0"/>
        </a:spcBef>
        <a:buNone/>
        <a:defRPr sz="3200" b="0" i="0" u="none"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4518" y="457200"/>
            <a:ext cx="8458200" cy="1200329"/>
          </a:xfrm>
          <a:prstGeom prst="rect">
            <a:avLst/>
          </a:prstGeom>
          <a:solidFill>
            <a:srgbClr val="79BAE7">
              <a:alpha val="34000"/>
            </a:srgbClr>
          </a:solidFill>
        </p:spPr>
        <p:style>
          <a:lnRef idx="3">
            <a:schemeClr val="lt1"/>
          </a:lnRef>
          <a:fillRef idx="1">
            <a:schemeClr val="accent6"/>
          </a:fillRef>
          <a:effectRef idx="1">
            <a:schemeClr val="accent6"/>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600" b="1">
                <a:ln w="11430"/>
                <a:solidFill>
                  <a:srgbClr val="FFFF00"/>
                </a:solidFill>
                <a:effectLst>
                  <a:outerShdw blurRad="80000" dist="40000" dir="5040000" algn="tl">
                    <a:srgbClr val="000000">
                      <a:alpha val="30000"/>
                    </a:srgbClr>
                  </a:outerShdw>
                </a:effectLst>
              </a:rPr>
              <a:t>MICROSOFT WINDOWS LOGO</a:t>
            </a:r>
            <a:r>
              <a:rPr lang="vi-VN" sz="3600" b="1">
                <a:ln w="11430"/>
                <a:solidFill>
                  <a:srgbClr val="FFFF00"/>
                </a:solidFill>
                <a:effectLst>
                  <a:outerShdw blurRad="80000" dist="40000" dir="5040000" algn="tl">
                    <a:srgbClr val="000000">
                      <a:alpha val="30000"/>
                    </a:srgbClr>
                  </a:outerShdw>
                </a:effectLst>
              </a:rPr>
              <a:t/>
            </a:r>
            <a:br>
              <a:rPr lang="vi-VN" sz="3600" b="1">
                <a:ln w="11430"/>
                <a:solidFill>
                  <a:srgbClr val="FFFF00"/>
                </a:solidFill>
                <a:effectLst>
                  <a:outerShdw blurRad="80000" dist="40000" dir="5040000" algn="tl">
                    <a:srgbClr val="000000">
                      <a:alpha val="30000"/>
                    </a:srgbClr>
                  </a:outerShdw>
                </a:effectLst>
              </a:rPr>
            </a:br>
            <a:r>
              <a:rPr lang="es-ES" sz="3600" b="1">
                <a:ln w="11430"/>
                <a:solidFill>
                  <a:srgbClr val="FFFF00"/>
                </a:solidFill>
                <a:effectLst>
                  <a:outerShdw blurRad="80000" dist="40000" dir="5040000" algn="tl">
                    <a:srgbClr val="000000">
                      <a:alpha val="30000"/>
                    </a:srgbClr>
                  </a:outerShdw>
                </a:effectLst>
              </a:rPr>
              <a:t>VÒNG LẶP REPEAT</a:t>
            </a:r>
            <a:endParaRPr lang="vi-VN" sz="3600" b="1">
              <a:ln w="11430"/>
              <a:solidFill>
                <a:srgbClr val="FFFF00"/>
              </a:solidFill>
              <a:effectLst>
                <a:outerShdw blurRad="80000" dist="40000" dir="5040000" algn="tl">
                  <a:srgbClr val="000000">
                    <a:alpha val="30000"/>
                  </a:srgbClr>
                </a:outerShdw>
              </a:effectLst>
            </a:endParaRPr>
          </a:p>
        </p:txBody>
      </p:sp>
      <p:pic>
        <p:nvPicPr>
          <p:cNvPr id="1026" name="Picture 2" descr="C:\Users\MINHTRI\Videos\output\tg 00_00_00-00_00_3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91145" y="1905000"/>
            <a:ext cx="5257800" cy="468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6768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52400"/>
            <a:ext cx="5105400" cy="584775"/>
          </a:xfrm>
          <a:prstGeom prst="rect">
            <a:avLst/>
          </a:prstGeom>
          <a:solidFill>
            <a:srgbClr val="79BAE7">
              <a:alpha val="34000"/>
            </a:srgbClr>
          </a:solidFill>
          <a:ln>
            <a:solidFill>
              <a:srgbClr val="FFFF00"/>
            </a:solidFill>
          </a:ln>
        </p:spPr>
        <p:style>
          <a:lnRef idx="3">
            <a:schemeClr val="lt1"/>
          </a:lnRef>
          <a:fillRef idx="1">
            <a:schemeClr val="accent6"/>
          </a:fillRef>
          <a:effectRef idx="1">
            <a:schemeClr val="accent6"/>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smtClean="0">
                <a:ln w="11430"/>
                <a:solidFill>
                  <a:srgbClr val="FFFF00"/>
                </a:solidFill>
                <a:effectLst>
                  <a:outerShdw blurRad="80000" dist="40000" dir="5040000" algn="tl">
                    <a:srgbClr val="000000">
                      <a:alpha val="30000"/>
                    </a:srgbClr>
                  </a:outerShdw>
                </a:effectLst>
              </a:rPr>
              <a:t>VÒNG </a:t>
            </a:r>
            <a:r>
              <a:rPr lang="es-ES" sz="3200" b="1">
                <a:ln w="11430"/>
                <a:solidFill>
                  <a:srgbClr val="FFFF00"/>
                </a:solidFill>
                <a:effectLst>
                  <a:outerShdw blurRad="80000" dist="40000" dir="5040000" algn="tl">
                    <a:srgbClr val="000000">
                      <a:alpha val="30000"/>
                    </a:srgbClr>
                  </a:outerShdw>
                </a:effectLst>
              </a:rPr>
              <a:t>LẶP REPEAT</a:t>
            </a:r>
            <a:endParaRPr lang="vi-VN" sz="3200" b="1">
              <a:ln w="11430"/>
              <a:solidFill>
                <a:srgbClr val="FFFF00"/>
              </a:solidFill>
              <a:effectLst>
                <a:outerShdw blurRad="80000" dist="40000" dir="5040000" algn="tl">
                  <a:srgbClr val="000000">
                    <a:alpha val="30000"/>
                  </a:srgbClr>
                </a:outerShdw>
              </a:effectLst>
            </a:endParaRPr>
          </a:p>
        </p:txBody>
      </p:sp>
      <p:sp>
        <p:nvSpPr>
          <p:cNvPr id="8" name="Rectangle 7"/>
          <p:cNvSpPr/>
          <p:nvPr/>
        </p:nvSpPr>
        <p:spPr>
          <a:xfrm>
            <a:off x="47831" y="914400"/>
            <a:ext cx="3228769" cy="461665"/>
          </a:xfrm>
          <a:prstGeom prst="rect">
            <a:avLst/>
          </a:prstGeom>
        </p:spPr>
        <p:txBody>
          <a:bodyPr wrap="none">
            <a:spAutoFit/>
          </a:bodyPr>
          <a:lstStyle/>
          <a:p>
            <a:pPr algn="just" fontAlgn="base">
              <a:spcBef>
                <a:spcPct val="0"/>
              </a:spcBef>
              <a:spcAft>
                <a:spcPct val="0"/>
              </a:spcAft>
            </a:pPr>
            <a:r>
              <a:rPr lang="vi-VN" sz="2400" b="1" u="sng" smtClean="0">
                <a:solidFill>
                  <a:srgbClr val="FF0000"/>
                </a:solidFill>
                <a:latin typeface="Arial" pitchFamily="34" charset="0"/>
                <a:ea typeface="Times New Roman" pitchFamily="18" charset="0"/>
                <a:cs typeface="Arial" pitchFamily="34" charset="0"/>
              </a:rPr>
              <a:t>Khám phá và chia sẻ</a:t>
            </a:r>
            <a:endParaRPr lang="vi-VN" sz="2400" b="1" u="sng">
              <a:solidFill>
                <a:srgbClr val="FF0000"/>
              </a:solidFill>
              <a:latin typeface="Arial" pitchFamily="34" charset="0"/>
              <a:ea typeface="Times New Roman" pitchFamily="18" charset="0"/>
              <a:cs typeface="Arial" pitchFamily="34" charset="0"/>
            </a:endParaRPr>
          </a:p>
        </p:txBody>
      </p:sp>
      <p:sp>
        <p:nvSpPr>
          <p:cNvPr id="2" name="Rectangle 1"/>
          <p:cNvSpPr/>
          <p:nvPr/>
        </p:nvSpPr>
        <p:spPr>
          <a:xfrm>
            <a:off x="72736" y="1352490"/>
            <a:ext cx="8918864" cy="830997"/>
          </a:xfrm>
          <a:prstGeom prst="rect">
            <a:avLst/>
          </a:prstGeom>
        </p:spPr>
        <p:txBody>
          <a:bodyPr wrap="square">
            <a:spAutoFit/>
          </a:bodyPr>
          <a:lstStyle/>
          <a:p>
            <a:r>
              <a:rPr lang="vi-VN" sz="2400" b="1" smtClean="0">
                <a:solidFill>
                  <a:srgbClr val="0000DE"/>
                </a:solidFill>
                <a:latin typeface="Arial" pitchFamily="34" charset="0"/>
                <a:ea typeface="Times New Roman" pitchFamily="18" charset="0"/>
                <a:cs typeface="Arial" pitchFamily="34" charset="0"/>
              </a:rPr>
              <a:t>Em điền vào chỗ trống để hoàn thành câu lệnh áp dụng cho hình vẽ:</a:t>
            </a:r>
            <a:endParaRPr lang="vi-VN" sz="2400" b="1">
              <a:solidFill>
                <a:srgbClr val="0000DE"/>
              </a:solidFill>
              <a:latin typeface="Arial" pitchFamily="34" charset="0"/>
              <a:ea typeface="Times New Roman" pitchFamily="18" charset="0"/>
              <a:cs typeface="Arial" pitchFamily="34" charset="0"/>
            </a:endParaRPr>
          </a:p>
        </p:txBody>
      </p:sp>
      <p:sp>
        <p:nvSpPr>
          <p:cNvPr id="3" name="TextBox 2"/>
          <p:cNvSpPr txBox="1"/>
          <p:nvPr/>
        </p:nvSpPr>
        <p:spPr>
          <a:xfrm>
            <a:off x="1842654" y="2372380"/>
            <a:ext cx="5043368" cy="523220"/>
          </a:xfrm>
          <a:prstGeom prst="rect">
            <a:avLst/>
          </a:prstGeom>
          <a:noFill/>
        </p:spPr>
        <p:txBody>
          <a:bodyPr wrap="none" rtlCol="0">
            <a:spAutoFit/>
          </a:bodyPr>
          <a:lstStyle/>
          <a:p>
            <a:r>
              <a:rPr lang="vi-VN" sz="2800" b="1" smtClean="0">
                <a:solidFill>
                  <a:srgbClr val="7030A0"/>
                </a:solidFill>
                <a:latin typeface="Tahoma" pitchFamily="34" charset="0"/>
                <a:ea typeface="Tahoma" pitchFamily="34" charset="0"/>
                <a:cs typeface="Tahoma" pitchFamily="34" charset="0"/>
              </a:rPr>
              <a:t>repeat ......[...... 83 ...... 90]</a:t>
            </a:r>
            <a:endParaRPr lang="vi-VN" sz="2800" b="1">
              <a:solidFill>
                <a:srgbClr val="7030A0"/>
              </a:solidFill>
              <a:latin typeface="Tahoma" pitchFamily="34" charset="0"/>
              <a:ea typeface="Tahoma" pitchFamily="34" charset="0"/>
              <a:cs typeface="Tahoma" pitchFamily="34" charset="0"/>
            </a:endParaRPr>
          </a:p>
        </p:txBody>
      </p:sp>
      <p:sp>
        <p:nvSpPr>
          <p:cNvPr id="6" name="TextBox 5"/>
          <p:cNvSpPr txBox="1"/>
          <p:nvPr/>
        </p:nvSpPr>
        <p:spPr>
          <a:xfrm>
            <a:off x="3711382" y="5345668"/>
            <a:ext cx="479618" cy="369332"/>
          </a:xfrm>
          <a:prstGeom prst="rect">
            <a:avLst/>
          </a:prstGeom>
          <a:noFill/>
        </p:spPr>
        <p:txBody>
          <a:bodyPr wrap="none" rtlCol="0">
            <a:spAutoFit/>
          </a:bodyPr>
          <a:lstStyle/>
          <a:p>
            <a:r>
              <a:rPr lang="vi-VN" smtClean="0">
                <a:solidFill>
                  <a:schemeClr val="bg1"/>
                </a:solidFill>
              </a:rPr>
              <a:t>83</a:t>
            </a:r>
            <a:endParaRPr lang="vi-VN">
              <a:solidFill>
                <a:schemeClr val="bg1"/>
              </a:solidFill>
            </a:endParaRPr>
          </a:p>
        </p:txBody>
      </p:sp>
      <p:sp>
        <p:nvSpPr>
          <p:cNvPr id="9" name="TextBox 8"/>
          <p:cNvSpPr txBox="1"/>
          <p:nvPr/>
        </p:nvSpPr>
        <p:spPr>
          <a:xfrm>
            <a:off x="2644582" y="4343400"/>
            <a:ext cx="479618" cy="369332"/>
          </a:xfrm>
          <a:prstGeom prst="rect">
            <a:avLst/>
          </a:prstGeom>
          <a:noFill/>
        </p:spPr>
        <p:txBody>
          <a:bodyPr wrap="none" rtlCol="0">
            <a:spAutoFit/>
          </a:bodyPr>
          <a:lstStyle/>
          <a:p>
            <a:r>
              <a:rPr lang="vi-VN" smtClean="0">
                <a:solidFill>
                  <a:schemeClr val="bg1"/>
                </a:solidFill>
              </a:rPr>
              <a:t>83</a:t>
            </a:r>
            <a:endParaRPr lang="vi-VN">
              <a:solidFill>
                <a:schemeClr val="bg1"/>
              </a:solidFill>
            </a:endParaRPr>
          </a:p>
        </p:txBody>
      </p:sp>
      <p:sp>
        <p:nvSpPr>
          <p:cNvPr id="10" name="TextBox 9"/>
          <p:cNvSpPr txBox="1"/>
          <p:nvPr/>
        </p:nvSpPr>
        <p:spPr>
          <a:xfrm>
            <a:off x="4701982" y="4327725"/>
            <a:ext cx="479618" cy="369332"/>
          </a:xfrm>
          <a:prstGeom prst="rect">
            <a:avLst/>
          </a:prstGeom>
          <a:noFill/>
        </p:spPr>
        <p:txBody>
          <a:bodyPr wrap="none" rtlCol="0">
            <a:spAutoFit/>
          </a:bodyPr>
          <a:lstStyle/>
          <a:p>
            <a:r>
              <a:rPr lang="vi-VN" smtClean="0">
                <a:solidFill>
                  <a:schemeClr val="bg1"/>
                </a:solidFill>
              </a:rPr>
              <a:t>83</a:t>
            </a:r>
            <a:endParaRPr lang="vi-VN">
              <a:solidFill>
                <a:schemeClr val="bg1"/>
              </a:solidFill>
            </a:endParaRPr>
          </a:p>
        </p:txBody>
      </p:sp>
      <p:sp>
        <p:nvSpPr>
          <p:cNvPr id="7" name="Rectangle 6"/>
          <p:cNvSpPr/>
          <p:nvPr/>
        </p:nvSpPr>
        <p:spPr>
          <a:xfrm>
            <a:off x="3058171" y="3657569"/>
            <a:ext cx="1691047" cy="169104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3711382" y="3364468"/>
            <a:ext cx="479618" cy="369332"/>
          </a:xfrm>
          <a:prstGeom prst="rect">
            <a:avLst/>
          </a:prstGeom>
          <a:noFill/>
        </p:spPr>
        <p:txBody>
          <a:bodyPr wrap="none" rtlCol="0">
            <a:spAutoFit/>
          </a:bodyPr>
          <a:lstStyle/>
          <a:p>
            <a:r>
              <a:rPr lang="vi-VN" smtClean="0">
                <a:solidFill>
                  <a:schemeClr val="bg1"/>
                </a:solidFill>
              </a:rPr>
              <a:t>83</a:t>
            </a:r>
            <a:endParaRPr lang="vi-VN">
              <a:solidFill>
                <a:schemeClr val="bg1"/>
              </a:solidFill>
            </a:endParaRPr>
          </a:p>
        </p:txBody>
      </p:sp>
    </p:spTree>
    <p:extLst>
      <p:ext uri="{BB962C8B-B14F-4D97-AF65-F5344CB8AC3E}">
        <p14:creationId xmlns:p14="http://schemas.microsoft.com/office/powerpoint/2010/main" val="4069872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0" grpId="0"/>
      <p:bldP spid="7"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52400"/>
            <a:ext cx="5105400" cy="584775"/>
          </a:xfrm>
          <a:prstGeom prst="rect">
            <a:avLst/>
          </a:prstGeom>
          <a:solidFill>
            <a:srgbClr val="79BAE7">
              <a:alpha val="34000"/>
            </a:srgbClr>
          </a:solidFill>
          <a:ln>
            <a:solidFill>
              <a:srgbClr val="FFFF00"/>
            </a:solidFill>
          </a:ln>
        </p:spPr>
        <p:style>
          <a:lnRef idx="3">
            <a:schemeClr val="lt1"/>
          </a:lnRef>
          <a:fillRef idx="1">
            <a:schemeClr val="accent6"/>
          </a:fillRef>
          <a:effectRef idx="1">
            <a:schemeClr val="accent6"/>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smtClean="0">
                <a:ln w="11430"/>
                <a:solidFill>
                  <a:srgbClr val="FFFF00"/>
                </a:solidFill>
                <a:effectLst>
                  <a:outerShdw blurRad="80000" dist="40000" dir="5040000" algn="tl">
                    <a:srgbClr val="000000">
                      <a:alpha val="30000"/>
                    </a:srgbClr>
                  </a:outerShdw>
                </a:effectLst>
              </a:rPr>
              <a:t>VÒNG </a:t>
            </a:r>
            <a:r>
              <a:rPr lang="es-ES" sz="3200" b="1">
                <a:ln w="11430"/>
                <a:solidFill>
                  <a:srgbClr val="FFFF00"/>
                </a:solidFill>
                <a:effectLst>
                  <a:outerShdw blurRad="80000" dist="40000" dir="5040000" algn="tl">
                    <a:srgbClr val="000000">
                      <a:alpha val="30000"/>
                    </a:srgbClr>
                  </a:outerShdw>
                </a:effectLst>
              </a:rPr>
              <a:t>LẶP REPEAT</a:t>
            </a:r>
            <a:endParaRPr lang="vi-VN" sz="3200" b="1">
              <a:ln w="11430"/>
              <a:solidFill>
                <a:srgbClr val="FFFF00"/>
              </a:solidFill>
              <a:effectLst>
                <a:outerShdw blurRad="80000" dist="40000" dir="5040000" algn="tl">
                  <a:srgbClr val="000000">
                    <a:alpha val="30000"/>
                  </a:srgbClr>
                </a:outerShdw>
              </a:effectLst>
            </a:endParaRPr>
          </a:p>
        </p:txBody>
      </p:sp>
      <p:sp>
        <p:nvSpPr>
          <p:cNvPr id="8" name="Rectangle 7"/>
          <p:cNvSpPr/>
          <p:nvPr/>
        </p:nvSpPr>
        <p:spPr>
          <a:xfrm>
            <a:off x="47831" y="914400"/>
            <a:ext cx="3228769" cy="461665"/>
          </a:xfrm>
          <a:prstGeom prst="rect">
            <a:avLst/>
          </a:prstGeom>
        </p:spPr>
        <p:txBody>
          <a:bodyPr wrap="none">
            <a:spAutoFit/>
          </a:bodyPr>
          <a:lstStyle/>
          <a:p>
            <a:pPr algn="just" fontAlgn="base">
              <a:spcBef>
                <a:spcPct val="0"/>
              </a:spcBef>
              <a:spcAft>
                <a:spcPct val="0"/>
              </a:spcAft>
            </a:pPr>
            <a:r>
              <a:rPr lang="vi-VN" sz="2400" b="1" u="sng" smtClean="0">
                <a:solidFill>
                  <a:srgbClr val="FF0000"/>
                </a:solidFill>
                <a:latin typeface="Arial" pitchFamily="34" charset="0"/>
                <a:ea typeface="Times New Roman" pitchFamily="18" charset="0"/>
                <a:cs typeface="Arial" pitchFamily="34" charset="0"/>
              </a:rPr>
              <a:t>Khám phá và chia sẻ</a:t>
            </a:r>
            <a:endParaRPr lang="vi-VN" sz="2400" b="1" u="sng">
              <a:solidFill>
                <a:srgbClr val="FF0000"/>
              </a:solidFill>
              <a:latin typeface="Arial" pitchFamily="34" charset="0"/>
              <a:ea typeface="Times New Roman" pitchFamily="18" charset="0"/>
              <a:cs typeface="Arial" pitchFamily="34" charset="0"/>
            </a:endParaRPr>
          </a:p>
        </p:txBody>
      </p:sp>
      <p:sp>
        <p:nvSpPr>
          <p:cNvPr id="2" name="Rectangle 1"/>
          <p:cNvSpPr/>
          <p:nvPr/>
        </p:nvSpPr>
        <p:spPr>
          <a:xfrm>
            <a:off x="72736" y="1352490"/>
            <a:ext cx="8918864" cy="830997"/>
          </a:xfrm>
          <a:prstGeom prst="rect">
            <a:avLst/>
          </a:prstGeom>
        </p:spPr>
        <p:txBody>
          <a:bodyPr wrap="square">
            <a:spAutoFit/>
          </a:bodyPr>
          <a:lstStyle/>
          <a:p>
            <a:r>
              <a:rPr lang="vi-VN" sz="2400" b="1" smtClean="0">
                <a:solidFill>
                  <a:srgbClr val="0000DE"/>
                </a:solidFill>
                <a:latin typeface="Arial" pitchFamily="34" charset="0"/>
                <a:ea typeface="Times New Roman" pitchFamily="18" charset="0"/>
                <a:cs typeface="Arial" pitchFamily="34" charset="0"/>
              </a:rPr>
              <a:t>Em điền vào chỗ trống để hoàn thành câu lệnh áp dụng cho hình vẽ:</a:t>
            </a:r>
            <a:endParaRPr lang="vi-VN" sz="2400" b="1">
              <a:solidFill>
                <a:srgbClr val="0000DE"/>
              </a:solidFill>
              <a:latin typeface="Arial" pitchFamily="34" charset="0"/>
              <a:ea typeface="Times New Roman" pitchFamily="18" charset="0"/>
              <a:cs typeface="Arial" pitchFamily="34" charset="0"/>
            </a:endParaRPr>
          </a:p>
        </p:txBody>
      </p:sp>
      <p:sp>
        <p:nvSpPr>
          <p:cNvPr id="3" name="TextBox 2"/>
          <p:cNvSpPr txBox="1"/>
          <p:nvPr/>
        </p:nvSpPr>
        <p:spPr>
          <a:xfrm>
            <a:off x="1371600" y="2286000"/>
            <a:ext cx="6510115" cy="523220"/>
          </a:xfrm>
          <a:prstGeom prst="rect">
            <a:avLst/>
          </a:prstGeom>
          <a:noFill/>
        </p:spPr>
        <p:txBody>
          <a:bodyPr wrap="none" rtlCol="0">
            <a:spAutoFit/>
          </a:bodyPr>
          <a:lstStyle/>
          <a:p>
            <a:r>
              <a:rPr lang="vi-VN" sz="2800" b="1" smtClean="0">
                <a:solidFill>
                  <a:srgbClr val="7030A0"/>
                </a:solidFill>
                <a:latin typeface="Tahoma" pitchFamily="34" charset="0"/>
                <a:ea typeface="Tahoma" pitchFamily="34" charset="0"/>
                <a:cs typeface="Tahoma" pitchFamily="34" charset="0"/>
              </a:rPr>
              <a:t>repeat ......[fd 99 lt 90 fd 300 lt 90]</a:t>
            </a:r>
            <a:endParaRPr lang="vi-VN" sz="2800" b="1">
              <a:solidFill>
                <a:srgbClr val="7030A0"/>
              </a:solidFill>
              <a:latin typeface="Tahoma" pitchFamily="34" charset="0"/>
              <a:ea typeface="Tahoma" pitchFamily="34" charset="0"/>
              <a:cs typeface="Tahoma" pitchFamily="34" charset="0"/>
            </a:endParaRPr>
          </a:p>
        </p:txBody>
      </p:sp>
      <p:sp>
        <p:nvSpPr>
          <p:cNvPr id="6" name="TextBox 5"/>
          <p:cNvSpPr txBox="1"/>
          <p:nvPr/>
        </p:nvSpPr>
        <p:spPr>
          <a:xfrm>
            <a:off x="6544967" y="4234521"/>
            <a:ext cx="479618" cy="369332"/>
          </a:xfrm>
          <a:prstGeom prst="rect">
            <a:avLst/>
          </a:prstGeom>
          <a:noFill/>
        </p:spPr>
        <p:txBody>
          <a:bodyPr wrap="none" rtlCol="0">
            <a:spAutoFit/>
          </a:bodyPr>
          <a:lstStyle/>
          <a:p>
            <a:r>
              <a:rPr lang="vi-VN" smtClean="0">
                <a:solidFill>
                  <a:schemeClr val="bg1"/>
                </a:solidFill>
              </a:rPr>
              <a:t>99</a:t>
            </a:r>
            <a:endParaRPr lang="vi-VN">
              <a:solidFill>
                <a:schemeClr val="bg1"/>
              </a:solidFill>
            </a:endParaRPr>
          </a:p>
        </p:txBody>
      </p:sp>
      <p:sp>
        <p:nvSpPr>
          <p:cNvPr id="9" name="TextBox 8"/>
          <p:cNvSpPr txBox="1"/>
          <p:nvPr/>
        </p:nvSpPr>
        <p:spPr>
          <a:xfrm>
            <a:off x="1606796" y="4252519"/>
            <a:ext cx="479618" cy="369332"/>
          </a:xfrm>
          <a:prstGeom prst="rect">
            <a:avLst/>
          </a:prstGeom>
          <a:noFill/>
        </p:spPr>
        <p:txBody>
          <a:bodyPr wrap="none" rtlCol="0">
            <a:spAutoFit/>
          </a:bodyPr>
          <a:lstStyle/>
          <a:p>
            <a:r>
              <a:rPr lang="vi-VN" smtClean="0">
                <a:solidFill>
                  <a:schemeClr val="bg1"/>
                </a:solidFill>
              </a:rPr>
              <a:t>99</a:t>
            </a:r>
            <a:endParaRPr lang="vi-VN">
              <a:solidFill>
                <a:schemeClr val="bg1"/>
              </a:solidFill>
            </a:endParaRPr>
          </a:p>
        </p:txBody>
      </p:sp>
      <p:sp>
        <p:nvSpPr>
          <p:cNvPr id="10" name="TextBox 9"/>
          <p:cNvSpPr txBox="1"/>
          <p:nvPr/>
        </p:nvSpPr>
        <p:spPr>
          <a:xfrm>
            <a:off x="3999734" y="5256974"/>
            <a:ext cx="627095" cy="369332"/>
          </a:xfrm>
          <a:prstGeom prst="rect">
            <a:avLst/>
          </a:prstGeom>
          <a:noFill/>
        </p:spPr>
        <p:txBody>
          <a:bodyPr wrap="none" rtlCol="0">
            <a:spAutoFit/>
          </a:bodyPr>
          <a:lstStyle/>
          <a:p>
            <a:r>
              <a:rPr lang="vi-VN" smtClean="0">
                <a:solidFill>
                  <a:schemeClr val="bg1"/>
                </a:solidFill>
              </a:rPr>
              <a:t>300</a:t>
            </a:r>
            <a:endParaRPr lang="vi-VN">
              <a:solidFill>
                <a:schemeClr val="bg1"/>
              </a:solidFill>
            </a:endParaRPr>
          </a:p>
        </p:txBody>
      </p:sp>
      <p:sp>
        <p:nvSpPr>
          <p:cNvPr id="11" name="TextBox 10"/>
          <p:cNvSpPr txBox="1"/>
          <p:nvPr/>
        </p:nvSpPr>
        <p:spPr>
          <a:xfrm>
            <a:off x="3992267" y="3249075"/>
            <a:ext cx="627095" cy="369332"/>
          </a:xfrm>
          <a:prstGeom prst="rect">
            <a:avLst/>
          </a:prstGeom>
          <a:noFill/>
        </p:spPr>
        <p:txBody>
          <a:bodyPr wrap="none" rtlCol="0">
            <a:spAutoFit/>
          </a:bodyPr>
          <a:lstStyle/>
          <a:p>
            <a:r>
              <a:rPr lang="vi-VN" smtClean="0">
                <a:solidFill>
                  <a:schemeClr val="bg1"/>
                </a:solidFill>
              </a:rPr>
              <a:t>300</a:t>
            </a:r>
            <a:endParaRPr lang="vi-VN">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041" y="3581400"/>
            <a:ext cx="4510088" cy="167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0548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par>
                          <p:cTn id="17" fill="hold">
                            <p:stCondLst>
                              <p:cond delay="4000"/>
                            </p:stCondLst>
                            <p:childTnLst>
                              <p:par>
                                <p:cTn id="18" presetID="21"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childTnLst>
                          </p:cTn>
                        </p:par>
                        <p:par>
                          <p:cTn id="21" fill="hold">
                            <p:stCondLst>
                              <p:cond delay="6000"/>
                            </p:stCondLst>
                            <p:childTnLst>
                              <p:par>
                                <p:cTn id="22" presetID="21"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52400"/>
            <a:ext cx="5105400" cy="584775"/>
          </a:xfrm>
          <a:prstGeom prst="rect">
            <a:avLst/>
          </a:prstGeom>
          <a:solidFill>
            <a:srgbClr val="79BAE7">
              <a:alpha val="34000"/>
            </a:srgbClr>
          </a:solidFill>
          <a:ln>
            <a:solidFill>
              <a:srgbClr val="FFFF00"/>
            </a:solidFill>
          </a:ln>
        </p:spPr>
        <p:style>
          <a:lnRef idx="3">
            <a:schemeClr val="lt1"/>
          </a:lnRef>
          <a:fillRef idx="1">
            <a:schemeClr val="accent6"/>
          </a:fillRef>
          <a:effectRef idx="1">
            <a:schemeClr val="accent6"/>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smtClean="0">
                <a:ln w="11430"/>
                <a:solidFill>
                  <a:srgbClr val="FFFF00"/>
                </a:solidFill>
                <a:effectLst>
                  <a:outerShdw blurRad="80000" dist="40000" dir="5040000" algn="tl">
                    <a:srgbClr val="000000">
                      <a:alpha val="30000"/>
                    </a:srgbClr>
                  </a:outerShdw>
                </a:effectLst>
              </a:rPr>
              <a:t>VÒNG </a:t>
            </a:r>
            <a:r>
              <a:rPr lang="es-ES" sz="3200" b="1">
                <a:ln w="11430"/>
                <a:solidFill>
                  <a:srgbClr val="FFFF00"/>
                </a:solidFill>
                <a:effectLst>
                  <a:outerShdw blurRad="80000" dist="40000" dir="5040000" algn="tl">
                    <a:srgbClr val="000000">
                      <a:alpha val="30000"/>
                    </a:srgbClr>
                  </a:outerShdw>
                </a:effectLst>
              </a:rPr>
              <a:t>LẶP REPEAT</a:t>
            </a:r>
            <a:endParaRPr lang="vi-VN" sz="3200" b="1">
              <a:ln w="11430"/>
              <a:solidFill>
                <a:srgbClr val="FFFF00"/>
              </a:solidFill>
              <a:effectLst>
                <a:outerShdw blurRad="80000" dist="40000" dir="5040000" algn="tl">
                  <a:srgbClr val="000000">
                    <a:alpha val="30000"/>
                  </a:srgbClr>
                </a:outerShdw>
              </a:effectLst>
            </a:endParaRPr>
          </a:p>
        </p:txBody>
      </p:sp>
      <p:sp>
        <p:nvSpPr>
          <p:cNvPr id="8" name="Rectangle 7"/>
          <p:cNvSpPr/>
          <p:nvPr/>
        </p:nvSpPr>
        <p:spPr>
          <a:xfrm>
            <a:off x="47831" y="914400"/>
            <a:ext cx="3228769" cy="461665"/>
          </a:xfrm>
          <a:prstGeom prst="rect">
            <a:avLst/>
          </a:prstGeom>
        </p:spPr>
        <p:txBody>
          <a:bodyPr wrap="none">
            <a:spAutoFit/>
          </a:bodyPr>
          <a:lstStyle/>
          <a:p>
            <a:pPr algn="just" fontAlgn="base">
              <a:spcBef>
                <a:spcPct val="0"/>
              </a:spcBef>
              <a:spcAft>
                <a:spcPct val="0"/>
              </a:spcAft>
            </a:pPr>
            <a:r>
              <a:rPr lang="vi-VN" sz="2400" b="1" u="sng" smtClean="0">
                <a:solidFill>
                  <a:srgbClr val="FF0000"/>
                </a:solidFill>
                <a:latin typeface="Arial" pitchFamily="34" charset="0"/>
                <a:ea typeface="Times New Roman" pitchFamily="18" charset="0"/>
                <a:cs typeface="Arial" pitchFamily="34" charset="0"/>
              </a:rPr>
              <a:t>Khám phá và chia sẻ</a:t>
            </a:r>
            <a:endParaRPr lang="vi-VN" sz="2400" b="1" u="sng">
              <a:solidFill>
                <a:srgbClr val="FF0000"/>
              </a:solidFill>
              <a:latin typeface="Arial" pitchFamily="34" charset="0"/>
              <a:ea typeface="Times New Roman" pitchFamily="18" charset="0"/>
              <a:cs typeface="Arial" pitchFamily="34" charset="0"/>
            </a:endParaRPr>
          </a:p>
        </p:txBody>
      </p:sp>
      <p:sp>
        <p:nvSpPr>
          <p:cNvPr id="2" name="Rectangle 1"/>
          <p:cNvSpPr/>
          <p:nvPr/>
        </p:nvSpPr>
        <p:spPr>
          <a:xfrm>
            <a:off x="72736" y="1352490"/>
            <a:ext cx="8918864" cy="830997"/>
          </a:xfrm>
          <a:prstGeom prst="rect">
            <a:avLst/>
          </a:prstGeom>
        </p:spPr>
        <p:txBody>
          <a:bodyPr wrap="square">
            <a:spAutoFit/>
          </a:bodyPr>
          <a:lstStyle/>
          <a:p>
            <a:r>
              <a:rPr lang="vi-VN" sz="2400" b="1" smtClean="0">
                <a:solidFill>
                  <a:srgbClr val="0000DE"/>
                </a:solidFill>
                <a:latin typeface="Arial" pitchFamily="34" charset="0"/>
                <a:ea typeface="Times New Roman" pitchFamily="18" charset="0"/>
                <a:cs typeface="Arial" pitchFamily="34" charset="0"/>
              </a:rPr>
              <a:t>Em điền vào chỗ trống để hoàn thành câu lệnh áp dụng cho hình vẽ:</a:t>
            </a:r>
            <a:endParaRPr lang="vi-VN" sz="2400" b="1">
              <a:solidFill>
                <a:srgbClr val="0000DE"/>
              </a:solidFill>
              <a:latin typeface="Arial" pitchFamily="34" charset="0"/>
              <a:ea typeface="Times New Roman" pitchFamily="18" charset="0"/>
              <a:cs typeface="Arial" pitchFamily="34" charset="0"/>
            </a:endParaRPr>
          </a:p>
        </p:txBody>
      </p:sp>
      <p:sp>
        <p:nvSpPr>
          <p:cNvPr id="3" name="TextBox 2"/>
          <p:cNvSpPr txBox="1"/>
          <p:nvPr/>
        </p:nvSpPr>
        <p:spPr>
          <a:xfrm>
            <a:off x="2139298" y="2286000"/>
            <a:ext cx="4794902" cy="523220"/>
          </a:xfrm>
          <a:prstGeom prst="rect">
            <a:avLst/>
          </a:prstGeom>
          <a:noFill/>
        </p:spPr>
        <p:txBody>
          <a:bodyPr wrap="none" rtlCol="0">
            <a:spAutoFit/>
          </a:bodyPr>
          <a:lstStyle/>
          <a:p>
            <a:r>
              <a:rPr lang="vi-VN" sz="2800" b="1" smtClean="0">
                <a:solidFill>
                  <a:srgbClr val="7030A0"/>
                </a:solidFill>
                <a:latin typeface="Tahoma" pitchFamily="34" charset="0"/>
                <a:ea typeface="Tahoma" pitchFamily="34" charset="0"/>
                <a:cs typeface="Tahoma" pitchFamily="34" charset="0"/>
              </a:rPr>
              <a:t>repeat ......[fd ...... rt ......]</a:t>
            </a:r>
            <a:endParaRPr lang="vi-VN" sz="2800" b="1">
              <a:solidFill>
                <a:srgbClr val="7030A0"/>
              </a:solidFill>
              <a:latin typeface="Tahoma" pitchFamily="34" charset="0"/>
              <a:ea typeface="Tahoma" pitchFamily="34" charset="0"/>
              <a:cs typeface="Tahoma"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693" y="3524207"/>
            <a:ext cx="2266950" cy="2304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640105" y="3516868"/>
            <a:ext cx="627095" cy="369332"/>
          </a:xfrm>
          <a:prstGeom prst="rect">
            <a:avLst/>
          </a:prstGeom>
          <a:noFill/>
        </p:spPr>
        <p:txBody>
          <a:bodyPr wrap="none" rtlCol="0">
            <a:spAutoFit/>
          </a:bodyPr>
          <a:lstStyle/>
          <a:p>
            <a:r>
              <a:rPr lang="vi-VN" smtClean="0">
                <a:solidFill>
                  <a:schemeClr val="bg1"/>
                </a:solidFill>
              </a:rPr>
              <a:t>105</a:t>
            </a:r>
            <a:endParaRPr lang="vi-VN">
              <a:solidFill>
                <a:schemeClr val="bg1"/>
              </a:solidFill>
            </a:endParaRPr>
          </a:p>
        </p:txBody>
      </p:sp>
      <p:sp>
        <p:nvSpPr>
          <p:cNvPr id="15" name="TextBox 14"/>
          <p:cNvSpPr txBox="1"/>
          <p:nvPr/>
        </p:nvSpPr>
        <p:spPr>
          <a:xfrm>
            <a:off x="5087905" y="3810000"/>
            <a:ext cx="627095" cy="369332"/>
          </a:xfrm>
          <a:prstGeom prst="rect">
            <a:avLst/>
          </a:prstGeom>
          <a:noFill/>
        </p:spPr>
        <p:txBody>
          <a:bodyPr wrap="none" rtlCol="0">
            <a:spAutoFit/>
          </a:bodyPr>
          <a:lstStyle/>
          <a:p>
            <a:r>
              <a:rPr lang="vi-VN" smtClean="0">
                <a:solidFill>
                  <a:schemeClr val="bg1"/>
                </a:solidFill>
              </a:rPr>
              <a:t>105</a:t>
            </a:r>
            <a:endParaRPr lang="vi-VN">
              <a:solidFill>
                <a:schemeClr val="bg1"/>
              </a:solidFill>
            </a:endParaRPr>
          </a:p>
        </p:txBody>
      </p:sp>
      <p:sp>
        <p:nvSpPr>
          <p:cNvPr id="16" name="TextBox 15"/>
          <p:cNvSpPr txBox="1"/>
          <p:nvPr/>
        </p:nvSpPr>
        <p:spPr>
          <a:xfrm>
            <a:off x="5181600" y="5029200"/>
            <a:ext cx="627095" cy="369332"/>
          </a:xfrm>
          <a:prstGeom prst="rect">
            <a:avLst/>
          </a:prstGeom>
          <a:noFill/>
        </p:spPr>
        <p:txBody>
          <a:bodyPr wrap="none" rtlCol="0">
            <a:spAutoFit/>
          </a:bodyPr>
          <a:lstStyle/>
          <a:p>
            <a:r>
              <a:rPr lang="vi-VN" smtClean="0">
                <a:solidFill>
                  <a:schemeClr val="bg1"/>
                </a:solidFill>
              </a:rPr>
              <a:t>105</a:t>
            </a:r>
            <a:endParaRPr lang="vi-VN">
              <a:solidFill>
                <a:schemeClr val="bg1"/>
              </a:solidFill>
            </a:endParaRPr>
          </a:p>
        </p:txBody>
      </p:sp>
      <p:sp>
        <p:nvSpPr>
          <p:cNvPr id="17" name="TextBox 16"/>
          <p:cNvSpPr txBox="1"/>
          <p:nvPr/>
        </p:nvSpPr>
        <p:spPr>
          <a:xfrm>
            <a:off x="3716305" y="5498068"/>
            <a:ext cx="627095" cy="369332"/>
          </a:xfrm>
          <a:prstGeom prst="rect">
            <a:avLst/>
          </a:prstGeom>
          <a:noFill/>
        </p:spPr>
        <p:txBody>
          <a:bodyPr wrap="none" rtlCol="0">
            <a:spAutoFit/>
          </a:bodyPr>
          <a:lstStyle/>
          <a:p>
            <a:r>
              <a:rPr lang="vi-VN" smtClean="0">
                <a:solidFill>
                  <a:schemeClr val="bg1"/>
                </a:solidFill>
              </a:rPr>
              <a:t>105</a:t>
            </a:r>
            <a:endParaRPr lang="vi-VN">
              <a:solidFill>
                <a:schemeClr val="bg1"/>
              </a:solidFill>
            </a:endParaRPr>
          </a:p>
        </p:txBody>
      </p:sp>
      <p:sp>
        <p:nvSpPr>
          <p:cNvPr id="18" name="TextBox 17"/>
          <p:cNvSpPr txBox="1"/>
          <p:nvPr/>
        </p:nvSpPr>
        <p:spPr>
          <a:xfrm>
            <a:off x="3030505" y="4419600"/>
            <a:ext cx="627095" cy="369332"/>
          </a:xfrm>
          <a:prstGeom prst="rect">
            <a:avLst/>
          </a:prstGeom>
          <a:noFill/>
        </p:spPr>
        <p:txBody>
          <a:bodyPr wrap="none" rtlCol="0">
            <a:spAutoFit/>
          </a:bodyPr>
          <a:lstStyle/>
          <a:p>
            <a:r>
              <a:rPr lang="vi-VN" smtClean="0">
                <a:solidFill>
                  <a:schemeClr val="bg1"/>
                </a:solidFill>
              </a:rPr>
              <a:t>105</a:t>
            </a:r>
            <a:endParaRPr lang="vi-VN">
              <a:solidFill>
                <a:schemeClr val="bg1"/>
              </a:solidFill>
            </a:endParaRPr>
          </a:p>
        </p:txBody>
      </p:sp>
    </p:spTree>
    <p:extLst>
      <p:ext uri="{BB962C8B-B14F-4D97-AF65-F5344CB8AC3E}">
        <p14:creationId xmlns:p14="http://schemas.microsoft.com/office/powerpoint/2010/main" val="2355857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52400"/>
            <a:ext cx="5105400" cy="584775"/>
          </a:xfrm>
          <a:prstGeom prst="rect">
            <a:avLst/>
          </a:prstGeom>
          <a:solidFill>
            <a:srgbClr val="79BAE7">
              <a:alpha val="34000"/>
            </a:srgbClr>
          </a:solidFill>
          <a:ln>
            <a:solidFill>
              <a:srgbClr val="FFFF00"/>
            </a:solidFill>
          </a:ln>
        </p:spPr>
        <p:style>
          <a:lnRef idx="3">
            <a:schemeClr val="lt1"/>
          </a:lnRef>
          <a:fillRef idx="1">
            <a:schemeClr val="accent6"/>
          </a:fillRef>
          <a:effectRef idx="1">
            <a:schemeClr val="accent6"/>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smtClean="0">
                <a:ln w="11430"/>
                <a:solidFill>
                  <a:srgbClr val="FFFF00"/>
                </a:solidFill>
                <a:effectLst>
                  <a:outerShdw blurRad="80000" dist="40000" dir="5040000" algn="tl">
                    <a:srgbClr val="000000">
                      <a:alpha val="30000"/>
                    </a:srgbClr>
                  </a:outerShdw>
                </a:effectLst>
              </a:rPr>
              <a:t>VÒNG </a:t>
            </a:r>
            <a:r>
              <a:rPr lang="es-ES" sz="3200" b="1">
                <a:ln w="11430"/>
                <a:solidFill>
                  <a:srgbClr val="FFFF00"/>
                </a:solidFill>
                <a:effectLst>
                  <a:outerShdw blurRad="80000" dist="40000" dir="5040000" algn="tl">
                    <a:srgbClr val="000000">
                      <a:alpha val="30000"/>
                    </a:srgbClr>
                  </a:outerShdw>
                </a:effectLst>
              </a:rPr>
              <a:t>LẶP REPEAT</a:t>
            </a:r>
            <a:endParaRPr lang="vi-VN" sz="3200" b="1">
              <a:ln w="11430"/>
              <a:solidFill>
                <a:srgbClr val="FFFF00"/>
              </a:solidFill>
              <a:effectLst>
                <a:outerShdw blurRad="80000" dist="40000" dir="5040000" algn="tl">
                  <a:srgbClr val="000000">
                    <a:alpha val="30000"/>
                  </a:srgbClr>
                </a:outerShdw>
              </a:effectLst>
            </a:endParaRPr>
          </a:p>
        </p:txBody>
      </p:sp>
      <p:sp>
        <p:nvSpPr>
          <p:cNvPr id="8" name="Rectangle 7"/>
          <p:cNvSpPr/>
          <p:nvPr/>
        </p:nvSpPr>
        <p:spPr>
          <a:xfrm>
            <a:off x="98757" y="914400"/>
            <a:ext cx="1739579" cy="461665"/>
          </a:xfrm>
          <a:prstGeom prst="rect">
            <a:avLst/>
          </a:prstGeom>
        </p:spPr>
        <p:txBody>
          <a:bodyPr wrap="none">
            <a:spAutoFit/>
          </a:bodyPr>
          <a:lstStyle/>
          <a:p>
            <a:pPr algn="just" fontAlgn="base">
              <a:spcBef>
                <a:spcPct val="0"/>
              </a:spcBef>
              <a:spcAft>
                <a:spcPct val="0"/>
              </a:spcAft>
            </a:pPr>
            <a:r>
              <a:rPr lang="vi-VN" sz="2400" b="1" u="sng" smtClean="0">
                <a:solidFill>
                  <a:srgbClr val="FF0000"/>
                </a:solidFill>
                <a:latin typeface="Arial" pitchFamily="34" charset="0"/>
                <a:ea typeface="Times New Roman" pitchFamily="18" charset="0"/>
                <a:cs typeface="Arial" pitchFamily="34" charset="0"/>
              </a:rPr>
              <a:t>Em có biết</a:t>
            </a:r>
            <a:endParaRPr lang="vi-VN" sz="2400" b="1" u="sng">
              <a:solidFill>
                <a:srgbClr val="FF0000"/>
              </a:solidFill>
              <a:latin typeface="Arial" pitchFamily="34" charset="0"/>
              <a:ea typeface="Times New Roman" pitchFamily="18" charset="0"/>
              <a:cs typeface="Arial" pitchFamily="34" charset="0"/>
            </a:endParaRPr>
          </a:p>
        </p:txBody>
      </p:sp>
      <p:sp>
        <p:nvSpPr>
          <p:cNvPr id="3" name="Rectangle 2"/>
          <p:cNvSpPr>
            <a:spLocks noChangeArrowheads="1"/>
          </p:cNvSpPr>
          <p:nvPr/>
        </p:nvSpPr>
        <p:spPr bwMode="auto">
          <a:xfrm>
            <a:off x="228600" y="1376065"/>
            <a:ext cx="8686800" cy="129266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s-ES" sz="2000">
                <a:solidFill>
                  <a:srgbClr val="0000DE"/>
                </a:solidFill>
                <a:latin typeface="Arial" pitchFamily="34" charset="0"/>
                <a:ea typeface="Times New Roman" pitchFamily="18" charset="0"/>
                <a:cs typeface="Arial" pitchFamily="34" charset="0"/>
              </a:rPr>
              <a:t>Em có thể lồng các vòng lặp REPEAT vào nhau để tạo ra những hình ảnh phức tạp, Ví dụ dòng lệnh sau:</a:t>
            </a:r>
            <a:endParaRPr lang="vi-VN" sz="2000">
              <a:solidFill>
                <a:srgbClr val="0000DE"/>
              </a:solidFill>
              <a:latin typeface="Arial" pitchFamily="34" charset="0"/>
              <a:ea typeface="Times New Roman" pitchFamily="18" charset="0"/>
              <a:cs typeface="Arial" pitchFamily="34" charset="0"/>
            </a:endParaRPr>
          </a:p>
          <a:p>
            <a:r>
              <a:rPr lang="es-ES" sz="2000" b="1">
                <a:solidFill>
                  <a:srgbClr val="0000DE"/>
                </a:solidFill>
                <a:latin typeface="Arial" pitchFamily="34" charset="0"/>
                <a:ea typeface="Times New Roman" pitchFamily="18" charset="0"/>
                <a:cs typeface="Arial" pitchFamily="34" charset="0"/>
              </a:rPr>
              <a:t>REPEAT 6[REPEAT 6[CIRCLE 100 FD 10] LEFT 60]</a:t>
            </a:r>
            <a:endParaRPr lang="vi-VN" sz="2000" b="1">
              <a:solidFill>
                <a:srgbClr val="0000DE"/>
              </a:solidFill>
              <a:latin typeface="Arial" pitchFamily="34" charset="0"/>
              <a:ea typeface="Times New Roman" pitchFamily="18" charset="0"/>
              <a:cs typeface="Arial" pitchFamily="34" charset="0"/>
            </a:endParaRPr>
          </a:p>
          <a:p>
            <a:endParaRPr lang="vi-VN">
              <a:solidFill>
                <a:srgbClr val="0000DE"/>
              </a:solidFill>
              <a:latin typeface="Arial" pitchFamily="34" charset="0"/>
              <a:ea typeface="Times New Roman" pitchFamily="18" charset="0"/>
              <a:cs typeface="Arial" pitchFamily="34" charset="0"/>
            </a:endParaRPr>
          </a:p>
        </p:txBody>
      </p:sp>
      <p:sp>
        <p:nvSpPr>
          <p:cNvPr id="5" name="Rectangle 3"/>
          <p:cNvSpPr>
            <a:spLocks noChangeArrowheads="1"/>
          </p:cNvSpPr>
          <p:nvPr/>
        </p:nvSpPr>
        <p:spPr bwMode="auto">
          <a:xfrm>
            <a:off x="228600" y="2383260"/>
            <a:ext cx="3200400" cy="4001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s-ES" sz="2000">
                <a:solidFill>
                  <a:srgbClr val="0000DE"/>
                </a:solidFill>
                <a:latin typeface="Arial" pitchFamily="34" charset="0"/>
                <a:ea typeface="Times New Roman" pitchFamily="18" charset="0"/>
                <a:cs typeface="Arial" pitchFamily="34" charset="0"/>
              </a:rPr>
              <a:t>Sẽ tạo ra hình ảnh:</a:t>
            </a:r>
          </a:p>
        </p:txBody>
      </p:sp>
      <p:pic>
        <p:nvPicPr>
          <p:cNvPr id="4099" name="Picture 3" descr="C:\Users\MINHTRI\Videos\output\FormatFactory Ghi hình màn hình20211021_202253 00_00_00-00_00_3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36618" y="2806068"/>
            <a:ext cx="4592782" cy="389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1454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9"/>
                                        </p:tgtEl>
                                        <p:attrNameLst>
                                          <p:attrName>style.visibility</p:attrName>
                                        </p:attrNameLst>
                                      </p:cBhvr>
                                      <p:to>
                                        <p:strVal val="visible"/>
                                      </p:to>
                                    </p:set>
                                    <p:anim calcmode="lin" valueType="num">
                                      <p:cBhvr additive="base">
                                        <p:cTn id="23" dur="500" fill="hold"/>
                                        <p:tgtEl>
                                          <p:spTgt spid="4099"/>
                                        </p:tgtEl>
                                        <p:attrNameLst>
                                          <p:attrName>ppt_x</p:attrName>
                                        </p:attrNameLst>
                                      </p:cBhvr>
                                      <p:tavLst>
                                        <p:tav tm="0">
                                          <p:val>
                                            <p:strVal val="#ppt_x"/>
                                          </p:val>
                                        </p:tav>
                                        <p:tav tm="100000">
                                          <p:val>
                                            <p:strVal val="#ppt_x"/>
                                          </p:val>
                                        </p:tav>
                                      </p:tavLst>
                                    </p:anim>
                                    <p:anim calcmode="lin" valueType="num">
                                      <p:cBhvr additive="base">
                                        <p:cTn id="2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52400"/>
            <a:ext cx="5105400" cy="584775"/>
          </a:xfrm>
          <a:prstGeom prst="rect">
            <a:avLst/>
          </a:prstGeom>
          <a:solidFill>
            <a:srgbClr val="79BAE7">
              <a:alpha val="34000"/>
            </a:srgbClr>
          </a:solidFill>
          <a:ln>
            <a:solidFill>
              <a:srgbClr val="FFFF00"/>
            </a:solidFill>
          </a:ln>
        </p:spPr>
        <p:style>
          <a:lnRef idx="3">
            <a:schemeClr val="lt1"/>
          </a:lnRef>
          <a:fillRef idx="1">
            <a:schemeClr val="accent6"/>
          </a:fillRef>
          <a:effectRef idx="1">
            <a:schemeClr val="accent6"/>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smtClean="0">
                <a:ln w="11430"/>
                <a:solidFill>
                  <a:srgbClr val="FFFF00"/>
                </a:solidFill>
                <a:effectLst>
                  <a:outerShdw blurRad="80000" dist="40000" dir="5040000" algn="tl">
                    <a:srgbClr val="000000">
                      <a:alpha val="30000"/>
                    </a:srgbClr>
                  </a:outerShdw>
                </a:effectLst>
              </a:rPr>
              <a:t>VÒNG </a:t>
            </a:r>
            <a:r>
              <a:rPr lang="es-ES" sz="3200" b="1">
                <a:ln w="11430"/>
                <a:solidFill>
                  <a:srgbClr val="FFFF00"/>
                </a:solidFill>
                <a:effectLst>
                  <a:outerShdw blurRad="80000" dist="40000" dir="5040000" algn="tl">
                    <a:srgbClr val="000000">
                      <a:alpha val="30000"/>
                    </a:srgbClr>
                  </a:outerShdw>
                </a:effectLst>
              </a:rPr>
              <a:t>LẶP REPEAT</a:t>
            </a:r>
            <a:endParaRPr lang="vi-VN" sz="3200" b="1">
              <a:ln w="11430"/>
              <a:solidFill>
                <a:srgbClr val="FFFF00"/>
              </a:solidFill>
              <a:effectLst>
                <a:outerShdw blurRad="80000" dist="40000" dir="5040000" algn="tl">
                  <a:srgbClr val="000000">
                    <a:alpha val="30000"/>
                  </a:srgbClr>
                </a:outerShdw>
              </a:effectLst>
            </a:endParaRPr>
          </a:p>
        </p:txBody>
      </p:sp>
      <p:sp>
        <p:nvSpPr>
          <p:cNvPr id="8" name="Rectangle 7"/>
          <p:cNvSpPr/>
          <p:nvPr/>
        </p:nvSpPr>
        <p:spPr>
          <a:xfrm>
            <a:off x="81926" y="986135"/>
            <a:ext cx="1773242" cy="461665"/>
          </a:xfrm>
          <a:prstGeom prst="rect">
            <a:avLst/>
          </a:prstGeom>
        </p:spPr>
        <p:txBody>
          <a:bodyPr wrap="none">
            <a:spAutoFit/>
          </a:bodyPr>
          <a:lstStyle/>
          <a:p>
            <a:pPr algn="just" fontAlgn="base">
              <a:spcBef>
                <a:spcPct val="0"/>
              </a:spcBef>
              <a:spcAft>
                <a:spcPct val="0"/>
              </a:spcAft>
            </a:pPr>
            <a:r>
              <a:rPr lang="vi-VN" sz="2400" b="1" u="sng" smtClean="0">
                <a:solidFill>
                  <a:srgbClr val="FF0000"/>
                </a:solidFill>
                <a:latin typeface="Arial" pitchFamily="34" charset="0"/>
                <a:ea typeface="Times New Roman" pitchFamily="18" charset="0"/>
                <a:cs typeface="Arial" pitchFamily="34" charset="0"/>
              </a:rPr>
              <a:t>Thực hành</a:t>
            </a:r>
            <a:endParaRPr lang="vi-VN" sz="2400" b="1" u="sng">
              <a:solidFill>
                <a:srgbClr val="FF0000"/>
              </a:solidFill>
              <a:latin typeface="Arial" pitchFamily="34" charset="0"/>
              <a:ea typeface="Times New Roman" pitchFamily="18" charset="0"/>
              <a:cs typeface="Arial" pitchFamily="34" charset="0"/>
            </a:endParaRPr>
          </a:p>
        </p:txBody>
      </p:sp>
      <p:sp>
        <p:nvSpPr>
          <p:cNvPr id="2" name="Rectangle 4"/>
          <p:cNvSpPr>
            <a:spLocks noChangeArrowheads="1"/>
          </p:cNvSpPr>
          <p:nvPr/>
        </p:nvSpPr>
        <p:spPr bwMode="auto">
          <a:xfrm>
            <a:off x="189384" y="1371600"/>
            <a:ext cx="8649816" cy="223984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ct val="150000"/>
              </a:lnSpc>
            </a:pPr>
            <a:r>
              <a:rPr lang="es-ES" sz="2400" b="1">
                <a:solidFill>
                  <a:srgbClr val="0000DE"/>
                </a:solidFill>
                <a:latin typeface="Arial" pitchFamily="34" charset="0"/>
                <a:ea typeface="Times New Roman" pitchFamily="18" charset="0"/>
                <a:cs typeface="Arial" pitchFamily="34" charset="0"/>
              </a:rPr>
              <a:t>1. Dùng lệnh Repeat để vẽ các hình </a:t>
            </a:r>
            <a:r>
              <a:rPr lang="es-ES" sz="2400" b="1" smtClean="0">
                <a:solidFill>
                  <a:srgbClr val="0000DE"/>
                </a:solidFill>
                <a:latin typeface="Arial" pitchFamily="34" charset="0"/>
                <a:ea typeface="Times New Roman" pitchFamily="18" charset="0"/>
                <a:cs typeface="Arial" pitchFamily="34" charset="0"/>
              </a:rPr>
              <a:t>sau</a:t>
            </a:r>
            <a:r>
              <a:rPr lang="vi-VN" sz="2400" b="1" smtClean="0">
                <a:solidFill>
                  <a:srgbClr val="0000DE"/>
                </a:solidFill>
                <a:latin typeface="Arial" pitchFamily="34" charset="0"/>
                <a:ea typeface="Times New Roman" pitchFamily="18" charset="0"/>
                <a:cs typeface="Arial" pitchFamily="34" charset="0"/>
              </a:rPr>
              <a:t>:</a:t>
            </a:r>
            <a:endParaRPr lang="vi-VN" sz="2400" b="1">
              <a:solidFill>
                <a:srgbClr val="0000DE"/>
              </a:solidFill>
              <a:latin typeface="Arial" pitchFamily="34" charset="0"/>
              <a:ea typeface="Times New Roman" pitchFamily="18" charset="0"/>
              <a:cs typeface="Arial" pitchFamily="34" charset="0"/>
            </a:endParaRPr>
          </a:p>
          <a:p>
            <a:pPr>
              <a:lnSpc>
                <a:spcPct val="150000"/>
              </a:lnSpc>
            </a:pPr>
            <a:r>
              <a:rPr lang="es-ES" sz="2400" b="1">
                <a:solidFill>
                  <a:srgbClr val="0000DE"/>
                </a:solidFill>
                <a:latin typeface="Arial" pitchFamily="34" charset="0"/>
                <a:ea typeface="Times New Roman" pitchFamily="18" charset="0"/>
                <a:cs typeface="Arial" pitchFamily="34" charset="0"/>
              </a:rPr>
              <a:t>a) Hình tam giác </a:t>
            </a:r>
            <a:r>
              <a:rPr lang="vi-VN" sz="2400" b="1" smtClean="0">
                <a:solidFill>
                  <a:srgbClr val="0000DE"/>
                </a:solidFill>
                <a:latin typeface="Arial" pitchFamily="34" charset="0"/>
                <a:ea typeface="Times New Roman" pitchFamily="18" charset="0"/>
                <a:cs typeface="Arial" pitchFamily="34" charset="0"/>
              </a:rPr>
              <a:t>đều</a:t>
            </a:r>
            <a:r>
              <a:rPr lang="es-ES" sz="2400" b="1" smtClean="0">
                <a:solidFill>
                  <a:srgbClr val="0000DE"/>
                </a:solidFill>
                <a:latin typeface="Arial" pitchFamily="34" charset="0"/>
                <a:ea typeface="Times New Roman" pitchFamily="18" charset="0"/>
                <a:cs typeface="Arial" pitchFamily="34" charset="0"/>
              </a:rPr>
              <a:t>         </a:t>
            </a:r>
            <a:r>
              <a:rPr lang="es-ES" sz="2400" b="1">
                <a:solidFill>
                  <a:srgbClr val="0000DE"/>
                </a:solidFill>
                <a:latin typeface="Arial" pitchFamily="34" charset="0"/>
                <a:ea typeface="Times New Roman" pitchFamily="18" charset="0"/>
                <a:cs typeface="Arial" pitchFamily="34" charset="0"/>
              </a:rPr>
              <a:t>b) Hình ngũ </a:t>
            </a:r>
            <a:r>
              <a:rPr lang="es-ES" sz="2400" b="1" smtClean="0">
                <a:solidFill>
                  <a:srgbClr val="0000DE"/>
                </a:solidFill>
                <a:latin typeface="Arial" pitchFamily="34" charset="0"/>
                <a:ea typeface="Times New Roman" pitchFamily="18" charset="0"/>
                <a:cs typeface="Arial" pitchFamily="34" charset="0"/>
              </a:rPr>
              <a:t>giác</a:t>
            </a:r>
            <a:r>
              <a:rPr lang="vi-VN" sz="2400" b="1" smtClean="0">
                <a:solidFill>
                  <a:srgbClr val="0000DE"/>
                </a:solidFill>
                <a:latin typeface="Arial" pitchFamily="34" charset="0"/>
                <a:ea typeface="Times New Roman" pitchFamily="18" charset="0"/>
                <a:cs typeface="Arial" pitchFamily="34" charset="0"/>
              </a:rPr>
              <a:t> đều</a:t>
            </a:r>
            <a:endParaRPr lang="vi-VN" sz="2400" b="1">
              <a:solidFill>
                <a:srgbClr val="0000DE"/>
              </a:solidFill>
              <a:latin typeface="Arial" pitchFamily="34" charset="0"/>
              <a:ea typeface="Times New Roman" pitchFamily="18" charset="0"/>
              <a:cs typeface="Arial" pitchFamily="34" charset="0"/>
            </a:endParaRPr>
          </a:p>
          <a:p>
            <a:pPr>
              <a:lnSpc>
                <a:spcPct val="150000"/>
              </a:lnSpc>
            </a:pPr>
            <a:r>
              <a:rPr lang="es-ES" sz="2400" b="1">
                <a:solidFill>
                  <a:srgbClr val="0000DE"/>
                </a:solidFill>
                <a:latin typeface="Arial" pitchFamily="34" charset="0"/>
                <a:ea typeface="Times New Roman" pitchFamily="18" charset="0"/>
                <a:cs typeface="Arial" pitchFamily="34" charset="0"/>
              </a:rPr>
              <a:t>c) Lục giác đều            </a:t>
            </a:r>
            <a:r>
              <a:rPr lang="vi-VN" sz="2400" b="1" smtClean="0">
                <a:solidFill>
                  <a:srgbClr val="0000DE"/>
                </a:solidFill>
                <a:latin typeface="Arial" pitchFamily="34" charset="0"/>
                <a:ea typeface="Times New Roman" pitchFamily="18" charset="0"/>
                <a:cs typeface="Arial" pitchFamily="34" charset="0"/>
              </a:rPr>
              <a:t>      </a:t>
            </a:r>
            <a:r>
              <a:rPr lang="es-ES" sz="2400" b="1" smtClean="0">
                <a:solidFill>
                  <a:srgbClr val="0000DE"/>
                </a:solidFill>
                <a:latin typeface="Arial" pitchFamily="34" charset="0"/>
                <a:ea typeface="Times New Roman" pitchFamily="18" charset="0"/>
                <a:cs typeface="Arial" pitchFamily="34" charset="0"/>
              </a:rPr>
              <a:t>d</a:t>
            </a:r>
            <a:r>
              <a:rPr lang="es-ES" sz="2400" b="1">
                <a:solidFill>
                  <a:srgbClr val="0000DE"/>
                </a:solidFill>
                <a:latin typeface="Arial" pitchFamily="34" charset="0"/>
                <a:ea typeface="Times New Roman" pitchFamily="18" charset="0"/>
                <a:cs typeface="Arial" pitchFamily="34" charset="0"/>
              </a:rPr>
              <a:t>) Bát giác đều</a:t>
            </a:r>
            <a:endParaRPr lang="vi-VN" sz="2400" b="1">
              <a:solidFill>
                <a:srgbClr val="0000DE"/>
              </a:solidFill>
              <a:latin typeface="Arial" pitchFamily="34" charset="0"/>
              <a:ea typeface="Times New Roman" pitchFamily="18" charset="0"/>
              <a:cs typeface="Arial" pitchFamily="34" charset="0"/>
            </a:endParaRPr>
          </a:p>
          <a:p>
            <a:pPr>
              <a:lnSpc>
                <a:spcPct val="150000"/>
              </a:lnSpc>
            </a:pPr>
            <a:endParaRPr lang="vi-VN" sz="2400" b="1">
              <a:solidFill>
                <a:srgbClr val="0000DE"/>
              </a:solidFill>
              <a:latin typeface="Arial" pitchFamily="34" charset="0"/>
              <a:ea typeface="Times New Roman" pitchFamily="18" charset="0"/>
              <a:cs typeface="Arial" pitchFamily="34" charset="0"/>
            </a:endParaRPr>
          </a:p>
        </p:txBody>
      </p:sp>
      <p:sp>
        <p:nvSpPr>
          <p:cNvPr id="6" name="Rectangle 5"/>
          <p:cNvSpPr>
            <a:spLocks noChangeArrowheads="1"/>
          </p:cNvSpPr>
          <p:nvPr/>
        </p:nvSpPr>
        <p:spPr bwMode="auto">
          <a:xfrm>
            <a:off x="22225" y="533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361228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p:cTn id="2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1000"/>
                                        <p:tgtEl>
                                          <p:spTgt spid="2">
                                            <p:txEl>
                                              <p:pRg st="2" end="2"/>
                                            </p:txEl>
                                          </p:spTgt>
                                        </p:tgtEl>
                                      </p:cBhvr>
                                    </p:animEffect>
                                    <p:anim calcmode="lin" valueType="num">
                                      <p:cBhvr>
                                        <p:cTn id="3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52400"/>
            <a:ext cx="5105400" cy="584775"/>
          </a:xfrm>
          <a:prstGeom prst="rect">
            <a:avLst/>
          </a:prstGeom>
          <a:solidFill>
            <a:srgbClr val="79BAE7">
              <a:alpha val="34000"/>
            </a:srgbClr>
          </a:solidFill>
          <a:ln>
            <a:solidFill>
              <a:srgbClr val="FFFF00"/>
            </a:solidFill>
          </a:ln>
        </p:spPr>
        <p:style>
          <a:lnRef idx="3">
            <a:schemeClr val="lt1"/>
          </a:lnRef>
          <a:fillRef idx="1">
            <a:schemeClr val="accent6"/>
          </a:fillRef>
          <a:effectRef idx="1">
            <a:schemeClr val="accent6"/>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smtClean="0">
                <a:ln w="11430"/>
                <a:solidFill>
                  <a:srgbClr val="FFFF00"/>
                </a:solidFill>
                <a:effectLst>
                  <a:outerShdw blurRad="80000" dist="40000" dir="5040000" algn="tl">
                    <a:srgbClr val="000000">
                      <a:alpha val="30000"/>
                    </a:srgbClr>
                  </a:outerShdw>
                </a:effectLst>
              </a:rPr>
              <a:t>VÒNG </a:t>
            </a:r>
            <a:r>
              <a:rPr lang="es-ES" sz="3200" b="1">
                <a:ln w="11430"/>
                <a:solidFill>
                  <a:srgbClr val="FFFF00"/>
                </a:solidFill>
                <a:effectLst>
                  <a:outerShdw blurRad="80000" dist="40000" dir="5040000" algn="tl">
                    <a:srgbClr val="000000">
                      <a:alpha val="30000"/>
                    </a:srgbClr>
                  </a:outerShdw>
                </a:effectLst>
              </a:rPr>
              <a:t>LẶP REPEAT</a:t>
            </a:r>
            <a:endParaRPr lang="vi-VN" sz="3200" b="1">
              <a:ln w="11430"/>
              <a:solidFill>
                <a:srgbClr val="FFFF00"/>
              </a:solidFill>
              <a:effectLst>
                <a:outerShdw blurRad="80000" dist="40000" dir="5040000" algn="tl">
                  <a:srgbClr val="000000">
                    <a:alpha val="30000"/>
                  </a:srgbClr>
                </a:outerShdw>
              </a:effectLst>
            </a:endParaRPr>
          </a:p>
        </p:txBody>
      </p:sp>
      <p:sp>
        <p:nvSpPr>
          <p:cNvPr id="8" name="Rectangle 7"/>
          <p:cNvSpPr/>
          <p:nvPr/>
        </p:nvSpPr>
        <p:spPr>
          <a:xfrm>
            <a:off x="81926" y="914400"/>
            <a:ext cx="1773242" cy="461665"/>
          </a:xfrm>
          <a:prstGeom prst="rect">
            <a:avLst/>
          </a:prstGeom>
        </p:spPr>
        <p:txBody>
          <a:bodyPr wrap="none">
            <a:spAutoFit/>
          </a:bodyPr>
          <a:lstStyle/>
          <a:p>
            <a:pPr algn="just" fontAlgn="base">
              <a:spcBef>
                <a:spcPct val="0"/>
              </a:spcBef>
              <a:spcAft>
                <a:spcPct val="0"/>
              </a:spcAft>
            </a:pPr>
            <a:r>
              <a:rPr lang="vi-VN" sz="2400" b="1" u="sng" smtClean="0">
                <a:solidFill>
                  <a:srgbClr val="FF0000"/>
                </a:solidFill>
                <a:latin typeface="Arial" pitchFamily="34" charset="0"/>
                <a:ea typeface="Times New Roman" pitchFamily="18" charset="0"/>
                <a:cs typeface="Arial" pitchFamily="34" charset="0"/>
              </a:rPr>
              <a:t>Thực hành</a:t>
            </a:r>
            <a:endParaRPr lang="vi-VN" sz="2400" b="1" u="sng">
              <a:solidFill>
                <a:srgbClr val="FF0000"/>
              </a:solidFill>
              <a:latin typeface="Arial" pitchFamily="34" charset="0"/>
              <a:ea typeface="Times New Roman" pitchFamily="18" charset="0"/>
              <a:cs typeface="Arial" pitchFamily="34" charset="0"/>
            </a:endParaRPr>
          </a:p>
        </p:txBody>
      </p:sp>
      <p:sp>
        <p:nvSpPr>
          <p:cNvPr id="2" name="Rectangle 4"/>
          <p:cNvSpPr>
            <a:spLocks noChangeArrowheads="1"/>
          </p:cNvSpPr>
          <p:nvPr/>
        </p:nvSpPr>
        <p:spPr bwMode="auto">
          <a:xfrm>
            <a:off x="228600" y="1425714"/>
            <a:ext cx="7908598" cy="7078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s-ES" sz="2000" b="1" smtClean="0">
                <a:solidFill>
                  <a:srgbClr val="0000DE"/>
                </a:solidFill>
                <a:latin typeface="Arial" pitchFamily="34" charset="0"/>
                <a:ea typeface="Times New Roman" pitchFamily="18" charset="0"/>
                <a:cs typeface="Arial" pitchFamily="34" charset="0"/>
              </a:rPr>
              <a:t>2</a:t>
            </a:r>
            <a:r>
              <a:rPr lang="es-ES" sz="2000" b="1">
                <a:solidFill>
                  <a:srgbClr val="0000DE"/>
                </a:solidFill>
                <a:latin typeface="Arial" pitchFamily="34" charset="0"/>
                <a:ea typeface="Times New Roman" pitchFamily="18" charset="0"/>
                <a:cs typeface="Arial" pitchFamily="34" charset="0"/>
              </a:rPr>
              <a:t>. Dùng lệnh Repeat để vẽ các hình sau:</a:t>
            </a:r>
            <a:endParaRPr lang="vi-VN" sz="2000" b="1">
              <a:solidFill>
                <a:srgbClr val="0000DE"/>
              </a:solidFill>
              <a:latin typeface="Arial" pitchFamily="34" charset="0"/>
              <a:ea typeface="Times New Roman" pitchFamily="18" charset="0"/>
              <a:cs typeface="Arial" pitchFamily="34" charset="0"/>
            </a:endParaRPr>
          </a:p>
          <a:p>
            <a:endParaRPr lang="vi-VN" sz="2000" b="1">
              <a:solidFill>
                <a:srgbClr val="0000DE"/>
              </a:solidFill>
              <a:latin typeface="Arial" pitchFamily="34" charset="0"/>
              <a:ea typeface="Times New Roman" pitchFamily="18" charset="0"/>
              <a:cs typeface="Arial" pitchFamily="34" charset="0"/>
            </a:endParaRPr>
          </a:p>
        </p:txBody>
      </p:sp>
      <p:sp>
        <p:nvSpPr>
          <p:cNvPr id="6" name="Rectangle 5"/>
          <p:cNvSpPr>
            <a:spLocks noChangeArrowheads="1"/>
          </p:cNvSpPr>
          <p:nvPr/>
        </p:nvSpPr>
        <p:spPr bwMode="auto">
          <a:xfrm>
            <a:off x="22225" y="533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981200"/>
            <a:ext cx="3276600" cy="374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981200"/>
            <a:ext cx="3962400" cy="378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4000" y="5867400"/>
            <a:ext cx="942887" cy="369332"/>
          </a:xfrm>
          <a:prstGeom prst="rect">
            <a:avLst/>
          </a:prstGeom>
          <a:noFill/>
        </p:spPr>
        <p:txBody>
          <a:bodyPr wrap="none" rtlCol="0">
            <a:spAutoFit/>
          </a:bodyPr>
          <a:lstStyle/>
          <a:p>
            <a:r>
              <a:rPr lang="vi-VN" smtClean="0">
                <a:solidFill>
                  <a:srgbClr val="FF0000"/>
                </a:solidFill>
              </a:rPr>
              <a:t>Hình 1</a:t>
            </a:r>
            <a:endParaRPr lang="vi-VN">
              <a:solidFill>
                <a:srgbClr val="FF0000"/>
              </a:solidFill>
            </a:endParaRPr>
          </a:p>
        </p:txBody>
      </p:sp>
      <p:sp>
        <p:nvSpPr>
          <p:cNvPr id="12" name="TextBox 11"/>
          <p:cNvSpPr txBox="1"/>
          <p:nvPr/>
        </p:nvSpPr>
        <p:spPr>
          <a:xfrm>
            <a:off x="5410200" y="5867400"/>
            <a:ext cx="942887" cy="369332"/>
          </a:xfrm>
          <a:prstGeom prst="rect">
            <a:avLst/>
          </a:prstGeom>
          <a:noFill/>
        </p:spPr>
        <p:txBody>
          <a:bodyPr wrap="none" rtlCol="0">
            <a:spAutoFit/>
          </a:bodyPr>
          <a:lstStyle/>
          <a:p>
            <a:r>
              <a:rPr lang="vi-VN" smtClean="0">
                <a:solidFill>
                  <a:srgbClr val="FF33CC"/>
                </a:solidFill>
              </a:rPr>
              <a:t>Hình 2</a:t>
            </a:r>
            <a:endParaRPr lang="vi-VN">
              <a:solidFill>
                <a:srgbClr val="FF33CC"/>
              </a:solidFill>
            </a:endParaRPr>
          </a:p>
        </p:txBody>
      </p:sp>
    </p:spTree>
    <p:extLst>
      <p:ext uri="{BB962C8B-B14F-4D97-AF65-F5344CB8AC3E}">
        <p14:creationId xmlns:p14="http://schemas.microsoft.com/office/powerpoint/2010/main" val="32974284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style.rotation</p:attrName>
                                        </p:attrNameLst>
                                      </p:cBhvr>
                                      <p:tavLst>
                                        <p:tav tm="0">
                                          <p:val>
                                            <p:fltVal val="90"/>
                                          </p:val>
                                        </p:tav>
                                        <p:tav tm="100000">
                                          <p:val>
                                            <p:fltVal val="0"/>
                                          </p:val>
                                        </p:tav>
                                      </p:tavLst>
                                    </p:anim>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52400"/>
            <a:ext cx="5105400" cy="584775"/>
          </a:xfrm>
          <a:prstGeom prst="rect">
            <a:avLst/>
          </a:prstGeom>
          <a:solidFill>
            <a:srgbClr val="79BAE7">
              <a:alpha val="34000"/>
            </a:srgbClr>
          </a:solidFill>
          <a:ln>
            <a:solidFill>
              <a:srgbClr val="FFFF00"/>
            </a:solidFill>
          </a:ln>
        </p:spPr>
        <p:style>
          <a:lnRef idx="3">
            <a:schemeClr val="lt1"/>
          </a:lnRef>
          <a:fillRef idx="1">
            <a:schemeClr val="accent6"/>
          </a:fillRef>
          <a:effectRef idx="1">
            <a:schemeClr val="accent6"/>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smtClean="0">
                <a:ln w="11430"/>
                <a:solidFill>
                  <a:srgbClr val="FFFF00"/>
                </a:solidFill>
                <a:effectLst>
                  <a:outerShdw blurRad="80000" dist="40000" dir="5040000" algn="tl">
                    <a:srgbClr val="000000">
                      <a:alpha val="30000"/>
                    </a:srgbClr>
                  </a:outerShdw>
                </a:effectLst>
              </a:rPr>
              <a:t>VÒNG </a:t>
            </a:r>
            <a:r>
              <a:rPr lang="es-ES" sz="3200" b="1">
                <a:ln w="11430"/>
                <a:solidFill>
                  <a:srgbClr val="FFFF00"/>
                </a:solidFill>
                <a:effectLst>
                  <a:outerShdw blurRad="80000" dist="40000" dir="5040000" algn="tl">
                    <a:srgbClr val="000000">
                      <a:alpha val="30000"/>
                    </a:srgbClr>
                  </a:outerShdw>
                </a:effectLst>
              </a:rPr>
              <a:t>LẶP REPEAT</a:t>
            </a:r>
            <a:endParaRPr lang="vi-VN" sz="3200" b="1">
              <a:ln w="11430"/>
              <a:solidFill>
                <a:srgbClr val="FFFF00"/>
              </a:solidFill>
              <a:effectLst>
                <a:outerShdw blurRad="80000" dist="40000" dir="5040000" algn="tl">
                  <a:srgbClr val="000000">
                    <a:alpha val="30000"/>
                  </a:srgbClr>
                </a:outerShdw>
              </a:effectLst>
            </a:endParaRPr>
          </a:p>
        </p:txBody>
      </p:sp>
      <p:sp>
        <p:nvSpPr>
          <p:cNvPr id="8" name="Rectangle 7"/>
          <p:cNvSpPr/>
          <p:nvPr/>
        </p:nvSpPr>
        <p:spPr>
          <a:xfrm>
            <a:off x="81926" y="914400"/>
            <a:ext cx="1773242" cy="461665"/>
          </a:xfrm>
          <a:prstGeom prst="rect">
            <a:avLst/>
          </a:prstGeom>
        </p:spPr>
        <p:txBody>
          <a:bodyPr wrap="none">
            <a:spAutoFit/>
          </a:bodyPr>
          <a:lstStyle/>
          <a:p>
            <a:pPr algn="just" fontAlgn="base">
              <a:spcBef>
                <a:spcPct val="0"/>
              </a:spcBef>
              <a:spcAft>
                <a:spcPct val="0"/>
              </a:spcAft>
            </a:pPr>
            <a:r>
              <a:rPr lang="vi-VN" sz="2400" b="1" u="sng" smtClean="0">
                <a:solidFill>
                  <a:srgbClr val="FF0000"/>
                </a:solidFill>
                <a:latin typeface="Arial" pitchFamily="34" charset="0"/>
                <a:ea typeface="Times New Roman" pitchFamily="18" charset="0"/>
                <a:cs typeface="Arial" pitchFamily="34" charset="0"/>
              </a:rPr>
              <a:t>Thực hành</a:t>
            </a:r>
            <a:endParaRPr lang="vi-VN" sz="2400" b="1" u="sng">
              <a:solidFill>
                <a:srgbClr val="FF0000"/>
              </a:solidFill>
              <a:latin typeface="Arial" pitchFamily="34" charset="0"/>
              <a:ea typeface="Times New Roman" pitchFamily="18" charset="0"/>
              <a:cs typeface="Arial" pitchFamily="34" charset="0"/>
            </a:endParaRPr>
          </a:p>
        </p:txBody>
      </p:sp>
      <p:sp>
        <p:nvSpPr>
          <p:cNvPr id="2" name="Rectangle 4"/>
          <p:cNvSpPr>
            <a:spLocks noChangeArrowheads="1"/>
          </p:cNvSpPr>
          <p:nvPr/>
        </p:nvSpPr>
        <p:spPr bwMode="auto">
          <a:xfrm>
            <a:off x="228600" y="1425714"/>
            <a:ext cx="7908598" cy="10156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vi-VN" sz="2000" b="1" smtClean="0">
                <a:solidFill>
                  <a:srgbClr val="0000DE"/>
                </a:solidFill>
                <a:latin typeface="Arial" pitchFamily="34" charset="0"/>
                <a:ea typeface="Times New Roman" pitchFamily="18" charset="0"/>
                <a:cs typeface="Arial" pitchFamily="34" charset="0"/>
              </a:rPr>
              <a:t>3</a:t>
            </a:r>
            <a:r>
              <a:rPr lang="es-ES" sz="2000" b="1" smtClean="0">
                <a:solidFill>
                  <a:srgbClr val="0000DE"/>
                </a:solidFill>
                <a:latin typeface="Arial" pitchFamily="34" charset="0"/>
                <a:ea typeface="Times New Roman" pitchFamily="18" charset="0"/>
                <a:cs typeface="Arial" pitchFamily="34" charset="0"/>
              </a:rPr>
              <a:t>. </a:t>
            </a:r>
            <a:r>
              <a:rPr lang="es-ES" sz="2000" b="1">
                <a:solidFill>
                  <a:srgbClr val="0000DE"/>
                </a:solidFill>
                <a:latin typeface="Arial" pitchFamily="34" charset="0"/>
                <a:ea typeface="Times New Roman" pitchFamily="18" charset="0"/>
                <a:cs typeface="Arial" pitchFamily="34" charset="0"/>
              </a:rPr>
              <a:t>Dùng lệnh Repeat để </a:t>
            </a:r>
            <a:r>
              <a:rPr lang="es-ES" sz="2000" b="1" smtClean="0">
                <a:solidFill>
                  <a:srgbClr val="0000DE"/>
                </a:solidFill>
                <a:latin typeface="Arial" pitchFamily="34" charset="0"/>
                <a:ea typeface="Times New Roman" pitchFamily="18" charset="0"/>
                <a:cs typeface="Arial" pitchFamily="34" charset="0"/>
              </a:rPr>
              <a:t>hình sau</a:t>
            </a:r>
            <a:r>
              <a:rPr lang="vi-VN" sz="2000" b="1" smtClean="0">
                <a:solidFill>
                  <a:srgbClr val="0000DE"/>
                </a:solidFill>
                <a:latin typeface="Arial" pitchFamily="34" charset="0"/>
                <a:ea typeface="Times New Roman" pitchFamily="18" charset="0"/>
                <a:cs typeface="Arial" pitchFamily="34" charset="0"/>
              </a:rPr>
              <a:t>. Biết góc xoay của bút vẽ  tại mỗi đỉnh của ngôi sao có số đo độ là 144</a:t>
            </a:r>
            <a:r>
              <a:rPr lang="vi-VN" sz="2000" b="1">
                <a:solidFill>
                  <a:srgbClr val="0000DE"/>
                </a:solidFill>
                <a:latin typeface="Arial" pitchFamily="34" charset="0"/>
                <a:ea typeface="Times New Roman" pitchFamily="18" charset="0"/>
                <a:cs typeface="Arial" pitchFamily="34" charset="0"/>
              </a:rPr>
              <a:t>.</a:t>
            </a:r>
          </a:p>
          <a:p>
            <a:endParaRPr lang="vi-VN" sz="2000" b="1">
              <a:solidFill>
                <a:srgbClr val="0000DE"/>
              </a:solidFill>
              <a:latin typeface="Arial" pitchFamily="34" charset="0"/>
              <a:ea typeface="Times New Roman" pitchFamily="18" charset="0"/>
              <a:cs typeface="Arial" pitchFamily="34" charset="0"/>
            </a:endParaRPr>
          </a:p>
        </p:txBody>
      </p:sp>
      <p:sp>
        <p:nvSpPr>
          <p:cNvPr id="6" name="Rectangle 5"/>
          <p:cNvSpPr>
            <a:spLocks noChangeArrowheads="1"/>
          </p:cNvSpPr>
          <p:nvPr/>
        </p:nvSpPr>
        <p:spPr bwMode="auto">
          <a:xfrm>
            <a:off x="22225" y="533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0"/>
            <a:ext cx="4147817" cy="401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03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p:cTn id="13" dur="1000" fill="hold"/>
                                        <p:tgtEl>
                                          <p:spTgt spid="6146"/>
                                        </p:tgtEl>
                                        <p:attrNameLst>
                                          <p:attrName>ppt_w</p:attrName>
                                        </p:attrNameLst>
                                      </p:cBhvr>
                                      <p:tavLst>
                                        <p:tav tm="0">
                                          <p:val>
                                            <p:fltVal val="0"/>
                                          </p:val>
                                        </p:tav>
                                        <p:tav tm="100000">
                                          <p:val>
                                            <p:strVal val="#ppt_w"/>
                                          </p:val>
                                        </p:tav>
                                      </p:tavLst>
                                    </p:anim>
                                    <p:anim calcmode="lin" valueType="num">
                                      <p:cBhvr>
                                        <p:cTn id="14" dur="1000" fill="hold"/>
                                        <p:tgtEl>
                                          <p:spTgt spid="6146"/>
                                        </p:tgtEl>
                                        <p:attrNameLst>
                                          <p:attrName>ppt_h</p:attrName>
                                        </p:attrNameLst>
                                      </p:cBhvr>
                                      <p:tavLst>
                                        <p:tav tm="0">
                                          <p:val>
                                            <p:fltVal val="0"/>
                                          </p:val>
                                        </p:tav>
                                        <p:tav tm="100000">
                                          <p:val>
                                            <p:strVal val="#ppt_h"/>
                                          </p:val>
                                        </p:tav>
                                      </p:tavLst>
                                    </p:anim>
                                    <p:anim calcmode="lin" valueType="num">
                                      <p:cBhvr>
                                        <p:cTn id="15" dur="1000" fill="hold"/>
                                        <p:tgtEl>
                                          <p:spTgt spid="6146"/>
                                        </p:tgtEl>
                                        <p:attrNameLst>
                                          <p:attrName>style.rotation</p:attrName>
                                        </p:attrNameLst>
                                      </p:cBhvr>
                                      <p:tavLst>
                                        <p:tav tm="0">
                                          <p:val>
                                            <p:fltVal val="90"/>
                                          </p:val>
                                        </p:tav>
                                        <p:tav tm="100000">
                                          <p:val>
                                            <p:fltVal val="0"/>
                                          </p:val>
                                        </p:tav>
                                      </p:tavLst>
                                    </p:anim>
                                    <p:animEffect transition="in" filter="fade">
                                      <p:cBhvr>
                                        <p:cTn id="16"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4518" y="457200"/>
            <a:ext cx="8458200" cy="1200329"/>
          </a:xfrm>
          <a:prstGeom prst="rect">
            <a:avLst/>
          </a:prstGeom>
          <a:solidFill>
            <a:srgbClr val="79BAE7">
              <a:alpha val="34000"/>
            </a:srgbClr>
          </a:solidFill>
        </p:spPr>
        <p:style>
          <a:lnRef idx="3">
            <a:schemeClr val="lt1"/>
          </a:lnRef>
          <a:fillRef idx="1">
            <a:schemeClr val="accent6"/>
          </a:fillRef>
          <a:effectRef idx="1">
            <a:schemeClr val="accent6"/>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600" b="1">
                <a:ln w="11430"/>
                <a:solidFill>
                  <a:srgbClr val="FFFF00"/>
                </a:solidFill>
                <a:effectLst>
                  <a:outerShdw blurRad="80000" dist="40000" dir="5040000" algn="tl">
                    <a:srgbClr val="000000">
                      <a:alpha val="30000"/>
                    </a:srgbClr>
                  </a:outerShdw>
                </a:effectLst>
              </a:rPr>
              <a:t>MICROSOFT WINDOWS LOGO</a:t>
            </a:r>
            <a:r>
              <a:rPr lang="vi-VN" sz="3600" b="1">
                <a:ln w="11430"/>
                <a:solidFill>
                  <a:srgbClr val="FFFF00"/>
                </a:solidFill>
                <a:effectLst>
                  <a:outerShdw blurRad="80000" dist="40000" dir="5040000" algn="tl">
                    <a:srgbClr val="000000">
                      <a:alpha val="30000"/>
                    </a:srgbClr>
                  </a:outerShdw>
                </a:effectLst>
              </a:rPr>
              <a:t/>
            </a:r>
            <a:br>
              <a:rPr lang="vi-VN" sz="3600" b="1">
                <a:ln w="11430"/>
                <a:solidFill>
                  <a:srgbClr val="FFFF00"/>
                </a:solidFill>
                <a:effectLst>
                  <a:outerShdw blurRad="80000" dist="40000" dir="5040000" algn="tl">
                    <a:srgbClr val="000000">
                      <a:alpha val="30000"/>
                    </a:srgbClr>
                  </a:outerShdw>
                </a:effectLst>
              </a:rPr>
            </a:br>
            <a:r>
              <a:rPr lang="es-ES" sz="3600" b="1">
                <a:ln w="11430"/>
                <a:solidFill>
                  <a:srgbClr val="FFFF00"/>
                </a:solidFill>
                <a:effectLst>
                  <a:outerShdw blurRad="80000" dist="40000" dir="5040000" algn="tl">
                    <a:srgbClr val="000000">
                      <a:alpha val="30000"/>
                    </a:srgbClr>
                  </a:outerShdw>
                </a:effectLst>
              </a:rPr>
              <a:t>VÒNG LẶP REPEAT</a:t>
            </a:r>
            <a:endParaRPr lang="vi-VN" sz="3600" b="1">
              <a:ln w="11430"/>
              <a:solidFill>
                <a:srgbClr val="FFFF00"/>
              </a:solidFill>
              <a:effectLst>
                <a:outerShdw blurRad="80000" dist="40000" dir="5040000" algn="tl">
                  <a:srgbClr val="000000">
                    <a:alpha val="30000"/>
                  </a:srgbClr>
                </a:outerShdw>
              </a:effectLst>
            </a:endParaRPr>
          </a:p>
        </p:txBody>
      </p:sp>
      <p:pic>
        <p:nvPicPr>
          <p:cNvPr id="2050" name="Picture 2" descr="C:\Users\MINHTRI\Videos\output\hv 00_00_00-00_00_3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52600"/>
            <a:ext cx="5562600" cy="4956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8911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4518" y="457200"/>
            <a:ext cx="8458200" cy="1200329"/>
          </a:xfrm>
          <a:prstGeom prst="rect">
            <a:avLst/>
          </a:prstGeom>
          <a:solidFill>
            <a:srgbClr val="79BAE7">
              <a:alpha val="34000"/>
            </a:srgbClr>
          </a:solidFill>
        </p:spPr>
        <p:style>
          <a:lnRef idx="3">
            <a:schemeClr val="lt1"/>
          </a:lnRef>
          <a:fillRef idx="1">
            <a:schemeClr val="accent6"/>
          </a:fillRef>
          <a:effectRef idx="1">
            <a:schemeClr val="accent6"/>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600" b="1">
                <a:ln w="11430"/>
                <a:solidFill>
                  <a:srgbClr val="FFFF00"/>
                </a:solidFill>
                <a:effectLst>
                  <a:outerShdw blurRad="80000" dist="40000" dir="5040000" algn="tl">
                    <a:srgbClr val="000000">
                      <a:alpha val="30000"/>
                    </a:srgbClr>
                  </a:outerShdw>
                </a:effectLst>
              </a:rPr>
              <a:t>MICROSOFT WINDOWS LOGO</a:t>
            </a:r>
            <a:r>
              <a:rPr lang="vi-VN" sz="3600" b="1">
                <a:ln w="11430"/>
                <a:solidFill>
                  <a:srgbClr val="FFFF00"/>
                </a:solidFill>
                <a:effectLst>
                  <a:outerShdw blurRad="80000" dist="40000" dir="5040000" algn="tl">
                    <a:srgbClr val="000000">
                      <a:alpha val="30000"/>
                    </a:srgbClr>
                  </a:outerShdw>
                </a:effectLst>
              </a:rPr>
              <a:t/>
            </a:r>
            <a:br>
              <a:rPr lang="vi-VN" sz="3600" b="1">
                <a:ln w="11430"/>
                <a:solidFill>
                  <a:srgbClr val="FFFF00"/>
                </a:solidFill>
                <a:effectLst>
                  <a:outerShdw blurRad="80000" dist="40000" dir="5040000" algn="tl">
                    <a:srgbClr val="000000">
                      <a:alpha val="30000"/>
                    </a:srgbClr>
                  </a:outerShdw>
                </a:effectLst>
              </a:rPr>
            </a:br>
            <a:r>
              <a:rPr lang="es-ES" sz="3600" b="1">
                <a:ln w="11430"/>
                <a:solidFill>
                  <a:srgbClr val="FFFF00"/>
                </a:solidFill>
                <a:effectLst>
                  <a:outerShdw blurRad="80000" dist="40000" dir="5040000" algn="tl">
                    <a:srgbClr val="000000">
                      <a:alpha val="30000"/>
                    </a:srgbClr>
                  </a:outerShdw>
                </a:effectLst>
              </a:rPr>
              <a:t>VÒNG LẶP REPEAT</a:t>
            </a:r>
            <a:endParaRPr lang="vi-VN" sz="3600" b="1">
              <a:ln w="11430"/>
              <a:solidFill>
                <a:srgbClr val="FFFF00"/>
              </a:solidFill>
              <a:effectLst>
                <a:outerShdw blurRad="80000" dist="40000" dir="5040000" algn="tl">
                  <a:srgbClr val="000000">
                    <a:alpha val="30000"/>
                  </a:srgbClr>
                </a:outerShdw>
              </a:effectLst>
            </a:endParaRPr>
          </a:p>
        </p:txBody>
      </p:sp>
      <p:pic>
        <p:nvPicPr>
          <p:cNvPr id="3074" name="Picture 2" descr="C:\Users\MINHTRI\Videos\output\bh 00_00_00-00_00_3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28800"/>
            <a:ext cx="5410200" cy="4820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7639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52400"/>
            <a:ext cx="5105400" cy="584775"/>
          </a:xfrm>
          <a:prstGeom prst="rect">
            <a:avLst/>
          </a:prstGeom>
          <a:solidFill>
            <a:srgbClr val="79BAE7">
              <a:alpha val="34000"/>
            </a:srgbClr>
          </a:solidFill>
          <a:ln>
            <a:solidFill>
              <a:srgbClr val="FFFF00"/>
            </a:solidFill>
          </a:ln>
        </p:spPr>
        <p:style>
          <a:lnRef idx="3">
            <a:schemeClr val="lt1"/>
          </a:lnRef>
          <a:fillRef idx="1">
            <a:schemeClr val="accent6"/>
          </a:fillRef>
          <a:effectRef idx="1">
            <a:schemeClr val="accent6"/>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smtClean="0">
                <a:ln w="11430"/>
                <a:solidFill>
                  <a:srgbClr val="FFFF00"/>
                </a:solidFill>
                <a:effectLst>
                  <a:outerShdw blurRad="80000" dist="40000" dir="5040000" algn="tl">
                    <a:srgbClr val="000000">
                      <a:alpha val="30000"/>
                    </a:srgbClr>
                  </a:outerShdw>
                </a:effectLst>
              </a:rPr>
              <a:t>VÒNG </a:t>
            </a:r>
            <a:r>
              <a:rPr lang="es-ES" sz="3200" b="1">
                <a:ln w="11430"/>
                <a:solidFill>
                  <a:srgbClr val="FFFF00"/>
                </a:solidFill>
                <a:effectLst>
                  <a:outerShdw blurRad="80000" dist="40000" dir="5040000" algn="tl">
                    <a:srgbClr val="000000">
                      <a:alpha val="30000"/>
                    </a:srgbClr>
                  </a:outerShdw>
                </a:effectLst>
              </a:rPr>
              <a:t>LẶP REPEAT</a:t>
            </a:r>
            <a:endParaRPr lang="vi-VN" sz="3200" b="1">
              <a:ln w="11430"/>
              <a:solidFill>
                <a:srgbClr val="FFFF00"/>
              </a:solidFill>
              <a:effectLst>
                <a:outerShdw blurRad="80000" dist="40000" dir="5040000" algn="tl">
                  <a:srgbClr val="000000">
                    <a:alpha val="30000"/>
                  </a:srgbClr>
                </a:outerShdw>
              </a:effectLst>
            </a:endParaRPr>
          </a:p>
        </p:txBody>
      </p:sp>
      <p:sp>
        <p:nvSpPr>
          <p:cNvPr id="5" name="Rectangle 4"/>
          <p:cNvSpPr/>
          <p:nvPr/>
        </p:nvSpPr>
        <p:spPr>
          <a:xfrm>
            <a:off x="381000" y="1362671"/>
            <a:ext cx="6400800" cy="707886"/>
          </a:xfrm>
          <a:prstGeom prst="rect">
            <a:avLst/>
          </a:prstGeom>
        </p:spPr>
        <p:txBody>
          <a:bodyPr wrap="square">
            <a:spAutoFit/>
          </a:bodyPr>
          <a:lstStyle/>
          <a:p>
            <a:pPr lvl="0" algn="just" eaLnBrk="0" fontAlgn="base" hangingPunct="0">
              <a:spcBef>
                <a:spcPct val="0"/>
              </a:spcBef>
              <a:spcAft>
                <a:spcPct val="0"/>
              </a:spcAft>
            </a:pPr>
            <a:r>
              <a:rPr lang="es-ES" sz="2000" b="1" smtClean="0">
                <a:solidFill>
                  <a:srgbClr val="0000DE"/>
                </a:solidFill>
                <a:latin typeface="Arial" pitchFamily="34" charset="0"/>
                <a:ea typeface="Times New Roman" pitchFamily="18" charset="0"/>
                <a:cs typeface="Arial" pitchFamily="34" charset="0"/>
              </a:rPr>
              <a:t>- </a:t>
            </a:r>
            <a:r>
              <a:rPr lang="es-ES" sz="2000" b="1">
                <a:solidFill>
                  <a:srgbClr val="0000DE"/>
                </a:solidFill>
                <a:latin typeface="Arial" pitchFamily="34" charset="0"/>
                <a:ea typeface="Times New Roman" pitchFamily="18" charset="0"/>
                <a:cs typeface="Arial" pitchFamily="34" charset="0"/>
              </a:rPr>
              <a:t>Để vẽ hình vuông có cạnh 100, ta cần thực hiện tuần tự các lệnh sau</a:t>
            </a:r>
            <a:r>
              <a:rPr lang="es-ES" sz="2000" b="1" smtClean="0">
                <a:solidFill>
                  <a:srgbClr val="0000DE"/>
                </a:solidFill>
                <a:latin typeface="Arial" pitchFamily="34" charset="0"/>
                <a:ea typeface="Times New Roman" pitchFamily="18" charset="0"/>
                <a:cs typeface="Arial" pitchFamily="34" charset="0"/>
              </a:rPr>
              <a:t>:</a:t>
            </a:r>
            <a:endParaRPr lang="vi-VN" sz="1050" b="1">
              <a:solidFill>
                <a:srgbClr val="0000DE"/>
              </a:solidFill>
              <a:latin typeface="Arial" pitchFamily="34" charset="0"/>
              <a:cs typeface="Arial" pitchFamily="34" charset="0"/>
            </a:endParaRPr>
          </a:p>
        </p:txBody>
      </p:sp>
      <p:sp>
        <p:nvSpPr>
          <p:cNvPr id="6" name="Rectangle 5"/>
          <p:cNvSpPr/>
          <p:nvPr/>
        </p:nvSpPr>
        <p:spPr>
          <a:xfrm>
            <a:off x="381000" y="5159514"/>
            <a:ext cx="8458200" cy="707886"/>
          </a:xfrm>
          <a:prstGeom prst="rect">
            <a:avLst/>
          </a:prstGeom>
        </p:spPr>
        <p:txBody>
          <a:bodyPr wrap="square">
            <a:spAutoFit/>
          </a:bodyPr>
          <a:lstStyle/>
          <a:p>
            <a:pPr lvl="0" eaLnBrk="0" fontAlgn="base" hangingPunct="0">
              <a:spcBef>
                <a:spcPct val="0"/>
              </a:spcBef>
              <a:spcAft>
                <a:spcPct val="0"/>
              </a:spcAft>
            </a:pPr>
            <a:r>
              <a:rPr lang="en-US" sz="2000" b="1" u="sng" smtClean="0">
                <a:solidFill>
                  <a:srgbClr val="0000DE"/>
                </a:solidFill>
                <a:latin typeface="Arial" pitchFamily="34" charset="0"/>
                <a:cs typeface="Arial" pitchFamily="34" charset="0"/>
              </a:rPr>
              <a:t>Câu hỏi</a:t>
            </a:r>
            <a:r>
              <a:rPr lang="en-US" sz="2000" b="1" smtClean="0">
                <a:solidFill>
                  <a:srgbClr val="0000DE"/>
                </a:solidFill>
                <a:latin typeface="Arial" pitchFamily="34" charset="0"/>
                <a:cs typeface="Arial" pitchFamily="34" charset="0"/>
              </a:rPr>
              <a:t>: Trong các lệnh trên, em hãy chỉ ra những lệnh bị lặp lại và các lệnh đó bị lặp lại bao nhiêu lần?</a:t>
            </a:r>
            <a:endParaRPr lang="es-ES" sz="2800" b="1">
              <a:solidFill>
                <a:srgbClr val="0000DE"/>
              </a:solidFill>
              <a:latin typeface="Arial" pitchFamily="34" charset="0"/>
              <a:cs typeface="Arial" pitchFamily="34" charset="0"/>
            </a:endParaRPr>
          </a:p>
        </p:txBody>
      </p:sp>
      <p:sp>
        <p:nvSpPr>
          <p:cNvPr id="7" name="Rectangle 6"/>
          <p:cNvSpPr/>
          <p:nvPr/>
        </p:nvSpPr>
        <p:spPr>
          <a:xfrm>
            <a:off x="533400" y="2090678"/>
            <a:ext cx="4572000" cy="2862322"/>
          </a:xfrm>
          <a:prstGeom prst="rect">
            <a:avLst/>
          </a:prstGeom>
        </p:spPr>
        <p:txBody>
          <a:bodyPr>
            <a:spAutoFit/>
          </a:bodyPr>
          <a:lstStyle/>
          <a:p>
            <a:pPr algn="just">
              <a:spcAft>
                <a:spcPts val="0"/>
              </a:spcAft>
            </a:pPr>
            <a:r>
              <a:rPr lang="es-ES" sz="2000" b="1">
                <a:solidFill>
                  <a:srgbClr val="0000DE"/>
                </a:solidFill>
              </a:rPr>
              <a:t>FD 100</a:t>
            </a:r>
            <a:endParaRPr lang="vi-VN" sz="2000" b="1">
              <a:solidFill>
                <a:srgbClr val="0000DE"/>
              </a:solidFill>
            </a:endParaRPr>
          </a:p>
          <a:p>
            <a:pPr algn="just">
              <a:spcAft>
                <a:spcPts val="0"/>
              </a:spcAft>
            </a:pPr>
            <a:r>
              <a:rPr lang="es-ES" sz="2000" b="1">
                <a:solidFill>
                  <a:srgbClr val="0000DE"/>
                </a:solidFill>
              </a:rPr>
              <a:t>RT 90 </a:t>
            </a:r>
            <a:endParaRPr lang="vi-VN" sz="2000" b="1">
              <a:solidFill>
                <a:srgbClr val="0000DE"/>
              </a:solidFill>
            </a:endParaRPr>
          </a:p>
          <a:p>
            <a:pPr algn="just">
              <a:spcAft>
                <a:spcPts val="0"/>
              </a:spcAft>
            </a:pPr>
            <a:r>
              <a:rPr lang="es-ES" sz="2000" b="1">
                <a:solidFill>
                  <a:srgbClr val="0000DE"/>
                </a:solidFill>
              </a:rPr>
              <a:t>FD 100</a:t>
            </a:r>
            <a:endParaRPr lang="vi-VN" sz="2000" b="1">
              <a:solidFill>
                <a:srgbClr val="0000DE"/>
              </a:solidFill>
            </a:endParaRPr>
          </a:p>
          <a:p>
            <a:pPr algn="just">
              <a:spcAft>
                <a:spcPts val="0"/>
              </a:spcAft>
            </a:pPr>
            <a:r>
              <a:rPr lang="es-ES" sz="2000" b="1">
                <a:solidFill>
                  <a:srgbClr val="0000DE"/>
                </a:solidFill>
              </a:rPr>
              <a:t>RT </a:t>
            </a:r>
            <a:r>
              <a:rPr lang="es-ES" sz="2000" b="1" smtClean="0">
                <a:solidFill>
                  <a:srgbClr val="0000DE"/>
                </a:solidFill>
              </a:rPr>
              <a:t>90</a:t>
            </a:r>
            <a:endParaRPr lang="vi-VN" sz="2000" b="1" smtClean="0">
              <a:solidFill>
                <a:srgbClr val="0000DE"/>
              </a:solidFill>
            </a:endParaRPr>
          </a:p>
          <a:p>
            <a:pPr algn="just">
              <a:spcAft>
                <a:spcPts val="0"/>
              </a:spcAft>
            </a:pPr>
            <a:r>
              <a:rPr lang="es-ES" sz="2000" b="1">
                <a:solidFill>
                  <a:srgbClr val="0000DE"/>
                </a:solidFill>
              </a:rPr>
              <a:t>FD 100</a:t>
            </a:r>
            <a:endParaRPr lang="vi-VN" sz="2000" b="1">
              <a:solidFill>
                <a:srgbClr val="0000DE"/>
              </a:solidFill>
            </a:endParaRPr>
          </a:p>
          <a:p>
            <a:pPr algn="just">
              <a:spcAft>
                <a:spcPts val="0"/>
              </a:spcAft>
            </a:pPr>
            <a:r>
              <a:rPr lang="es-ES" sz="2000" b="1">
                <a:solidFill>
                  <a:srgbClr val="0000DE"/>
                </a:solidFill>
              </a:rPr>
              <a:t>RT 90 </a:t>
            </a:r>
            <a:endParaRPr lang="vi-VN" sz="2000" b="1">
              <a:solidFill>
                <a:srgbClr val="0000DE"/>
              </a:solidFill>
            </a:endParaRPr>
          </a:p>
          <a:p>
            <a:pPr algn="just">
              <a:spcAft>
                <a:spcPts val="0"/>
              </a:spcAft>
            </a:pPr>
            <a:r>
              <a:rPr lang="es-ES" sz="2000" b="1">
                <a:solidFill>
                  <a:srgbClr val="0000DE"/>
                </a:solidFill>
              </a:rPr>
              <a:t>FD 100</a:t>
            </a:r>
            <a:endParaRPr lang="vi-VN" sz="2000" b="1">
              <a:solidFill>
                <a:srgbClr val="0000DE"/>
              </a:solidFill>
            </a:endParaRPr>
          </a:p>
          <a:p>
            <a:pPr algn="just">
              <a:spcAft>
                <a:spcPts val="0"/>
              </a:spcAft>
            </a:pPr>
            <a:r>
              <a:rPr lang="es-ES" sz="2000" b="1">
                <a:solidFill>
                  <a:srgbClr val="0000DE"/>
                </a:solidFill>
              </a:rPr>
              <a:t>RT 90 </a:t>
            </a:r>
            <a:endParaRPr lang="vi-VN" sz="2000" b="1">
              <a:solidFill>
                <a:srgbClr val="0000DE"/>
              </a:solidFill>
              <a:latin typeface="Times New Roman"/>
              <a:ea typeface="Times New Roman"/>
              <a:cs typeface="Times New Roman"/>
            </a:endParaRPr>
          </a:p>
          <a:p>
            <a:pPr algn="just">
              <a:spcAft>
                <a:spcPts val="0"/>
              </a:spcAft>
            </a:pPr>
            <a:r>
              <a:rPr lang="es-ES" sz="2000" b="1" smtClean="0">
                <a:solidFill>
                  <a:srgbClr val="0000DE"/>
                </a:solidFill>
              </a:rPr>
              <a:t> </a:t>
            </a:r>
            <a:endParaRPr lang="vi-VN" sz="2000" b="1">
              <a:solidFill>
                <a:srgbClr val="0000DE"/>
              </a:solidFill>
              <a:latin typeface="Times New Roman"/>
              <a:ea typeface="Times New Roman"/>
              <a:cs typeface="Times New Roman"/>
            </a:endParaRPr>
          </a:p>
        </p:txBody>
      </p:sp>
      <p:sp>
        <p:nvSpPr>
          <p:cNvPr id="8" name="Rectangle 7"/>
          <p:cNvSpPr/>
          <p:nvPr/>
        </p:nvSpPr>
        <p:spPr>
          <a:xfrm>
            <a:off x="97928" y="914400"/>
            <a:ext cx="4778872" cy="461665"/>
          </a:xfrm>
          <a:prstGeom prst="rect">
            <a:avLst/>
          </a:prstGeom>
        </p:spPr>
        <p:txBody>
          <a:bodyPr wrap="none">
            <a:spAutoFit/>
          </a:bodyPr>
          <a:lstStyle/>
          <a:p>
            <a:pPr lvl="0" algn="just" fontAlgn="base">
              <a:spcBef>
                <a:spcPct val="0"/>
              </a:spcBef>
              <a:spcAft>
                <a:spcPct val="0"/>
              </a:spcAft>
            </a:pPr>
            <a:r>
              <a:rPr lang="es-ES" sz="2400" b="1" u="sng">
                <a:solidFill>
                  <a:srgbClr val="FF0000"/>
                </a:solidFill>
                <a:latin typeface="Arial" pitchFamily="34" charset="0"/>
                <a:ea typeface="Times New Roman" pitchFamily="18" charset="0"/>
                <a:cs typeface="Arial" pitchFamily="34" charset="0"/>
              </a:rPr>
              <a:t>Các câu lệnh khi vẽ hình vuông</a:t>
            </a:r>
            <a:endParaRPr lang="vi-VN" sz="1100" b="1" u="sng">
              <a:solidFill>
                <a:srgbClr val="FF0000"/>
              </a:solidFill>
              <a:latin typeface="Arial" pitchFamily="34" charset="0"/>
              <a:cs typeface="Arial" pitchFamily="34" charset="0"/>
            </a:endParaRPr>
          </a:p>
        </p:txBody>
      </p:sp>
      <p:pic>
        <p:nvPicPr>
          <p:cNvPr id="9" name="Picture 2" descr="C:\Users\MINHTRI\Videos\output\hv 00_00_00-00_00_3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4174" y="2090678"/>
            <a:ext cx="3193626" cy="284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7989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ppt_w</p:attrName>
                                        </p:attrNameLst>
                                      </p:cBhvr>
                                      <p:tavLst>
                                        <p:tav tm="0" fmla="#ppt_w*sin(2.5*pi*$)">
                                          <p:val>
                                            <p:fltVal val="0"/>
                                          </p:val>
                                        </p:tav>
                                        <p:tav tm="100000">
                                          <p:val>
                                            <p:fltVal val="1"/>
                                          </p:val>
                                        </p:tav>
                                      </p:tavLst>
                                    </p:anim>
                                    <p:anim calcmode="lin" valueType="num">
                                      <p:cBhvr>
                                        <p:cTn id="2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52400"/>
            <a:ext cx="5105400" cy="584775"/>
          </a:xfrm>
          <a:prstGeom prst="rect">
            <a:avLst/>
          </a:prstGeom>
          <a:solidFill>
            <a:srgbClr val="79BAE7">
              <a:alpha val="34000"/>
            </a:srgbClr>
          </a:solidFill>
          <a:ln>
            <a:solidFill>
              <a:srgbClr val="FFFF00"/>
            </a:solidFill>
          </a:ln>
        </p:spPr>
        <p:style>
          <a:lnRef idx="3">
            <a:schemeClr val="lt1"/>
          </a:lnRef>
          <a:fillRef idx="1">
            <a:schemeClr val="accent6"/>
          </a:fillRef>
          <a:effectRef idx="1">
            <a:schemeClr val="accent6"/>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smtClean="0">
                <a:ln w="11430"/>
                <a:solidFill>
                  <a:srgbClr val="FFFF00"/>
                </a:solidFill>
                <a:effectLst>
                  <a:outerShdw blurRad="80000" dist="40000" dir="5040000" algn="tl">
                    <a:srgbClr val="000000">
                      <a:alpha val="30000"/>
                    </a:srgbClr>
                  </a:outerShdw>
                </a:effectLst>
              </a:rPr>
              <a:t>VÒNG </a:t>
            </a:r>
            <a:r>
              <a:rPr lang="es-ES" sz="3200" b="1">
                <a:ln w="11430"/>
                <a:solidFill>
                  <a:srgbClr val="FFFF00"/>
                </a:solidFill>
                <a:effectLst>
                  <a:outerShdw blurRad="80000" dist="40000" dir="5040000" algn="tl">
                    <a:srgbClr val="000000">
                      <a:alpha val="30000"/>
                    </a:srgbClr>
                  </a:outerShdw>
                </a:effectLst>
              </a:rPr>
              <a:t>LẶP REPEAT</a:t>
            </a:r>
            <a:endParaRPr lang="vi-VN" sz="3200" b="1">
              <a:ln w="11430"/>
              <a:solidFill>
                <a:srgbClr val="FFFF00"/>
              </a:solidFill>
              <a:effectLst>
                <a:outerShdw blurRad="80000" dist="40000" dir="5040000" algn="tl">
                  <a:srgbClr val="000000">
                    <a:alpha val="30000"/>
                  </a:srgbClr>
                </a:outerShdw>
              </a:effectLst>
            </a:endParaRPr>
          </a:p>
        </p:txBody>
      </p:sp>
      <p:sp>
        <p:nvSpPr>
          <p:cNvPr id="8" name="Rectangle 7"/>
          <p:cNvSpPr/>
          <p:nvPr/>
        </p:nvSpPr>
        <p:spPr>
          <a:xfrm>
            <a:off x="5527" y="914400"/>
            <a:ext cx="5633273" cy="461665"/>
          </a:xfrm>
          <a:prstGeom prst="rect">
            <a:avLst/>
          </a:prstGeom>
        </p:spPr>
        <p:txBody>
          <a:bodyPr wrap="none">
            <a:spAutoFit/>
          </a:bodyPr>
          <a:lstStyle/>
          <a:p>
            <a:pPr algn="just" fontAlgn="base">
              <a:spcBef>
                <a:spcPct val="0"/>
              </a:spcBef>
              <a:spcAft>
                <a:spcPct val="0"/>
              </a:spcAft>
            </a:pPr>
            <a:r>
              <a:rPr lang="es-ES" sz="2400" b="1" u="sng" smtClean="0">
                <a:solidFill>
                  <a:srgbClr val="FF0000"/>
                </a:solidFill>
                <a:latin typeface="Arial" pitchFamily="34" charset="0"/>
                <a:ea typeface="Times New Roman" pitchFamily="18" charset="0"/>
                <a:cs typeface="Arial" pitchFamily="34" charset="0"/>
              </a:rPr>
              <a:t>Các </a:t>
            </a:r>
            <a:r>
              <a:rPr lang="es-ES" sz="2400" b="1" u="sng">
                <a:solidFill>
                  <a:srgbClr val="FF0000"/>
                </a:solidFill>
                <a:latin typeface="Arial" pitchFamily="34" charset="0"/>
                <a:ea typeface="Times New Roman" pitchFamily="18" charset="0"/>
                <a:cs typeface="Arial" pitchFamily="34" charset="0"/>
              </a:rPr>
              <a:t>câu lệnh khi vẽ hình lục giác </a:t>
            </a:r>
            <a:r>
              <a:rPr lang="es-ES" sz="2400" b="1" u="sng" smtClean="0">
                <a:solidFill>
                  <a:srgbClr val="FF0000"/>
                </a:solidFill>
                <a:latin typeface="Arial" pitchFamily="34" charset="0"/>
                <a:ea typeface="Times New Roman" pitchFamily="18" charset="0"/>
                <a:cs typeface="Arial" pitchFamily="34" charset="0"/>
              </a:rPr>
              <a:t>đều</a:t>
            </a:r>
            <a:endParaRPr lang="vi-VN" sz="2400" b="1" u="sng">
              <a:solidFill>
                <a:srgbClr val="FF0000"/>
              </a:solidFill>
              <a:latin typeface="Arial" pitchFamily="34" charset="0"/>
              <a:ea typeface="Times New Roman" pitchFamily="18" charset="0"/>
              <a:cs typeface="Arial" pitchFamily="34" charset="0"/>
            </a:endParaRPr>
          </a:p>
        </p:txBody>
      </p:sp>
      <p:sp>
        <p:nvSpPr>
          <p:cNvPr id="10" name="Rectangle 9"/>
          <p:cNvSpPr/>
          <p:nvPr/>
        </p:nvSpPr>
        <p:spPr>
          <a:xfrm>
            <a:off x="307563" y="2022949"/>
            <a:ext cx="2514600" cy="1200329"/>
          </a:xfrm>
          <a:prstGeom prst="rect">
            <a:avLst/>
          </a:prstGeom>
        </p:spPr>
        <p:txBody>
          <a:bodyPr wrap="square">
            <a:spAutoFit/>
          </a:bodyPr>
          <a:lstStyle/>
          <a:p>
            <a:pPr algn="just">
              <a:spcAft>
                <a:spcPts val="0"/>
              </a:spcAft>
            </a:pPr>
            <a:r>
              <a:rPr lang="es-ES" b="1">
                <a:solidFill>
                  <a:srgbClr val="0000DE"/>
                </a:solidFill>
                <a:latin typeface="Arial" pitchFamily="34" charset="0"/>
                <a:ea typeface="Times New Roman" pitchFamily="18" charset="0"/>
                <a:cs typeface="Arial" pitchFamily="34" charset="0"/>
              </a:rPr>
              <a:t>FD 100</a:t>
            </a:r>
            <a:endParaRPr lang="vi-VN" b="1">
              <a:solidFill>
                <a:srgbClr val="0000DE"/>
              </a:solidFill>
              <a:latin typeface="Arial" pitchFamily="34" charset="0"/>
              <a:ea typeface="Times New Roman" pitchFamily="18" charset="0"/>
              <a:cs typeface="Arial" pitchFamily="34" charset="0"/>
            </a:endParaRPr>
          </a:p>
          <a:p>
            <a:pPr algn="just">
              <a:spcAft>
                <a:spcPts val="0"/>
              </a:spcAft>
            </a:pPr>
            <a:r>
              <a:rPr lang="es-ES" b="1">
                <a:solidFill>
                  <a:srgbClr val="0000DE"/>
                </a:solidFill>
                <a:latin typeface="Arial" pitchFamily="34" charset="0"/>
                <a:ea typeface="Times New Roman" pitchFamily="18" charset="0"/>
                <a:cs typeface="Arial" pitchFamily="34" charset="0"/>
              </a:rPr>
              <a:t>RT 60 </a:t>
            </a:r>
            <a:endParaRPr lang="vi-VN" b="1">
              <a:solidFill>
                <a:srgbClr val="0000DE"/>
              </a:solidFill>
              <a:latin typeface="Arial" pitchFamily="34" charset="0"/>
              <a:ea typeface="Times New Roman" pitchFamily="18" charset="0"/>
              <a:cs typeface="Arial" pitchFamily="34" charset="0"/>
            </a:endParaRPr>
          </a:p>
          <a:p>
            <a:pPr algn="just">
              <a:spcAft>
                <a:spcPts val="0"/>
              </a:spcAft>
            </a:pPr>
            <a:r>
              <a:rPr lang="es-ES" b="1">
                <a:solidFill>
                  <a:srgbClr val="0000DE"/>
                </a:solidFill>
                <a:latin typeface="Arial" pitchFamily="34" charset="0"/>
                <a:ea typeface="Times New Roman" pitchFamily="18" charset="0"/>
                <a:cs typeface="Arial" pitchFamily="34" charset="0"/>
              </a:rPr>
              <a:t>FD 100</a:t>
            </a:r>
            <a:endParaRPr lang="vi-VN" b="1">
              <a:solidFill>
                <a:srgbClr val="0000DE"/>
              </a:solidFill>
              <a:latin typeface="Arial" pitchFamily="34" charset="0"/>
              <a:ea typeface="Times New Roman" pitchFamily="18" charset="0"/>
              <a:cs typeface="Arial" pitchFamily="34" charset="0"/>
            </a:endParaRPr>
          </a:p>
          <a:p>
            <a:pPr algn="just">
              <a:spcAft>
                <a:spcPts val="0"/>
              </a:spcAft>
            </a:pPr>
            <a:r>
              <a:rPr lang="es-ES" b="1">
                <a:solidFill>
                  <a:srgbClr val="0000DE"/>
                </a:solidFill>
                <a:latin typeface="Arial" pitchFamily="34" charset="0"/>
                <a:ea typeface="Times New Roman" pitchFamily="18" charset="0"/>
                <a:cs typeface="Arial" pitchFamily="34" charset="0"/>
              </a:rPr>
              <a:t>RT 60 </a:t>
            </a:r>
            <a:endParaRPr lang="vi-VN" b="1">
              <a:solidFill>
                <a:srgbClr val="0000DE"/>
              </a:solidFill>
              <a:latin typeface="Arial" pitchFamily="34" charset="0"/>
              <a:ea typeface="Times New Roman" pitchFamily="18" charset="0"/>
              <a:cs typeface="Arial" pitchFamily="34" charset="0"/>
            </a:endParaRPr>
          </a:p>
        </p:txBody>
      </p:sp>
      <p:sp>
        <p:nvSpPr>
          <p:cNvPr id="15" name="Rectangle 14"/>
          <p:cNvSpPr/>
          <p:nvPr/>
        </p:nvSpPr>
        <p:spPr>
          <a:xfrm>
            <a:off x="304800" y="4209871"/>
            <a:ext cx="1659082" cy="1200329"/>
          </a:xfrm>
          <a:prstGeom prst="rect">
            <a:avLst/>
          </a:prstGeom>
        </p:spPr>
        <p:txBody>
          <a:bodyPr wrap="square">
            <a:spAutoFit/>
          </a:bodyPr>
          <a:lstStyle/>
          <a:p>
            <a:pPr algn="just">
              <a:spcAft>
                <a:spcPts val="0"/>
              </a:spcAft>
            </a:pPr>
            <a:r>
              <a:rPr lang="es-ES" b="1">
                <a:solidFill>
                  <a:srgbClr val="0000DE"/>
                </a:solidFill>
                <a:latin typeface="Arial" pitchFamily="34" charset="0"/>
                <a:ea typeface="Times New Roman" pitchFamily="18" charset="0"/>
                <a:cs typeface="Arial" pitchFamily="34" charset="0"/>
              </a:rPr>
              <a:t>FD 100</a:t>
            </a:r>
            <a:endParaRPr lang="vi-VN" b="1">
              <a:solidFill>
                <a:srgbClr val="0000DE"/>
              </a:solidFill>
              <a:latin typeface="Arial" pitchFamily="34" charset="0"/>
              <a:ea typeface="Times New Roman" pitchFamily="18" charset="0"/>
              <a:cs typeface="Arial" pitchFamily="34" charset="0"/>
            </a:endParaRPr>
          </a:p>
          <a:p>
            <a:pPr algn="just">
              <a:spcAft>
                <a:spcPts val="0"/>
              </a:spcAft>
            </a:pPr>
            <a:r>
              <a:rPr lang="es-ES" b="1">
                <a:solidFill>
                  <a:srgbClr val="0000DE"/>
                </a:solidFill>
                <a:latin typeface="Arial" pitchFamily="34" charset="0"/>
                <a:ea typeface="Times New Roman" pitchFamily="18" charset="0"/>
                <a:cs typeface="Arial" pitchFamily="34" charset="0"/>
              </a:rPr>
              <a:t>RT 60 </a:t>
            </a:r>
            <a:endParaRPr lang="vi-VN" b="1">
              <a:solidFill>
                <a:srgbClr val="0000DE"/>
              </a:solidFill>
              <a:latin typeface="Arial" pitchFamily="34" charset="0"/>
              <a:ea typeface="Times New Roman" pitchFamily="18" charset="0"/>
              <a:cs typeface="Arial" pitchFamily="34" charset="0"/>
            </a:endParaRPr>
          </a:p>
          <a:p>
            <a:pPr algn="just">
              <a:spcAft>
                <a:spcPts val="0"/>
              </a:spcAft>
            </a:pPr>
            <a:r>
              <a:rPr lang="es-ES" b="1">
                <a:solidFill>
                  <a:srgbClr val="0000DE"/>
                </a:solidFill>
                <a:latin typeface="Arial" pitchFamily="34" charset="0"/>
                <a:ea typeface="Times New Roman" pitchFamily="18" charset="0"/>
                <a:cs typeface="Arial" pitchFamily="34" charset="0"/>
              </a:rPr>
              <a:t>FD 100</a:t>
            </a:r>
            <a:endParaRPr lang="vi-VN" b="1">
              <a:solidFill>
                <a:srgbClr val="0000DE"/>
              </a:solidFill>
              <a:latin typeface="Arial" pitchFamily="34" charset="0"/>
              <a:ea typeface="Times New Roman" pitchFamily="18" charset="0"/>
              <a:cs typeface="Arial" pitchFamily="34" charset="0"/>
            </a:endParaRPr>
          </a:p>
          <a:p>
            <a:pPr algn="just">
              <a:spcAft>
                <a:spcPts val="0"/>
              </a:spcAft>
            </a:pPr>
            <a:r>
              <a:rPr lang="es-ES" b="1">
                <a:solidFill>
                  <a:srgbClr val="0000DE"/>
                </a:solidFill>
                <a:latin typeface="Arial" pitchFamily="34" charset="0"/>
                <a:ea typeface="Times New Roman" pitchFamily="18" charset="0"/>
                <a:cs typeface="Arial" pitchFamily="34" charset="0"/>
              </a:rPr>
              <a:t>RT 60 </a:t>
            </a:r>
            <a:endParaRPr lang="vi-VN" b="1">
              <a:solidFill>
                <a:srgbClr val="0000DE"/>
              </a:solidFill>
              <a:latin typeface="Arial" pitchFamily="34" charset="0"/>
              <a:ea typeface="Times New Roman" pitchFamily="18" charset="0"/>
              <a:cs typeface="Arial" pitchFamily="34" charset="0"/>
            </a:endParaRPr>
          </a:p>
        </p:txBody>
      </p:sp>
      <p:sp>
        <p:nvSpPr>
          <p:cNvPr id="16" name="Rectangle 15"/>
          <p:cNvSpPr/>
          <p:nvPr/>
        </p:nvSpPr>
        <p:spPr>
          <a:xfrm>
            <a:off x="304800" y="3124200"/>
            <a:ext cx="1524000" cy="1231106"/>
          </a:xfrm>
          <a:prstGeom prst="rect">
            <a:avLst/>
          </a:prstGeom>
        </p:spPr>
        <p:txBody>
          <a:bodyPr wrap="square">
            <a:spAutoFit/>
          </a:bodyPr>
          <a:lstStyle/>
          <a:p>
            <a:pPr algn="just"/>
            <a:r>
              <a:rPr lang="es-ES" b="1">
                <a:solidFill>
                  <a:srgbClr val="0000DE"/>
                </a:solidFill>
                <a:latin typeface="Arial" pitchFamily="34" charset="0"/>
                <a:ea typeface="Times New Roman" pitchFamily="18" charset="0"/>
                <a:cs typeface="Arial" pitchFamily="34" charset="0"/>
              </a:rPr>
              <a:t>FD 100</a:t>
            </a:r>
            <a:endParaRPr lang="vi-VN" b="1">
              <a:solidFill>
                <a:srgbClr val="0000DE"/>
              </a:solidFill>
              <a:latin typeface="Arial" pitchFamily="34" charset="0"/>
              <a:ea typeface="Times New Roman" pitchFamily="18" charset="0"/>
              <a:cs typeface="Arial" pitchFamily="34" charset="0"/>
            </a:endParaRPr>
          </a:p>
          <a:p>
            <a:pPr algn="just"/>
            <a:r>
              <a:rPr lang="es-ES" b="1">
                <a:solidFill>
                  <a:srgbClr val="0000DE"/>
                </a:solidFill>
                <a:latin typeface="Arial" pitchFamily="34" charset="0"/>
                <a:ea typeface="Times New Roman" pitchFamily="18" charset="0"/>
                <a:cs typeface="Arial" pitchFamily="34" charset="0"/>
              </a:rPr>
              <a:t>RT 60 </a:t>
            </a:r>
            <a:endParaRPr lang="vi-VN" b="1">
              <a:solidFill>
                <a:srgbClr val="0000DE"/>
              </a:solidFill>
              <a:latin typeface="Arial" pitchFamily="34" charset="0"/>
              <a:ea typeface="Times New Roman" pitchFamily="18" charset="0"/>
              <a:cs typeface="Arial" pitchFamily="34" charset="0"/>
            </a:endParaRPr>
          </a:p>
          <a:p>
            <a:pPr algn="just"/>
            <a:r>
              <a:rPr lang="es-ES" b="1">
                <a:solidFill>
                  <a:srgbClr val="0000DE"/>
                </a:solidFill>
                <a:latin typeface="Arial" pitchFamily="34" charset="0"/>
                <a:ea typeface="Times New Roman" pitchFamily="18" charset="0"/>
                <a:cs typeface="Arial" pitchFamily="34" charset="0"/>
              </a:rPr>
              <a:t>FD 100</a:t>
            </a:r>
            <a:endParaRPr lang="vi-VN" b="1">
              <a:solidFill>
                <a:srgbClr val="0000DE"/>
              </a:solidFill>
              <a:latin typeface="Arial" pitchFamily="34" charset="0"/>
              <a:ea typeface="Times New Roman" pitchFamily="18" charset="0"/>
              <a:cs typeface="Arial" pitchFamily="34" charset="0"/>
            </a:endParaRPr>
          </a:p>
          <a:p>
            <a:pPr algn="just"/>
            <a:r>
              <a:rPr lang="es-ES" b="1">
                <a:solidFill>
                  <a:srgbClr val="0000DE"/>
                </a:solidFill>
                <a:latin typeface="Arial" pitchFamily="34" charset="0"/>
                <a:ea typeface="Times New Roman" pitchFamily="18" charset="0"/>
                <a:cs typeface="Arial" pitchFamily="34" charset="0"/>
              </a:rPr>
              <a:t>RT 60 </a:t>
            </a:r>
            <a:endParaRPr lang="vi-VN" b="1">
              <a:solidFill>
                <a:srgbClr val="0000DE"/>
              </a:solidFill>
              <a:latin typeface="Arial" pitchFamily="34" charset="0"/>
              <a:ea typeface="Times New Roman" pitchFamily="18" charset="0"/>
              <a:cs typeface="Arial" pitchFamily="34" charset="0"/>
            </a:endParaRPr>
          </a:p>
        </p:txBody>
      </p:sp>
      <p:sp>
        <p:nvSpPr>
          <p:cNvPr id="17" name="Rectangle 16"/>
          <p:cNvSpPr/>
          <p:nvPr/>
        </p:nvSpPr>
        <p:spPr>
          <a:xfrm>
            <a:off x="228600" y="1376618"/>
            <a:ext cx="8686800" cy="646331"/>
          </a:xfrm>
          <a:prstGeom prst="rect">
            <a:avLst/>
          </a:prstGeom>
        </p:spPr>
        <p:txBody>
          <a:bodyPr wrap="square">
            <a:spAutoFit/>
          </a:bodyPr>
          <a:lstStyle/>
          <a:p>
            <a:pPr lvl="0" algn="just" eaLnBrk="0" fontAlgn="base" hangingPunct="0">
              <a:spcBef>
                <a:spcPct val="0"/>
              </a:spcBef>
              <a:spcAft>
                <a:spcPct val="0"/>
              </a:spcAft>
            </a:pPr>
            <a:r>
              <a:rPr lang="es-ES" b="1">
                <a:solidFill>
                  <a:srgbClr val="0000DE"/>
                </a:solidFill>
              </a:rPr>
              <a:t>- Để vẽ hình lục giác có cạnh 100, ta cần thực hiện tuần tự các lệnh sau</a:t>
            </a:r>
            <a:r>
              <a:rPr lang="es-ES" b="1" smtClean="0">
                <a:solidFill>
                  <a:srgbClr val="0000DE"/>
                </a:solidFill>
              </a:rPr>
              <a:t>:</a:t>
            </a:r>
            <a:endParaRPr lang="vi-VN" b="1">
              <a:solidFill>
                <a:srgbClr val="0000DE"/>
              </a:solidFill>
            </a:endParaRPr>
          </a:p>
        </p:txBody>
      </p:sp>
      <p:sp>
        <p:nvSpPr>
          <p:cNvPr id="11" name="Rectangle 10"/>
          <p:cNvSpPr/>
          <p:nvPr/>
        </p:nvSpPr>
        <p:spPr>
          <a:xfrm>
            <a:off x="342900" y="5715000"/>
            <a:ext cx="8458200" cy="707886"/>
          </a:xfrm>
          <a:prstGeom prst="rect">
            <a:avLst/>
          </a:prstGeom>
        </p:spPr>
        <p:txBody>
          <a:bodyPr wrap="square">
            <a:spAutoFit/>
          </a:bodyPr>
          <a:lstStyle/>
          <a:p>
            <a:pPr lvl="0" eaLnBrk="0" fontAlgn="base" hangingPunct="0">
              <a:spcBef>
                <a:spcPct val="0"/>
              </a:spcBef>
              <a:spcAft>
                <a:spcPct val="0"/>
              </a:spcAft>
            </a:pPr>
            <a:r>
              <a:rPr lang="en-US" sz="2000" b="1" u="sng" smtClean="0">
                <a:solidFill>
                  <a:srgbClr val="0000DE"/>
                </a:solidFill>
                <a:latin typeface="Arial" pitchFamily="34" charset="0"/>
                <a:cs typeface="Arial" pitchFamily="34" charset="0"/>
              </a:rPr>
              <a:t>Câu hỏi</a:t>
            </a:r>
            <a:r>
              <a:rPr lang="en-US" sz="2000" b="1" smtClean="0">
                <a:solidFill>
                  <a:srgbClr val="0000DE"/>
                </a:solidFill>
                <a:latin typeface="Arial" pitchFamily="34" charset="0"/>
                <a:cs typeface="Arial" pitchFamily="34" charset="0"/>
              </a:rPr>
              <a:t>: Trong các lệnh trên, em hãy chỉ ra những lệnh bị lặp lại và các lệnh đó bị lặp lại bao nhiêu lần?</a:t>
            </a:r>
            <a:endParaRPr lang="es-ES" sz="2800" b="1">
              <a:solidFill>
                <a:srgbClr val="0000DE"/>
              </a:solidFill>
              <a:latin typeface="Arial" pitchFamily="34" charset="0"/>
              <a:cs typeface="Arial" pitchFamily="34" charset="0"/>
            </a:endParaRPr>
          </a:p>
        </p:txBody>
      </p:sp>
      <p:pic>
        <p:nvPicPr>
          <p:cNvPr id="4098" name="Picture 2" descr="C:\Users\MINHTRI\Videos\output\FormatFactory Ghi hình màn hình20211021_111144 00_00_00-00_00_3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5177" y="2004078"/>
            <a:ext cx="3917423" cy="363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989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4098"/>
                                        </p:tgtEl>
                                        <p:attrNameLst>
                                          <p:attrName>style.visibility</p:attrName>
                                        </p:attrNameLst>
                                      </p:cBhvr>
                                      <p:to>
                                        <p:strVal val="visible"/>
                                      </p:to>
                                    </p:set>
                                    <p:animEffect transition="in" filter="circle(in)">
                                      <p:cBhvr>
                                        <p:cTn id="26" dur="2000"/>
                                        <p:tgtEl>
                                          <p:spTgt spid="409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p:bldP spid="16" grpId="0"/>
      <p:bldP spid="1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52400"/>
            <a:ext cx="5105400" cy="584775"/>
          </a:xfrm>
          <a:prstGeom prst="rect">
            <a:avLst/>
          </a:prstGeom>
          <a:solidFill>
            <a:srgbClr val="79BAE7">
              <a:alpha val="34000"/>
            </a:srgbClr>
          </a:solidFill>
          <a:ln>
            <a:solidFill>
              <a:srgbClr val="FFFF00"/>
            </a:solidFill>
          </a:ln>
        </p:spPr>
        <p:style>
          <a:lnRef idx="3">
            <a:schemeClr val="lt1"/>
          </a:lnRef>
          <a:fillRef idx="1">
            <a:schemeClr val="accent6"/>
          </a:fillRef>
          <a:effectRef idx="1">
            <a:schemeClr val="accent6"/>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smtClean="0">
                <a:ln w="11430"/>
                <a:solidFill>
                  <a:srgbClr val="FFFF00"/>
                </a:solidFill>
                <a:effectLst>
                  <a:outerShdw blurRad="80000" dist="40000" dir="5040000" algn="tl">
                    <a:srgbClr val="000000">
                      <a:alpha val="30000"/>
                    </a:srgbClr>
                  </a:outerShdw>
                </a:effectLst>
              </a:rPr>
              <a:t>VÒNG </a:t>
            </a:r>
            <a:r>
              <a:rPr lang="es-ES" sz="3200" b="1">
                <a:ln w="11430"/>
                <a:solidFill>
                  <a:srgbClr val="FFFF00"/>
                </a:solidFill>
                <a:effectLst>
                  <a:outerShdw blurRad="80000" dist="40000" dir="5040000" algn="tl">
                    <a:srgbClr val="000000">
                      <a:alpha val="30000"/>
                    </a:srgbClr>
                  </a:outerShdw>
                </a:effectLst>
              </a:rPr>
              <a:t>LẶP REPEAT</a:t>
            </a:r>
            <a:endParaRPr lang="vi-VN" sz="3200" b="1">
              <a:ln w="11430"/>
              <a:solidFill>
                <a:srgbClr val="FFFF00"/>
              </a:solidFill>
              <a:effectLst>
                <a:outerShdw blurRad="80000" dist="40000" dir="5040000" algn="tl">
                  <a:srgbClr val="000000">
                    <a:alpha val="30000"/>
                  </a:srgbClr>
                </a:outerShdw>
              </a:effectLst>
            </a:endParaRPr>
          </a:p>
        </p:txBody>
      </p:sp>
      <p:sp>
        <p:nvSpPr>
          <p:cNvPr id="9" name="Rectangle 8"/>
          <p:cNvSpPr/>
          <p:nvPr/>
        </p:nvSpPr>
        <p:spPr>
          <a:xfrm>
            <a:off x="76200" y="1210270"/>
            <a:ext cx="8432223" cy="923330"/>
          </a:xfrm>
          <a:prstGeom prst="rect">
            <a:avLst/>
          </a:prstGeom>
        </p:spPr>
        <p:txBody>
          <a:bodyPr wrap="square">
            <a:spAutoFit/>
          </a:bodyPr>
          <a:lstStyle/>
          <a:p>
            <a:pPr lvl="0" algn="just" eaLnBrk="0" fontAlgn="base" hangingPunct="0">
              <a:spcBef>
                <a:spcPct val="0"/>
              </a:spcBef>
              <a:spcAft>
                <a:spcPct val="0"/>
              </a:spcAft>
            </a:pPr>
            <a:r>
              <a:rPr lang="es-ES" b="1" smtClean="0">
                <a:solidFill>
                  <a:srgbClr val="0000DE"/>
                </a:solidFill>
              </a:rPr>
              <a:t>Khi </a:t>
            </a:r>
            <a:r>
              <a:rPr lang="es-ES" b="1">
                <a:solidFill>
                  <a:srgbClr val="0000DE"/>
                </a:solidFill>
              </a:rPr>
              <a:t>cần thực hiện một lệnh vẽ mà trong đó, các lệnh quan trọng được lặp lại nhiều lần, ta có thể dùng một vòng lặp, vòng lặp này có tên gọi là </a:t>
            </a:r>
            <a:r>
              <a:rPr lang="es-ES" b="1">
                <a:solidFill>
                  <a:srgbClr val="7030A0"/>
                </a:solidFill>
              </a:rPr>
              <a:t>Repeat</a:t>
            </a:r>
            <a:r>
              <a:rPr lang="es-ES" b="1">
                <a:solidFill>
                  <a:srgbClr val="0000DE"/>
                </a:solidFill>
              </a:rPr>
              <a:t>.</a:t>
            </a:r>
          </a:p>
        </p:txBody>
      </p:sp>
      <p:pic>
        <p:nvPicPr>
          <p:cNvPr id="5123" name="Picture 3" descr="C:\Users\MINHTRI\Videos\output\FormatFactory Ghi hình màn hình20211021_111849 00_00_00-00_00_3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237" y="2486601"/>
            <a:ext cx="4326614" cy="41870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INHTRI\Videos\output\FormatFactory Ghi hình màn hình20211021_112039 00_00_00-00_00_3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84367" y="2486601"/>
            <a:ext cx="4359633" cy="421899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a:stCxn id="5123" idx="3"/>
            <a:endCxn id="5124" idx="1"/>
          </p:cNvCxnSpPr>
          <p:nvPr/>
        </p:nvCxnSpPr>
        <p:spPr>
          <a:xfrm>
            <a:off x="4359851" y="4580124"/>
            <a:ext cx="406113" cy="5731"/>
          </a:xfrm>
          <a:prstGeom prst="straightConnector1">
            <a:avLst/>
          </a:prstGeom>
          <a:ln w="57150">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5305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circle(in)">
                                      <p:cBhvr>
                                        <p:cTn id="12" dur="20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nodeType="with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wipe(down)">
                                      <p:cBhvr>
                                        <p:cTn id="20"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52400"/>
            <a:ext cx="5105400" cy="584775"/>
          </a:xfrm>
          <a:prstGeom prst="rect">
            <a:avLst/>
          </a:prstGeom>
          <a:solidFill>
            <a:srgbClr val="79BAE7">
              <a:alpha val="34000"/>
            </a:srgbClr>
          </a:solidFill>
          <a:ln>
            <a:solidFill>
              <a:srgbClr val="FFFF00"/>
            </a:solidFill>
          </a:ln>
        </p:spPr>
        <p:style>
          <a:lnRef idx="3">
            <a:schemeClr val="lt1"/>
          </a:lnRef>
          <a:fillRef idx="1">
            <a:schemeClr val="accent6"/>
          </a:fillRef>
          <a:effectRef idx="1">
            <a:schemeClr val="accent6"/>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smtClean="0">
                <a:ln w="11430"/>
                <a:solidFill>
                  <a:srgbClr val="FFFF00"/>
                </a:solidFill>
                <a:effectLst>
                  <a:outerShdw blurRad="80000" dist="40000" dir="5040000" algn="tl">
                    <a:srgbClr val="000000">
                      <a:alpha val="30000"/>
                    </a:srgbClr>
                  </a:outerShdw>
                </a:effectLst>
              </a:rPr>
              <a:t>VÒNG </a:t>
            </a:r>
            <a:r>
              <a:rPr lang="es-ES" sz="3200" b="1">
                <a:ln w="11430"/>
                <a:solidFill>
                  <a:srgbClr val="FFFF00"/>
                </a:solidFill>
                <a:effectLst>
                  <a:outerShdw blurRad="80000" dist="40000" dir="5040000" algn="tl">
                    <a:srgbClr val="000000">
                      <a:alpha val="30000"/>
                    </a:srgbClr>
                  </a:outerShdw>
                </a:effectLst>
              </a:rPr>
              <a:t>LẶP REPEAT</a:t>
            </a:r>
            <a:endParaRPr lang="vi-VN" sz="3200" b="1">
              <a:ln w="11430"/>
              <a:solidFill>
                <a:srgbClr val="FFFF00"/>
              </a:solidFill>
              <a:effectLst>
                <a:outerShdw blurRad="80000" dist="40000" dir="5040000" algn="tl">
                  <a:srgbClr val="000000">
                    <a:alpha val="30000"/>
                  </a:srgbClr>
                </a:outerShdw>
              </a:effectLst>
            </a:endParaRPr>
          </a:p>
        </p:txBody>
      </p:sp>
      <p:sp>
        <p:nvSpPr>
          <p:cNvPr id="8" name="Rectangle 7"/>
          <p:cNvSpPr/>
          <p:nvPr/>
        </p:nvSpPr>
        <p:spPr>
          <a:xfrm>
            <a:off x="130790" y="914400"/>
            <a:ext cx="2149948" cy="461665"/>
          </a:xfrm>
          <a:prstGeom prst="rect">
            <a:avLst/>
          </a:prstGeom>
        </p:spPr>
        <p:txBody>
          <a:bodyPr wrap="none">
            <a:spAutoFit/>
          </a:bodyPr>
          <a:lstStyle/>
          <a:p>
            <a:pPr algn="just" fontAlgn="base">
              <a:spcBef>
                <a:spcPct val="0"/>
              </a:spcBef>
              <a:spcAft>
                <a:spcPct val="0"/>
              </a:spcAft>
            </a:pPr>
            <a:r>
              <a:rPr lang="vi-VN" sz="2400" b="1" u="sng" smtClean="0">
                <a:solidFill>
                  <a:srgbClr val="FF0000"/>
                </a:solidFill>
                <a:latin typeface="Arial" pitchFamily="34" charset="0"/>
                <a:ea typeface="Times New Roman" pitchFamily="18" charset="0"/>
                <a:cs typeface="Arial" pitchFamily="34" charset="0"/>
              </a:rPr>
              <a:t>Cấu trúc lệnh</a:t>
            </a:r>
            <a:endParaRPr lang="vi-VN" sz="2400" b="1" u="sng">
              <a:solidFill>
                <a:srgbClr val="FF0000"/>
              </a:solidFill>
              <a:latin typeface="Arial" pitchFamily="34" charset="0"/>
              <a:ea typeface="Times New Roman" pitchFamily="18" charset="0"/>
              <a:cs typeface="Arial" pitchFamily="34" charset="0"/>
            </a:endParaRPr>
          </a:p>
        </p:txBody>
      </p:sp>
      <p:sp>
        <p:nvSpPr>
          <p:cNvPr id="2" name="Rectangle 1"/>
          <p:cNvSpPr/>
          <p:nvPr/>
        </p:nvSpPr>
        <p:spPr>
          <a:xfrm>
            <a:off x="141875" y="2521803"/>
            <a:ext cx="8844463" cy="830997"/>
          </a:xfrm>
          <a:prstGeom prst="rect">
            <a:avLst/>
          </a:prstGeom>
        </p:spPr>
        <p:txBody>
          <a:bodyPr wrap="square">
            <a:spAutoFit/>
          </a:bodyPr>
          <a:lstStyle/>
          <a:p>
            <a:r>
              <a:rPr lang="es-ES" sz="2400" b="1" smtClean="0">
                <a:solidFill>
                  <a:srgbClr val="0000DE"/>
                </a:solidFill>
                <a:latin typeface="Arial" pitchFamily="34" charset="0"/>
                <a:ea typeface="Times New Roman" pitchFamily="18" charset="0"/>
                <a:cs typeface="Arial" pitchFamily="34" charset="0"/>
              </a:rPr>
              <a:t>Ví </a:t>
            </a:r>
            <a:r>
              <a:rPr lang="es-ES" sz="2400" b="1">
                <a:solidFill>
                  <a:srgbClr val="0000DE"/>
                </a:solidFill>
                <a:latin typeface="Arial" pitchFamily="34" charset="0"/>
                <a:ea typeface="Times New Roman" pitchFamily="18" charset="0"/>
                <a:cs typeface="Arial" pitchFamily="34" charset="0"/>
              </a:rPr>
              <a:t>dụ: dùng lệnh lặp để vẽ hình vuông</a:t>
            </a:r>
            <a:endParaRPr lang="vi-VN" sz="2400" b="1">
              <a:solidFill>
                <a:srgbClr val="0000DE"/>
              </a:solidFill>
              <a:latin typeface="Arial" pitchFamily="34" charset="0"/>
              <a:ea typeface="Times New Roman" pitchFamily="18" charset="0"/>
              <a:cs typeface="Arial" pitchFamily="34" charset="0"/>
            </a:endParaRPr>
          </a:p>
          <a:p>
            <a:r>
              <a:rPr lang="es-ES" sz="2400" b="1">
                <a:solidFill>
                  <a:srgbClr val="0000DE"/>
                </a:solidFill>
                <a:latin typeface="Arial" pitchFamily="34" charset="0"/>
                <a:ea typeface="Times New Roman" pitchFamily="18" charset="0"/>
                <a:cs typeface="Arial" pitchFamily="34" charset="0"/>
              </a:rPr>
              <a:t>Repeat </a:t>
            </a:r>
            <a:r>
              <a:rPr lang="es-ES" sz="2400" b="1" smtClean="0">
                <a:solidFill>
                  <a:srgbClr val="0000DE"/>
                </a:solidFill>
                <a:latin typeface="Arial" pitchFamily="34" charset="0"/>
                <a:ea typeface="Times New Roman" pitchFamily="18" charset="0"/>
                <a:cs typeface="Arial" pitchFamily="34" charset="0"/>
              </a:rPr>
              <a:t>4[fd </a:t>
            </a:r>
            <a:r>
              <a:rPr lang="vi-VN" sz="2400" b="1" smtClean="0">
                <a:solidFill>
                  <a:srgbClr val="0000DE"/>
                </a:solidFill>
                <a:latin typeface="Arial" pitchFamily="34" charset="0"/>
                <a:ea typeface="Times New Roman" pitchFamily="18" charset="0"/>
                <a:cs typeface="Arial" pitchFamily="34" charset="0"/>
              </a:rPr>
              <a:t>95</a:t>
            </a:r>
            <a:r>
              <a:rPr lang="es-ES" sz="2400" b="1" smtClean="0">
                <a:solidFill>
                  <a:srgbClr val="0000DE"/>
                </a:solidFill>
                <a:latin typeface="Arial" pitchFamily="34" charset="0"/>
                <a:ea typeface="Times New Roman" pitchFamily="18" charset="0"/>
                <a:cs typeface="Arial" pitchFamily="34" charset="0"/>
              </a:rPr>
              <a:t> </a:t>
            </a:r>
            <a:r>
              <a:rPr lang="es-ES" sz="2400" b="1">
                <a:solidFill>
                  <a:srgbClr val="0000DE"/>
                </a:solidFill>
                <a:latin typeface="Arial" pitchFamily="34" charset="0"/>
                <a:ea typeface="Times New Roman" pitchFamily="18" charset="0"/>
                <a:cs typeface="Arial" pitchFamily="34" charset="0"/>
              </a:rPr>
              <a:t>rt 90]</a:t>
            </a:r>
            <a:endParaRPr lang="vi-VN" sz="2400" b="1">
              <a:solidFill>
                <a:srgbClr val="0000DE"/>
              </a:solidFill>
              <a:latin typeface="Arial" pitchFamily="34" charset="0"/>
              <a:ea typeface="Times New Roman" pitchFamily="18" charset="0"/>
              <a:cs typeface="Arial" pitchFamily="34" charset="0"/>
            </a:endParaRPr>
          </a:p>
        </p:txBody>
      </p:sp>
      <p:sp>
        <p:nvSpPr>
          <p:cNvPr id="3" name="Rectangle 2"/>
          <p:cNvSpPr/>
          <p:nvPr/>
        </p:nvSpPr>
        <p:spPr>
          <a:xfrm>
            <a:off x="147137" y="1524000"/>
            <a:ext cx="8844463" cy="830997"/>
          </a:xfrm>
          <a:prstGeom prst="rect">
            <a:avLst/>
          </a:prstGeom>
        </p:spPr>
        <p:txBody>
          <a:bodyPr wrap="square">
            <a:spAutoFit/>
          </a:bodyPr>
          <a:lstStyle/>
          <a:p>
            <a:r>
              <a:rPr lang="es-ES" sz="2400" b="1">
                <a:solidFill>
                  <a:srgbClr val="FF0000"/>
                </a:solidFill>
                <a:latin typeface="Arial" pitchFamily="34" charset="0"/>
                <a:ea typeface="Times New Roman" pitchFamily="18" charset="0"/>
                <a:cs typeface="Arial" pitchFamily="34" charset="0"/>
              </a:rPr>
              <a:t>Repeat</a:t>
            </a:r>
            <a:r>
              <a:rPr lang="vi-VN" sz="2400" b="1">
                <a:solidFill>
                  <a:srgbClr val="FF0000"/>
                </a:solidFill>
                <a:latin typeface="Arial" pitchFamily="34" charset="0"/>
                <a:ea typeface="Times New Roman" pitchFamily="18" charset="0"/>
                <a:cs typeface="Arial" pitchFamily="34" charset="0"/>
              </a:rPr>
              <a:t> </a:t>
            </a:r>
            <a:r>
              <a:rPr lang="es-ES" sz="2400" b="1">
                <a:solidFill>
                  <a:srgbClr val="7030A0"/>
                </a:solidFill>
                <a:latin typeface="Arial" pitchFamily="34" charset="0"/>
                <a:ea typeface="Times New Roman" pitchFamily="18" charset="0"/>
                <a:cs typeface="Arial" pitchFamily="34" charset="0"/>
              </a:rPr>
              <a:t>số lần lặp lại</a:t>
            </a:r>
            <a:r>
              <a:rPr lang="es-ES" sz="2400" b="1">
                <a:solidFill>
                  <a:srgbClr val="00B050"/>
                </a:solidFill>
                <a:latin typeface="Arial" pitchFamily="34" charset="0"/>
                <a:ea typeface="Times New Roman" pitchFamily="18" charset="0"/>
                <a:cs typeface="Arial" pitchFamily="34" charset="0"/>
              </a:rPr>
              <a:t>[các câu lệnh cần lặp cách nhau bằng khoảng trắng]</a:t>
            </a:r>
            <a:endParaRPr lang="vi-VN" sz="2400" b="1">
              <a:solidFill>
                <a:srgbClr val="00B050"/>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9408336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52400"/>
            <a:ext cx="5105400" cy="584775"/>
          </a:xfrm>
          <a:prstGeom prst="rect">
            <a:avLst/>
          </a:prstGeom>
          <a:solidFill>
            <a:srgbClr val="79BAE7">
              <a:alpha val="34000"/>
            </a:srgbClr>
          </a:solidFill>
          <a:ln>
            <a:solidFill>
              <a:srgbClr val="FFFF00"/>
            </a:solidFill>
          </a:ln>
        </p:spPr>
        <p:style>
          <a:lnRef idx="3">
            <a:schemeClr val="lt1"/>
          </a:lnRef>
          <a:fillRef idx="1">
            <a:schemeClr val="accent6"/>
          </a:fillRef>
          <a:effectRef idx="1">
            <a:schemeClr val="accent6"/>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smtClean="0">
                <a:ln w="11430"/>
                <a:solidFill>
                  <a:srgbClr val="FFFF00"/>
                </a:solidFill>
                <a:effectLst>
                  <a:outerShdw blurRad="80000" dist="40000" dir="5040000" algn="tl">
                    <a:srgbClr val="000000">
                      <a:alpha val="30000"/>
                    </a:srgbClr>
                  </a:outerShdw>
                </a:effectLst>
              </a:rPr>
              <a:t>VÒNG </a:t>
            </a:r>
            <a:r>
              <a:rPr lang="es-ES" sz="3200" b="1">
                <a:ln w="11430"/>
                <a:solidFill>
                  <a:srgbClr val="FFFF00"/>
                </a:solidFill>
                <a:effectLst>
                  <a:outerShdw blurRad="80000" dist="40000" dir="5040000" algn="tl">
                    <a:srgbClr val="000000">
                      <a:alpha val="30000"/>
                    </a:srgbClr>
                  </a:outerShdw>
                </a:effectLst>
              </a:rPr>
              <a:t>LẶP REPEAT</a:t>
            </a:r>
            <a:endParaRPr lang="vi-VN" sz="3200" b="1">
              <a:ln w="11430"/>
              <a:solidFill>
                <a:srgbClr val="FFFF00"/>
              </a:solidFill>
              <a:effectLst>
                <a:outerShdw blurRad="80000" dist="40000" dir="5040000" algn="tl">
                  <a:srgbClr val="000000">
                    <a:alpha val="30000"/>
                  </a:srgbClr>
                </a:outerShdw>
              </a:effectLst>
            </a:endParaRPr>
          </a:p>
        </p:txBody>
      </p:sp>
      <p:sp>
        <p:nvSpPr>
          <p:cNvPr id="8" name="Rectangle 7"/>
          <p:cNvSpPr/>
          <p:nvPr/>
        </p:nvSpPr>
        <p:spPr>
          <a:xfrm>
            <a:off x="59852" y="909935"/>
            <a:ext cx="2149948" cy="461665"/>
          </a:xfrm>
          <a:prstGeom prst="rect">
            <a:avLst/>
          </a:prstGeom>
        </p:spPr>
        <p:txBody>
          <a:bodyPr wrap="none">
            <a:spAutoFit/>
          </a:bodyPr>
          <a:lstStyle/>
          <a:p>
            <a:pPr algn="just" fontAlgn="base">
              <a:spcBef>
                <a:spcPct val="0"/>
              </a:spcBef>
              <a:spcAft>
                <a:spcPct val="0"/>
              </a:spcAft>
            </a:pPr>
            <a:r>
              <a:rPr lang="vi-VN" sz="2400" b="1" u="sng" smtClean="0">
                <a:solidFill>
                  <a:srgbClr val="FF0000"/>
                </a:solidFill>
                <a:latin typeface="Arial" pitchFamily="34" charset="0"/>
                <a:ea typeface="Times New Roman" pitchFamily="18" charset="0"/>
                <a:cs typeface="Arial" pitchFamily="34" charset="0"/>
              </a:rPr>
              <a:t>Cấu trúc lệnh</a:t>
            </a:r>
            <a:endParaRPr lang="vi-VN" sz="2400" b="1" u="sng">
              <a:solidFill>
                <a:srgbClr val="FF0000"/>
              </a:solidFill>
              <a:latin typeface="Arial" pitchFamily="34" charset="0"/>
              <a:ea typeface="Times New Roman" pitchFamily="18" charset="0"/>
              <a:cs typeface="Arial" pitchFamily="34" charset="0"/>
            </a:endParaRPr>
          </a:p>
        </p:txBody>
      </p:sp>
      <p:sp>
        <p:nvSpPr>
          <p:cNvPr id="2" name="Rectangle 1"/>
          <p:cNvSpPr/>
          <p:nvPr/>
        </p:nvSpPr>
        <p:spPr>
          <a:xfrm>
            <a:off x="76200" y="1302603"/>
            <a:ext cx="8844463" cy="707886"/>
          </a:xfrm>
          <a:prstGeom prst="rect">
            <a:avLst/>
          </a:prstGeom>
        </p:spPr>
        <p:txBody>
          <a:bodyPr wrap="square">
            <a:spAutoFit/>
          </a:bodyPr>
          <a:lstStyle/>
          <a:p>
            <a:r>
              <a:rPr lang="es-ES" sz="2000" b="1" smtClean="0">
                <a:solidFill>
                  <a:srgbClr val="0000DE"/>
                </a:solidFill>
                <a:latin typeface="Arial" pitchFamily="34" charset="0"/>
                <a:ea typeface="Times New Roman" pitchFamily="18" charset="0"/>
                <a:cs typeface="Arial" pitchFamily="34" charset="0"/>
              </a:rPr>
              <a:t>Ví </a:t>
            </a:r>
            <a:r>
              <a:rPr lang="es-ES" sz="2000" b="1">
                <a:solidFill>
                  <a:srgbClr val="0000DE"/>
                </a:solidFill>
                <a:latin typeface="Arial" pitchFamily="34" charset="0"/>
                <a:ea typeface="Times New Roman" pitchFamily="18" charset="0"/>
                <a:cs typeface="Arial" pitchFamily="34" charset="0"/>
              </a:rPr>
              <a:t>dụ: </a:t>
            </a:r>
            <a:r>
              <a:rPr lang="vi-VN" sz="2000" b="1" smtClean="0">
                <a:solidFill>
                  <a:srgbClr val="0000DE"/>
                </a:solidFill>
                <a:latin typeface="Arial" pitchFamily="34" charset="0"/>
                <a:ea typeface="Times New Roman" pitchFamily="18" charset="0"/>
                <a:cs typeface="Arial" pitchFamily="34" charset="0"/>
              </a:rPr>
              <a:t>D</a:t>
            </a:r>
            <a:r>
              <a:rPr lang="es-ES" sz="2000" b="1" smtClean="0">
                <a:solidFill>
                  <a:srgbClr val="0000DE"/>
                </a:solidFill>
                <a:latin typeface="Arial" pitchFamily="34" charset="0"/>
                <a:ea typeface="Times New Roman" pitchFamily="18" charset="0"/>
                <a:cs typeface="Arial" pitchFamily="34" charset="0"/>
              </a:rPr>
              <a:t>ùng </a:t>
            </a:r>
            <a:r>
              <a:rPr lang="es-ES" sz="2000" b="1">
                <a:solidFill>
                  <a:srgbClr val="0000DE"/>
                </a:solidFill>
                <a:latin typeface="Arial" pitchFamily="34" charset="0"/>
                <a:ea typeface="Times New Roman" pitchFamily="18" charset="0"/>
                <a:cs typeface="Arial" pitchFamily="34" charset="0"/>
              </a:rPr>
              <a:t>lệnh lặp để vẽ hình vuông</a:t>
            </a:r>
            <a:endParaRPr lang="vi-VN" sz="2000" b="1">
              <a:solidFill>
                <a:srgbClr val="0000DE"/>
              </a:solidFill>
              <a:latin typeface="Arial" pitchFamily="34" charset="0"/>
              <a:ea typeface="Times New Roman" pitchFamily="18" charset="0"/>
              <a:cs typeface="Arial" pitchFamily="34" charset="0"/>
            </a:endParaRPr>
          </a:p>
          <a:p>
            <a:r>
              <a:rPr lang="es-ES" sz="2000" b="1">
                <a:solidFill>
                  <a:srgbClr val="0000DE"/>
                </a:solidFill>
                <a:latin typeface="Arial" pitchFamily="34" charset="0"/>
                <a:ea typeface="Times New Roman" pitchFamily="18" charset="0"/>
                <a:cs typeface="Arial" pitchFamily="34" charset="0"/>
              </a:rPr>
              <a:t>Repeat </a:t>
            </a:r>
            <a:r>
              <a:rPr lang="es-ES" sz="2000" b="1" smtClean="0">
                <a:solidFill>
                  <a:srgbClr val="0000DE"/>
                </a:solidFill>
                <a:latin typeface="Arial" pitchFamily="34" charset="0"/>
                <a:ea typeface="Times New Roman" pitchFamily="18" charset="0"/>
                <a:cs typeface="Arial" pitchFamily="34" charset="0"/>
              </a:rPr>
              <a:t>4[fd </a:t>
            </a:r>
            <a:r>
              <a:rPr lang="vi-VN" sz="2000" b="1" smtClean="0">
                <a:solidFill>
                  <a:srgbClr val="0000DE"/>
                </a:solidFill>
                <a:latin typeface="Arial" pitchFamily="34" charset="0"/>
                <a:ea typeface="Times New Roman" pitchFamily="18" charset="0"/>
                <a:cs typeface="Arial" pitchFamily="34" charset="0"/>
              </a:rPr>
              <a:t>95</a:t>
            </a:r>
            <a:r>
              <a:rPr lang="es-ES" sz="2000" b="1" smtClean="0">
                <a:solidFill>
                  <a:srgbClr val="0000DE"/>
                </a:solidFill>
                <a:latin typeface="Arial" pitchFamily="34" charset="0"/>
                <a:ea typeface="Times New Roman" pitchFamily="18" charset="0"/>
                <a:cs typeface="Arial" pitchFamily="34" charset="0"/>
              </a:rPr>
              <a:t> </a:t>
            </a:r>
            <a:r>
              <a:rPr lang="es-ES" sz="2000" b="1">
                <a:solidFill>
                  <a:srgbClr val="0000DE"/>
                </a:solidFill>
                <a:latin typeface="Arial" pitchFamily="34" charset="0"/>
                <a:ea typeface="Times New Roman" pitchFamily="18" charset="0"/>
                <a:cs typeface="Arial" pitchFamily="34" charset="0"/>
              </a:rPr>
              <a:t>rt 90]</a:t>
            </a:r>
            <a:endParaRPr lang="vi-VN" sz="2000" b="1">
              <a:solidFill>
                <a:srgbClr val="0000DE"/>
              </a:solidFill>
              <a:latin typeface="Arial" pitchFamily="34" charset="0"/>
              <a:ea typeface="Times New Roman" pitchFamily="18" charset="0"/>
              <a:cs typeface="Arial" pitchFamily="34" charset="0"/>
            </a:endParaRPr>
          </a:p>
        </p:txBody>
      </p:sp>
      <p:pic>
        <p:nvPicPr>
          <p:cNvPr id="6" name="Picture 2" descr="C:\Users\MINHTRI\Videos\output\FormatFactory Ghi hình màn hình20211021_113202 00_00_00-00_00_3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38198"/>
            <a:ext cx="4800600" cy="464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9473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152400"/>
            <a:ext cx="5105400" cy="584775"/>
          </a:xfrm>
          <a:prstGeom prst="rect">
            <a:avLst/>
          </a:prstGeom>
          <a:solidFill>
            <a:srgbClr val="79BAE7">
              <a:alpha val="34000"/>
            </a:srgbClr>
          </a:solidFill>
          <a:ln>
            <a:solidFill>
              <a:srgbClr val="FFFF00"/>
            </a:solidFill>
          </a:ln>
        </p:spPr>
        <p:style>
          <a:lnRef idx="3">
            <a:schemeClr val="lt1"/>
          </a:lnRef>
          <a:fillRef idx="1">
            <a:schemeClr val="accent6"/>
          </a:fillRef>
          <a:effectRef idx="1">
            <a:schemeClr val="accent6"/>
          </a:effectRef>
          <a:fontRef idx="minor">
            <a:schemeClr val="lt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3200" b="1" smtClean="0">
                <a:ln w="11430"/>
                <a:solidFill>
                  <a:srgbClr val="FFFF00"/>
                </a:solidFill>
                <a:effectLst>
                  <a:outerShdw blurRad="80000" dist="40000" dir="5040000" algn="tl">
                    <a:srgbClr val="000000">
                      <a:alpha val="30000"/>
                    </a:srgbClr>
                  </a:outerShdw>
                </a:effectLst>
              </a:rPr>
              <a:t>VÒNG </a:t>
            </a:r>
            <a:r>
              <a:rPr lang="es-ES" sz="3200" b="1">
                <a:ln w="11430"/>
                <a:solidFill>
                  <a:srgbClr val="FFFF00"/>
                </a:solidFill>
                <a:effectLst>
                  <a:outerShdw blurRad="80000" dist="40000" dir="5040000" algn="tl">
                    <a:srgbClr val="000000">
                      <a:alpha val="30000"/>
                    </a:srgbClr>
                  </a:outerShdw>
                </a:effectLst>
              </a:rPr>
              <a:t>LẶP REPEAT</a:t>
            </a:r>
            <a:endParaRPr lang="vi-VN" sz="3200" b="1">
              <a:ln w="11430"/>
              <a:solidFill>
                <a:srgbClr val="FFFF00"/>
              </a:solidFill>
              <a:effectLst>
                <a:outerShdw blurRad="80000" dist="40000" dir="5040000" algn="tl">
                  <a:srgbClr val="000000">
                    <a:alpha val="30000"/>
                  </a:srgbClr>
                </a:outerShdw>
              </a:effectLst>
            </a:endParaRPr>
          </a:p>
        </p:txBody>
      </p:sp>
      <p:sp>
        <p:nvSpPr>
          <p:cNvPr id="8" name="Rectangle 7"/>
          <p:cNvSpPr/>
          <p:nvPr/>
        </p:nvSpPr>
        <p:spPr>
          <a:xfrm>
            <a:off x="47831" y="914400"/>
            <a:ext cx="3228769" cy="461665"/>
          </a:xfrm>
          <a:prstGeom prst="rect">
            <a:avLst/>
          </a:prstGeom>
        </p:spPr>
        <p:txBody>
          <a:bodyPr wrap="none">
            <a:spAutoFit/>
          </a:bodyPr>
          <a:lstStyle/>
          <a:p>
            <a:pPr algn="just" fontAlgn="base">
              <a:spcBef>
                <a:spcPct val="0"/>
              </a:spcBef>
              <a:spcAft>
                <a:spcPct val="0"/>
              </a:spcAft>
            </a:pPr>
            <a:r>
              <a:rPr lang="vi-VN" sz="2400" b="1" u="sng" smtClean="0">
                <a:solidFill>
                  <a:srgbClr val="FF0000"/>
                </a:solidFill>
                <a:latin typeface="Arial" pitchFamily="34" charset="0"/>
                <a:ea typeface="Times New Roman" pitchFamily="18" charset="0"/>
                <a:cs typeface="Arial" pitchFamily="34" charset="0"/>
              </a:rPr>
              <a:t>Khám phá và chia sẻ</a:t>
            </a:r>
            <a:endParaRPr lang="vi-VN" sz="2400" b="1" u="sng">
              <a:solidFill>
                <a:srgbClr val="FF0000"/>
              </a:solidFill>
              <a:latin typeface="Arial" pitchFamily="34" charset="0"/>
              <a:ea typeface="Times New Roman" pitchFamily="18" charset="0"/>
              <a:cs typeface="Arial" pitchFamily="34" charset="0"/>
            </a:endParaRPr>
          </a:p>
        </p:txBody>
      </p:sp>
      <p:sp>
        <p:nvSpPr>
          <p:cNvPr id="2" name="Rectangle 1"/>
          <p:cNvSpPr/>
          <p:nvPr/>
        </p:nvSpPr>
        <p:spPr>
          <a:xfrm>
            <a:off x="72736" y="1352490"/>
            <a:ext cx="8918864" cy="830997"/>
          </a:xfrm>
          <a:prstGeom prst="rect">
            <a:avLst/>
          </a:prstGeom>
        </p:spPr>
        <p:txBody>
          <a:bodyPr wrap="square">
            <a:spAutoFit/>
          </a:bodyPr>
          <a:lstStyle/>
          <a:p>
            <a:r>
              <a:rPr lang="vi-VN" sz="2400" b="1" smtClean="0">
                <a:solidFill>
                  <a:srgbClr val="0000DE"/>
                </a:solidFill>
                <a:latin typeface="Arial" pitchFamily="34" charset="0"/>
                <a:ea typeface="Times New Roman" pitchFamily="18" charset="0"/>
                <a:cs typeface="Arial" pitchFamily="34" charset="0"/>
              </a:rPr>
              <a:t>Em điền vào chỗ trống để hoàn thành câu lệnh áp dụng cho hình vẽ:</a:t>
            </a:r>
            <a:endParaRPr lang="vi-VN" sz="2400" b="1">
              <a:solidFill>
                <a:srgbClr val="0000DE"/>
              </a:solidFill>
              <a:latin typeface="Arial" pitchFamily="34" charset="0"/>
              <a:ea typeface="Times New Roman" pitchFamily="18" charset="0"/>
              <a:cs typeface="Arial" pitchFamily="34" charset="0"/>
            </a:endParaRPr>
          </a:p>
        </p:txBody>
      </p:sp>
      <p:sp>
        <p:nvSpPr>
          <p:cNvPr id="3" name="TextBox 2"/>
          <p:cNvSpPr txBox="1"/>
          <p:nvPr/>
        </p:nvSpPr>
        <p:spPr>
          <a:xfrm>
            <a:off x="1842654" y="2372380"/>
            <a:ext cx="4794902" cy="523220"/>
          </a:xfrm>
          <a:prstGeom prst="rect">
            <a:avLst/>
          </a:prstGeom>
          <a:noFill/>
        </p:spPr>
        <p:txBody>
          <a:bodyPr wrap="none" rtlCol="0">
            <a:spAutoFit/>
          </a:bodyPr>
          <a:lstStyle/>
          <a:p>
            <a:r>
              <a:rPr lang="vi-VN" sz="2800" b="1" smtClean="0">
                <a:solidFill>
                  <a:srgbClr val="7030A0"/>
                </a:solidFill>
                <a:latin typeface="Tahoma" pitchFamily="34" charset="0"/>
                <a:ea typeface="Tahoma" pitchFamily="34" charset="0"/>
                <a:cs typeface="Tahoma" pitchFamily="34" charset="0"/>
              </a:rPr>
              <a:t>repeat ......[fd ...... rt ......]</a:t>
            </a:r>
            <a:endParaRPr lang="vi-VN" sz="2800" b="1">
              <a:solidFill>
                <a:srgbClr val="7030A0"/>
              </a:solidFill>
              <a:latin typeface="Tahoma" pitchFamily="34" charset="0"/>
              <a:ea typeface="Tahoma" pitchFamily="34" charset="0"/>
              <a:cs typeface="Tahoma" pitchFamily="34" charset="0"/>
            </a:endParaRPr>
          </a:p>
        </p:txBody>
      </p:sp>
      <p:sp>
        <p:nvSpPr>
          <p:cNvPr id="5" name="Isosceles Triangle 4"/>
          <p:cNvSpPr/>
          <p:nvPr/>
        </p:nvSpPr>
        <p:spPr>
          <a:xfrm rot="5400000">
            <a:off x="3274867" y="3678621"/>
            <a:ext cx="2514600" cy="2167759"/>
          </a:xfrm>
          <a:prstGeom prst="triangl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p:cNvSpPr txBox="1"/>
          <p:nvPr/>
        </p:nvSpPr>
        <p:spPr>
          <a:xfrm>
            <a:off x="2819399" y="4577834"/>
            <a:ext cx="627095" cy="369332"/>
          </a:xfrm>
          <a:prstGeom prst="rect">
            <a:avLst/>
          </a:prstGeom>
          <a:noFill/>
        </p:spPr>
        <p:txBody>
          <a:bodyPr wrap="none" rtlCol="0">
            <a:spAutoFit/>
          </a:bodyPr>
          <a:lstStyle/>
          <a:p>
            <a:r>
              <a:rPr lang="vi-VN" smtClean="0">
                <a:solidFill>
                  <a:schemeClr val="bg1"/>
                </a:solidFill>
              </a:rPr>
              <a:t>110</a:t>
            </a:r>
            <a:endParaRPr lang="vi-VN">
              <a:solidFill>
                <a:schemeClr val="bg1"/>
              </a:solidFill>
            </a:endParaRPr>
          </a:p>
        </p:txBody>
      </p:sp>
      <p:sp>
        <p:nvSpPr>
          <p:cNvPr id="9" name="TextBox 8"/>
          <p:cNvSpPr txBox="1"/>
          <p:nvPr/>
        </p:nvSpPr>
        <p:spPr>
          <a:xfrm>
            <a:off x="4267200" y="3745468"/>
            <a:ext cx="627095" cy="369332"/>
          </a:xfrm>
          <a:prstGeom prst="rect">
            <a:avLst/>
          </a:prstGeom>
          <a:noFill/>
        </p:spPr>
        <p:txBody>
          <a:bodyPr wrap="none" rtlCol="0">
            <a:spAutoFit/>
          </a:bodyPr>
          <a:lstStyle/>
          <a:p>
            <a:r>
              <a:rPr lang="vi-VN" smtClean="0">
                <a:solidFill>
                  <a:schemeClr val="bg1"/>
                </a:solidFill>
              </a:rPr>
              <a:t>110</a:t>
            </a:r>
            <a:endParaRPr lang="vi-VN">
              <a:solidFill>
                <a:schemeClr val="bg1"/>
              </a:solidFill>
            </a:endParaRPr>
          </a:p>
        </p:txBody>
      </p:sp>
      <p:sp>
        <p:nvSpPr>
          <p:cNvPr id="10" name="TextBox 9"/>
          <p:cNvSpPr txBox="1"/>
          <p:nvPr/>
        </p:nvSpPr>
        <p:spPr>
          <a:xfrm>
            <a:off x="4495800" y="5334000"/>
            <a:ext cx="627095" cy="369332"/>
          </a:xfrm>
          <a:prstGeom prst="rect">
            <a:avLst/>
          </a:prstGeom>
          <a:noFill/>
        </p:spPr>
        <p:txBody>
          <a:bodyPr wrap="none" rtlCol="0">
            <a:spAutoFit/>
          </a:bodyPr>
          <a:lstStyle/>
          <a:p>
            <a:r>
              <a:rPr lang="vi-VN" smtClean="0">
                <a:solidFill>
                  <a:schemeClr val="bg1"/>
                </a:solidFill>
              </a:rPr>
              <a:t>110</a:t>
            </a:r>
            <a:endParaRPr lang="vi-VN">
              <a:solidFill>
                <a:schemeClr val="bg1"/>
              </a:solidFill>
            </a:endParaRPr>
          </a:p>
        </p:txBody>
      </p:sp>
      <p:sp>
        <p:nvSpPr>
          <p:cNvPr id="7" name="TextBox 6"/>
          <p:cNvSpPr txBox="1"/>
          <p:nvPr/>
        </p:nvSpPr>
        <p:spPr>
          <a:xfrm>
            <a:off x="3329522" y="2372380"/>
            <a:ext cx="404278" cy="461665"/>
          </a:xfrm>
          <a:prstGeom prst="rect">
            <a:avLst/>
          </a:prstGeom>
          <a:noFill/>
        </p:spPr>
        <p:txBody>
          <a:bodyPr wrap="none" rtlCol="0">
            <a:spAutoFit/>
          </a:bodyPr>
          <a:lstStyle/>
          <a:p>
            <a:r>
              <a:rPr lang="vi-VN" sz="2400" b="1" smtClean="0">
                <a:solidFill>
                  <a:srgbClr val="FF0000"/>
                </a:solidFill>
              </a:rPr>
              <a:t>3</a:t>
            </a:r>
            <a:endParaRPr lang="vi-VN" sz="2400" b="1">
              <a:solidFill>
                <a:srgbClr val="FF0000"/>
              </a:solidFill>
            </a:endParaRPr>
          </a:p>
        </p:txBody>
      </p:sp>
      <p:sp>
        <p:nvSpPr>
          <p:cNvPr id="12" name="TextBox 11"/>
          <p:cNvSpPr txBox="1"/>
          <p:nvPr/>
        </p:nvSpPr>
        <p:spPr>
          <a:xfrm>
            <a:off x="4384701" y="2372380"/>
            <a:ext cx="843501" cy="461665"/>
          </a:xfrm>
          <a:prstGeom prst="rect">
            <a:avLst/>
          </a:prstGeom>
          <a:noFill/>
        </p:spPr>
        <p:txBody>
          <a:bodyPr wrap="none" rtlCol="0">
            <a:spAutoFit/>
          </a:bodyPr>
          <a:lstStyle/>
          <a:p>
            <a:r>
              <a:rPr lang="vi-VN" sz="2400" b="1" smtClean="0">
                <a:solidFill>
                  <a:srgbClr val="FF0000"/>
                </a:solidFill>
              </a:rPr>
              <a:t>110</a:t>
            </a:r>
            <a:endParaRPr lang="vi-VN" sz="2400" b="1">
              <a:solidFill>
                <a:srgbClr val="FF0000"/>
              </a:solidFill>
            </a:endParaRPr>
          </a:p>
        </p:txBody>
      </p:sp>
      <p:sp>
        <p:nvSpPr>
          <p:cNvPr id="13" name="TextBox 12"/>
          <p:cNvSpPr txBox="1"/>
          <p:nvPr/>
        </p:nvSpPr>
        <p:spPr>
          <a:xfrm>
            <a:off x="5557299" y="2362200"/>
            <a:ext cx="843501" cy="461665"/>
          </a:xfrm>
          <a:prstGeom prst="rect">
            <a:avLst/>
          </a:prstGeom>
          <a:noFill/>
        </p:spPr>
        <p:txBody>
          <a:bodyPr wrap="none" rtlCol="0">
            <a:spAutoFit/>
          </a:bodyPr>
          <a:lstStyle/>
          <a:p>
            <a:r>
              <a:rPr lang="vi-VN" sz="2400" b="1" smtClean="0">
                <a:solidFill>
                  <a:srgbClr val="FF0000"/>
                </a:solidFill>
              </a:rPr>
              <a:t>120</a:t>
            </a:r>
            <a:endParaRPr lang="vi-VN" sz="2400" b="1">
              <a:solidFill>
                <a:srgbClr val="FF0000"/>
              </a:solidFill>
            </a:endParaRPr>
          </a:p>
        </p:txBody>
      </p:sp>
    </p:spTree>
    <p:extLst>
      <p:ext uri="{BB962C8B-B14F-4D97-AF65-F5344CB8AC3E}">
        <p14:creationId xmlns:p14="http://schemas.microsoft.com/office/powerpoint/2010/main" val="386706196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par>
                          <p:cTn id="23" fill="hold">
                            <p:stCondLst>
                              <p:cond delay="1000"/>
                            </p:stCondLst>
                            <p:childTnLst>
                              <p:par>
                                <p:cTn id="24" presetID="2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5" grpId="0" animBg="1"/>
      <p:bldP spid="6" grpId="0"/>
      <p:bldP spid="9" grpId="0"/>
      <p:bldP spid="10" grpId="0"/>
      <p:bldP spid="7"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618&quot;&gt;&lt;object type=&quot;3&quot; unique_id=&quot;10619&quot;&gt;&lt;property id=&quot;20148&quot; value=&quot;5&quot;/&gt;&lt;property id=&quot;20300&quot; value=&quot;Slide 1&quot;/&gt;&lt;property id=&quot;20307&quot; value=&quot;256&quot;/&gt;&lt;/object&gt;&lt;object type=&quot;3&quot; unique_id=&quot;10620&quot;&gt;&lt;property id=&quot;20148&quot; value=&quot;5&quot;/&gt;&lt;property id=&quot;20300&quot; value=&quot;Slide 2&quot;/&gt;&lt;property id=&quot;20307&quot; value=&quot;263&quot;/&gt;&lt;/object&gt;&lt;object type=&quot;3&quot; unique_id=&quot;10621&quot;&gt;&lt;property id=&quot;20148&quot; value=&quot;5&quot;/&gt;&lt;property id=&quot;20300&quot; value=&quot;Slide 3&quot;/&gt;&lt;property id=&quot;20307&quot; value=&quot;264&quot;/&gt;&lt;/object&gt;&lt;object type=&quot;3&quot; unique_id=&quot;10622&quot;&gt;&lt;property id=&quot;20148&quot; value=&quot;5&quot;/&gt;&lt;property id=&quot;20300&quot; value=&quot;Slide 4&quot;/&gt;&lt;property id=&quot;20307&quot; value=&quot;257&quot;/&gt;&lt;/object&gt;&lt;object type=&quot;3&quot; unique_id=&quot;10623&quot;&gt;&lt;property id=&quot;20148&quot; value=&quot;5&quot;/&gt;&lt;property id=&quot;20300&quot; value=&quot;Slide 5&quot;/&gt;&lt;property id=&quot;20307&quot; value=&quot;258&quot;/&gt;&lt;/object&gt;&lt;object type=&quot;3&quot; unique_id=&quot;10624&quot;&gt;&lt;property id=&quot;20148&quot; value=&quot;5&quot;/&gt;&lt;property id=&quot;20300&quot; value=&quot;Slide 6&quot;/&gt;&lt;property id=&quot;20307&quot; value=&quot;265&quot;/&gt;&lt;/object&gt;&lt;object type=&quot;3&quot; unique_id=&quot;10625&quot;&gt;&lt;property id=&quot;20148&quot; value=&quot;5&quot;/&gt;&lt;property id=&quot;20300&quot; value=&quot;Slide 7&quot;/&gt;&lt;property id=&quot;20307&quot; value=&quot;261&quot;/&gt;&lt;/object&gt;&lt;object type=&quot;3&quot; unique_id=&quot;10626&quot;&gt;&lt;property id=&quot;20148&quot; value=&quot;5&quot;/&gt;&lt;property id=&quot;20300&quot; value=&quot;Slide 8&quot;/&gt;&lt;property id=&quot;20307&quot; value=&quot;266&quot;/&gt;&lt;/object&gt;&lt;object type=&quot;3&quot; unique_id=&quot;10627&quot;&gt;&lt;property id=&quot;20148&quot; value=&quot;5&quot;/&gt;&lt;property id=&quot;20300&quot; value=&quot;Slide 9&quot;/&gt;&lt;property id=&quot;20307&quot; value=&quot;259&quot;/&gt;&lt;/object&gt;&lt;object type=&quot;3&quot; unique_id=&quot;10628&quot;&gt;&lt;property id=&quot;20148&quot; value=&quot;5&quot;/&gt;&lt;property id=&quot;20300&quot; value=&quot;Slide 10&quot;/&gt;&lt;property id=&quot;20307&quot; value=&quot;268&quot;/&gt;&lt;/object&gt;&lt;object type=&quot;3&quot; unique_id=&quot;10629&quot;&gt;&lt;property id=&quot;20148&quot; value=&quot;5&quot;/&gt;&lt;property id=&quot;20300&quot; value=&quot;Slide 11&quot;/&gt;&lt;property id=&quot;20307&quot; value=&quot;269&quot;/&gt;&lt;/object&gt;&lt;object type=&quot;3&quot; unique_id=&quot;10630&quot;&gt;&lt;property id=&quot;20148&quot; value=&quot;5&quot;/&gt;&lt;property id=&quot;20300&quot; value=&quot;Slide 12&quot;/&gt;&lt;property id=&quot;20307&quot; value=&quot;270&quot;/&gt;&lt;/object&gt;&lt;object type=&quot;3&quot; unique_id=&quot;10631&quot;&gt;&lt;property id=&quot;20148&quot; value=&quot;5&quot;/&gt;&lt;property id=&quot;20300&quot; value=&quot;Slide 13&quot;/&gt;&lt;property id=&quot;20307&quot; value=&quot;260&quot;/&gt;&lt;/object&gt;&lt;object type=&quot;3&quot; unique_id=&quot;10632&quot;&gt;&lt;property id=&quot;20148&quot; value=&quot;5&quot;/&gt;&lt;property id=&quot;20300&quot; value=&quot;Slide 14&quot;/&gt;&lt;property id=&quot;20307&quot; value=&quot;262&quot;/&gt;&lt;/object&gt;&lt;object type=&quot;3&quot; unique_id=&quot;10633&quot;&gt;&lt;property id=&quot;20148&quot; value=&quot;5&quot;/&gt;&lt;property id=&quot;20300&quot; value=&quot;Slide 15&quot;/&gt;&lt;property id=&quot;20307&quot; value=&quot;267&quot;/&gt;&lt;/object&gt;&lt;object type=&quot;3&quot; unique_id=&quot;10634&quot;&gt;&lt;property id=&quot;20148&quot; value=&quot;5&quot;/&gt;&lt;property id=&quot;20300&quot; value=&quot;Slide 16&quot;/&gt;&lt;property id=&quot;20307&quot; value=&quot;271&quot;/&gt;&lt;/object&gt;&lt;/object&gt;&lt;object type=&quot;8&quot; unique_id=&quot;10652&quot;&gt;&lt;/object&gt;&lt;/object&gt;&lt;/database&gt;"/>
  <p:tag name="MMPROD_NEXTUNIQUEID" val="10010"/>
  <p:tag name="SECTOMILLISECCONVERTED" val="1"/>
</p:tagLst>
</file>

<file path=ppt/theme/theme1.xml><?xml version="1.0" encoding="utf-8"?>
<a:theme xmlns:a="http://schemas.openxmlformats.org/drawingml/2006/main" name="Winter">
  <a:themeElements>
    <a:clrScheme name="Custom 1">
      <a:dk1>
        <a:sysClr val="windowText" lastClr="000000"/>
      </a:dk1>
      <a:lt1>
        <a:sysClr val="window" lastClr="FFFFFF"/>
      </a:lt1>
      <a:dk2>
        <a:srgbClr val="CCE5F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TM02455519[[fn=Winter]]</Template>
  <TotalTime>362</TotalTime>
  <Words>550</Words>
  <Application>Microsoft Office PowerPoint</Application>
  <PresentationFormat>On-screen Show (4:3)</PresentationFormat>
  <Paragraphs>96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Winter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WINDOWS LOGO VÒNG LẶP REPEAT </dc:title>
  <dc:creator>MINHTRI</dc:creator>
  <cp:lastModifiedBy>MINHTRI</cp:lastModifiedBy>
  <cp:revision>66</cp:revision>
  <dcterms:created xsi:type="dcterms:W3CDTF">2006-08-16T00:00:00Z</dcterms:created>
  <dcterms:modified xsi:type="dcterms:W3CDTF">2021-11-10T09:00:22Z</dcterms:modified>
</cp:coreProperties>
</file>