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822" r:id="rId3"/>
    <p:sldMasterId id="2147484365" r:id="rId4"/>
  </p:sldMasterIdLst>
  <p:notesMasterIdLst>
    <p:notesMasterId r:id="rId23"/>
  </p:notesMasterIdLst>
  <p:sldIdLst>
    <p:sldId id="257" r:id="rId5"/>
    <p:sldId id="267" r:id="rId6"/>
    <p:sldId id="271" r:id="rId7"/>
    <p:sldId id="310" r:id="rId8"/>
    <p:sldId id="311" r:id="rId9"/>
    <p:sldId id="361" r:id="rId10"/>
    <p:sldId id="378" r:id="rId11"/>
    <p:sldId id="371" r:id="rId12"/>
    <p:sldId id="368" r:id="rId13"/>
    <p:sldId id="375" r:id="rId14"/>
    <p:sldId id="314" r:id="rId15"/>
    <p:sldId id="374" r:id="rId16"/>
    <p:sldId id="363" r:id="rId17"/>
    <p:sldId id="379" r:id="rId18"/>
    <p:sldId id="366" r:id="rId19"/>
    <p:sldId id="365" r:id="rId20"/>
    <p:sldId id="384" r:id="rId21"/>
    <p:sldId id="328"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CC"/>
    <a:srgbClr val="FFFF66"/>
    <a:srgbClr val="111111"/>
    <a:srgbClr val="FFFF00"/>
    <a:srgbClr val="000000"/>
    <a:srgbClr val="CC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66" y="33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58ADA9F6-9C4B-4B21-A6EE-70E0B02AE4ED}" type="datetimeFigureOut">
              <a:rPr lang="en-US"/>
              <a:pPr>
                <a:defRPr/>
              </a:pPr>
              <a:t>01/12/2021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3E095AA-A696-478B-A9F3-5972D809E2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EAD2EF-6074-41CA-889A-331E3A0A2EE2}" type="slidenum">
              <a:rPr lang="zh-CN" altLang="en-US">
                <a:solidFill>
                  <a:srgbClr val="000000"/>
                </a:solidFill>
                <a:latin typeface="Calibri" panose="020F0502020204030204" pitchFamily="34" charset="0"/>
                <a:ea typeface="等线" pitchFamily="2" charset="-122"/>
              </a:rPr>
              <a:pPr/>
              <a:t>1</a:t>
            </a:fld>
            <a:endParaRPr lang="zh-CN" altLang="en-US">
              <a:solidFill>
                <a:srgbClr val="000000"/>
              </a:solidFill>
              <a:latin typeface="Calibri" panose="020F0502020204030204" pitchFamily="34" charset="0"/>
              <a:ea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E912F4-94A1-4ED2-908A-AE8ADBC03023}"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621200-BB5D-4595-AC6B-9CF4DC59169D}"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A33344-12CE-4C08-AB34-D08B6A9697EF}" type="slidenum">
              <a:rPr lang="en-US" altLang="en-US"/>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95B9AE-89A6-41C7-8300-1E5B283D22BC}"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idx="4294967295"/>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53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DD6B1D-63AB-481E-8191-E5E9C5029193}" type="slidenum">
              <a:rPr lang="en-US" altLang="zh-CN">
                <a:solidFill>
                  <a:srgbClr val="000000"/>
                </a:solidFill>
                <a:latin typeface="Arial" panose="020B0604020202020204" pitchFamily="34" charset="0"/>
              </a:rPr>
              <a:pPr>
                <a:spcBef>
                  <a:spcPct val="0"/>
                </a:spcBef>
              </a:pPr>
              <a:t>17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5D57F7-AE0A-4282-8092-5781C3FDA0B5}"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F4FDCF6-8C2F-4C56-B09E-E4622CC6CF6D}"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E76BC1-08C0-4079-A8BA-5D78A2E39E31}" type="slidenum">
              <a:rPr lang="en-US" altLang="en-US"/>
              <a:pPr/>
              <a:t>‹#›</a:t>
            </a:fld>
            <a:endParaRPr lang="en-US" altLang="en-US"/>
          </a:p>
        </p:txBody>
      </p:sp>
    </p:spTree>
    <p:extLst>
      <p:ext uri="{BB962C8B-B14F-4D97-AF65-F5344CB8AC3E}">
        <p14:creationId xmlns:p14="http://schemas.microsoft.com/office/powerpoint/2010/main" val="2674225323"/>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5C3513-9652-49C7-A7E6-380569DFCC8F}"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08C5B2-5ACD-4247-B90F-7DA59D6E3987}" type="slidenum">
              <a:rPr lang="en-US" altLang="en-US"/>
              <a:pPr/>
              <a:t>‹#›</a:t>
            </a:fld>
            <a:endParaRPr lang="en-US" altLang="en-US"/>
          </a:p>
        </p:txBody>
      </p:sp>
    </p:spTree>
    <p:extLst>
      <p:ext uri="{BB962C8B-B14F-4D97-AF65-F5344CB8AC3E}">
        <p14:creationId xmlns:p14="http://schemas.microsoft.com/office/powerpoint/2010/main" val="138926505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80C1B4-8C86-4F22-A0A2-C83AB55DEF58}"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DDE10D-D224-4F8F-BB2B-79E9B69A00F4}" type="slidenum">
              <a:rPr lang="en-US" altLang="en-US"/>
              <a:pPr/>
              <a:t>‹#›</a:t>
            </a:fld>
            <a:endParaRPr lang="en-US" altLang="en-US"/>
          </a:p>
        </p:txBody>
      </p:sp>
    </p:spTree>
    <p:extLst>
      <p:ext uri="{BB962C8B-B14F-4D97-AF65-F5344CB8AC3E}">
        <p14:creationId xmlns:p14="http://schemas.microsoft.com/office/powerpoint/2010/main" val="740640202"/>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0A699-1546-4111-A209-60D55EE717FD}"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101379-2437-431B-A886-851A04D0D135}" type="slidenum">
              <a:rPr lang="en-US" altLang="en-US"/>
              <a:pPr/>
              <a:t>‹#›</a:t>
            </a:fld>
            <a:endParaRPr lang="en-US" altLang="en-US"/>
          </a:p>
        </p:txBody>
      </p:sp>
    </p:spTree>
    <p:extLst>
      <p:ext uri="{BB962C8B-B14F-4D97-AF65-F5344CB8AC3E}">
        <p14:creationId xmlns:p14="http://schemas.microsoft.com/office/powerpoint/2010/main" val="208964393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E6C46D4-8AF7-46F5-A668-5A71CB3549B6}"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336ACA-8B6B-4824-B8F8-BD6BA699FCBE}" type="slidenum">
              <a:rPr lang="en-US" altLang="en-US"/>
              <a:pPr/>
              <a:t>‹#›</a:t>
            </a:fld>
            <a:endParaRPr lang="en-US" altLang="en-US"/>
          </a:p>
        </p:txBody>
      </p:sp>
    </p:spTree>
    <p:extLst>
      <p:ext uri="{BB962C8B-B14F-4D97-AF65-F5344CB8AC3E}">
        <p14:creationId xmlns:p14="http://schemas.microsoft.com/office/powerpoint/2010/main" val="3120926675"/>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B61A35-8287-462F-A837-F8F9D269B94B}"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BCDB88-E380-479D-945B-679A5A8735DF}" type="slidenum">
              <a:rPr lang="en-US" altLang="en-US"/>
              <a:pPr/>
              <a:t>‹#›</a:t>
            </a:fld>
            <a:endParaRPr lang="en-US" altLang="en-US"/>
          </a:p>
        </p:txBody>
      </p:sp>
    </p:spTree>
    <p:extLst>
      <p:ext uri="{BB962C8B-B14F-4D97-AF65-F5344CB8AC3E}">
        <p14:creationId xmlns:p14="http://schemas.microsoft.com/office/powerpoint/2010/main" val="2797436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AE7824-3EDE-4B1A-AAF0-0967C0E9E815}"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66752D-D376-4297-9079-728607C8BD99}" type="slidenum">
              <a:rPr lang="en-US" altLang="en-US"/>
              <a:pPr/>
              <a:t>‹#›</a:t>
            </a:fld>
            <a:endParaRPr lang="en-US" altLang="en-US"/>
          </a:p>
        </p:txBody>
      </p:sp>
    </p:spTree>
    <p:extLst>
      <p:ext uri="{BB962C8B-B14F-4D97-AF65-F5344CB8AC3E}">
        <p14:creationId xmlns:p14="http://schemas.microsoft.com/office/powerpoint/2010/main" val="1852461371"/>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A506E97-21E0-4852-9217-176FD9F0D412}" type="slidenum">
              <a:rPr lang="en-US" altLang="zh-CN"/>
              <a:pPr/>
              <a:t>‹#›</a:t>
            </a:fld>
            <a:endParaRPr lang="en-US" altLang="zh-CN"/>
          </a:p>
        </p:txBody>
      </p:sp>
    </p:spTree>
    <p:extLst>
      <p:ext uri="{BB962C8B-B14F-4D97-AF65-F5344CB8AC3E}">
        <p14:creationId xmlns:p14="http://schemas.microsoft.com/office/powerpoint/2010/main" val="30381817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6C4BD8B-5996-4EB3-87E7-27BB398532BE}" type="datetimeFigureOut">
              <a:rPr lang="en-US" smtClean="0"/>
              <a:pPr>
                <a:defRPr/>
              </a:pPr>
              <a:t>01/12/2021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11FB4AB-1229-415E-B8FD-CD2C5206D358}" type="slidenum">
              <a:rPr lang="en-US" altLang="en-US" smtClean="0"/>
              <a:pPr/>
              <a:t>‹#›</a:t>
            </a:fld>
            <a:endParaRPr lang="en-US" altLang="en-US"/>
          </a:p>
        </p:txBody>
      </p:sp>
    </p:spTree>
    <p:extLst>
      <p:ext uri="{BB962C8B-B14F-4D97-AF65-F5344CB8AC3E}">
        <p14:creationId xmlns:p14="http://schemas.microsoft.com/office/powerpoint/2010/main" val="14979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67A6A10-A1AE-4376-9533-B9BBAFBEE6FA}" type="datetimeFigureOut">
              <a:rPr lang="en-US" smtClean="0"/>
              <a:pPr>
                <a:defRPr/>
              </a:pPr>
              <a:t>01/12/2021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43DFB4-37A0-4CCC-9E1A-8048F4C2C853}" type="slidenum">
              <a:rPr lang="en-US" altLang="en-US" smtClean="0"/>
              <a:pPr/>
              <a:t>‹#›</a:t>
            </a:fld>
            <a:endParaRPr lang="en-US" altLang="en-US"/>
          </a:p>
        </p:txBody>
      </p:sp>
    </p:spTree>
    <p:extLst>
      <p:ext uri="{BB962C8B-B14F-4D97-AF65-F5344CB8AC3E}">
        <p14:creationId xmlns:p14="http://schemas.microsoft.com/office/powerpoint/2010/main" val="3415410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16B9CEF-56CF-48C7-BF44-BC6F3FDE4724}" type="datetimeFigureOut">
              <a:rPr lang="en-US" smtClean="0"/>
              <a:pPr>
                <a:defRPr/>
              </a:pPr>
              <a:t>01/12/2021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CACE705-9A68-4D60-BFAF-AC9EF6A89287}" type="slidenum">
              <a:rPr lang="en-US" altLang="en-US" smtClean="0"/>
              <a:pPr/>
              <a:t>‹#›</a:t>
            </a:fld>
            <a:endParaRPr lang="en-US" altLang="en-US"/>
          </a:p>
        </p:txBody>
      </p:sp>
    </p:spTree>
    <p:extLst>
      <p:ext uri="{BB962C8B-B14F-4D97-AF65-F5344CB8AC3E}">
        <p14:creationId xmlns:p14="http://schemas.microsoft.com/office/powerpoint/2010/main" val="299383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B1E50-EB0A-464A-A204-01BC7592504D}"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1E3458-8AD7-46CB-9F03-6C80EF229D62}" type="slidenum">
              <a:rPr lang="en-US" altLang="en-US"/>
              <a:pPr/>
              <a:t>‹#›</a:t>
            </a:fld>
            <a:endParaRPr lang="en-US" altLang="en-US"/>
          </a:p>
        </p:txBody>
      </p:sp>
    </p:spTree>
    <p:extLst>
      <p:ext uri="{BB962C8B-B14F-4D97-AF65-F5344CB8AC3E}">
        <p14:creationId xmlns:p14="http://schemas.microsoft.com/office/powerpoint/2010/main" val="1155433061"/>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10DAD5-5AD9-47A8-9DA2-8DA454C1A252}" type="datetimeFigureOut">
              <a:rPr lang="en-US" smtClean="0"/>
              <a:pPr>
                <a:defRPr/>
              </a:pPr>
              <a:t>01/12/2021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0A3072E-35A5-4D2B-9216-75826982710A}" type="slidenum">
              <a:rPr lang="en-US" altLang="en-US" smtClean="0"/>
              <a:pPr/>
              <a:t>‹#›</a:t>
            </a:fld>
            <a:endParaRPr lang="en-US" altLang="en-US"/>
          </a:p>
        </p:txBody>
      </p:sp>
    </p:spTree>
    <p:extLst>
      <p:ext uri="{BB962C8B-B14F-4D97-AF65-F5344CB8AC3E}">
        <p14:creationId xmlns:p14="http://schemas.microsoft.com/office/powerpoint/2010/main" val="218172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C8D8824-C060-44DE-A975-B216F26C844C}" type="datetimeFigureOut">
              <a:rPr lang="en-US" smtClean="0"/>
              <a:pPr>
                <a:defRPr/>
              </a:pPr>
              <a:t>01/12/2021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30B8369-2074-4D14-8BED-4BBD553FAC1E}" type="slidenum">
              <a:rPr lang="en-US" altLang="en-US" smtClean="0"/>
              <a:pPr/>
              <a:t>‹#›</a:t>
            </a:fld>
            <a:endParaRPr lang="en-US" altLang="en-US"/>
          </a:p>
        </p:txBody>
      </p:sp>
    </p:spTree>
    <p:extLst>
      <p:ext uri="{BB962C8B-B14F-4D97-AF65-F5344CB8AC3E}">
        <p14:creationId xmlns:p14="http://schemas.microsoft.com/office/powerpoint/2010/main" val="113210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5274DC5-B48C-4785-B575-B3ACEDBCBBD7}" type="datetimeFigureOut">
              <a:rPr lang="en-US" smtClean="0"/>
              <a:pPr>
                <a:defRPr/>
              </a:pPr>
              <a:t>01/12/2021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075629A-A9FB-4AD2-A151-5742C8E9B6D7}" type="slidenum">
              <a:rPr lang="en-US" altLang="en-US" smtClean="0"/>
              <a:pPr/>
              <a:t>‹#›</a:t>
            </a:fld>
            <a:endParaRPr lang="en-US" altLang="en-US"/>
          </a:p>
        </p:txBody>
      </p:sp>
    </p:spTree>
    <p:extLst>
      <p:ext uri="{BB962C8B-B14F-4D97-AF65-F5344CB8AC3E}">
        <p14:creationId xmlns:p14="http://schemas.microsoft.com/office/powerpoint/2010/main" val="1465183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3939FB-10F6-46E8-95CD-126650A704BE}" type="datetimeFigureOut">
              <a:rPr lang="en-US" smtClean="0"/>
              <a:pPr>
                <a:defRPr/>
              </a:pPr>
              <a:t>01/12/2021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8E5EF99-2250-4BFE-8CED-0660C3896D09}" type="slidenum">
              <a:rPr lang="en-US" altLang="en-US" smtClean="0"/>
              <a:pPr/>
              <a:t>‹#›</a:t>
            </a:fld>
            <a:endParaRPr lang="en-US" altLang="en-US"/>
          </a:p>
        </p:txBody>
      </p:sp>
    </p:spTree>
    <p:extLst>
      <p:ext uri="{BB962C8B-B14F-4D97-AF65-F5344CB8AC3E}">
        <p14:creationId xmlns:p14="http://schemas.microsoft.com/office/powerpoint/2010/main" val="1405729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39A3D14-08C6-4319-BA9C-86CFC28CEDED}" type="datetimeFigureOut">
              <a:rPr lang="en-US" smtClean="0"/>
              <a:pPr>
                <a:defRPr/>
              </a:pPr>
              <a:t>01/12/2021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2C5945-F09C-4648-9C3E-ECBD1FB15EA0}" type="slidenum">
              <a:rPr lang="en-US" altLang="en-US" smtClean="0"/>
              <a:pPr/>
              <a:t>‹#›</a:t>
            </a:fld>
            <a:endParaRPr lang="en-US" altLang="en-US"/>
          </a:p>
        </p:txBody>
      </p:sp>
    </p:spTree>
    <p:extLst>
      <p:ext uri="{BB962C8B-B14F-4D97-AF65-F5344CB8AC3E}">
        <p14:creationId xmlns:p14="http://schemas.microsoft.com/office/powerpoint/2010/main" val="2838389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F8BFB7A-3726-4B2A-B816-3B94E1408A94}" type="datetimeFigureOut">
              <a:rPr lang="en-US" smtClean="0"/>
              <a:pPr>
                <a:defRPr/>
              </a:pPr>
              <a:t>01/12/2021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5DB2F94-0DE8-4228-8963-57E0AD12C8D8}" type="slidenum">
              <a:rPr lang="en-US" altLang="en-US" smtClean="0"/>
              <a:pPr/>
              <a:t>‹#›</a:t>
            </a:fld>
            <a:endParaRPr lang="en-US" altLang="en-US"/>
          </a:p>
        </p:txBody>
      </p:sp>
    </p:spTree>
    <p:extLst>
      <p:ext uri="{BB962C8B-B14F-4D97-AF65-F5344CB8AC3E}">
        <p14:creationId xmlns:p14="http://schemas.microsoft.com/office/powerpoint/2010/main" val="170441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9B51BA6-4196-4D0B-B1E6-D46DAD8C73A5}" type="datetimeFigureOut">
              <a:rPr lang="en-US" smtClean="0"/>
              <a:pPr>
                <a:defRPr/>
              </a:pPr>
              <a:t>01/12/2021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E67D5B-F29D-47C1-8BCC-AA35341F2867}" type="slidenum">
              <a:rPr lang="en-US" altLang="en-US" smtClean="0"/>
              <a:pPr/>
              <a:t>‹#›</a:t>
            </a:fld>
            <a:endParaRPr lang="en-US" altLang="en-US"/>
          </a:p>
        </p:txBody>
      </p:sp>
    </p:spTree>
    <p:extLst>
      <p:ext uri="{BB962C8B-B14F-4D97-AF65-F5344CB8AC3E}">
        <p14:creationId xmlns:p14="http://schemas.microsoft.com/office/powerpoint/2010/main" val="431125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D0FA1BA-9479-4C89-937F-7BDAC7FAA88A}" type="datetimeFigureOut">
              <a:rPr lang="en-US" smtClean="0"/>
              <a:pPr>
                <a:defRPr/>
              </a:pPr>
              <a:t>01/12/2021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5CA020-4A7D-4147-9A4B-7A63A6DD20E1}" type="slidenum">
              <a:rPr lang="en-US" altLang="en-US" smtClean="0"/>
              <a:pPr/>
              <a:t>‹#›</a:t>
            </a:fld>
            <a:endParaRPr lang="en-US" altLang="en-US"/>
          </a:p>
        </p:txBody>
      </p:sp>
    </p:spTree>
    <p:extLst>
      <p:ext uri="{BB962C8B-B14F-4D97-AF65-F5344CB8AC3E}">
        <p14:creationId xmlns:p14="http://schemas.microsoft.com/office/powerpoint/2010/main" val="39381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D04783-911D-450B-81B1-3697DA58F758}" type="datetimeFigureOut">
              <a:rPr lang="en-US"/>
              <a:pPr>
                <a:defRPr/>
              </a:pPr>
              <a:t>01/12/2021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561B37-A592-40FB-9BED-0783491A8C42}" type="slidenum">
              <a:rPr lang="en-US" altLang="en-US"/>
              <a:pPr/>
              <a:t>‹#›</a:t>
            </a:fld>
            <a:endParaRPr lang="en-US" altLang="en-US"/>
          </a:p>
        </p:txBody>
      </p:sp>
    </p:spTree>
    <p:extLst>
      <p:ext uri="{BB962C8B-B14F-4D97-AF65-F5344CB8AC3E}">
        <p14:creationId xmlns:p14="http://schemas.microsoft.com/office/powerpoint/2010/main" val="297773898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A1EB8-1C5A-42C1-8950-31A6A2D61AA2}" type="datetimeFigureOut">
              <a:rPr lang="en-US"/>
              <a:pPr>
                <a:defRPr/>
              </a:pPr>
              <a:t>01/12/2021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86585A-C61D-4985-81ED-179A6B4FEA3D}" type="slidenum">
              <a:rPr lang="en-US" altLang="en-US"/>
              <a:pPr/>
              <a:t>‹#›</a:t>
            </a:fld>
            <a:endParaRPr lang="en-US" altLang="en-US"/>
          </a:p>
        </p:txBody>
      </p:sp>
    </p:spTree>
    <p:extLst>
      <p:ext uri="{BB962C8B-B14F-4D97-AF65-F5344CB8AC3E}">
        <p14:creationId xmlns:p14="http://schemas.microsoft.com/office/powerpoint/2010/main" val="3045873185"/>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79276F-1C2E-47C0-8D6B-357DEB3656DC}" type="datetimeFigureOut">
              <a:rPr lang="en-US"/>
              <a:pPr>
                <a:defRPr/>
              </a:pPr>
              <a:t>01/12/2021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0EE7A4-F0C6-4DED-AD76-8DE5083C5FF1}" type="slidenum">
              <a:rPr lang="en-US" altLang="en-US"/>
              <a:pPr/>
              <a:t>‹#›</a:t>
            </a:fld>
            <a:endParaRPr lang="en-US" altLang="en-US"/>
          </a:p>
        </p:txBody>
      </p:sp>
    </p:spTree>
    <p:extLst>
      <p:ext uri="{BB962C8B-B14F-4D97-AF65-F5344CB8AC3E}">
        <p14:creationId xmlns:p14="http://schemas.microsoft.com/office/powerpoint/2010/main" val="2585973078"/>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1027D2-18C7-4D61-90C6-CED293C71C96}" type="datetimeFigureOut">
              <a:rPr lang="en-US"/>
              <a:pPr>
                <a:defRPr/>
              </a:pPr>
              <a:t>01/12/2021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2ACD5DB-5308-490F-BB74-E5C51034E3AA}" type="slidenum">
              <a:rPr lang="en-US" altLang="en-US"/>
              <a:pPr/>
              <a:t>‹#›</a:t>
            </a:fld>
            <a:endParaRPr lang="en-US" altLang="en-US"/>
          </a:p>
        </p:txBody>
      </p:sp>
    </p:spTree>
    <p:extLst>
      <p:ext uri="{BB962C8B-B14F-4D97-AF65-F5344CB8AC3E}">
        <p14:creationId xmlns:p14="http://schemas.microsoft.com/office/powerpoint/2010/main" val="551036221"/>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98B709-045D-429C-99C4-45F5F2D818F2}" type="datetimeFigureOut">
              <a:rPr lang="en-US"/>
              <a:pPr>
                <a:defRPr/>
              </a:pPr>
              <a:t>01/12/2021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DFC06EC-5F1F-40CE-8C1B-B573435BFEC0}" type="slidenum">
              <a:rPr lang="en-US" altLang="en-US"/>
              <a:pPr/>
              <a:t>‹#›</a:t>
            </a:fld>
            <a:endParaRPr lang="en-US" altLang="en-US"/>
          </a:p>
        </p:txBody>
      </p:sp>
    </p:spTree>
    <p:extLst>
      <p:ext uri="{BB962C8B-B14F-4D97-AF65-F5344CB8AC3E}">
        <p14:creationId xmlns:p14="http://schemas.microsoft.com/office/powerpoint/2010/main" val="1979411984"/>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01BD2A-28ED-4181-8A8A-4E051F3E489B}" type="datetimeFigureOut">
              <a:rPr lang="en-US"/>
              <a:pPr>
                <a:defRPr/>
              </a:pPr>
              <a:t>01/12/2021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D093CC-29FD-4FA5-AF0C-277EBA6E6893}" type="slidenum">
              <a:rPr lang="en-US" altLang="en-US"/>
              <a:pPr/>
              <a:t>‹#›</a:t>
            </a:fld>
            <a:endParaRPr lang="en-US" altLang="en-US"/>
          </a:p>
        </p:txBody>
      </p:sp>
    </p:spTree>
    <p:extLst>
      <p:ext uri="{BB962C8B-B14F-4D97-AF65-F5344CB8AC3E}">
        <p14:creationId xmlns:p14="http://schemas.microsoft.com/office/powerpoint/2010/main" val="16787685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195E44-FC8C-4786-81EF-BFF0BDB31E02}" type="datetimeFigureOut">
              <a:rPr lang="en-US"/>
              <a:pPr>
                <a:defRPr/>
              </a:pPr>
              <a:t>01/12/2021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5ECD94D-EAA2-4340-856B-DA518401AF31}" type="slidenum">
              <a:rPr lang="en-US" altLang="en-US"/>
              <a:pPr/>
              <a:t>‹#›</a:t>
            </a:fld>
            <a:endParaRPr lang="en-US" altLang="en-US"/>
          </a:p>
        </p:txBody>
      </p:sp>
    </p:spTree>
    <p:extLst>
      <p:ext uri="{BB962C8B-B14F-4D97-AF65-F5344CB8AC3E}">
        <p14:creationId xmlns:p14="http://schemas.microsoft.com/office/powerpoint/2010/main" val="187070594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97DBB06-9FA8-42D4-840E-871C66A74C6C}" type="datetimeFigureOut">
              <a:rPr lang="en-US"/>
              <a:pPr>
                <a:defRPr/>
              </a:pPr>
              <a:t>01/12/2021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3801DBC-3FD3-415F-A221-1D8DEA67B3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ransition>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329831FB-0B0F-42D6-B3F2-95056F0CB115}" type="datetimeFigureOut">
              <a:rPr lang="en-US"/>
              <a:pPr>
                <a:defRPr/>
              </a:pPr>
              <a:t>01/12/2021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0718D25-37D2-4D8F-BFB7-3A40E11EB8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7" r:id="rId1"/>
    <p:sldLayoutId id="2147484328" r:id="rId2"/>
  </p:sldLayoutIdLst>
  <p:transition>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8A77F7D7-1280-4EA3-B647-B1453A346DD7}" type="datetimeFigureOut">
              <a:rPr lang="en-US"/>
              <a:pPr>
                <a:defRPr/>
              </a:pPr>
              <a:t>01/12/2021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02EEC0-F29F-4438-B901-6B0530390F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40" r:id="rId1"/>
    <p:sldLayoutId id="2147484363" r:id="rId2"/>
    <p:sldLayoutId id="214748436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7DBB06-9FA8-42D4-840E-871C66A74C6C}" type="datetimeFigureOut">
              <a:rPr lang="en-US" smtClean="0"/>
              <a:pPr>
                <a:defRPr/>
              </a:pPr>
              <a:t>01/12/2021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01DBC-3FD3-415F-A221-1D8DEA67B3FB}" type="slidenum">
              <a:rPr lang="en-US" altLang="en-US" smtClean="0"/>
              <a:pPr/>
              <a:t>‹#›</a:t>
            </a:fld>
            <a:endParaRPr lang="en-US" altLang="en-US"/>
          </a:p>
        </p:txBody>
      </p:sp>
    </p:spTree>
    <p:extLst>
      <p:ext uri="{BB962C8B-B14F-4D97-AF65-F5344CB8AC3E}">
        <p14:creationId xmlns:p14="http://schemas.microsoft.com/office/powerpoint/2010/main" val="1506169799"/>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7.xml"/><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slide" Target="slide9.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38"/>
            <a:ext cx="12192000" cy="68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9"/>
          <p:cNvPicPr>
            <a:picLocks noChangeAspect="1" noChangeArrowheads="1"/>
          </p:cNvPicPr>
          <p:nvPr/>
        </p:nvPicPr>
        <p:blipFill>
          <a:blip r:embed="rId5">
            <a:extLst>
              <a:ext uri="{28A0092B-C50C-407E-A947-70E740481C1C}">
                <a14:useLocalDpi xmlns:a14="http://schemas.microsoft.com/office/drawing/2010/main" val="0"/>
              </a:ext>
            </a:extLst>
          </a:blip>
          <a:srcRect l="2914" t="12038" r="70209" b="60370"/>
          <a:stretch>
            <a:fillRect/>
          </a:stretch>
        </p:blipFill>
        <p:spPr bwMode="auto">
          <a:xfrm>
            <a:off x="9572158" y="-31963"/>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图片 6"/>
          <p:cNvPicPr>
            <a:picLocks noChangeAspect="1" noChangeArrowheads="1"/>
          </p:cNvPicPr>
          <p:nvPr/>
        </p:nvPicPr>
        <p:blipFill>
          <a:blip r:embed="rId6">
            <a:extLst>
              <a:ext uri="{28A0092B-C50C-407E-A947-70E740481C1C}">
                <a14:useLocalDpi xmlns:a14="http://schemas.microsoft.com/office/drawing/2010/main" val="0"/>
              </a:ext>
            </a:extLst>
          </a:blip>
          <a:srcRect l="84792" t="53519" r="2" b="6482"/>
          <a:stretch>
            <a:fillRect/>
          </a:stretch>
        </p:blipFill>
        <p:spPr bwMode="auto">
          <a:xfrm>
            <a:off x="10668000" y="4474263"/>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7"/>
          <p:cNvPicPr>
            <a:picLocks noChangeAspect="1" noChangeArrowheads="1"/>
          </p:cNvPicPr>
          <p:nvPr/>
        </p:nvPicPr>
        <p:blipFill>
          <a:blip r:embed="rId7">
            <a:extLst>
              <a:ext uri="{28A0092B-C50C-407E-A947-70E740481C1C}">
                <a14:useLocalDpi xmlns:a14="http://schemas.microsoft.com/office/drawing/2010/main" val="0"/>
              </a:ext>
            </a:extLst>
          </a:blip>
          <a:srcRect t="71667" r="82709" b="15370"/>
          <a:stretch>
            <a:fillRect/>
          </a:stretch>
        </p:blipFill>
        <p:spPr bwMode="auto">
          <a:xfrm>
            <a:off x="282576" y="5915026"/>
            <a:ext cx="1581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8"/>
          <p:cNvPicPr>
            <a:picLocks noChangeAspect="1" noChangeArrowheads="1"/>
          </p:cNvPicPr>
          <p:nvPr/>
        </p:nvPicPr>
        <p:blipFill>
          <a:blip r:embed="rId5">
            <a:extLst>
              <a:ext uri="{28A0092B-C50C-407E-A947-70E740481C1C}">
                <a14:useLocalDpi xmlns:a14="http://schemas.microsoft.com/office/drawing/2010/main" val="0"/>
              </a:ext>
            </a:extLst>
          </a:blip>
          <a:srcRect l="2914" t="12038" r="70209" b="60370"/>
          <a:stretch>
            <a:fillRect/>
          </a:stretch>
        </p:blipFill>
        <p:spPr bwMode="auto">
          <a:xfrm>
            <a:off x="282576" y="321142"/>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248150" y="3716339"/>
            <a:ext cx="3695700" cy="769937"/>
          </a:xfrm>
          <a:prstGeom prst="rect">
            <a:avLst/>
          </a:prstGeom>
          <a:noFill/>
        </p:spPr>
        <p:txBody>
          <a:bodyPr>
            <a:spAutoFit/>
          </a:bodyPr>
          <a:lstStyle/>
          <a:p>
            <a:pPr algn="dist" defTabSz="685800" eaLnBrk="1" fontAlgn="auto" hangingPunct="1">
              <a:spcBef>
                <a:spcPts val="0"/>
              </a:spcBef>
              <a:spcAft>
                <a:spcPts val="0"/>
              </a:spcAft>
              <a:defRPr/>
            </a:pPr>
            <a:endParaRPr lang="zh-CN" altLang="en-US" sz="4400" b="1"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latin typeface="方正粗圆_GBK" pitchFamily="65" charset="-122"/>
              <a:ea typeface="方正粗圆_GBK" pitchFamily="65" charset="-122"/>
            </a:endParaRPr>
          </a:p>
        </p:txBody>
      </p:sp>
      <p:pic>
        <p:nvPicPr>
          <p:cNvPr id="20" name="图片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3" y="3256756"/>
            <a:ext cx="2341563"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6812" y="1030755"/>
            <a:ext cx="7518375" cy="2708434"/>
          </a:xfrm>
          <a:prstGeom prst="rect">
            <a:avLst/>
          </a:prstGeom>
          <a:noFill/>
        </p:spPr>
        <p:txBody>
          <a:bodyPr wrap="square">
            <a:spAutoFit/>
          </a:bodyPr>
          <a:lstStyle/>
          <a:p>
            <a:pPr algn="ctr" defTabSz="685800" eaLnBrk="1" fontAlgn="auto" hangingPunct="1">
              <a:spcBef>
                <a:spcPts val="0"/>
              </a:spcBef>
              <a:spcAft>
                <a:spcPts val="0"/>
              </a:spcAft>
              <a:defRPr/>
            </a:pPr>
            <a:r>
              <a:rPr lang="en-US" sz="4000" smtClean="0">
                <a:latin typeface="Times New Roman" panose="02020603050405020304" pitchFamily="18" charset="0"/>
                <a:cs typeface="Times New Roman" panose="02020603050405020304" pitchFamily="18" charset="0"/>
              </a:rPr>
              <a:t>Thứ Tư ngày 1 tháng 12 năm 2021</a:t>
            </a:r>
          </a:p>
          <a:p>
            <a:pPr algn="ctr" defTabSz="685800" eaLnBrk="1" fontAlgn="auto" hangingPunct="1">
              <a:spcBef>
                <a:spcPts val="0"/>
              </a:spcBef>
              <a:spcAft>
                <a:spcPts val="0"/>
              </a:spcAft>
              <a:defRPr/>
            </a:pPr>
            <a:r>
              <a:rPr lang="en-US" sz="4000" smtClean="0">
                <a:latin typeface="Times New Roman" panose="02020603050405020304" pitchFamily="18" charset="0"/>
                <a:cs typeface="Times New Roman" panose="02020603050405020304" pitchFamily="18" charset="0"/>
              </a:rPr>
              <a:t>Tập </a:t>
            </a:r>
            <a:r>
              <a:rPr lang="en-US" sz="4000" err="1">
                <a:latin typeface="Times New Roman" panose="02020603050405020304" pitchFamily="18" charset="0"/>
                <a:cs typeface="Times New Roman" panose="02020603050405020304" pitchFamily="18" charset="0"/>
              </a:rPr>
              <a:t>làm</a:t>
            </a:r>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văn</a:t>
            </a:r>
          </a:p>
          <a:p>
            <a:pPr algn="ctr" defTabSz="685800" eaLnBrk="1" fontAlgn="auto" hangingPunct="1">
              <a:spcBef>
                <a:spcPts val="0"/>
              </a:spcBef>
              <a:spcAft>
                <a:spcPts val="0"/>
              </a:spcAft>
              <a:defRPr/>
            </a:pPr>
            <a:r>
              <a:rPr lang="en-US" sz="5000" b="1" smtClean="0">
                <a:solidFill>
                  <a:srgbClr val="FF0000"/>
                </a:solidFill>
                <a:latin typeface="Times New Roman" panose="02020603050405020304" pitchFamily="18" charset="0"/>
                <a:cs typeface="Times New Roman" panose="02020603050405020304" pitchFamily="18" charset="0"/>
              </a:rPr>
              <a:t>Thế nào là miêu tả?</a:t>
            </a:r>
          </a:p>
          <a:p>
            <a:pPr algn="r" defTabSz="685800" eaLnBrk="1" fontAlgn="auto" hangingPunct="1">
              <a:spcBef>
                <a:spcPts val="0"/>
              </a:spcBef>
              <a:spcAft>
                <a:spcPts val="0"/>
              </a:spcAft>
              <a:defRPr/>
            </a:pPr>
            <a:r>
              <a:rPr lang="en-US" sz="4000" smtClean="0">
                <a:latin typeface="Times New Roman" panose="02020603050405020304" pitchFamily="18" charset="0"/>
                <a:cs typeface="Times New Roman" panose="02020603050405020304" pitchFamily="18" charset="0"/>
              </a:rPr>
              <a:t>SGK trang 140</a:t>
            </a:r>
            <a:endParaRPr lang="en-US" sz="40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07368" y="188640"/>
            <a:ext cx="943304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500" b="1">
                <a:solidFill>
                  <a:srgbClr val="9900CC"/>
                </a:solidFill>
                <a:latin typeface="Times New Roman" panose="02020603050405020304" pitchFamily="18" charset="0"/>
                <a:cs typeface="Times New Roman" panose="02020603050405020304" pitchFamily="18" charset="0"/>
              </a:rPr>
              <a:t>Quan sát kĩ đối tượng bằng nhiều giác </a:t>
            </a:r>
            <a:r>
              <a:rPr lang="en-US" altLang="en-US" sz="3500" b="1" smtClean="0">
                <a:solidFill>
                  <a:srgbClr val="9900CC"/>
                </a:solidFill>
                <a:latin typeface="Times New Roman" panose="02020603050405020304" pitchFamily="18" charset="0"/>
                <a:cs typeface="Times New Roman" panose="02020603050405020304" pitchFamily="18" charset="0"/>
              </a:rPr>
              <a:t>quan: </a:t>
            </a:r>
            <a:endParaRPr lang="en-US" altLang="en-US" sz="3500" b="1">
              <a:solidFill>
                <a:srgbClr val="9900CC"/>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781007785"/>
              </p:ext>
            </p:extLst>
          </p:nvPr>
        </p:nvGraphicFramePr>
        <p:xfrm>
          <a:off x="1055440" y="980728"/>
          <a:ext cx="10217811" cy="5733256"/>
        </p:xfrm>
        <a:graphic>
          <a:graphicData uri="http://schemas.openxmlformats.org/presentationml/2006/ole">
            <mc:AlternateContent xmlns:mc="http://schemas.openxmlformats.org/markup-compatibility/2006">
              <mc:Choice xmlns:v="urn:schemas-microsoft-com:vml" Requires="v">
                <p:oleObj spid="_x0000_s39959" name="PDF" r:id="rId4" imgW="0" imgH="0" progId="FoxitReader.Document">
                  <p:embed/>
                </p:oleObj>
              </mc:Choice>
              <mc:Fallback>
                <p:oleObj name="PDF" r:id="rId4" imgW="0" imgH="0" progId="FoxitReader.Document">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440" y="980728"/>
                        <a:ext cx="10217811" cy="5733256"/>
                      </a:xfrm>
                      <a:prstGeom prst="rect">
                        <a:avLst/>
                      </a:prstGeom>
                      <a:noFill/>
                      <a:ln>
                        <a:noFill/>
                      </a:ln>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descr="D:\THU HUONG\HÌNH TRANG TRÍ PP\5ab366bf3d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2" y="-466722"/>
            <a:ext cx="4321175" cy="365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0" descr="hinh anh dong de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13176"/>
            <a:ext cx="12192000" cy="18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5"/>
          <p:cNvSpPr txBox="1">
            <a:spLocks noChangeArrowheads="1"/>
          </p:cNvSpPr>
          <p:nvPr/>
        </p:nvSpPr>
        <p:spPr bwMode="auto">
          <a:xfrm>
            <a:off x="587387" y="2267289"/>
            <a:ext cx="110172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4000" b="1" smtClean="0">
                <a:solidFill>
                  <a:srgbClr val="FF0000"/>
                </a:solidFill>
                <a:latin typeface="Arial" panose="020B0604020202020204" pitchFamily="34" charset="0"/>
                <a:cs typeface="Arial" panose="020B0604020202020204" pitchFamily="34" charset="0"/>
              </a:rPr>
              <a:t>	</a:t>
            </a:r>
            <a:r>
              <a:rPr lang="en-US" altLang="en-US" sz="4000" b="1" smtClean="0">
                <a:solidFill>
                  <a:srgbClr val="FF0000"/>
                </a:solidFill>
                <a:latin typeface="Times New Roman" panose="02020603050405020304" pitchFamily="18" charset="0"/>
                <a:cs typeface="Times New Roman" panose="02020603050405020304" pitchFamily="18" charset="0"/>
              </a:rPr>
              <a:t>Miêu </a:t>
            </a:r>
            <a:r>
              <a:rPr lang="en-US" altLang="en-US" sz="4000" b="1">
                <a:solidFill>
                  <a:srgbClr val="FF0000"/>
                </a:solidFill>
                <a:latin typeface="Times New Roman" panose="02020603050405020304" pitchFamily="18" charset="0"/>
                <a:cs typeface="Times New Roman" panose="02020603050405020304" pitchFamily="18" charset="0"/>
              </a:rPr>
              <a:t>tả </a:t>
            </a:r>
            <a:r>
              <a:rPr lang="en-US" altLang="en-US" sz="4000">
                <a:solidFill>
                  <a:srgbClr val="3333FF"/>
                </a:solidFill>
                <a:latin typeface="Times New Roman" panose="02020603050405020304" pitchFamily="18" charset="0"/>
                <a:cs typeface="Times New Roman" panose="02020603050405020304" pitchFamily="18" charset="0"/>
              </a:rPr>
              <a:t>là</a:t>
            </a:r>
            <a:r>
              <a:rPr lang="en-US" altLang="en-US" sz="4000" b="1">
                <a:solidFill>
                  <a:srgbClr val="FF0000"/>
                </a:solidFill>
                <a:latin typeface="Times New Roman" panose="02020603050405020304" pitchFamily="18" charset="0"/>
                <a:cs typeface="Times New Roman" panose="02020603050405020304" pitchFamily="18" charset="0"/>
              </a:rPr>
              <a:t> </a:t>
            </a:r>
            <a:r>
              <a:rPr lang="en-US" altLang="en-US" sz="4000">
                <a:solidFill>
                  <a:srgbClr val="0000FF"/>
                </a:solidFill>
                <a:latin typeface="Times New Roman" panose="02020603050405020304" pitchFamily="18" charset="0"/>
                <a:cs typeface="Times New Roman" panose="02020603050405020304" pitchFamily="18" charset="0"/>
              </a:rPr>
              <a:t>vẽ lại bằng lời những đặc điểm nổi bật của cảnh, của người, của vật để giúp người nghe, người đọc hình dung được các đối tượng ấy</a:t>
            </a:r>
            <a:r>
              <a:rPr lang="en-US" altLang="en-US" sz="4000" smtClean="0">
                <a:solidFill>
                  <a:srgbClr val="0000FF"/>
                </a:solidFill>
                <a:latin typeface="Times New Roman" panose="02020603050405020304" pitchFamily="18" charset="0"/>
                <a:cs typeface="Times New Roman" panose="02020603050405020304" pitchFamily="18" charset="0"/>
              </a:rPr>
              <a:t>.</a:t>
            </a:r>
            <a:endParaRPr lang="en-US" altLang="en-US" sz="4000">
              <a:solidFill>
                <a:srgbClr val="0000FF"/>
              </a:solidFill>
              <a:latin typeface="Times New Roman" panose="02020603050405020304" pitchFamily="18" charset="0"/>
              <a:cs typeface="Times New Roman" panose="02020603050405020304" pitchFamily="18" charset="0"/>
            </a:endParaRPr>
          </a:p>
        </p:txBody>
      </p:sp>
      <p:sp>
        <p:nvSpPr>
          <p:cNvPr id="28678" name="Rectangle 1"/>
          <p:cNvSpPr>
            <a:spLocks noChangeArrowheads="1"/>
          </p:cNvSpPr>
          <p:nvPr/>
        </p:nvSpPr>
        <p:spPr bwMode="auto">
          <a:xfrm>
            <a:off x="5016500" y="548680"/>
            <a:ext cx="224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FF00"/>
                </a:solidFill>
                <a:latin typeface="Times New Roman" panose="02020603050405020304" pitchFamily="18" charset="0"/>
              </a:rPr>
              <a:t>GHI NHỚ</a:t>
            </a:r>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9"/>
          <p:cNvSpPr/>
          <p:nvPr/>
        </p:nvSpPr>
        <p:spPr>
          <a:xfrm>
            <a:off x="5787265" y="1990510"/>
            <a:ext cx="308735" cy="159089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a:p>
        </p:txBody>
      </p:sp>
      <p:sp>
        <p:nvSpPr>
          <p:cNvPr id="5" name="Down Arrow 11"/>
          <p:cNvSpPr/>
          <p:nvPr/>
        </p:nvSpPr>
        <p:spPr>
          <a:xfrm rot="17949455">
            <a:off x="7363577" y="1447354"/>
            <a:ext cx="316439" cy="218721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a:p>
        </p:txBody>
      </p:sp>
      <p:sp>
        <p:nvSpPr>
          <p:cNvPr id="6" name="Down Arrow 13"/>
          <p:cNvSpPr/>
          <p:nvPr/>
        </p:nvSpPr>
        <p:spPr>
          <a:xfrm rot="4087008" flipH="1">
            <a:off x="3939511" y="1207433"/>
            <a:ext cx="298967" cy="244684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a:p>
        </p:txBody>
      </p:sp>
      <p:sp>
        <p:nvSpPr>
          <p:cNvPr id="7" name="Cloud 6"/>
          <p:cNvSpPr/>
          <p:nvPr/>
        </p:nvSpPr>
        <p:spPr>
          <a:xfrm>
            <a:off x="2938328" y="282042"/>
            <a:ext cx="6336704" cy="1283925"/>
          </a:xfrm>
          <a:prstGeom prst="cloud">
            <a:avLst/>
          </a:prstGeom>
          <a:gradFill flip="none" rotWithShape="1">
            <a:gsLst>
              <a:gs pos="0">
                <a:srgbClr val="DDEBCF"/>
              </a:gs>
              <a:gs pos="50000">
                <a:srgbClr val="9CB86E"/>
              </a:gs>
              <a:gs pos="100000">
                <a:srgbClr val="156B13"/>
              </a:gs>
            </a:gsLst>
            <a:lin ang="16200000" scaled="1"/>
            <a:tileRect/>
          </a:gradFill>
          <a:ln/>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8" name="Rectangle 7"/>
          <p:cNvSpPr/>
          <p:nvPr>
            <p:custDataLst>
              <p:tags r:id="rId1"/>
            </p:custDataLst>
          </p:nvPr>
        </p:nvSpPr>
        <p:spPr>
          <a:xfrm>
            <a:off x="3674066" y="552231"/>
            <a:ext cx="5012143"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6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Văn</a:t>
            </a:r>
            <a:r>
              <a:rPr lang="en-US" sz="36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MIÊU TẢ ở </a:t>
            </a:r>
            <a:r>
              <a:rPr lang="en-US" sz="3600" b="1" dirty="0" err="1">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lớp</a:t>
            </a:r>
            <a:r>
              <a:rPr lang="en-US" sz="3600" b="1" dirty="0">
                <a:ln w="11430"/>
                <a:solidFill>
                  <a:srgbClr val="FFFF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4</a:t>
            </a:r>
          </a:p>
        </p:txBody>
      </p:sp>
      <p:sp>
        <p:nvSpPr>
          <p:cNvPr id="9" name="WordArt 7"/>
          <p:cNvSpPr>
            <a:spLocks noChangeArrowheads="1" noChangeShapeType="1" noTextEdit="1"/>
          </p:cNvSpPr>
          <p:nvPr/>
        </p:nvSpPr>
        <p:spPr bwMode="auto">
          <a:xfrm>
            <a:off x="630496" y="3276600"/>
            <a:ext cx="2575041" cy="475033"/>
          </a:xfrm>
          <a:prstGeom prst="rect">
            <a:avLst/>
          </a:prstGeom>
        </p:spPr>
        <p:txBody>
          <a:bodyPr wrap="none" fromWordArt="1">
            <a:prstTxWarp prst="textPlain">
              <a:avLst>
                <a:gd name="adj" fmla="val 49338"/>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6000" b="1" kern="10" dirty="0">
                <a:ln/>
                <a:solidFill>
                  <a:srgbClr val="3E26EE"/>
                </a:solidFill>
                <a:latin typeface="Times New Roman"/>
                <a:cs typeface="Times New Roman"/>
              </a:rPr>
              <a:t>TẢ ĐỒ VẬT</a:t>
            </a:r>
          </a:p>
        </p:txBody>
      </p:sp>
      <p:sp>
        <p:nvSpPr>
          <p:cNvPr id="10" name="WordArt 7"/>
          <p:cNvSpPr>
            <a:spLocks noChangeArrowheads="1" noChangeShapeType="1" noTextEdit="1"/>
          </p:cNvSpPr>
          <p:nvPr/>
        </p:nvSpPr>
        <p:spPr bwMode="auto">
          <a:xfrm>
            <a:off x="4707889" y="3772293"/>
            <a:ext cx="2553570" cy="408998"/>
          </a:xfrm>
          <a:prstGeom prst="rect">
            <a:avLst/>
          </a:prstGeom>
        </p:spPr>
        <p:txBody>
          <a:bodyPr wrap="none" fromWordArt="1">
            <a:prstTxWarp prst="textPlain">
              <a:avLst>
                <a:gd name="adj" fmla="val 49338"/>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6000" b="1" kern="10" dirty="0">
                <a:ln/>
                <a:solidFill>
                  <a:srgbClr val="006600"/>
                </a:solidFill>
                <a:latin typeface="Times New Roman"/>
                <a:cs typeface="Times New Roman"/>
              </a:rPr>
              <a:t>TẢ CÂY CỐI</a:t>
            </a:r>
          </a:p>
        </p:txBody>
      </p:sp>
      <p:sp>
        <p:nvSpPr>
          <p:cNvPr id="11" name="WordArt 7"/>
          <p:cNvSpPr>
            <a:spLocks noChangeArrowheads="1" noChangeShapeType="1" noTextEdit="1"/>
          </p:cNvSpPr>
          <p:nvPr/>
        </p:nvSpPr>
        <p:spPr bwMode="auto">
          <a:xfrm>
            <a:off x="8553914" y="3367118"/>
            <a:ext cx="2578546" cy="495673"/>
          </a:xfrm>
          <a:prstGeom prst="rect">
            <a:avLst/>
          </a:prstGeom>
        </p:spPr>
        <p:txBody>
          <a:bodyPr wrap="none" fromWordArt="1">
            <a:prstTxWarp prst="textPlain">
              <a:avLst>
                <a:gd name="adj" fmla="val 50315"/>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6000" b="1" kern="10" dirty="0">
                <a:ln/>
                <a:solidFill>
                  <a:srgbClr val="FF0000"/>
                </a:solidFill>
                <a:latin typeface="Times New Roman"/>
                <a:cs typeface="Times New Roman"/>
              </a:rPr>
              <a:t>TẢ CON VẬT</a:t>
            </a:r>
          </a:p>
        </p:txBody>
      </p:sp>
      <p:pic>
        <p:nvPicPr>
          <p:cNvPr id="63492" name="Picture 4" descr="Đố vui Tiếng 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95" y="4077073"/>
            <a:ext cx="25749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Từ vựng tiếng trung chủ đề cây cố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305" y="4611232"/>
            <a:ext cx="259873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AutoShape 8" descr="Thuyết minh về một giống vật nuôi (50 mẫu) - Văn 8"/>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3914" y="4148643"/>
            <a:ext cx="2666106"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anim calcmode="lin" valueType="num">
                                      <p:cBhvr additive="base">
                                        <p:cTn id="15" dur="500" fill="hold"/>
                                        <p:tgtEl>
                                          <p:spTgt spid="63492"/>
                                        </p:tgtEl>
                                        <p:attrNameLst>
                                          <p:attrName>ppt_x</p:attrName>
                                        </p:attrNameLst>
                                      </p:cBhvr>
                                      <p:tavLst>
                                        <p:tav tm="0">
                                          <p:val>
                                            <p:strVal val="#ppt_x"/>
                                          </p:val>
                                        </p:tav>
                                        <p:tav tm="100000">
                                          <p:val>
                                            <p:strVal val="#ppt_x"/>
                                          </p:val>
                                        </p:tav>
                                      </p:tavLst>
                                    </p:anim>
                                    <p:anim calcmode="lin" valueType="num">
                                      <p:cBhvr additive="base">
                                        <p:cTn id="16"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63494"/>
                                        </p:tgtEl>
                                        <p:attrNameLst>
                                          <p:attrName>style.visibility</p:attrName>
                                        </p:attrNameLst>
                                      </p:cBhvr>
                                      <p:to>
                                        <p:strVal val="visible"/>
                                      </p:to>
                                    </p:set>
                                    <p:animEffect transition="in" filter="wipe(down)">
                                      <p:cBhvr>
                                        <p:cTn id="27" dur="500"/>
                                        <p:tgtEl>
                                          <p:spTgt spid="6349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2"/>
          <p:cNvSpPr txBox="1">
            <a:spLocks noChangeArrowheads="1"/>
          </p:cNvSpPr>
          <p:nvPr/>
        </p:nvSpPr>
        <p:spPr bwMode="auto">
          <a:xfrm>
            <a:off x="479376" y="911558"/>
            <a:ext cx="113772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500" b="1">
                <a:solidFill>
                  <a:srgbClr val="FF3300"/>
                </a:solidFill>
                <a:latin typeface="Times New Roman" panose="02020603050405020304" pitchFamily="18" charset="0"/>
                <a:cs typeface="Times New Roman" panose="02020603050405020304" pitchFamily="18" charset="0"/>
              </a:rPr>
              <a:t>1. Tìm những câu văn miêu tả trong truyện </a:t>
            </a:r>
            <a:r>
              <a:rPr lang="en-US" altLang="en-US" sz="3500" b="1">
                <a:solidFill>
                  <a:srgbClr val="008000"/>
                </a:solidFill>
                <a:latin typeface="Times New Roman" panose="02020603050405020304" pitchFamily="18" charset="0"/>
                <a:cs typeface="Times New Roman" panose="02020603050405020304" pitchFamily="18" charset="0"/>
              </a:rPr>
              <a:t>Chú Đất Nung – trang </a:t>
            </a:r>
            <a:r>
              <a:rPr lang="en-US" altLang="en-US" sz="3500" b="1" smtClean="0">
                <a:solidFill>
                  <a:srgbClr val="008000"/>
                </a:solidFill>
                <a:latin typeface="Times New Roman" panose="02020603050405020304" pitchFamily="18" charset="0"/>
                <a:cs typeface="Times New Roman" panose="02020603050405020304" pitchFamily="18" charset="0"/>
              </a:rPr>
              <a:t>134.</a:t>
            </a:r>
            <a:endParaRPr lang="en-US" altLang="en-US" sz="3500" b="1">
              <a:solidFill>
                <a:srgbClr val="FF3300"/>
              </a:solidFill>
              <a:latin typeface="Times New Roman" panose="02020603050405020304" pitchFamily="18" charset="0"/>
              <a:cs typeface="Times New Roman" panose="02020603050405020304" pitchFamily="18" charset="0"/>
            </a:endParaRPr>
          </a:p>
        </p:txBody>
      </p:sp>
      <p:pic>
        <p:nvPicPr>
          <p:cNvPr id="9" name="Picture 11" descr="Untitle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2591820"/>
            <a:ext cx="8896886" cy="42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9376" y="260648"/>
            <a:ext cx="3168352" cy="630942"/>
          </a:xfrm>
          <a:prstGeom prst="rect">
            <a:avLst/>
          </a:prstGeom>
          <a:noFill/>
        </p:spPr>
        <p:txBody>
          <a:bodyPr wrap="square" rtlCol="0">
            <a:spAutoFit/>
          </a:bodyPr>
          <a:lstStyle/>
          <a:p>
            <a:r>
              <a:rPr lang="en-US" sz="3500" b="1" smtClean="0">
                <a:solidFill>
                  <a:srgbClr val="FF0000"/>
                </a:solidFill>
                <a:latin typeface="Times New Roman" panose="02020603050405020304" pitchFamily="18" charset="0"/>
                <a:cs typeface="Times New Roman" panose="02020603050405020304" pitchFamily="18" charset="0"/>
              </a:rPr>
              <a:t>III. Luyện tập</a:t>
            </a:r>
            <a:endParaRPr lang="en-US" sz="35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0"/>
            <a:ext cx="11449272" cy="6863417"/>
          </a:xfrm>
          <a:prstGeom prst="rect">
            <a:avLst/>
          </a:prstGeom>
          <a:noFill/>
        </p:spPr>
        <p:txBody>
          <a:bodyPr wrap="square">
            <a:spAutoFit/>
          </a:bodyPr>
          <a:lstStyle/>
          <a:p>
            <a:pPr algn="ctr">
              <a:defRPr/>
            </a:pPr>
            <a:r>
              <a:rPr lang="vi-VN" sz="2200" b="1" dirty="0">
                <a:solidFill>
                  <a:srgbClr val="FF0000"/>
                </a:solidFill>
                <a:latin typeface="+mj-lt"/>
              </a:rPr>
              <a:t>Chú Đất Nung</a:t>
            </a:r>
            <a:endParaRPr lang="vi-VN" sz="2200" dirty="0">
              <a:solidFill>
                <a:srgbClr val="FF0000"/>
              </a:solidFill>
              <a:latin typeface="+mj-lt"/>
            </a:endParaRPr>
          </a:p>
          <a:p>
            <a:pPr algn="just">
              <a:defRPr/>
            </a:pPr>
            <a:r>
              <a:rPr lang="vi-VN" sz="2200" dirty="0">
                <a:latin typeface="+mj-lt"/>
              </a:rPr>
              <a:t>   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defRPr/>
            </a:pPr>
            <a:r>
              <a:rPr lang="vi-VN" sz="2200" dirty="0">
                <a:latin typeface="+mj-lt"/>
              </a:rPr>
              <a:t>   Cu Chắt cất đồ chơi vào cái nắp tráp hỏng. Hai người bột và chú bé Đất làm quen với nhau. Sáng hôm sau, chàng kị sĩ phàn nàn với nàng công chúa:</a:t>
            </a:r>
          </a:p>
          <a:p>
            <a:pPr algn="just">
              <a:defRPr/>
            </a:pPr>
            <a:r>
              <a:rPr lang="en-US" sz="2200" dirty="0">
                <a:latin typeface="+mj-lt"/>
              </a:rPr>
              <a:t>        </a:t>
            </a:r>
            <a:r>
              <a:rPr lang="vi-VN" sz="2200" dirty="0">
                <a:latin typeface="+mj-lt"/>
              </a:rPr>
              <a:t>- Cu Đất thật đoảng. Mới chơi với nó một tí mà chúng mình đã bẩn hết quần áo đẹp.</a:t>
            </a:r>
          </a:p>
          <a:p>
            <a:pPr algn="just">
              <a:defRPr/>
            </a:pPr>
            <a:r>
              <a:rPr lang="vi-VN" sz="2200" dirty="0">
                <a:latin typeface="+mj-lt"/>
              </a:rPr>
              <a:t>   Cu Chắt bèn bỏ hai người bột vào cái lọ thủy tinh.</a:t>
            </a:r>
          </a:p>
          <a:p>
            <a:pPr algn="just">
              <a:defRPr/>
            </a:pPr>
            <a:r>
              <a:rPr lang="vi-VN" sz="2200" dirty="0">
                <a:latin typeface="+mj-lt"/>
              </a:rPr>
              <a:t>  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defRPr/>
            </a:pPr>
            <a:r>
              <a:rPr lang="vi-VN" sz="2200" dirty="0">
                <a:latin typeface="+mj-lt"/>
              </a:rPr>
              <a:t>   Ông Hòn Rấm cười bảo:</a:t>
            </a:r>
          </a:p>
          <a:p>
            <a:pPr algn="just">
              <a:defRPr/>
            </a:pPr>
            <a:r>
              <a:rPr lang="en-US" sz="2200" dirty="0">
                <a:latin typeface="+mj-lt"/>
              </a:rPr>
              <a:t>      </a:t>
            </a:r>
            <a:r>
              <a:rPr lang="vi-VN" sz="2200" dirty="0">
                <a:latin typeface="+mj-lt"/>
              </a:rPr>
              <a:t>- Sao chú mày nhát thế? Đất có thể nung trong lửa kia mà!</a:t>
            </a:r>
          </a:p>
          <a:p>
            <a:pPr algn="just">
              <a:defRPr/>
            </a:pPr>
            <a:r>
              <a:rPr lang="vi-VN" sz="2200" dirty="0">
                <a:latin typeface="+mj-lt"/>
              </a:rPr>
              <a:t>   Chú bé Đất ngạc nhiên hỏi lại:</a:t>
            </a:r>
          </a:p>
          <a:p>
            <a:pPr algn="just">
              <a:defRPr/>
            </a:pPr>
            <a:r>
              <a:rPr lang="en-US" sz="2200" dirty="0">
                <a:latin typeface="+mj-lt"/>
              </a:rPr>
              <a:t>      </a:t>
            </a:r>
            <a:r>
              <a:rPr lang="vi-VN" sz="2200" dirty="0">
                <a:latin typeface="+mj-lt"/>
              </a:rPr>
              <a:t>- Nung ấy ạ?</a:t>
            </a:r>
          </a:p>
          <a:p>
            <a:pPr algn="just">
              <a:defRPr/>
            </a:pPr>
            <a:r>
              <a:rPr lang="en-US" sz="2200" dirty="0">
                <a:latin typeface="+mj-lt"/>
              </a:rPr>
              <a:t>      </a:t>
            </a:r>
            <a:r>
              <a:rPr lang="vi-VN" sz="2200" dirty="0">
                <a:latin typeface="+mj-lt"/>
              </a:rPr>
              <a:t>- Chứ sao? Đã là người thì phải dám xông pha, làm được nhiều việc có ích.</a:t>
            </a:r>
          </a:p>
          <a:p>
            <a:pPr algn="just">
              <a:defRPr/>
            </a:pPr>
            <a:r>
              <a:rPr lang="vi-VN" sz="2200" dirty="0">
                <a:latin typeface="+mj-lt"/>
              </a:rPr>
              <a:t>   Nghe thế, chú bé Đất không thấy sợ nữa. Chú vui vẻ bảo:</a:t>
            </a:r>
          </a:p>
          <a:p>
            <a:pPr algn="just">
              <a:defRPr/>
            </a:pPr>
            <a:r>
              <a:rPr lang="en-US" sz="2200" dirty="0">
                <a:latin typeface="+mj-lt"/>
              </a:rPr>
              <a:t>      </a:t>
            </a:r>
            <a:r>
              <a:rPr lang="vi-VN" sz="2200" dirty="0">
                <a:latin typeface="+mj-lt"/>
              </a:rPr>
              <a:t>- Nào, nung thì nung!</a:t>
            </a:r>
          </a:p>
          <a:p>
            <a:pPr algn="just">
              <a:defRPr/>
            </a:pPr>
            <a:r>
              <a:rPr lang="vi-VN" sz="2200" dirty="0">
                <a:latin typeface="+mj-lt"/>
              </a:rPr>
              <a:t>   Từ đấy, chú thành Đất Nung.</a:t>
            </a:r>
          </a:p>
          <a:p>
            <a:pPr algn="r">
              <a:defRPr/>
            </a:pPr>
            <a:r>
              <a:rPr lang="vi-VN" sz="2200" i="1" dirty="0">
                <a:latin typeface="+mj-lt"/>
              </a:rPr>
              <a:t>Theo</a:t>
            </a:r>
            <a:r>
              <a:rPr lang="vi-VN" sz="2200" dirty="0">
                <a:latin typeface="+mj-lt"/>
              </a:rPr>
              <a:t> </a:t>
            </a:r>
            <a:r>
              <a:rPr lang="vi-VN" sz="2200" b="1" dirty="0">
                <a:latin typeface="+mj-lt"/>
              </a:rPr>
              <a:t>Nguyễn Kiên</a:t>
            </a:r>
            <a:endParaRPr lang="vi-VN" sz="2200" dirty="0">
              <a:latin typeface="+mj-lt"/>
            </a:endParaRPr>
          </a:p>
        </p:txBody>
      </p:sp>
      <p:cxnSp>
        <p:nvCxnSpPr>
          <p:cNvPr id="3" name="Straight Connector 2"/>
          <p:cNvCxnSpPr/>
          <p:nvPr/>
        </p:nvCxnSpPr>
        <p:spPr>
          <a:xfrm>
            <a:off x="5159896" y="692696"/>
            <a:ext cx="64807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a:cxnSpLocks/>
          </p:cNvCxnSpPr>
          <p:nvPr/>
        </p:nvCxnSpPr>
        <p:spPr>
          <a:xfrm>
            <a:off x="335360" y="1052736"/>
            <a:ext cx="72008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20"/>
          <p:cNvSpPr txBox="1">
            <a:spLocks noChangeArrowheads="1"/>
          </p:cNvSpPr>
          <p:nvPr/>
        </p:nvSpPr>
        <p:spPr bwMode="auto">
          <a:xfrm>
            <a:off x="7485642" y="605854"/>
            <a:ext cx="1643062"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rgbClr val="002060"/>
                </a:solidFill>
                <a:latin typeface="VNI-Fato" pitchFamily="2" charset="0"/>
              </a:rPr>
              <a:t>möa</a:t>
            </a:r>
          </a:p>
          <a:p>
            <a:pPr algn="ctr" eaLnBrk="1" hangingPunct="1">
              <a:spcBef>
                <a:spcPct val="0"/>
              </a:spcBef>
              <a:buFontTx/>
              <a:buNone/>
            </a:pPr>
            <a:r>
              <a:rPr lang="en-US" altLang="en-US" sz="2000">
                <a:solidFill>
                  <a:srgbClr val="002060"/>
                </a:solidFill>
                <a:latin typeface="VNI-Ariston" pitchFamily="2" charset="0"/>
              </a:rPr>
              <a:t>(Trích)</a:t>
            </a:r>
          </a:p>
        </p:txBody>
      </p:sp>
      <p:sp>
        <p:nvSpPr>
          <p:cNvPr id="51203" name="TextBox 24"/>
          <p:cNvSpPr txBox="1">
            <a:spLocks noChangeArrowheads="1"/>
          </p:cNvSpPr>
          <p:nvPr/>
        </p:nvSpPr>
        <p:spPr bwMode="auto">
          <a:xfrm>
            <a:off x="1323977" y="1345323"/>
            <a:ext cx="27162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solidFill>
                  <a:srgbClr val="3333FF"/>
                </a:solidFill>
                <a:latin typeface="VNI-Avo" pitchFamily="2" charset="0"/>
              </a:rPr>
              <a:t>Chôùp</a:t>
            </a:r>
          </a:p>
          <a:p>
            <a:pPr eaLnBrk="1" hangingPunct="1">
              <a:spcBef>
                <a:spcPct val="0"/>
              </a:spcBef>
              <a:buFontTx/>
              <a:buNone/>
            </a:pPr>
            <a:r>
              <a:rPr lang="en-US" altLang="en-US" sz="2200" b="1">
                <a:solidFill>
                  <a:srgbClr val="3333FF"/>
                </a:solidFill>
                <a:latin typeface="VNI-Avo" pitchFamily="2" charset="0"/>
              </a:rPr>
              <a:t>Raïch ngang trôøi</a:t>
            </a:r>
          </a:p>
          <a:p>
            <a:pPr eaLnBrk="1" hangingPunct="1">
              <a:spcBef>
                <a:spcPct val="0"/>
              </a:spcBef>
              <a:buFontTx/>
              <a:buNone/>
            </a:pPr>
            <a:r>
              <a:rPr lang="en-US" altLang="en-US" sz="2200" b="1">
                <a:solidFill>
                  <a:srgbClr val="3333FF"/>
                </a:solidFill>
                <a:latin typeface="VNI-Avo" pitchFamily="2" charset="0"/>
              </a:rPr>
              <a:t>Khoâ khoác</a:t>
            </a:r>
          </a:p>
          <a:p>
            <a:pPr eaLnBrk="1" hangingPunct="1">
              <a:spcBef>
                <a:spcPct val="0"/>
              </a:spcBef>
              <a:buFontTx/>
              <a:buNone/>
            </a:pPr>
            <a:r>
              <a:rPr lang="en-US" altLang="en-US" sz="2200" b="1">
                <a:solidFill>
                  <a:srgbClr val="3333FF"/>
                </a:solidFill>
                <a:latin typeface="VNI-Avo" pitchFamily="2" charset="0"/>
              </a:rPr>
              <a:t>Saám</a:t>
            </a:r>
          </a:p>
          <a:p>
            <a:pPr eaLnBrk="1" hangingPunct="1">
              <a:spcBef>
                <a:spcPct val="0"/>
              </a:spcBef>
              <a:buFontTx/>
              <a:buNone/>
            </a:pPr>
            <a:r>
              <a:rPr lang="en-US" altLang="en-US" sz="2200" b="1">
                <a:solidFill>
                  <a:srgbClr val="3333FF"/>
                </a:solidFill>
                <a:latin typeface="VNI-Avo" pitchFamily="2" charset="0"/>
              </a:rPr>
              <a:t>Gheù xuoáng saân</a:t>
            </a:r>
          </a:p>
          <a:p>
            <a:pPr eaLnBrk="1" hangingPunct="1">
              <a:spcBef>
                <a:spcPct val="0"/>
              </a:spcBef>
              <a:buFontTx/>
              <a:buNone/>
            </a:pPr>
            <a:r>
              <a:rPr lang="en-US" altLang="en-US" sz="2200" b="1">
                <a:solidFill>
                  <a:srgbClr val="3333FF"/>
                </a:solidFill>
                <a:latin typeface="VNI-Avo" pitchFamily="2" charset="0"/>
              </a:rPr>
              <a:t>Khanh khaùch cöôøi</a:t>
            </a:r>
          </a:p>
          <a:p>
            <a:pPr eaLnBrk="1" hangingPunct="1">
              <a:spcBef>
                <a:spcPct val="0"/>
              </a:spcBef>
              <a:buFontTx/>
              <a:buNone/>
            </a:pPr>
            <a:r>
              <a:rPr lang="en-US" altLang="en-US" sz="2200" b="1">
                <a:solidFill>
                  <a:srgbClr val="3333FF"/>
                </a:solidFill>
                <a:latin typeface="VNI-Avo" pitchFamily="2" charset="0"/>
              </a:rPr>
              <a:t>Caây döøa</a:t>
            </a:r>
          </a:p>
          <a:p>
            <a:pPr eaLnBrk="1" hangingPunct="1">
              <a:spcBef>
                <a:spcPct val="0"/>
              </a:spcBef>
              <a:buFontTx/>
              <a:buNone/>
            </a:pPr>
            <a:r>
              <a:rPr lang="en-US" altLang="en-US" sz="2200" b="1">
                <a:solidFill>
                  <a:srgbClr val="3333FF"/>
                </a:solidFill>
                <a:latin typeface="VNI-Avo" pitchFamily="2" charset="0"/>
              </a:rPr>
              <a:t>Saûi tay</a:t>
            </a:r>
          </a:p>
          <a:p>
            <a:pPr eaLnBrk="1" hangingPunct="1">
              <a:spcBef>
                <a:spcPct val="0"/>
              </a:spcBef>
              <a:buFontTx/>
              <a:buNone/>
            </a:pPr>
            <a:r>
              <a:rPr lang="en-US" altLang="en-US" sz="2200" b="1">
                <a:solidFill>
                  <a:srgbClr val="3333FF"/>
                </a:solidFill>
                <a:latin typeface="VNI-Avo" pitchFamily="2" charset="0"/>
              </a:rPr>
              <a:t>Bôi</a:t>
            </a:r>
          </a:p>
          <a:p>
            <a:pPr eaLnBrk="1" hangingPunct="1">
              <a:spcBef>
                <a:spcPct val="0"/>
              </a:spcBef>
              <a:buFontTx/>
              <a:buNone/>
            </a:pPr>
            <a:r>
              <a:rPr lang="en-US" altLang="en-US" sz="2200" b="1">
                <a:solidFill>
                  <a:srgbClr val="3333FF"/>
                </a:solidFill>
                <a:latin typeface="VNI-Avo" pitchFamily="2" charset="0"/>
              </a:rPr>
              <a:t>Ngoïn muøng tôi</a:t>
            </a:r>
          </a:p>
          <a:p>
            <a:pPr eaLnBrk="1" hangingPunct="1">
              <a:spcBef>
                <a:spcPct val="0"/>
              </a:spcBef>
              <a:buFontTx/>
              <a:buNone/>
            </a:pPr>
            <a:r>
              <a:rPr lang="en-US" altLang="en-US" sz="2200" b="1">
                <a:solidFill>
                  <a:srgbClr val="3333FF"/>
                </a:solidFill>
                <a:latin typeface="VNI-Avo" pitchFamily="2" charset="0"/>
              </a:rPr>
              <a:t>Nhaûy muùa</a:t>
            </a:r>
          </a:p>
          <a:p>
            <a:pPr eaLnBrk="1" hangingPunct="1">
              <a:spcBef>
                <a:spcPct val="0"/>
              </a:spcBef>
              <a:buFontTx/>
              <a:buNone/>
            </a:pPr>
            <a:r>
              <a:rPr lang="en-US" altLang="en-US" sz="2200" b="1">
                <a:solidFill>
                  <a:srgbClr val="3333FF"/>
                </a:solidFill>
                <a:latin typeface="VNI-Avo" pitchFamily="2" charset="0"/>
              </a:rPr>
              <a:t>Möa</a:t>
            </a:r>
          </a:p>
          <a:p>
            <a:pPr eaLnBrk="1" hangingPunct="1">
              <a:spcBef>
                <a:spcPct val="0"/>
              </a:spcBef>
              <a:buFontTx/>
              <a:buNone/>
            </a:pPr>
            <a:r>
              <a:rPr lang="en-US" altLang="en-US" sz="2200" b="1">
                <a:solidFill>
                  <a:srgbClr val="3333FF"/>
                </a:solidFill>
                <a:latin typeface="VNI-Avo" pitchFamily="2" charset="0"/>
              </a:rPr>
              <a:t>Möa</a:t>
            </a:r>
          </a:p>
          <a:p>
            <a:pPr eaLnBrk="1" hangingPunct="1">
              <a:spcBef>
                <a:spcPct val="0"/>
              </a:spcBef>
              <a:buFontTx/>
              <a:buNone/>
            </a:pPr>
            <a:r>
              <a:rPr lang="en-US" altLang="en-US" sz="2200" b="1">
                <a:solidFill>
                  <a:srgbClr val="3333FF"/>
                </a:solidFill>
                <a:latin typeface="VNI-Avo" pitchFamily="2" charset="0"/>
              </a:rPr>
              <a:t>UØ uø nhö xay luùa</a:t>
            </a:r>
          </a:p>
          <a:p>
            <a:pPr eaLnBrk="1" hangingPunct="1">
              <a:spcBef>
                <a:spcPct val="0"/>
              </a:spcBef>
              <a:buFontTx/>
              <a:buNone/>
            </a:pPr>
            <a:r>
              <a:rPr lang="en-US" altLang="en-US" sz="2200" b="1">
                <a:solidFill>
                  <a:srgbClr val="3333FF"/>
                </a:solidFill>
                <a:latin typeface="VNI-Avo" pitchFamily="2" charset="0"/>
              </a:rPr>
              <a:t>Loäp boäp</a:t>
            </a:r>
          </a:p>
          <a:p>
            <a:pPr eaLnBrk="1" hangingPunct="1">
              <a:spcBef>
                <a:spcPct val="0"/>
              </a:spcBef>
              <a:buFontTx/>
              <a:buNone/>
            </a:pPr>
            <a:r>
              <a:rPr lang="en-US" altLang="en-US" sz="2200" b="1">
                <a:solidFill>
                  <a:srgbClr val="3333FF"/>
                </a:solidFill>
                <a:latin typeface="VNI-Avo" pitchFamily="2" charset="0"/>
              </a:rPr>
              <a:t>Loäp boäp</a:t>
            </a:r>
          </a:p>
        </p:txBody>
      </p:sp>
      <p:sp>
        <p:nvSpPr>
          <p:cNvPr id="51204" name="TextBox 25"/>
          <p:cNvSpPr txBox="1">
            <a:spLocks noChangeArrowheads="1"/>
          </p:cNvSpPr>
          <p:nvPr/>
        </p:nvSpPr>
        <p:spPr bwMode="auto">
          <a:xfrm>
            <a:off x="5347460" y="1352462"/>
            <a:ext cx="3357563"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200" b="1">
                <a:solidFill>
                  <a:srgbClr val="3333FF"/>
                </a:solidFill>
                <a:latin typeface="VNI-Avo" pitchFamily="2" charset="0"/>
              </a:rPr>
              <a:t>Rôi</a:t>
            </a:r>
          </a:p>
          <a:p>
            <a:pPr eaLnBrk="1" hangingPunct="1">
              <a:spcBef>
                <a:spcPct val="0"/>
              </a:spcBef>
              <a:buFontTx/>
              <a:buNone/>
            </a:pPr>
            <a:r>
              <a:rPr lang="en-US" altLang="en-US" sz="2200" b="1">
                <a:solidFill>
                  <a:srgbClr val="3333FF"/>
                </a:solidFill>
                <a:latin typeface="VNI-Avo" pitchFamily="2" charset="0"/>
              </a:rPr>
              <a:t>Rôi...</a:t>
            </a:r>
          </a:p>
          <a:p>
            <a:pPr eaLnBrk="1" hangingPunct="1">
              <a:spcBef>
                <a:spcPct val="0"/>
              </a:spcBef>
              <a:buFontTx/>
              <a:buNone/>
            </a:pPr>
            <a:r>
              <a:rPr lang="en-US" altLang="en-US" sz="2200" b="1">
                <a:solidFill>
                  <a:srgbClr val="3333FF"/>
                </a:solidFill>
                <a:latin typeface="VNI-Avo" pitchFamily="2" charset="0"/>
              </a:rPr>
              <a:t>Ñaát trôøi</a:t>
            </a:r>
          </a:p>
          <a:p>
            <a:pPr eaLnBrk="1" hangingPunct="1">
              <a:spcBef>
                <a:spcPct val="0"/>
              </a:spcBef>
              <a:buFontTx/>
              <a:buNone/>
            </a:pPr>
            <a:r>
              <a:rPr lang="en-US" altLang="en-US" sz="2200" b="1">
                <a:solidFill>
                  <a:srgbClr val="3333FF"/>
                </a:solidFill>
                <a:latin typeface="VNI-Avo" pitchFamily="2" charset="0"/>
              </a:rPr>
              <a:t>Muø traéng nöôùc</a:t>
            </a:r>
          </a:p>
          <a:p>
            <a:pPr eaLnBrk="1" hangingPunct="1">
              <a:spcBef>
                <a:spcPct val="0"/>
              </a:spcBef>
              <a:buFontTx/>
              <a:buNone/>
            </a:pPr>
            <a:r>
              <a:rPr lang="en-US" altLang="en-US" sz="2200" b="1">
                <a:solidFill>
                  <a:srgbClr val="3333FF"/>
                </a:solidFill>
                <a:latin typeface="VNI-Avo" pitchFamily="2" charset="0"/>
              </a:rPr>
              <a:t>Möa cheùo maët saân</a:t>
            </a:r>
          </a:p>
          <a:p>
            <a:pPr eaLnBrk="1" hangingPunct="1">
              <a:spcBef>
                <a:spcPct val="0"/>
              </a:spcBef>
              <a:buFontTx/>
              <a:buNone/>
            </a:pPr>
            <a:r>
              <a:rPr lang="en-US" altLang="en-US" sz="2200" b="1">
                <a:solidFill>
                  <a:srgbClr val="3333FF"/>
                </a:solidFill>
                <a:latin typeface="VNI-Avo" pitchFamily="2" charset="0"/>
              </a:rPr>
              <a:t>Suûi boït</a:t>
            </a:r>
          </a:p>
          <a:p>
            <a:pPr eaLnBrk="1" hangingPunct="1">
              <a:spcBef>
                <a:spcPct val="0"/>
              </a:spcBef>
              <a:buFontTx/>
              <a:buNone/>
            </a:pPr>
            <a:r>
              <a:rPr lang="en-US" altLang="en-US" sz="2200" b="1">
                <a:solidFill>
                  <a:srgbClr val="3333FF"/>
                </a:solidFill>
                <a:latin typeface="VNI-Avo" pitchFamily="2" charset="0"/>
              </a:rPr>
              <a:t>Coùc nhaûy choàm choàm</a:t>
            </a:r>
          </a:p>
          <a:p>
            <a:pPr eaLnBrk="1" hangingPunct="1">
              <a:spcBef>
                <a:spcPct val="0"/>
              </a:spcBef>
              <a:buFontTx/>
              <a:buNone/>
            </a:pPr>
            <a:r>
              <a:rPr lang="en-US" altLang="en-US" sz="2200" b="1">
                <a:solidFill>
                  <a:srgbClr val="3333FF"/>
                </a:solidFill>
                <a:latin typeface="VNI-Avo" pitchFamily="2" charset="0"/>
              </a:rPr>
              <a:t>Choù suûa</a:t>
            </a:r>
          </a:p>
          <a:p>
            <a:pPr eaLnBrk="1" hangingPunct="1">
              <a:spcBef>
                <a:spcPct val="0"/>
              </a:spcBef>
              <a:buFontTx/>
              <a:buNone/>
            </a:pPr>
            <a:r>
              <a:rPr lang="en-US" altLang="en-US" sz="2200" b="1">
                <a:solidFill>
                  <a:srgbClr val="3333FF"/>
                </a:solidFill>
                <a:latin typeface="VNI-Avo" pitchFamily="2" charset="0"/>
              </a:rPr>
              <a:t>Caây laù haû heâ</a:t>
            </a:r>
          </a:p>
          <a:p>
            <a:pPr eaLnBrk="1" hangingPunct="1">
              <a:spcBef>
                <a:spcPct val="0"/>
              </a:spcBef>
              <a:buFontTx/>
              <a:buNone/>
            </a:pPr>
            <a:r>
              <a:rPr lang="en-US" altLang="en-US" sz="2200" b="1">
                <a:solidFill>
                  <a:srgbClr val="3333FF"/>
                </a:solidFill>
                <a:latin typeface="VNI-Avo" pitchFamily="2" charset="0"/>
              </a:rPr>
              <a:t>Boá em ñi caøy veà</a:t>
            </a:r>
          </a:p>
          <a:p>
            <a:pPr eaLnBrk="1" hangingPunct="1">
              <a:spcBef>
                <a:spcPct val="0"/>
              </a:spcBef>
              <a:buFontTx/>
              <a:buNone/>
            </a:pPr>
            <a:r>
              <a:rPr lang="en-US" altLang="en-US" sz="2200" b="1">
                <a:solidFill>
                  <a:srgbClr val="3333FF"/>
                </a:solidFill>
                <a:latin typeface="VNI-Avo" pitchFamily="2" charset="0"/>
              </a:rPr>
              <a:t>Ñoäi saám</a:t>
            </a:r>
          </a:p>
          <a:p>
            <a:pPr eaLnBrk="1" hangingPunct="1">
              <a:spcBef>
                <a:spcPct val="0"/>
              </a:spcBef>
              <a:buFontTx/>
              <a:buNone/>
            </a:pPr>
            <a:r>
              <a:rPr lang="en-US" altLang="en-US" sz="2200" b="1">
                <a:solidFill>
                  <a:srgbClr val="3333FF"/>
                </a:solidFill>
                <a:latin typeface="VNI-Avo" pitchFamily="2" charset="0"/>
              </a:rPr>
              <a:t>Ñoäi chôùp</a:t>
            </a:r>
          </a:p>
          <a:p>
            <a:pPr eaLnBrk="1" hangingPunct="1">
              <a:spcBef>
                <a:spcPct val="0"/>
              </a:spcBef>
              <a:buFontTx/>
              <a:buNone/>
            </a:pPr>
            <a:r>
              <a:rPr lang="en-US" altLang="en-US" sz="2200" b="1">
                <a:solidFill>
                  <a:srgbClr val="3333FF"/>
                </a:solidFill>
                <a:latin typeface="VNI-Avo" pitchFamily="2" charset="0"/>
              </a:rPr>
              <a:t>Ñoäi caû trôøi möa...</a:t>
            </a:r>
          </a:p>
          <a:p>
            <a:pPr eaLnBrk="1" hangingPunct="1">
              <a:spcBef>
                <a:spcPct val="0"/>
              </a:spcBef>
              <a:buFontTx/>
              <a:buNone/>
            </a:pPr>
            <a:endParaRPr lang="en-US" altLang="en-US" sz="2200" b="1">
              <a:solidFill>
                <a:srgbClr val="3333FF"/>
              </a:solidFill>
              <a:latin typeface="VNI-Avo" pitchFamily="2" charset="0"/>
            </a:endParaRPr>
          </a:p>
          <a:p>
            <a:pPr algn="r" eaLnBrk="1" hangingPunct="1">
              <a:spcBef>
                <a:spcPct val="0"/>
              </a:spcBef>
              <a:buFontTx/>
              <a:buNone/>
            </a:pPr>
            <a:r>
              <a:rPr lang="en-US" altLang="en-US" sz="2200" b="1" i="1">
                <a:solidFill>
                  <a:srgbClr val="3333FF"/>
                </a:solidFill>
                <a:latin typeface="VNI-Avo" pitchFamily="2" charset="0"/>
              </a:rPr>
              <a:t>Traàn Ñaêng Khoa</a:t>
            </a:r>
          </a:p>
        </p:txBody>
      </p:sp>
      <p:pic>
        <p:nvPicPr>
          <p:cNvPr id="51205" name="Picture 19" descr="E:\CHI\O TRUONG\TH Nguyen Binh Khiem\giao an\giao an dien tu\Hinhlop4\TV4-tap1\Image-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384" y="1052736"/>
            <a:ext cx="21240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134145" y="118269"/>
            <a:ext cx="111464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500" b="1">
                <a:solidFill>
                  <a:srgbClr val="FF0000"/>
                </a:solidFill>
                <a:latin typeface="Times New Roman" panose="02020603050405020304" pitchFamily="18" charset="0"/>
                <a:cs typeface="Times New Roman" panose="02020603050405020304" pitchFamily="18" charset="0"/>
              </a:rPr>
              <a:t>2. Em thích </a:t>
            </a:r>
            <a:r>
              <a:rPr lang="en-US" altLang="en-US" sz="2500" b="1" smtClean="0">
                <a:solidFill>
                  <a:srgbClr val="FF0000"/>
                </a:solidFill>
                <a:latin typeface="Times New Roman" panose="02020603050405020304" pitchFamily="18" charset="0"/>
                <a:cs typeface="Times New Roman" panose="02020603050405020304" pitchFamily="18" charset="0"/>
              </a:rPr>
              <a:t>những </a:t>
            </a:r>
            <a:r>
              <a:rPr lang="en-US" altLang="en-US" sz="2500" b="1">
                <a:solidFill>
                  <a:srgbClr val="FF0000"/>
                </a:solidFill>
                <a:latin typeface="Times New Roman" panose="02020603050405020304" pitchFamily="18" charset="0"/>
                <a:cs typeface="Times New Roman" panose="02020603050405020304" pitchFamily="18" charset="0"/>
              </a:rPr>
              <a:t>hình </a:t>
            </a:r>
            <a:r>
              <a:rPr lang="en-US" altLang="en-US" sz="2500" b="1" smtClean="0">
                <a:solidFill>
                  <a:srgbClr val="FF0000"/>
                </a:solidFill>
                <a:latin typeface="Times New Roman" panose="02020603050405020304" pitchFamily="18" charset="0"/>
                <a:cs typeface="Times New Roman" panose="02020603050405020304" pitchFamily="18" charset="0"/>
              </a:rPr>
              <a:t>ảnh nào </a:t>
            </a:r>
            <a:r>
              <a:rPr lang="en-US" altLang="en-US" sz="2500" b="1">
                <a:solidFill>
                  <a:srgbClr val="FF0000"/>
                </a:solidFill>
                <a:latin typeface="Times New Roman" panose="02020603050405020304" pitchFamily="18" charset="0"/>
                <a:cs typeface="Times New Roman" panose="02020603050405020304" pitchFamily="18" charset="0"/>
              </a:rPr>
              <a:t>trong </a:t>
            </a:r>
            <a:r>
              <a:rPr lang="en-US" altLang="en-US" sz="2500" b="1" smtClean="0">
                <a:solidFill>
                  <a:srgbClr val="FF0000"/>
                </a:solidFill>
                <a:latin typeface="Times New Roman" panose="02020603050405020304" pitchFamily="18" charset="0"/>
                <a:cs typeface="Times New Roman" panose="02020603050405020304" pitchFamily="18" charset="0"/>
              </a:rPr>
              <a:t>đoạn </a:t>
            </a:r>
            <a:r>
              <a:rPr lang="en-US" altLang="en-US" sz="2500" b="1">
                <a:solidFill>
                  <a:srgbClr val="FF0000"/>
                </a:solidFill>
                <a:latin typeface="Times New Roman" panose="02020603050405020304" pitchFamily="18" charset="0"/>
                <a:cs typeface="Times New Roman" panose="02020603050405020304" pitchFamily="18" charset="0"/>
              </a:rPr>
              <a:t>trích </a:t>
            </a:r>
            <a:r>
              <a:rPr lang="en-US" altLang="en-US" sz="2500" b="1" smtClean="0">
                <a:solidFill>
                  <a:srgbClr val="FF0000"/>
                </a:solidFill>
                <a:latin typeface="Times New Roman" panose="02020603050405020304" pitchFamily="18" charset="0"/>
                <a:cs typeface="Times New Roman" panose="02020603050405020304" pitchFamily="18" charset="0"/>
              </a:rPr>
              <a:t>dưới đây? Hãy viết 1, 2 câu miêu tả một trong những hình ảnh đó. </a:t>
            </a:r>
            <a:endParaRPr lang="en-US" altLang="en-US" sz="25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
          <p:cNvGrpSpPr>
            <a:grpSpLocks/>
          </p:cNvGrpSpPr>
          <p:nvPr/>
        </p:nvGrpSpPr>
        <p:grpSpPr bwMode="auto">
          <a:xfrm>
            <a:off x="174490" y="2279722"/>
            <a:ext cx="2670175" cy="1128713"/>
            <a:chOff x="2775264" y="-84137"/>
            <a:chExt cx="3719513" cy="1608137"/>
          </a:xfrm>
        </p:grpSpPr>
        <p:pic>
          <p:nvPicPr>
            <p:cNvPr id="52301" name="Picture 2" descr="D:\THU HUONG\HÌNH TRANG TRÍ PP\clouds-vecto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264" y="-84137"/>
              <a:ext cx="37195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2" name="Rectangle 5"/>
            <p:cNvSpPr>
              <a:spLocks noChangeArrowheads="1"/>
            </p:cNvSpPr>
            <p:nvPr/>
          </p:nvSpPr>
          <p:spPr bwMode="auto">
            <a:xfrm>
              <a:off x="3024149" y="280338"/>
              <a:ext cx="3375513" cy="92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000" b="1">
                  <a:solidFill>
                    <a:srgbClr val="0000FF"/>
                  </a:solidFill>
                  <a:latin typeface="Arial" panose="020B0604020202020204" pitchFamily="34" charset="0"/>
                </a:rPr>
                <a:t>MƯA </a:t>
              </a:r>
              <a:endParaRPr lang="en-US" altLang="en-US" sz="2000" b="1">
                <a:solidFill>
                  <a:srgbClr val="0000FF"/>
                </a:solidFill>
                <a:latin typeface="Arial" panose="020B0604020202020204" pitchFamily="34" charset="0"/>
              </a:endParaRPr>
            </a:p>
            <a:p>
              <a:pPr eaLnBrk="1" hangingPunct="1">
                <a:spcBef>
                  <a:spcPct val="0"/>
                </a:spcBef>
                <a:buFontTx/>
                <a:buNone/>
              </a:pPr>
              <a:r>
                <a:rPr lang="en-US" altLang="en-US" sz="1600" b="1">
                  <a:solidFill>
                    <a:srgbClr val="0000FF"/>
                  </a:solidFill>
                  <a:latin typeface="Arial" panose="020B0604020202020204" pitchFamily="34" charset="0"/>
                </a:rPr>
                <a:t>    </a:t>
              </a:r>
              <a:r>
                <a:rPr lang="vi-VN" altLang="en-US" sz="1600" b="1">
                  <a:solidFill>
                    <a:srgbClr val="0000FF"/>
                  </a:solidFill>
                  <a:latin typeface="Arial" panose="020B0604020202020204" pitchFamily="34" charset="0"/>
                </a:rPr>
                <a:t>Trần Đăng Khoa </a:t>
              </a:r>
              <a:endParaRPr lang="vi-VN" altLang="en-US" sz="1200" b="1">
                <a:solidFill>
                  <a:srgbClr val="0000FF"/>
                </a:solidFill>
                <a:latin typeface="Arial" panose="020B0604020202020204" pitchFamily="34" charset="0"/>
              </a:endParaRPr>
            </a:p>
          </p:txBody>
        </p:sp>
      </p:grpSp>
      <p:grpSp>
        <p:nvGrpSpPr>
          <p:cNvPr id="25603" name="Group 17"/>
          <p:cNvGrpSpPr>
            <a:grpSpLocks/>
          </p:cNvGrpSpPr>
          <p:nvPr/>
        </p:nvGrpSpPr>
        <p:grpSpPr bwMode="auto">
          <a:xfrm>
            <a:off x="2714625" y="1082675"/>
            <a:ext cx="2438400" cy="1189038"/>
            <a:chOff x="1828800" y="1311652"/>
            <a:chExt cx="2438400" cy="954494"/>
          </a:xfrm>
        </p:grpSpPr>
        <p:pic>
          <p:nvPicPr>
            <p:cNvPr id="52299" name="Picture 2"/>
            <p:cNvPicPr>
              <a:picLocks noChangeAspect="1" noChangeArrowheads="1"/>
            </p:cNvPicPr>
            <p:nvPr/>
          </p:nvPicPr>
          <p:blipFill>
            <a:blip r:embed="rId4">
              <a:extLst>
                <a:ext uri="{28A0092B-C50C-407E-A947-70E740481C1C}">
                  <a14:useLocalDpi xmlns:a14="http://schemas.microsoft.com/office/drawing/2010/main" val="0"/>
                </a:ext>
              </a:extLst>
            </a:blip>
            <a:srcRect b="35910"/>
            <a:stretch>
              <a:fillRect/>
            </a:stretch>
          </p:blipFill>
          <p:spPr bwMode="auto">
            <a:xfrm>
              <a:off x="1936890" y="1311652"/>
              <a:ext cx="2170671" cy="95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0" name="Rectangle 10"/>
            <p:cNvSpPr>
              <a:spLocks noChangeArrowheads="1"/>
            </p:cNvSpPr>
            <p:nvPr/>
          </p:nvSpPr>
          <p:spPr bwMode="auto">
            <a:xfrm>
              <a:off x="1828800" y="1523999"/>
              <a:ext cx="2438400" cy="5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FF00"/>
                  </a:solidFill>
                  <a:latin typeface="Arial" panose="020B0604020202020204" pitchFamily="34" charset="0"/>
                </a:rPr>
                <a:t>     Trước cơn      </a:t>
              </a:r>
            </a:p>
            <a:p>
              <a:pPr eaLnBrk="1" hangingPunct="1">
                <a:spcBef>
                  <a:spcPct val="0"/>
                </a:spcBef>
                <a:buFontTx/>
                <a:buNone/>
              </a:pPr>
              <a:r>
                <a:rPr lang="en-US" altLang="en-US" sz="2000" b="1">
                  <a:solidFill>
                    <a:srgbClr val="FFFF00"/>
                  </a:solidFill>
                  <a:latin typeface="Arial" panose="020B0604020202020204" pitchFamily="34" charset="0"/>
                </a:rPr>
                <a:t>            mưa</a:t>
              </a:r>
              <a:r>
                <a:rPr lang="vi-VN" altLang="en-US" sz="1400" b="1">
                  <a:solidFill>
                    <a:srgbClr val="FFFF00"/>
                  </a:solidFill>
                  <a:latin typeface="Arial" panose="020B0604020202020204" pitchFamily="34" charset="0"/>
                </a:rPr>
                <a:t>	</a:t>
              </a:r>
            </a:p>
          </p:txBody>
        </p:sp>
      </p:grpSp>
      <p:cxnSp>
        <p:nvCxnSpPr>
          <p:cNvPr id="13" name="Curved Connector 12"/>
          <p:cNvCxnSpPr/>
          <p:nvPr/>
        </p:nvCxnSpPr>
        <p:spPr>
          <a:xfrm flipV="1">
            <a:off x="1585635" y="1576388"/>
            <a:ext cx="1077441" cy="631970"/>
          </a:xfrm>
          <a:prstGeom prst="curved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1541767" y="3425032"/>
            <a:ext cx="1009605" cy="708027"/>
          </a:xfrm>
          <a:prstGeom prst="curvedConnector3">
            <a:avLst>
              <a:gd name="adj1" fmla="val 50000"/>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92688" y="487364"/>
            <a:ext cx="558800" cy="104457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92688" y="1187450"/>
            <a:ext cx="558800" cy="3444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92689" y="1531938"/>
            <a:ext cx="587375" cy="3794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992689" y="1531939"/>
            <a:ext cx="587375" cy="10128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340601" y="487364"/>
            <a:ext cx="500063" cy="19843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340600" y="288925"/>
            <a:ext cx="503238" cy="1984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2066"/>
          <p:cNvSpPr txBox="1">
            <a:spLocks noChangeArrowheads="1"/>
          </p:cNvSpPr>
          <p:nvPr/>
        </p:nvSpPr>
        <p:spPr bwMode="auto">
          <a:xfrm>
            <a:off x="8000429" y="23813"/>
            <a:ext cx="2632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B0F0"/>
                </a:solidFill>
                <a:latin typeface="Arial" panose="020B0604020202020204" pitchFamily="34" charset="0"/>
              </a:rPr>
              <a:t>Rạch ngang trời</a:t>
            </a:r>
          </a:p>
        </p:txBody>
      </p:sp>
      <p:cxnSp>
        <p:nvCxnSpPr>
          <p:cNvPr id="60" name="Straight Arrow Connector 59"/>
          <p:cNvCxnSpPr>
            <a:endCxn id="58" idx="1"/>
          </p:cNvCxnSpPr>
          <p:nvPr/>
        </p:nvCxnSpPr>
        <p:spPr>
          <a:xfrm>
            <a:off x="7358064" y="1195388"/>
            <a:ext cx="482599" cy="21113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358064" y="1082676"/>
            <a:ext cx="536575" cy="11271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615" name="TextBox 61"/>
          <p:cNvSpPr txBox="1">
            <a:spLocks noChangeArrowheads="1"/>
          </p:cNvSpPr>
          <p:nvPr/>
        </p:nvSpPr>
        <p:spPr bwMode="auto">
          <a:xfrm>
            <a:off x="7840664" y="860425"/>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FF0000"/>
                </a:solidFill>
                <a:latin typeface="Arial" panose="020B0604020202020204" pitchFamily="34" charset="0"/>
              </a:rPr>
              <a:t>Ghé xuống sân</a:t>
            </a:r>
          </a:p>
        </p:txBody>
      </p:sp>
      <p:cxnSp>
        <p:nvCxnSpPr>
          <p:cNvPr id="63" name="Straight Arrow Connector 62"/>
          <p:cNvCxnSpPr/>
          <p:nvPr/>
        </p:nvCxnSpPr>
        <p:spPr>
          <a:xfrm flipV="1">
            <a:off x="7362826" y="1735138"/>
            <a:ext cx="531813" cy="17621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372350" y="1911350"/>
            <a:ext cx="522288" cy="141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618" name="TextBox 64"/>
          <p:cNvSpPr txBox="1">
            <a:spLocks noChangeArrowheads="1"/>
          </p:cNvSpPr>
          <p:nvPr/>
        </p:nvSpPr>
        <p:spPr bwMode="auto">
          <a:xfrm>
            <a:off x="7843839" y="1576388"/>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0099"/>
                </a:solidFill>
                <a:latin typeface="Arial" panose="020B0604020202020204" pitchFamily="34" charset="0"/>
              </a:rPr>
              <a:t>Sải tay</a:t>
            </a:r>
            <a:endParaRPr lang="en-US" altLang="en-US" sz="2000">
              <a:solidFill>
                <a:srgbClr val="000099"/>
              </a:solidFill>
              <a:latin typeface="Arial" panose="020B0604020202020204" pitchFamily="34" charset="0"/>
            </a:endParaRPr>
          </a:p>
        </p:txBody>
      </p:sp>
      <p:cxnSp>
        <p:nvCxnSpPr>
          <p:cNvPr id="66" name="Straight Arrow Connector 65"/>
          <p:cNvCxnSpPr/>
          <p:nvPr/>
        </p:nvCxnSpPr>
        <p:spPr>
          <a:xfrm flipV="1">
            <a:off x="7362826" y="2525713"/>
            <a:ext cx="608013"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843839" y="2362200"/>
            <a:ext cx="2827337" cy="400050"/>
          </a:xfrm>
          <a:prstGeom prst="rect">
            <a:avLst/>
          </a:prstGeom>
          <a:noFill/>
        </p:spPr>
        <p:txBody>
          <a:bodyPr>
            <a:spAutoFit/>
          </a:bodyPr>
          <a:lstStyle/>
          <a:p>
            <a:pPr marL="342900" indent="-342900" eaLnBrk="1" hangingPunct="1">
              <a:buFont typeface="Arial" pitchFamily="34" charset="0"/>
              <a:buChar char="•"/>
              <a:defRPr/>
            </a:pPr>
            <a:r>
              <a:rPr lang="en-US" sz="2000" b="1" dirty="0" err="1">
                <a:solidFill>
                  <a:schemeClr val="accent6">
                    <a:lumMod val="75000"/>
                  </a:schemeClr>
                </a:solidFill>
                <a:latin typeface="Arial" charset="0"/>
              </a:rPr>
              <a:t>Nhảy</a:t>
            </a:r>
            <a:r>
              <a:rPr lang="en-US" sz="2000" b="1" dirty="0">
                <a:solidFill>
                  <a:schemeClr val="accent6">
                    <a:lumMod val="75000"/>
                  </a:schemeClr>
                </a:solidFill>
                <a:latin typeface="Arial" charset="0"/>
              </a:rPr>
              <a:t> </a:t>
            </a:r>
            <a:r>
              <a:rPr lang="en-US" sz="2000" b="1" dirty="0" err="1">
                <a:solidFill>
                  <a:schemeClr val="accent6">
                    <a:lumMod val="75000"/>
                  </a:schemeClr>
                </a:solidFill>
                <a:latin typeface="Arial" charset="0"/>
              </a:rPr>
              <a:t>múa</a:t>
            </a:r>
            <a:endParaRPr lang="en-US" sz="2000" dirty="0">
              <a:solidFill>
                <a:schemeClr val="accent6">
                  <a:lumMod val="75000"/>
                </a:schemeClr>
              </a:solidFill>
              <a:latin typeface="Arial" charset="0"/>
            </a:endParaRPr>
          </a:p>
        </p:txBody>
      </p:sp>
      <p:sp>
        <p:nvSpPr>
          <p:cNvPr id="31" name="Rounded Rectangle 30"/>
          <p:cNvSpPr/>
          <p:nvPr/>
        </p:nvSpPr>
        <p:spPr>
          <a:xfrm>
            <a:off x="5550795" y="288548"/>
            <a:ext cx="1851069"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200" b="1" dirty="0" err="1">
                <a:solidFill>
                  <a:srgbClr val="FFFF00"/>
                </a:solidFill>
              </a:rPr>
              <a:t>Chớp</a:t>
            </a:r>
            <a:endParaRPr lang="en-US" sz="2200" b="1" dirty="0">
              <a:solidFill>
                <a:srgbClr val="FFFF00"/>
              </a:solidFill>
            </a:endParaRPr>
          </a:p>
        </p:txBody>
      </p:sp>
      <p:sp>
        <p:nvSpPr>
          <p:cNvPr id="33" name="Rounded Rectangle 32"/>
          <p:cNvSpPr/>
          <p:nvPr/>
        </p:nvSpPr>
        <p:spPr>
          <a:xfrm>
            <a:off x="5550795" y="988409"/>
            <a:ext cx="1851069"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200" b="1" dirty="0" err="1">
                <a:solidFill>
                  <a:srgbClr val="FFFF00"/>
                </a:solidFill>
              </a:rPr>
              <a:t>Sấm</a:t>
            </a:r>
            <a:endParaRPr lang="en-US" sz="2200" b="1" dirty="0">
              <a:solidFill>
                <a:srgbClr val="FFFF00"/>
              </a:solidFill>
            </a:endParaRPr>
          </a:p>
        </p:txBody>
      </p:sp>
      <p:sp>
        <p:nvSpPr>
          <p:cNvPr id="34" name="Rounded Rectangle 33"/>
          <p:cNvSpPr/>
          <p:nvPr/>
        </p:nvSpPr>
        <p:spPr>
          <a:xfrm>
            <a:off x="5579824" y="1712327"/>
            <a:ext cx="1851069"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200" b="1" dirty="0" err="1">
                <a:solidFill>
                  <a:srgbClr val="FFFF00"/>
                </a:solidFill>
              </a:rPr>
              <a:t>Cây</a:t>
            </a:r>
            <a:r>
              <a:rPr lang="en-US" sz="2200" b="1" dirty="0">
                <a:solidFill>
                  <a:srgbClr val="FFFF00"/>
                </a:solidFill>
              </a:rPr>
              <a:t> </a:t>
            </a:r>
            <a:r>
              <a:rPr lang="en-US" sz="2200" b="1" dirty="0" err="1">
                <a:solidFill>
                  <a:srgbClr val="FFFF00"/>
                </a:solidFill>
              </a:rPr>
              <a:t>dừa</a:t>
            </a:r>
            <a:endParaRPr lang="en-US" sz="2200" b="1" dirty="0">
              <a:solidFill>
                <a:srgbClr val="FFFF00"/>
              </a:solidFill>
            </a:endParaRPr>
          </a:p>
        </p:txBody>
      </p:sp>
      <p:sp>
        <p:nvSpPr>
          <p:cNvPr id="42" name="Rounded Rectangle 41"/>
          <p:cNvSpPr/>
          <p:nvPr/>
        </p:nvSpPr>
        <p:spPr>
          <a:xfrm>
            <a:off x="5579824" y="2345948"/>
            <a:ext cx="1851069" cy="397252"/>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000" b="1" dirty="0" err="1">
                <a:solidFill>
                  <a:srgbClr val="FFFF00"/>
                </a:solidFill>
              </a:rPr>
              <a:t>Ngọn</a:t>
            </a:r>
            <a:r>
              <a:rPr lang="en-US" sz="2000" b="1" dirty="0">
                <a:solidFill>
                  <a:srgbClr val="FFFF00"/>
                </a:solidFill>
              </a:rPr>
              <a:t> </a:t>
            </a:r>
            <a:r>
              <a:rPr lang="en-US" sz="2000" b="1" dirty="0" err="1">
                <a:solidFill>
                  <a:srgbClr val="FFFF00"/>
                </a:solidFill>
              </a:rPr>
              <a:t>mồng</a:t>
            </a:r>
            <a:r>
              <a:rPr lang="en-US" sz="2000" b="1" dirty="0">
                <a:solidFill>
                  <a:srgbClr val="FFFF00"/>
                </a:solidFill>
              </a:rPr>
              <a:t> </a:t>
            </a:r>
            <a:r>
              <a:rPr lang="en-US" sz="2000" b="1" dirty="0" err="1">
                <a:solidFill>
                  <a:srgbClr val="FFFF00"/>
                </a:solidFill>
              </a:rPr>
              <a:t>tơi</a:t>
            </a:r>
            <a:endParaRPr lang="en-US" sz="2000" b="1" dirty="0">
              <a:solidFill>
                <a:srgbClr val="FFFF00"/>
              </a:solidFill>
            </a:endParaRPr>
          </a:p>
        </p:txBody>
      </p:sp>
      <p:cxnSp>
        <p:nvCxnSpPr>
          <p:cNvPr id="70" name="Straight Arrow Connector 69"/>
          <p:cNvCxnSpPr/>
          <p:nvPr/>
        </p:nvCxnSpPr>
        <p:spPr>
          <a:xfrm flipV="1">
            <a:off x="5065713" y="3325813"/>
            <a:ext cx="557212" cy="1073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065713" y="4025901"/>
            <a:ext cx="557212" cy="3730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065714" y="4398963"/>
            <a:ext cx="587375" cy="6588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065714" y="4398964"/>
            <a:ext cx="587375" cy="14366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413626" y="3127375"/>
            <a:ext cx="557213"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413626" y="3325814"/>
            <a:ext cx="557213" cy="198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39" name="TextBox 75"/>
          <p:cNvSpPr txBox="1">
            <a:spLocks noChangeArrowheads="1"/>
          </p:cNvSpPr>
          <p:nvPr/>
        </p:nvSpPr>
        <p:spPr bwMode="auto">
          <a:xfrm>
            <a:off x="7894638" y="2971800"/>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8000"/>
                </a:solidFill>
                <a:latin typeface="Arial" panose="020B0604020202020204" pitchFamily="34" charset="0"/>
              </a:rPr>
              <a:t>Ù ù như xay lúa</a:t>
            </a:r>
          </a:p>
        </p:txBody>
      </p:sp>
      <p:cxnSp>
        <p:nvCxnSpPr>
          <p:cNvPr id="77" name="Straight Arrow Connector 76"/>
          <p:cNvCxnSpPr/>
          <p:nvPr/>
        </p:nvCxnSpPr>
        <p:spPr>
          <a:xfrm flipV="1">
            <a:off x="7431088" y="3835400"/>
            <a:ext cx="558800"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431088" y="4033839"/>
            <a:ext cx="558800" cy="198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a:spLocks noChangeArrowheads="1"/>
          </p:cNvSpPr>
          <p:nvPr/>
        </p:nvSpPr>
        <p:spPr bwMode="auto">
          <a:xfrm>
            <a:off x="7913689" y="3698875"/>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C00000"/>
                </a:solidFill>
                <a:latin typeface="Arial" panose="020B0604020202020204" pitchFamily="34" charset="0"/>
              </a:rPr>
              <a:t>Mù trắng nước</a:t>
            </a:r>
          </a:p>
        </p:txBody>
      </p:sp>
      <p:cxnSp>
        <p:nvCxnSpPr>
          <p:cNvPr id="80" name="Straight Arrow Connector 79"/>
          <p:cNvCxnSpPr/>
          <p:nvPr/>
        </p:nvCxnSpPr>
        <p:spPr>
          <a:xfrm flipV="1">
            <a:off x="7434263" y="4724400"/>
            <a:ext cx="558800" cy="198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7434263" y="4922839"/>
            <a:ext cx="558800" cy="198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45" name="TextBox 81"/>
          <p:cNvSpPr txBox="1">
            <a:spLocks noChangeArrowheads="1"/>
          </p:cNvSpPr>
          <p:nvPr/>
        </p:nvSpPr>
        <p:spPr bwMode="auto">
          <a:xfrm>
            <a:off x="7916863" y="4541838"/>
            <a:ext cx="289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0099"/>
                </a:solidFill>
                <a:latin typeface="Arial" panose="020B0604020202020204" pitchFamily="34" charset="0"/>
              </a:rPr>
              <a:t>Cóc nhảy chồm </a:t>
            </a:r>
            <a:endParaRPr lang="en-US" altLang="en-US" sz="2000">
              <a:solidFill>
                <a:srgbClr val="000099"/>
              </a:solidFill>
              <a:latin typeface="Arial" panose="020B0604020202020204" pitchFamily="34" charset="0"/>
            </a:endParaRPr>
          </a:p>
        </p:txBody>
      </p:sp>
      <p:cxnSp>
        <p:nvCxnSpPr>
          <p:cNvPr id="83" name="Straight Arrow Connector 82"/>
          <p:cNvCxnSpPr/>
          <p:nvPr/>
        </p:nvCxnSpPr>
        <p:spPr>
          <a:xfrm flipV="1">
            <a:off x="7434263" y="5816600"/>
            <a:ext cx="55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47" name="TextBox 83"/>
          <p:cNvSpPr txBox="1">
            <a:spLocks noChangeArrowheads="1"/>
          </p:cNvSpPr>
          <p:nvPr/>
        </p:nvSpPr>
        <p:spPr bwMode="auto">
          <a:xfrm>
            <a:off x="8053389" y="5589588"/>
            <a:ext cx="2795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CC0099"/>
                </a:solidFill>
                <a:latin typeface="Arial" panose="020B0604020202020204" pitchFamily="34" charset="0"/>
              </a:rPr>
              <a:t>Đi cày về</a:t>
            </a:r>
            <a:r>
              <a:rPr lang="en-US" altLang="en-US" sz="2000" b="1">
                <a:solidFill>
                  <a:srgbClr val="CC9900"/>
                </a:solidFill>
                <a:latin typeface="Arial" panose="020B0604020202020204" pitchFamily="34" charset="0"/>
              </a:rPr>
              <a:t>, </a:t>
            </a:r>
          </a:p>
        </p:txBody>
      </p:sp>
      <p:sp>
        <p:nvSpPr>
          <p:cNvPr id="85" name="Plaque 84"/>
          <p:cNvSpPr/>
          <p:nvPr/>
        </p:nvSpPr>
        <p:spPr>
          <a:xfrm>
            <a:off x="5623367" y="3127117"/>
            <a:ext cx="1851069"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2200" b="1" dirty="0" err="1">
                <a:solidFill>
                  <a:srgbClr val="FFFF00"/>
                </a:solidFill>
              </a:rPr>
              <a:t>Tiếng</a:t>
            </a:r>
            <a:r>
              <a:rPr lang="en-US" sz="2200" b="1" dirty="0">
                <a:solidFill>
                  <a:srgbClr val="FFFF00"/>
                </a:solidFill>
              </a:rPr>
              <a:t> </a:t>
            </a:r>
            <a:r>
              <a:rPr lang="en-US" sz="2200" b="1" dirty="0" err="1">
                <a:solidFill>
                  <a:srgbClr val="FFFF00"/>
                </a:solidFill>
              </a:rPr>
              <a:t>mưa</a:t>
            </a:r>
            <a:endParaRPr lang="en-US" sz="2200" b="1" dirty="0">
              <a:solidFill>
                <a:srgbClr val="FFFF00"/>
              </a:solidFill>
            </a:endParaRPr>
          </a:p>
        </p:txBody>
      </p:sp>
      <p:sp>
        <p:nvSpPr>
          <p:cNvPr id="86" name="Plaque 85"/>
          <p:cNvSpPr/>
          <p:nvPr/>
        </p:nvSpPr>
        <p:spPr>
          <a:xfrm>
            <a:off x="5623367" y="3826978"/>
            <a:ext cx="1851069"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2200" b="1" dirty="0" err="1">
                <a:solidFill>
                  <a:srgbClr val="FFFF00"/>
                </a:solidFill>
              </a:rPr>
              <a:t>Hạt</a:t>
            </a:r>
            <a:r>
              <a:rPr lang="en-US" sz="2200" b="1" dirty="0">
                <a:solidFill>
                  <a:srgbClr val="FFFF00"/>
                </a:solidFill>
              </a:rPr>
              <a:t> </a:t>
            </a:r>
            <a:r>
              <a:rPr lang="en-US" sz="2200" b="1" dirty="0" err="1">
                <a:solidFill>
                  <a:srgbClr val="FFFF00"/>
                </a:solidFill>
              </a:rPr>
              <a:t>mưa</a:t>
            </a:r>
            <a:endParaRPr lang="en-US" sz="2200" b="1" dirty="0">
              <a:solidFill>
                <a:srgbClr val="FFFF00"/>
              </a:solidFill>
            </a:endParaRPr>
          </a:p>
        </p:txBody>
      </p:sp>
      <p:sp>
        <p:nvSpPr>
          <p:cNvPr id="87" name="Plaque 86"/>
          <p:cNvSpPr/>
          <p:nvPr/>
        </p:nvSpPr>
        <p:spPr>
          <a:xfrm>
            <a:off x="5652396" y="4725287"/>
            <a:ext cx="1851069"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2000" b="1" dirty="0">
                <a:solidFill>
                  <a:srgbClr val="FFFF00"/>
                </a:solidFill>
              </a:rPr>
              <a:t>Con </a:t>
            </a:r>
            <a:r>
              <a:rPr lang="en-US" sz="2000" b="1" dirty="0" err="1">
                <a:solidFill>
                  <a:srgbClr val="FFFF00"/>
                </a:solidFill>
              </a:rPr>
              <a:t>vật,cây</a:t>
            </a:r>
            <a:r>
              <a:rPr lang="en-US" sz="2000" b="1" dirty="0">
                <a:solidFill>
                  <a:srgbClr val="FFFF00"/>
                </a:solidFill>
              </a:rPr>
              <a:t> </a:t>
            </a:r>
            <a:r>
              <a:rPr lang="en-US" sz="2000" b="1" dirty="0" err="1">
                <a:solidFill>
                  <a:srgbClr val="FFFF00"/>
                </a:solidFill>
              </a:rPr>
              <a:t>cối</a:t>
            </a:r>
            <a:endParaRPr lang="en-US" sz="2000" b="1" dirty="0">
              <a:solidFill>
                <a:srgbClr val="FFFF00"/>
              </a:solidFill>
            </a:endParaRPr>
          </a:p>
        </p:txBody>
      </p:sp>
      <p:sp>
        <p:nvSpPr>
          <p:cNvPr id="88" name="Plaque 87"/>
          <p:cNvSpPr/>
          <p:nvPr/>
        </p:nvSpPr>
        <p:spPr>
          <a:xfrm>
            <a:off x="5652396" y="5637733"/>
            <a:ext cx="1851069" cy="397252"/>
          </a:xfrm>
          <a:prstGeom prst="plaque">
            <a:avLst/>
          </a:prstGeom>
          <a:ln>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2200" b="1" dirty="0" err="1">
                <a:solidFill>
                  <a:srgbClr val="FFFF00"/>
                </a:solidFill>
              </a:rPr>
              <a:t>Bố</a:t>
            </a:r>
            <a:endParaRPr lang="en-US" sz="2200" b="1" dirty="0">
              <a:solidFill>
                <a:srgbClr val="FFFF00"/>
              </a:solidFill>
            </a:endParaRPr>
          </a:p>
        </p:txBody>
      </p:sp>
      <p:grpSp>
        <p:nvGrpSpPr>
          <p:cNvPr id="25660" name="Group 6"/>
          <p:cNvGrpSpPr>
            <a:grpSpLocks/>
          </p:cNvGrpSpPr>
          <p:nvPr/>
        </p:nvGrpSpPr>
        <p:grpSpPr bwMode="auto">
          <a:xfrm>
            <a:off x="2647950" y="3679825"/>
            <a:ext cx="2833688" cy="2136775"/>
            <a:chOff x="5131704" y="1655477"/>
            <a:chExt cx="3352800" cy="1956125"/>
          </a:xfrm>
        </p:grpSpPr>
        <p:pic>
          <p:nvPicPr>
            <p:cNvPr id="52297" name="Picture 7"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600" y="1655477"/>
              <a:ext cx="2857500" cy="19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98" name="Rectangle 8"/>
            <p:cNvSpPr>
              <a:spLocks noChangeArrowheads="1"/>
            </p:cNvSpPr>
            <p:nvPr/>
          </p:nvSpPr>
          <p:spPr bwMode="auto">
            <a:xfrm>
              <a:off x="5131704" y="2107947"/>
              <a:ext cx="3352800" cy="76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C00000"/>
                  </a:solidFill>
                  <a:latin typeface="Arial" panose="020B0604020202020204" pitchFamily="34" charset="0"/>
                </a:rPr>
                <a:t>     </a:t>
              </a:r>
              <a:r>
                <a:rPr lang="en-US" altLang="en-US" sz="2000" b="1">
                  <a:solidFill>
                    <a:srgbClr val="111111"/>
                  </a:solidFill>
                  <a:latin typeface="Arial" panose="020B0604020202020204" pitchFamily="34" charset="0"/>
                </a:rPr>
                <a:t>Trong cơn mưa</a:t>
              </a:r>
              <a:endParaRPr lang="vi-VN" altLang="en-US" sz="2000" b="1">
                <a:solidFill>
                  <a:srgbClr val="111111"/>
                </a:solidFill>
                <a:latin typeface="Arial" panose="020B0604020202020204" pitchFamily="34" charset="0"/>
              </a:endParaRPr>
            </a:p>
            <a:p>
              <a:pPr eaLnBrk="1" hangingPunct="1">
                <a:spcBef>
                  <a:spcPct val="0"/>
                </a:spcBef>
                <a:buFontTx/>
                <a:buNone/>
              </a:pPr>
              <a:r>
                <a:rPr lang="vi-VN" altLang="en-US" sz="1400" b="1">
                  <a:solidFill>
                    <a:srgbClr val="C00000"/>
                  </a:solidFill>
                  <a:latin typeface="Arial" panose="020B0604020202020204" pitchFamily="34" charset="0"/>
                </a:rPr>
                <a:t>	</a:t>
              </a:r>
            </a:p>
            <a:p>
              <a:pPr eaLnBrk="1" hangingPunct="1">
                <a:spcBef>
                  <a:spcPct val="0"/>
                </a:spcBef>
                <a:buFontTx/>
                <a:buNone/>
              </a:pPr>
              <a:r>
                <a:rPr lang="vi-VN" altLang="en-US" sz="1400" b="1">
                  <a:solidFill>
                    <a:srgbClr val="C00000"/>
                  </a:solidFill>
                  <a:latin typeface="Arial" panose="020B0604020202020204" pitchFamily="34" charset="0"/>
                </a:rPr>
                <a:t>	</a:t>
              </a:r>
            </a:p>
          </p:txBody>
        </p:sp>
      </p:grpSp>
      <p:cxnSp>
        <p:nvCxnSpPr>
          <p:cNvPr id="116" name="Straight Arrow Connector 115"/>
          <p:cNvCxnSpPr/>
          <p:nvPr/>
        </p:nvCxnSpPr>
        <p:spPr>
          <a:xfrm>
            <a:off x="7504114" y="5861050"/>
            <a:ext cx="473075" cy="5921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7504114" y="4983163"/>
            <a:ext cx="509587" cy="3794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504113" y="5857875"/>
            <a:ext cx="444501" cy="2992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2066"/>
          <p:cNvSpPr txBox="1">
            <a:spLocks noChangeArrowheads="1"/>
          </p:cNvSpPr>
          <p:nvPr/>
        </p:nvSpPr>
        <p:spPr bwMode="auto">
          <a:xfrm>
            <a:off x="7968679" y="460375"/>
            <a:ext cx="2632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B0F0"/>
                </a:solidFill>
                <a:latin typeface="Arial" panose="020B0604020202020204" pitchFamily="34" charset="0"/>
              </a:rPr>
              <a:t>Khô khốc</a:t>
            </a:r>
          </a:p>
        </p:txBody>
      </p:sp>
      <p:sp>
        <p:nvSpPr>
          <p:cNvPr id="58" name="TextBox 61"/>
          <p:cNvSpPr txBox="1">
            <a:spLocks noChangeArrowheads="1"/>
          </p:cNvSpPr>
          <p:nvPr/>
        </p:nvSpPr>
        <p:spPr bwMode="auto">
          <a:xfrm>
            <a:off x="7840663" y="1206501"/>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FF0000"/>
                </a:solidFill>
                <a:latin typeface="Arial" panose="020B0604020202020204" pitchFamily="34" charset="0"/>
              </a:rPr>
              <a:t>Khanh khách cười</a:t>
            </a:r>
          </a:p>
        </p:txBody>
      </p:sp>
      <p:sp>
        <p:nvSpPr>
          <p:cNvPr id="59" name="TextBox 64"/>
          <p:cNvSpPr txBox="1">
            <a:spLocks noChangeArrowheads="1"/>
          </p:cNvSpPr>
          <p:nvPr/>
        </p:nvSpPr>
        <p:spPr bwMode="auto">
          <a:xfrm>
            <a:off x="7872414" y="1871663"/>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0099"/>
                </a:solidFill>
                <a:latin typeface="Arial" panose="020B0604020202020204" pitchFamily="34" charset="0"/>
              </a:rPr>
              <a:t>Bơi</a:t>
            </a:r>
            <a:endParaRPr lang="en-US" altLang="en-US" sz="2000">
              <a:solidFill>
                <a:srgbClr val="000099"/>
              </a:solidFill>
              <a:latin typeface="Arial" panose="020B0604020202020204" pitchFamily="34" charset="0"/>
            </a:endParaRPr>
          </a:p>
        </p:txBody>
      </p:sp>
      <p:sp>
        <p:nvSpPr>
          <p:cNvPr id="62" name="TextBox 75"/>
          <p:cNvSpPr txBox="1">
            <a:spLocks noChangeArrowheads="1"/>
          </p:cNvSpPr>
          <p:nvPr/>
        </p:nvSpPr>
        <p:spPr bwMode="auto">
          <a:xfrm>
            <a:off x="7872413" y="3298825"/>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8000"/>
                </a:solidFill>
                <a:latin typeface="Arial" panose="020B0604020202020204" pitchFamily="34" charset="0"/>
              </a:rPr>
              <a:t>Rơi  lộp bộp</a:t>
            </a:r>
          </a:p>
        </p:txBody>
      </p:sp>
      <p:sp>
        <p:nvSpPr>
          <p:cNvPr id="65" name="TextBox 64"/>
          <p:cNvSpPr txBox="1">
            <a:spLocks noChangeArrowheads="1"/>
          </p:cNvSpPr>
          <p:nvPr/>
        </p:nvSpPr>
        <p:spPr bwMode="auto">
          <a:xfrm>
            <a:off x="7948614" y="4038600"/>
            <a:ext cx="2827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C00000"/>
                </a:solidFill>
                <a:latin typeface="Arial" panose="020B0604020202020204" pitchFamily="34" charset="0"/>
              </a:rPr>
              <a:t>Chéo mặt sân</a:t>
            </a:r>
          </a:p>
        </p:txBody>
      </p:sp>
      <p:sp>
        <p:nvSpPr>
          <p:cNvPr id="67" name="TextBox 81"/>
          <p:cNvSpPr txBox="1">
            <a:spLocks noChangeArrowheads="1"/>
          </p:cNvSpPr>
          <p:nvPr/>
        </p:nvSpPr>
        <p:spPr bwMode="auto">
          <a:xfrm>
            <a:off x="7970838" y="4857750"/>
            <a:ext cx="289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0099"/>
                </a:solidFill>
                <a:latin typeface="Arial" panose="020B0604020202020204" pitchFamily="34" charset="0"/>
              </a:rPr>
              <a:t>Chó sủa</a:t>
            </a:r>
          </a:p>
        </p:txBody>
      </p:sp>
      <p:sp>
        <p:nvSpPr>
          <p:cNvPr id="69" name="TextBox 81"/>
          <p:cNvSpPr txBox="1">
            <a:spLocks noChangeArrowheads="1"/>
          </p:cNvSpPr>
          <p:nvPr/>
        </p:nvSpPr>
        <p:spPr bwMode="auto">
          <a:xfrm>
            <a:off x="7967663" y="5122863"/>
            <a:ext cx="289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000099"/>
                </a:solidFill>
                <a:latin typeface="Arial" panose="020B0604020202020204" pitchFamily="34" charset="0"/>
              </a:rPr>
              <a:t>Cây lá hả hê</a:t>
            </a:r>
          </a:p>
        </p:txBody>
      </p:sp>
      <p:sp>
        <p:nvSpPr>
          <p:cNvPr id="76" name="TextBox 83"/>
          <p:cNvSpPr txBox="1">
            <a:spLocks noChangeArrowheads="1"/>
          </p:cNvSpPr>
          <p:nvPr/>
        </p:nvSpPr>
        <p:spPr bwMode="auto">
          <a:xfrm>
            <a:off x="8045450" y="5957094"/>
            <a:ext cx="279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CC0099"/>
                </a:solidFill>
                <a:latin typeface="Arial" panose="020B0604020202020204" pitchFamily="34" charset="0"/>
              </a:rPr>
              <a:t>Đội sấm, đội chớp</a:t>
            </a:r>
          </a:p>
        </p:txBody>
      </p:sp>
      <p:sp>
        <p:nvSpPr>
          <p:cNvPr id="82" name="TextBox 83"/>
          <p:cNvSpPr txBox="1">
            <a:spLocks noChangeArrowheads="1"/>
          </p:cNvSpPr>
          <p:nvPr/>
        </p:nvSpPr>
        <p:spPr bwMode="auto">
          <a:xfrm>
            <a:off x="8045450" y="6309320"/>
            <a:ext cx="279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000" b="1">
                <a:solidFill>
                  <a:srgbClr val="CC0099"/>
                </a:solidFill>
                <a:latin typeface="Arial" panose="020B0604020202020204" pitchFamily="34" charset="0"/>
              </a:rPr>
              <a:t>Đội cả trời mưa</a:t>
            </a:r>
            <a:r>
              <a:rPr lang="en-US" altLang="en-US" sz="2000" b="1">
                <a:solidFill>
                  <a:srgbClr val="CC9900"/>
                </a:solidFill>
                <a:latin typeface="Arial" panose="020B0604020202020204" pitchFamily="34" charset="0"/>
              </a:rPr>
              <a:t>,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25603"/>
                                        </p:tgtEl>
                                        <p:attrNameLst>
                                          <p:attrName>style.visibility</p:attrName>
                                        </p:attrNameLst>
                                      </p:cBhvr>
                                      <p:to>
                                        <p:strVal val="visible"/>
                                      </p:to>
                                    </p:set>
                                    <p:animEffect transition="in" filter="wipe(down)">
                                      <p:cBhvr>
                                        <p:cTn id="19" dur="500"/>
                                        <p:tgtEl>
                                          <p:spTgt spid="25603"/>
                                        </p:tgtEl>
                                      </p:cBhvr>
                                    </p:animEffect>
                                  </p:childTnLst>
                                </p:cTn>
                              </p:par>
                              <p:par>
                                <p:cTn id="20" presetID="22" presetClass="entr" presetSubtype="4" fill="hold" nodeType="withEffect">
                                  <p:stCondLst>
                                    <p:cond delay="0"/>
                                  </p:stCondLst>
                                  <p:childTnLst>
                                    <p:set>
                                      <p:cBhvr>
                                        <p:cTn id="21" dur="1" fill="hold">
                                          <p:stCondLst>
                                            <p:cond delay="0"/>
                                          </p:stCondLst>
                                        </p:cTn>
                                        <p:tgtEl>
                                          <p:spTgt spid="25660"/>
                                        </p:tgtEl>
                                        <p:attrNameLst>
                                          <p:attrName>style.visibility</p:attrName>
                                        </p:attrNameLst>
                                      </p:cBhvr>
                                      <p:to>
                                        <p:strVal val="visible"/>
                                      </p:to>
                                    </p:set>
                                    <p:animEffect transition="in" filter="wipe(down)">
                                      <p:cBhvr>
                                        <p:cTn id="22" dur="500"/>
                                        <p:tgtEl>
                                          <p:spTgt spid="256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par>
                                <p:cTn id="37" presetID="2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par>
                                <p:cTn id="43" presetID="22" presetClass="entr" presetSubtype="4"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down)">
                                      <p:cBhvr>
                                        <p:cTn id="53" dur="500"/>
                                        <p:tgtEl>
                                          <p:spTgt spid="70"/>
                                        </p:tgtEl>
                                      </p:cBhvr>
                                    </p:animEffect>
                                  </p:childTnLst>
                                </p:cTn>
                              </p:par>
                              <p:par>
                                <p:cTn id="54" presetID="22" presetClass="entr" presetSubtype="4" fill="hold"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down)">
                                      <p:cBhvr>
                                        <p:cTn id="56" dur="500"/>
                                        <p:tgtEl>
                                          <p:spTgt spid="85"/>
                                        </p:tgtEl>
                                      </p:cBhvr>
                                    </p:animEffect>
                                  </p:childTnLst>
                                </p:cTn>
                              </p:par>
                              <p:par>
                                <p:cTn id="57" presetID="6" presetClass="entr" presetSubtype="16"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circle(in)">
                                      <p:cBhvr>
                                        <p:cTn id="59" dur="500"/>
                                        <p:tgtEl>
                                          <p:spTgt spid="71"/>
                                        </p:tgtEl>
                                      </p:cBhvr>
                                    </p:animEffect>
                                  </p:childTnLst>
                                </p:cTn>
                              </p:par>
                              <p:par>
                                <p:cTn id="60" presetID="6" presetClass="entr" presetSubtype="16" fill="hold"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circle(in)">
                                      <p:cBhvr>
                                        <p:cTn id="62" dur="500"/>
                                        <p:tgtEl>
                                          <p:spTgt spid="86"/>
                                        </p:tgtEl>
                                      </p:cBhvr>
                                    </p:animEffect>
                                  </p:childTnLst>
                                </p:cTn>
                              </p:par>
                              <p:par>
                                <p:cTn id="63" presetID="6" presetClass="entr" presetSubtype="16"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circle(in)">
                                      <p:cBhvr>
                                        <p:cTn id="65" dur="500"/>
                                        <p:tgtEl>
                                          <p:spTgt spid="72"/>
                                        </p:tgtEl>
                                      </p:cBhvr>
                                    </p:animEffect>
                                  </p:childTnLst>
                                </p:cTn>
                              </p:par>
                              <p:par>
                                <p:cTn id="66" presetID="6" presetClass="entr" presetSubtype="16" fill="hold"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circle(in)">
                                      <p:cBhvr>
                                        <p:cTn id="68" dur="500"/>
                                        <p:tgtEl>
                                          <p:spTgt spid="87"/>
                                        </p:tgtEl>
                                      </p:cBhvr>
                                    </p:animEffect>
                                  </p:childTnLst>
                                </p:cTn>
                              </p:par>
                              <p:par>
                                <p:cTn id="69" presetID="6" presetClass="entr" presetSubtype="16"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circle(in)">
                                      <p:cBhvr>
                                        <p:cTn id="71" dur="500"/>
                                        <p:tgtEl>
                                          <p:spTgt spid="73"/>
                                        </p:tgtEl>
                                      </p:cBhvr>
                                    </p:animEffect>
                                  </p:childTnLst>
                                </p:cTn>
                              </p:par>
                              <p:par>
                                <p:cTn id="72" presetID="6" presetClass="entr" presetSubtype="16" fill="hold" nodeType="with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circle(in)">
                                      <p:cBhvr>
                                        <p:cTn id="74" dur="500"/>
                                        <p:tgtEl>
                                          <p:spTgt spid="8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barn(inVertical)">
                                      <p:cBhvr>
                                        <p:cTn id="79" dur="500"/>
                                        <p:tgtEl>
                                          <p:spTgt spid="54"/>
                                        </p:tgtEl>
                                      </p:cBhvr>
                                    </p:animEffect>
                                  </p:childTnLst>
                                </p:cTn>
                              </p:par>
                              <p:par>
                                <p:cTn id="80" presetID="16" presetClass="entr" presetSubtype="21" fill="hold" grpId="0" nodeType="withEffect">
                                  <p:stCondLst>
                                    <p:cond delay="250"/>
                                  </p:stCondLst>
                                  <p:childTnLst>
                                    <p:set>
                                      <p:cBhvr>
                                        <p:cTn id="81" dur="1" fill="hold">
                                          <p:stCondLst>
                                            <p:cond delay="0"/>
                                          </p:stCondLst>
                                        </p:cTn>
                                        <p:tgtEl>
                                          <p:spTgt spid="25612"/>
                                        </p:tgtEl>
                                        <p:attrNameLst>
                                          <p:attrName>style.visibility</p:attrName>
                                        </p:attrNameLst>
                                      </p:cBhvr>
                                      <p:to>
                                        <p:strVal val="visible"/>
                                      </p:to>
                                    </p:set>
                                    <p:animEffect transition="in" filter="barn(inVertical)">
                                      <p:cBhvr>
                                        <p:cTn id="82" dur="500"/>
                                        <p:tgtEl>
                                          <p:spTgt spid="25612"/>
                                        </p:tgtEl>
                                      </p:cBhvr>
                                    </p:animEffect>
                                  </p:childTnLst>
                                </p:cTn>
                              </p:par>
                              <p:par>
                                <p:cTn id="83" presetID="16" presetClass="entr" presetSubtype="21" fill="hold" nodeType="withEffect">
                                  <p:stCondLst>
                                    <p:cond delay="500"/>
                                  </p:stCondLst>
                                  <p:childTnLst>
                                    <p:set>
                                      <p:cBhvr>
                                        <p:cTn id="84" dur="1" fill="hold">
                                          <p:stCondLst>
                                            <p:cond delay="0"/>
                                          </p:stCondLst>
                                        </p:cTn>
                                        <p:tgtEl>
                                          <p:spTgt spid="53"/>
                                        </p:tgtEl>
                                        <p:attrNameLst>
                                          <p:attrName>style.visibility</p:attrName>
                                        </p:attrNameLst>
                                      </p:cBhvr>
                                      <p:to>
                                        <p:strVal val="visible"/>
                                      </p:to>
                                    </p:set>
                                    <p:animEffect transition="in" filter="barn(inVertical)">
                                      <p:cBhvr>
                                        <p:cTn id="85" dur="500"/>
                                        <p:tgtEl>
                                          <p:spTgt spid="53"/>
                                        </p:tgtEl>
                                      </p:cBhvr>
                                    </p:animEffect>
                                  </p:childTnLst>
                                </p:cTn>
                              </p:par>
                              <p:par>
                                <p:cTn id="86" presetID="16" presetClass="entr" presetSubtype="21" fill="hold" grpId="0" nodeType="withEffect">
                                  <p:stCondLst>
                                    <p:cond delay="75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par>
                                <p:cTn id="89" presetID="16" presetClass="entr" presetSubtype="21" fill="hold" nodeType="withEffect">
                                  <p:stCondLst>
                                    <p:cond delay="750"/>
                                  </p:stCondLst>
                                  <p:childTnLst>
                                    <p:set>
                                      <p:cBhvr>
                                        <p:cTn id="90" dur="1" fill="hold">
                                          <p:stCondLst>
                                            <p:cond delay="0"/>
                                          </p:stCondLst>
                                        </p:cTn>
                                        <p:tgtEl>
                                          <p:spTgt spid="61"/>
                                        </p:tgtEl>
                                        <p:attrNameLst>
                                          <p:attrName>style.visibility</p:attrName>
                                        </p:attrNameLst>
                                      </p:cBhvr>
                                      <p:to>
                                        <p:strVal val="visible"/>
                                      </p:to>
                                    </p:set>
                                    <p:animEffect transition="in" filter="barn(inVertical)">
                                      <p:cBhvr>
                                        <p:cTn id="91" dur="500"/>
                                        <p:tgtEl>
                                          <p:spTgt spid="61"/>
                                        </p:tgtEl>
                                      </p:cBhvr>
                                    </p:animEffect>
                                  </p:childTnLst>
                                </p:cTn>
                              </p:par>
                              <p:par>
                                <p:cTn id="92" presetID="16" presetClass="entr" presetSubtype="21" fill="hold" grpId="0" nodeType="withEffect">
                                  <p:stCondLst>
                                    <p:cond delay="750"/>
                                  </p:stCondLst>
                                  <p:childTnLst>
                                    <p:set>
                                      <p:cBhvr>
                                        <p:cTn id="93" dur="1" fill="hold">
                                          <p:stCondLst>
                                            <p:cond delay="0"/>
                                          </p:stCondLst>
                                        </p:cTn>
                                        <p:tgtEl>
                                          <p:spTgt spid="25615"/>
                                        </p:tgtEl>
                                        <p:attrNameLst>
                                          <p:attrName>style.visibility</p:attrName>
                                        </p:attrNameLst>
                                      </p:cBhvr>
                                      <p:to>
                                        <p:strVal val="visible"/>
                                      </p:to>
                                    </p:set>
                                    <p:animEffect transition="in" filter="barn(inVertical)">
                                      <p:cBhvr>
                                        <p:cTn id="94" dur="500"/>
                                        <p:tgtEl>
                                          <p:spTgt spid="25615"/>
                                        </p:tgtEl>
                                      </p:cBhvr>
                                    </p:animEffect>
                                  </p:childTnLst>
                                </p:cTn>
                              </p:par>
                              <p:par>
                                <p:cTn id="95" presetID="16" presetClass="entr" presetSubtype="21" fill="hold" nodeType="withEffect">
                                  <p:stCondLst>
                                    <p:cond delay="750"/>
                                  </p:stCondLst>
                                  <p:childTnLst>
                                    <p:set>
                                      <p:cBhvr>
                                        <p:cTn id="96" dur="1" fill="hold">
                                          <p:stCondLst>
                                            <p:cond delay="0"/>
                                          </p:stCondLst>
                                        </p:cTn>
                                        <p:tgtEl>
                                          <p:spTgt spid="60"/>
                                        </p:tgtEl>
                                        <p:attrNameLst>
                                          <p:attrName>style.visibility</p:attrName>
                                        </p:attrNameLst>
                                      </p:cBhvr>
                                      <p:to>
                                        <p:strVal val="visible"/>
                                      </p:to>
                                    </p:set>
                                    <p:animEffect transition="in" filter="barn(inVertical)">
                                      <p:cBhvr>
                                        <p:cTn id="97" dur="500"/>
                                        <p:tgtEl>
                                          <p:spTgt spid="60"/>
                                        </p:tgtEl>
                                      </p:cBhvr>
                                    </p:animEffect>
                                  </p:childTnLst>
                                </p:cTn>
                              </p:par>
                              <p:par>
                                <p:cTn id="98" presetID="16" presetClass="entr" presetSubtype="21" fill="hold" grpId="0" nodeType="withEffect">
                                  <p:stCondLst>
                                    <p:cond delay="750"/>
                                  </p:stCondLst>
                                  <p:childTnLst>
                                    <p:set>
                                      <p:cBhvr>
                                        <p:cTn id="99" dur="1" fill="hold">
                                          <p:stCondLst>
                                            <p:cond delay="0"/>
                                          </p:stCondLst>
                                        </p:cTn>
                                        <p:tgtEl>
                                          <p:spTgt spid="58"/>
                                        </p:tgtEl>
                                        <p:attrNameLst>
                                          <p:attrName>style.visibility</p:attrName>
                                        </p:attrNameLst>
                                      </p:cBhvr>
                                      <p:to>
                                        <p:strVal val="visible"/>
                                      </p:to>
                                    </p:set>
                                    <p:animEffect transition="in" filter="barn(inVertical)">
                                      <p:cBhvr>
                                        <p:cTn id="100" dur="500"/>
                                        <p:tgtEl>
                                          <p:spTgt spid="58"/>
                                        </p:tgtEl>
                                      </p:cBhvr>
                                    </p:animEffect>
                                  </p:childTnLst>
                                </p:cTn>
                              </p:par>
                              <p:par>
                                <p:cTn id="101" presetID="16" presetClass="entr" presetSubtype="21" fill="hold" nodeType="withEffect">
                                  <p:stCondLst>
                                    <p:cond delay="750"/>
                                  </p:stCondLst>
                                  <p:childTnLst>
                                    <p:set>
                                      <p:cBhvr>
                                        <p:cTn id="102" dur="1" fill="hold">
                                          <p:stCondLst>
                                            <p:cond delay="0"/>
                                          </p:stCondLst>
                                        </p:cTn>
                                        <p:tgtEl>
                                          <p:spTgt spid="63"/>
                                        </p:tgtEl>
                                        <p:attrNameLst>
                                          <p:attrName>style.visibility</p:attrName>
                                        </p:attrNameLst>
                                      </p:cBhvr>
                                      <p:to>
                                        <p:strVal val="visible"/>
                                      </p:to>
                                    </p:set>
                                    <p:animEffect transition="in" filter="barn(inVertical)">
                                      <p:cBhvr>
                                        <p:cTn id="103" dur="500"/>
                                        <p:tgtEl>
                                          <p:spTgt spid="63"/>
                                        </p:tgtEl>
                                      </p:cBhvr>
                                    </p:animEffect>
                                  </p:childTnLst>
                                </p:cTn>
                              </p:par>
                              <p:par>
                                <p:cTn id="104" presetID="16" presetClass="entr" presetSubtype="21" fill="hold" grpId="0" nodeType="withEffect">
                                  <p:stCondLst>
                                    <p:cond delay="750"/>
                                  </p:stCondLst>
                                  <p:childTnLst>
                                    <p:set>
                                      <p:cBhvr>
                                        <p:cTn id="105" dur="1" fill="hold">
                                          <p:stCondLst>
                                            <p:cond delay="0"/>
                                          </p:stCondLst>
                                        </p:cTn>
                                        <p:tgtEl>
                                          <p:spTgt spid="25618"/>
                                        </p:tgtEl>
                                        <p:attrNameLst>
                                          <p:attrName>style.visibility</p:attrName>
                                        </p:attrNameLst>
                                      </p:cBhvr>
                                      <p:to>
                                        <p:strVal val="visible"/>
                                      </p:to>
                                    </p:set>
                                    <p:animEffect transition="in" filter="barn(inVertical)">
                                      <p:cBhvr>
                                        <p:cTn id="106" dur="500"/>
                                        <p:tgtEl>
                                          <p:spTgt spid="25618"/>
                                        </p:tgtEl>
                                      </p:cBhvr>
                                    </p:animEffect>
                                  </p:childTnLst>
                                </p:cTn>
                              </p:par>
                              <p:par>
                                <p:cTn id="107" presetID="16" presetClass="entr" presetSubtype="21" fill="hold" nodeType="withEffect">
                                  <p:stCondLst>
                                    <p:cond delay="750"/>
                                  </p:stCondLst>
                                  <p:childTnLst>
                                    <p:set>
                                      <p:cBhvr>
                                        <p:cTn id="108" dur="1" fill="hold">
                                          <p:stCondLst>
                                            <p:cond delay="0"/>
                                          </p:stCondLst>
                                        </p:cTn>
                                        <p:tgtEl>
                                          <p:spTgt spid="64"/>
                                        </p:tgtEl>
                                        <p:attrNameLst>
                                          <p:attrName>style.visibility</p:attrName>
                                        </p:attrNameLst>
                                      </p:cBhvr>
                                      <p:to>
                                        <p:strVal val="visible"/>
                                      </p:to>
                                    </p:set>
                                    <p:animEffect transition="in" filter="barn(inVertical)">
                                      <p:cBhvr>
                                        <p:cTn id="109" dur="500"/>
                                        <p:tgtEl>
                                          <p:spTgt spid="64"/>
                                        </p:tgtEl>
                                      </p:cBhvr>
                                    </p:animEffect>
                                  </p:childTnLst>
                                </p:cTn>
                              </p:par>
                              <p:par>
                                <p:cTn id="110" presetID="16" presetClass="entr" presetSubtype="21" fill="hold" grpId="0" nodeType="withEffect">
                                  <p:stCondLst>
                                    <p:cond delay="750"/>
                                  </p:stCondLst>
                                  <p:childTnLst>
                                    <p:set>
                                      <p:cBhvr>
                                        <p:cTn id="111" dur="1" fill="hold">
                                          <p:stCondLst>
                                            <p:cond delay="0"/>
                                          </p:stCondLst>
                                        </p:cTn>
                                        <p:tgtEl>
                                          <p:spTgt spid="59"/>
                                        </p:tgtEl>
                                        <p:attrNameLst>
                                          <p:attrName>style.visibility</p:attrName>
                                        </p:attrNameLst>
                                      </p:cBhvr>
                                      <p:to>
                                        <p:strVal val="visible"/>
                                      </p:to>
                                    </p:set>
                                    <p:animEffect transition="in" filter="barn(inVertical)">
                                      <p:cBhvr>
                                        <p:cTn id="112" dur="500"/>
                                        <p:tgtEl>
                                          <p:spTgt spid="59"/>
                                        </p:tgtEl>
                                      </p:cBhvr>
                                    </p:animEffect>
                                  </p:childTnLst>
                                </p:cTn>
                              </p:par>
                              <p:par>
                                <p:cTn id="113" presetID="16" presetClass="entr" presetSubtype="21" fill="hold" nodeType="withEffect">
                                  <p:stCondLst>
                                    <p:cond delay="750"/>
                                  </p:stCondLst>
                                  <p:childTnLst>
                                    <p:set>
                                      <p:cBhvr>
                                        <p:cTn id="114" dur="1" fill="hold">
                                          <p:stCondLst>
                                            <p:cond delay="0"/>
                                          </p:stCondLst>
                                        </p:cTn>
                                        <p:tgtEl>
                                          <p:spTgt spid="66"/>
                                        </p:tgtEl>
                                        <p:attrNameLst>
                                          <p:attrName>style.visibility</p:attrName>
                                        </p:attrNameLst>
                                      </p:cBhvr>
                                      <p:to>
                                        <p:strVal val="visible"/>
                                      </p:to>
                                    </p:set>
                                    <p:animEffect transition="in" filter="barn(inVertical)">
                                      <p:cBhvr>
                                        <p:cTn id="115" dur="500"/>
                                        <p:tgtEl>
                                          <p:spTgt spid="66"/>
                                        </p:tgtEl>
                                      </p:cBhvr>
                                    </p:animEffect>
                                  </p:childTnLst>
                                </p:cTn>
                              </p:par>
                              <p:par>
                                <p:cTn id="116" presetID="16" presetClass="entr" presetSubtype="21" fill="hold" grpId="0" nodeType="withEffect">
                                  <p:stCondLst>
                                    <p:cond delay="750"/>
                                  </p:stCondLst>
                                  <p:childTnLst>
                                    <p:set>
                                      <p:cBhvr>
                                        <p:cTn id="117" dur="1" fill="hold">
                                          <p:stCondLst>
                                            <p:cond delay="0"/>
                                          </p:stCondLst>
                                        </p:cTn>
                                        <p:tgtEl>
                                          <p:spTgt spid="68"/>
                                        </p:tgtEl>
                                        <p:attrNameLst>
                                          <p:attrName>style.visibility</p:attrName>
                                        </p:attrNameLst>
                                      </p:cBhvr>
                                      <p:to>
                                        <p:strVal val="visible"/>
                                      </p:to>
                                    </p:set>
                                    <p:animEffect transition="in" filter="barn(inVertical)">
                                      <p:cBhvr>
                                        <p:cTn id="118" dur="500"/>
                                        <p:tgtEl>
                                          <p:spTgt spid="6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ntr" presetSubtype="21" fill="hold" nodeType="clickEffect">
                                  <p:stCondLst>
                                    <p:cond delay="0"/>
                                  </p:stCondLst>
                                  <p:childTnLst>
                                    <p:set>
                                      <p:cBhvr>
                                        <p:cTn id="122" dur="1" fill="hold">
                                          <p:stCondLst>
                                            <p:cond delay="0"/>
                                          </p:stCondLst>
                                        </p:cTn>
                                        <p:tgtEl>
                                          <p:spTgt spid="74"/>
                                        </p:tgtEl>
                                        <p:attrNameLst>
                                          <p:attrName>style.visibility</p:attrName>
                                        </p:attrNameLst>
                                      </p:cBhvr>
                                      <p:to>
                                        <p:strVal val="visible"/>
                                      </p:to>
                                    </p:set>
                                    <p:animEffect transition="in" filter="barn(inVertical)">
                                      <p:cBhvr>
                                        <p:cTn id="123" dur="500"/>
                                        <p:tgtEl>
                                          <p:spTgt spid="74"/>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25639"/>
                                        </p:tgtEl>
                                        <p:attrNameLst>
                                          <p:attrName>style.visibility</p:attrName>
                                        </p:attrNameLst>
                                      </p:cBhvr>
                                      <p:to>
                                        <p:strVal val="visible"/>
                                      </p:to>
                                    </p:set>
                                    <p:animEffect transition="in" filter="barn(inVertical)">
                                      <p:cBhvr>
                                        <p:cTn id="126" dur="500"/>
                                        <p:tgtEl>
                                          <p:spTgt spid="25639"/>
                                        </p:tgtEl>
                                      </p:cBhvr>
                                    </p:animEffect>
                                  </p:childTnLst>
                                </p:cTn>
                              </p:par>
                              <p:par>
                                <p:cTn id="127" presetID="16" presetClass="entr" presetSubtype="21" fill="hold" nodeType="with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barn(inVertical)">
                                      <p:cBhvr>
                                        <p:cTn id="129" dur="500"/>
                                        <p:tgtEl>
                                          <p:spTgt spid="75"/>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barn(inVertical)">
                                      <p:cBhvr>
                                        <p:cTn id="132" dur="500"/>
                                        <p:tgtEl>
                                          <p:spTgt spid="62"/>
                                        </p:tgtEl>
                                      </p:cBhvr>
                                    </p:animEffect>
                                  </p:childTnLst>
                                </p:cTn>
                              </p:par>
                              <p:par>
                                <p:cTn id="133" presetID="16" presetClass="entr" presetSubtype="21" fill="hold" nodeType="with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barn(inVertical)">
                                      <p:cBhvr>
                                        <p:cTn id="135" dur="500"/>
                                        <p:tgtEl>
                                          <p:spTgt spid="77"/>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barn(inVertical)">
                                      <p:cBhvr>
                                        <p:cTn id="138" dur="500"/>
                                        <p:tgtEl>
                                          <p:spTgt spid="79"/>
                                        </p:tgtEl>
                                      </p:cBhvr>
                                    </p:animEffect>
                                  </p:childTnLst>
                                </p:cTn>
                              </p:par>
                              <p:par>
                                <p:cTn id="139" presetID="16" presetClass="entr" presetSubtype="21" fill="hold"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barn(inVertical)">
                                      <p:cBhvr>
                                        <p:cTn id="141" dur="500"/>
                                        <p:tgtEl>
                                          <p:spTgt spid="78"/>
                                        </p:tgtEl>
                                      </p:cBhvr>
                                    </p:animEffect>
                                  </p:childTnLst>
                                </p:cTn>
                              </p:par>
                              <p:par>
                                <p:cTn id="142" presetID="16" presetClass="entr" presetSubtype="21"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barn(inVertical)">
                                      <p:cBhvr>
                                        <p:cTn id="144" dur="500"/>
                                        <p:tgtEl>
                                          <p:spTgt spid="65"/>
                                        </p:tgtEl>
                                      </p:cBhvr>
                                    </p:animEffect>
                                  </p:childTnLst>
                                </p:cTn>
                              </p:par>
                              <p:par>
                                <p:cTn id="145" presetID="22" presetClass="entr" presetSubtype="4" fill="hold" nodeType="with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wipe(down)">
                                      <p:cBhvr>
                                        <p:cTn id="147" dur="500"/>
                                        <p:tgtEl>
                                          <p:spTgt spid="80"/>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25645"/>
                                        </p:tgtEl>
                                        <p:attrNameLst>
                                          <p:attrName>style.visibility</p:attrName>
                                        </p:attrNameLst>
                                      </p:cBhvr>
                                      <p:to>
                                        <p:strVal val="visible"/>
                                      </p:to>
                                    </p:set>
                                    <p:animEffect transition="in" filter="wipe(down)">
                                      <p:cBhvr>
                                        <p:cTn id="150" dur="500"/>
                                        <p:tgtEl>
                                          <p:spTgt spid="25645"/>
                                        </p:tgtEl>
                                      </p:cBhvr>
                                    </p:animEffect>
                                  </p:childTnLst>
                                </p:cTn>
                              </p:par>
                              <p:par>
                                <p:cTn id="151" presetID="22" presetClass="entr" presetSubtype="4" fill="hold" nodeType="withEffect">
                                  <p:stCondLst>
                                    <p:cond delay="0"/>
                                  </p:stCondLst>
                                  <p:childTnLst>
                                    <p:set>
                                      <p:cBhvr>
                                        <p:cTn id="152" dur="1" fill="hold">
                                          <p:stCondLst>
                                            <p:cond delay="0"/>
                                          </p:stCondLst>
                                        </p:cTn>
                                        <p:tgtEl>
                                          <p:spTgt spid="81"/>
                                        </p:tgtEl>
                                        <p:attrNameLst>
                                          <p:attrName>style.visibility</p:attrName>
                                        </p:attrNameLst>
                                      </p:cBhvr>
                                      <p:to>
                                        <p:strVal val="visible"/>
                                      </p:to>
                                    </p:set>
                                    <p:animEffect transition="in" filter="wipe(down)">
                                      <p:cBhvr>
                                        <p:cTn id="153" dur="500"/>
                                        <p:tgtEl>
                                          <p:spTgt spid="81"/>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wipe(down)">
                                      <p:cBhvr>
                                        <p:cTn id="156" dur="500"/>
                                        <p:tgtEl>
                                          <p:spTgt spid="67"/>
                                        </p:tgtEl>
                                      </p:cBhvr>
                                    </p:animEffect>
                                  </p:childTnLst>
                                </p:cTn>
                              </p:par>
                              <p:par>
                                <p:cTn id="157" presetID="22" presetClass="entr" presetSubtype="4" fill="hold" nodeType="withEffect">
                                  <p:stCondLst>
                                    <p:cond delay="0"/>
                                  </p:stCondLst>
                                  <p:childTnLst>
                                    <p:set>
                                      <p:cBhvr>
                                        <p:cTn id="158" dur="1" fill="hold">
                                          <p:stCondLst>
                                            <p:cond delay="0"/>
                                          </p:stCondLst>
                                        </p:cTn>
                                        <p:tgtEl>
                                          <p:spTgt spid="119"/>
                                        </p:tgtEl>
                                        <p:attrNameLst>
                                          <p:attrName>style.visibility</p:attrName>
                                        </p:attrNameLst>
                                      </p:cBhvr>
                                      <p:to>
                                        <p:strVal val="visible"/>
                                      </p:to>
                                    </p:set>
                                    <p:animEffect transition="in" filter="wipe(down)">
                                      <p:cBhvr>
                                        <p:cTn id="159" dur="500"/>
                                        <p:tgtEl>
                                          <p:spTgt spid="119"/>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wipe(down)">
                                      <p:cBhvr>
                                        <p:cTn id="162" dur="500"/>
                                        <p:tgtEl>
                                          <p:spTgt spid="69"/>
                                        </p:tgtEl>
                                      </p:cBhvr>
                                    </p:animEffect>
                                  </p:childTnLst>
                                </p:cTn>
                              </p:par>
                              <p:par>
                                <p:cTn id="163" presetID="21" presetClass="entr" presetSubtype="1" fill="hold"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wheel(1)">
                                      <p:cBhvr>
                                        <p:cTn id="165" dur="500"/>
                                        <p:tgtEl>
                                          <p:spTgt spid="83"/>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25647"/>
                                        </p:tgtEl>
                                        <p:attrNameLst>
                                          <p:attrName>style.visibility</p:attrName>
                                        </p:attrNameLst>
                                      </p:cBhvr>
                                      <p:to>
                                        <p:strVal val="visible"/>
                                      </p:to>
                                    </p:set>
                                    <p:animEffect transition="in" filter="wheel(1)">
                                      <p:cBhvr>
                                        <p:cTn id="168" dur="500"/>
                                        <p:tgtEl>
                                          <p:spTgt spid="25647"/>
                                        </p:tgtEl>
                                      </p:cBhvr>
                                    </p:animEffect>
                                  </p:childTnLst>
                                </p:cTn>
                              </p:par>
                              <p:par>
                                <p:cTn id="169" presetID="21" presetClass="entr" presetSubtype="1" fill="hold" nodeType="withEffect">
                                  <p:stCondLst>
                                    <p:cond delay="0"/>
                                  </p:stCondLst>
                                  <p:childTnLst>
                                    <p:set>
                                      <p:cBhvr>
                                        <p:cTn id="170" dur="1" fill="hold">
                                          <p:stCondLst>
                                            <p:cond delay="0"/>
                                          </p:stCondLst>
                                        </p:cTn>
                                        <p:tgtEl>
                                          <p:spTgt spid="55"/>
                                        </p:tgtEl>
                                        <p:attrNameLst>
                                          <p:attrName>style.visibility</p:attrName>
                                        </p:attrNameLst>
                                      </p:cBhvr>
                                      <p:to>
                                        <p:strVal val="visible"/>
                                      </p:to>
                                    </p:set>
                                    <p:animEffect transition="in" filter="wheel(1)">
                                      <p:cBhvr>
                                        <p:cTn id="171" dur="500"/>
                                        <p:tgtEl>
                                          <p:spTgt spid="55"/>
                                        </p:tgtEl>
                                      </p:cBhvr>
                                    </p:animEffect>
                                  </p:childTnLst>
                                </p:cTn>
                              </p:par>
                              <p:par>
                                <p:cTn id="172" presetID="21" presetClass="entr" presetSubtype="1" fill="hold" grpId="0" nodeType="with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wheel(1)">
                                      <p:cBhvr>
                                        <p:cTn id="174" dur="500"/>
                                        <p:tgtEl>
                                          <p:spTgt spid="76"/>
                                        </p:tgtEl>
                                      </p:cBhvr>
                                    </p:animEffect>
                                  </p:childTnLst>
                                </p:cTn>
                              </p:par>
                              <p:par>
                                <p:cTn id="175" presetID="21" presetClass="entr" presetSubtype="1" fill="hold" nodeType="withEffect">
                                  <p:stCondLst>
                                    <p:cond delay="0"/>
                                  </p:stCondLst>
                                  <p:childTnLst>
                                    <p:set>
                                      <p:cBhvr>
                                        <p:cTn id="176" dur="1" fill="hold">
                                          <p:stCondLst>
                                            <p:cond delay="0"/>
                                          </p:stCondLst>
                                        </p:cTn>
                                        <p:tgtEl>
                                          <p:spTgt spid="116"/>
                                        </p:tgtEl>
                                        <p:attrNameLst>
                                          <p:attrName>style.visibility</p:attrName>
                                        </p:attrNameLst>
                                      </p:cBhvr>
                                      <p:to>
                                        <p:strVal val="visible"/>
                                      </p:to>
                                    </p:set>
                                    <p:animEffect transition="in" filter="wheel(1)">
                                      <p:cBhvr>
                                        <p:cTn id="177" dur="500"/>
                                        <p:tgtEl>
                                          <p:spTgt spid="116"/>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82"/>
                                        </p:tgtEl>
                                        <p:attrNameLst>
                                          <p:attrName>style.visibility</p:attrName>
                                        </p:attrNameLst>
                                      </p:cBhvr>
                                      <p:to>
                                        <p:strVal val="visible"/>
                                      </p:to>
                                    </p:set>
                                    <p:animEffect transition="in" filter="wheel(1)">
                                      <p:cBhvr>
                                        <p:cTn id="18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5" grpId="0"/>
      <p:bldP spid="25618" grpId="0"/>
      <p:bldP spid="68" grpId="0"/>
      <p:bldP spid="25639" grpId="0"/>
      <p:bldP spid="79" grpId="0"/>
      <p:bldP spid="25645" grpId="0"/>
      <p:bldP spid="25647" grpId="0"/>
      <p:bldP spid="57" grpId="0"/>
      <p:bldP spid="58" grpId="0"/>
      <p:bldP spid="59" grpId="0"/>
      <p:bldP spid="62" grpId="0"/>
      <p:bldP spid="65" grpId="0"/>
      <p:bldP spid="67" grpId="0"/>
      <p:bldP spid="69" grpId="0"/>
      <p:bldP spid="76"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961491" y="2622915"/>
            <a:ext cx="5146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60000"/>
              </a:lnSpc>
              <a:spcBef>
                <a:spcPct val="50000"/>
              </a:spcBef>
              <a:buFontTx/>
              <a:buNone/>
            </a:pPr>
            <a:endParaRPr lang="en-US" altLang="en-US" sz="2500" b="1">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500" b="1" smtClean="0">
                <a:solidFill>
                  <a:srgbClr val="0000FF"/>
                </a:solidFill>
                <a:latin typeface="Times New Roman" panose="02020603050405020304" pitchFamily="18" charset="0"/>
                <a:cs typeface="Times New Roman" panose="02020603050405020304" pitchFamily="18" charset="0"/>
              </a:rPr>
              <a:t>Chớp - </a:t>
            </a:r>
            <a:r>
              <a:rPr lang="en-US" altLang="en-US" sz="2500" b="1">
                <a:solidFill>
                  <a:srgbClr val="0000FF"/>
                </a:solidFill>
                <a:latin typeface="Times New Roman" panose="02020603050405020304" pitchFamily="18" charset="0"/>
                <a:cs typeface="Times New Roman" panose="02020603050405020304" pitchFamily="18" charset="0"/>
              </a:rPr>
              <a:t>Rạch ngang </a:t>
            </a:r>
            <a:r>
              <a:rPr lang="en-US" altLang="en-US" sz="2500" b="1" smtClean="0">
                <a:solidFill>
                  <a:srgbClr val="0000FF"/>
                </a:solidFill>
                <a:latin typeface="Times New Roman" panose="02020603050405020304" pitchFamily="18" charset="0"/>
                <a:cs typeface="Times New Roman" panose="02020603050405020304" pitchFamily="18" charset="0"/>
              </a:rPr>
              <a:t>trời - </a:t>
            </a:r>
            <a:r>
              <a:rPr lang="en-US" altLang="en-US" sz="2500" b="1">
                <a:solidFill>
                  <a:srgbClr val="0000FF"/>
                </a:solidFill>
                <a:latin typeface="Times New Roman" panose="02020603050405020304" pitchFamily="18" charset="0"/>
                <a:cs typeface="Times New Roman" panose="02020603050405020304" pitchFamily="18" charset="0"/>
              </a:rPr>
              <a:t>Khô khốc </a:t>
            </a:r>
          </a:p>
        </p:txBody>
      </p:sp>
      <p:pic>
        <p:nvPicPr>
          <p:cNvPr id="20484" name="Picture 4" descr="rain_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6591300" y="2855458"/>
            <a:ext cx="3657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0000FF"/>
                </a:solidFill>
                <a:latin typeface="Times New Roman" panose="02020603050405020304" pitchFamily="18" charset="0"/>
                <a:cs typeface="Times New Roman" panose="02020603050405020304" pitchFamily="18" charset="0"/>
              </a:rPr>
              <a:t>Đất </a:t>
            </a:r>
            <a:r>
              <a:rPr lang="en-US" altLang="en-US" sz="2500" b="1" smtClean="0">
                <a:solidFill>
                  <a:srgbClr val="0000FF"/>
                </a:solidFill>
                <a:latin typeface="Times New Roman" panose="02020603050405020304" pitchFamily="18" charset="0"/>
                <a:cs typeface="Times New Roman" panose="02020603050405020304" pitchFamily="18" charset="0"/>
              </a:rPr>
              <a:t>trời - </a:t>
            </a:r>
            <a:r>
              <a:rPr lang="vi-VN" altLang="en-US" sz="2500" b="1">
                <a:solidFill>
                  <a:srgbClr val="0000FF"/>
                </a:solidFill>
                <a:latin typeface="Times New Roman" panose="02020603050405020304" pitchFamily="18" charset="0"/>
                <a:cs typeface="Times New Roman" panose="02020603050405020304" pitchFamily="18" charset="0"/>
              </a:rPr>
              <a:t>Mù trắng nước</a:t>
            </a:r>
          </a:p>
        </p:txBody>
      </p:sp>
      <p:pic>
        <p:nvPicPr>
          <p:cNvPr id="20486" name="Picture 5" descr="cay%20dua">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29000"/>
            <a:ext cx="4495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1981200" y="6248400"/>
            <a:ext cx="3505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0000FF"/>
                </a:solidFill>
                <a:latin typeface="Times New Roman" panose="02020603050405020304" pitchFamily="18" charset="0"/>
                <a:cs typeface="Times New Roman" panose="02020603050405020304" pitchFamily="18" charset="0"/>
              </a:rPr>
              <a:t>Cây dừa - Sải tay - </a:t>
            </a:r>
            <a:r>
              <a:rPr lang="vi-VN" altLang="en-US" sz="2500" b="1">
                <a:solidFill>
                  <a:srgbClr val="0000FF"/>
                </a:solidFill>
                <a:latin typeface="Times New Roman" panose="02020603050405020304" pitchFamily="18" charset="0"/>
                <a:cs typeface="Times New Roman" panose="02020603050405020304" pitchFamily="18" charset="0"/>
              </a:rPr>
              <a:t>Bơi </a:t>
            </a:r>
          </a:p>
        </p:txBody>
      </p:sp>
      <p:pic>
        <p:nvPicPr>
          <p:cNvPr id="20488" name="Picture 4"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4290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5"/>
          <p:cNvSpPr txBox="1">
            <a:spLocks noChangeArrowheads="1"/>
          </p:cNvSpPr>
          <p:nvPr/>
        </p:nvSpPr>
        <p:spPr bwMode="auto">
          <a:xfrm>
            <a:off x="6324600" y="6248400"/>
            <a:ext cx="41148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0000FF"/>
                </a:solidFill>
                <a:latin typeface="Times New Roman" panose="02020603050405020304" pitchFamily="18" charset="0"/>
                <a:cs typeface="Times New Roman" panose="02020603050405020304" pitchFamily="18" charset="0"/>
              </a:rPr>
              <a:t>Ngọn mùng tơi </a:t>
            </a:r>
            <a:r>
              <a:rPr lang="en-US" altLang="en-US" sz="2500" b="1" smtClean="0">
                <a:solidFill>
                  <a:srgbClr val="0000FF"/>
                </a:solidFill>
                <a:latin typeface="Times New Roman" panose="02020603050405020304" pitchFamily="18" charset="0"/>
                <a:cs typeface="Times New Roman" panose="02020603050405020304" pitchFamily="18" charset="0"/>
              </a:rPr>
              <a:t>- Nhảy múa</a:t>
            </a:r>
            <a:endParaRPr lang="en-US" altLang="en-US" sz="2500" b="1">
              <a:solidFill>
                <a:srgbClr val="0000FF"/>
              </a:solidFill>
              <a:latin typeface="Times New Roman" panose="02020603050405020304" pitchFamily="18" charset="0"/>
              <a:cs typeface="Times New Roman" panose="02020603050405020304" pitchFamily="18" charset="0"/>
            </a:endParaRPr>
          </a:p>
        </p:txBody>
      </p:sp>
      <p:pic>
        <p:nvPicPr>
          <p:cNvPr id="10" name="Picture 11" descr="Tia sét mang điện tích gì? - Reference.vn - Chuyên gia hằng ngày của bạ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876" y="1"/>
            <a:ext cx="44799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arn(inVertical)">
                                      <p:cBhvr>
                                        <p:cTn id="10" dur="500"/>
                                        <p:tgtEl>
                                          <p:spTgt spid="20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barn(inVertical)">
                                      <p:cBhvr>
                                        <p:cTn id="15" dur="500"/>
                                        <p:tgtEl>
                                          <p:spTgt spid="2048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barn(inVertical)">
                                      <p:cBhvr>
                                        <p:cTn id="18" dur="500"/>
                                        <p:tgtEl>
                                          <p:spTgt spid="204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barn(inVertical)">
                                      <p:cBhvr>
                                        <p:cTn id="23" dur="500"/>
                                        <p:tgtEl>
                                          <p:spTgt spid="204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489"/>
                                        </p:tgtEl>
                                        <p:attrNameLst>
                                          <p:attrName>style.visibility</p:attrName>
                                        </p:attrNameLst>
                                      </p:cBhvr>
                                      <p:to>
                                        <p:strVal val="visible"/>
                                      </p:to>
                                    </p:set>
                                    <p:animEffect transition="in" filter="barn(inVertical)">
                                      <p:cBhvr>
                                        <p:cTn id="26" dur="500"/>
                                        <p:tgtEl>
                                          <p:spTgt spid="204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485"/>
                                        </p:tgtEl>
                                        <p:attrNameLst>
                                          <p:attrName>style.visibility</p:attrName>
                                        </p:attrNameLst>
                                      </p:cBhvr>
                                      <p:to>
                                        <p:strVal val="visible"/>
                                      </p:to>
                                    </p:set>
                                    <p:animEffect transition="in" filter="barn(inVertical)">
                                      <p:cBhvr>
                                        <p:cTn id="31" dur="500"/>
                                        <p:tgtEl>
                                          <p:spTgt spid="20485"/>
                                        </p:tgtEl>
                                      </p:cBhvr>
                                    </p:animEffect>
                                  </p:childTnLst>
                                </p:cTn>
                              </p:par>
                              <p:par>
                                <p:cTn id="32" presetID="16" presetClass="entr" presetSubtype="21" fill="hold" nodeType="withEffect">
                                  <p:stCondLst>
                                    <p:cond delay="0"/>
                                  </p:stCondLst>
                                  <p:childTnLst>
                                    <p:set>
                                      <p:cBhvr>
                                        <p:cTn id="33" dur="1" fill="hold">
                                          <p:stCondLst>
                                            <p:cond delay="0"/>
                                          </p:stCondLst>
                                        </p:cTn>
                                        <p:tgtEl>
                                          <p:spTgt spid="20484"/>
                                        </p:tgtEl>
                                        <p:attrNameLst>
                                          <p:attrName>style.visibility</p:attrName>
                                        </p:attrNameLst>
                                      </p:cBhvr>
                                      <p:to>
                                        <p:strVal val="visible"/>
                                      </p:to>
                                    </p:set>
                                    <p:animEffect transition="in" filter="barn(inVertical)">
                                      <p:cBhvr>
                                        <p:cTn id="34"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487" grpId="0"/>
      <p:bldP spid="204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15480" y="1988840"/>
            <a:ext cx="9721080" cy="1938992"/>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VD: Hình ảnh “ Mưa ù ù như xay lúa”</a:t>
            </a:r>
          </a:p>
          <a:p>
            <a:r>
              <a:rPr lang="en-US" sz="4000" smtClean="0">
                <a:latin typeface="Times New Roman" panose="02020603050405020304" pitchFamily="18" charset="0"/>
                <a:cs typeface="Times New Roman" panose="02020603050405020304" pitchFamily="18" charset="0"/>
              </a:rPr>
              <a:t>- Mưa rơi lộp độp hòa với tiếng gió thổi khiến người ta lầm tưởng như đang xay lúa.</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Text Box 12"/>
          <p:cNvSpPr txBox="1">
            <a:spLocks noChangeArrowheads="1"/>
          </p:cNvSpPr>
          <p:nvPr/>
        </p:nvSpPr>
        <p:spPr bwMode="auto">
          <a:xfrm>
            <a:off x="149198" y="70213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VNI Times" pitchFamily="2" charset="0"/>
              </a:rPr>
              <a:t>1. Ñoaïn vaên sau mieâu taû nhöõng söï vaät naøo?</a:t>
            </a:r>
          </a:p>
        </p:txBody>
      </p:sp>
      <p:sp>
        <p:nvSpPr>
          <p:cNvPr id="13315" name="TextBox 21"/>
          <p:cNvSpPr txBox="1">
            <a:spLocks noChangeArrowheads="1"/>
          </p:cNvSpPr>
          <p:nvPr/>
        </p:nvSpPr>
        <p:spPr bwMode="auto">
          <a:xfrm>
            <a:off x="507972" y="1491456"/>
            <a:ext cx="11132644"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3500">
                <a:latin typeface="VNI-Times" pitchFamily="2" charset="0"/>
              </a:rPr>
              <a:t> </a:t>
            </a:r>
            <a:r>
              <a:rPr lang="en-US" altLang="en-US" sz="3500" smtClean="0">
                <a:latin typeface="VNI-Times" pitchFamily="2" charset="0"/>
              </a:rPr>
              <a:t>	Tröôùc </a:t>
            </a:r>
            <a:r>
              <a:rPr lang="en-US" altLang="en-US" sz="3500">
                <a:latin typeface="VNI-Times" pitchFamily="2" charset="0"/>
              </a:rPr>
              <a:t>maët toâi, moät caây soøi cao lôùn toaøn thaân phuû ñaày laù ñoû. Beân caïnh ñoù, nhö ñeå toân theâm maøu ñoû choùi loïi kia laïi laø maøu vaøng röïc rôõ cuûa maáy caây côm nguoäi. Moät laøn gioù rì raøo chaïy qua, nhöõng chieác laù raäp rình lay ñoäng nhö nhöõng ñoám löûa vaøng löûa ñoû baäp buøng chaùy. Toâi reõ laù, nheï nhaøng men theo moät laïch nöôùc ñeå ñeán caïnh caây soøi. Nöôùc roùc raùch chaûy, luùc tröôøn leân maáy taûng ñaù traéng, luùc luoàn döôùi maáy goác caây aåm muïc. </a:t>
            </a:r>
          </a:p>
          <a:p>
            <a:pPr algn="just">
              <a:spcBef>
                <a:spcPct val="0"/>
              </a:spcBef>
              <a:buFontTx/>
              <a:buNone/>
            </a:pPr>
            <a:r>
              <a:rPr lang="en-US" altLang="en-US" sz="3500">
                <a:latin typeface="VNI-Times" pitchFamily="2" charset="0"/>
              </a:rPr>
              <a:t>                                                      </a:t>
            </a:r>
            <a:r>
              <a:rPr lang="en-US" altLang="en-US" sz="3500" smtClean="0">
                <a:latin typeface="VNI-Times" pitchFamily="2" charset="0"/>
              </a:rPr>
              <a:t>		Traàn </a:t>
            </a:r>
            <a:r>
              <a:rPr lang="en-US" altLang="en-US" sz="3500">
                <a:latin typeface="VNI-Times" pitchFamily="2" charset="0"/>
              </a:rPr>
              <a:t>Hoaøi Döông</a:t>
            </a:r>
          </a:p>
        </p:txBody>
      </p:sp>
      <p:cxnSp>
        <p:nvCxnSpPr>
          <p:cNvPr id="23" name="Straight Connector 22"/>
          <p:cNvCxnSpPr>
            <a:cxnSpLocks/>
          </p:cNvCxnSpPr>
          <p:nvPr/>
        </p:nvCxnSpPr>
        <p:spPr>
          <a:xfrm>
            <a:off x="5231904" y="2060848"/>
            <a:ext cx="1224136" cy="0"/>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a:cxnSpLocks/>
          </p:cNvCxnSpPr>
          <p:nvPr/>
        </p:nvCxnSpPr>
        <p:spPr>
          <a:xfrm>
            <a:off x="5947569" y="3140968"/>
            <a:ext cx="2740719" cy="0"/>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a:cxnSpLocks/>
          </p:cNvCxnSpPr>
          <p:nvPr/>
        </p:nvCxnSpPr>
        <p:spPr>
          <a:xfrm>
            <a:off x="3511054" y="4725144"/>
            <a:ext cx="1720850" cy="0"/>
          </a:xfrm>
          <a:prstGeom prst="line">
            <a:avLst/>
          </a:prstGeom>
          <a:ln>
            <a:solidFill>
              <a:srgbClr val="FF3300"/>
            </a:solidFill>
          </a:ln>
        </p:spPr>
        <p:style>
          <a:lnRef idx="3">
            <a:schemeClr val="dk1"/>
          </a:lnRef>
          <a:fillRef idx="0">
            <a:schemeClr val="dk1"/>
          </a:fillRef>
          <a:effectRef idx="2">
            <a:schemeClr val="dk1"/>
          </a:effectRef>
          <a:fontRef idx="minor">
            <a:schemeClr val="tx1"/>
          </a:fontRef>
        </p:style>
      </p:cxnSp>
      <p:sp>
        <p:nvSpPr>
          <p:cNvPr id="26633" name="TextBox 11"/>
          <p:cNvSpPr txBox="1">
            <a:spLocks noChangeArrowheads="1"/>
          </p:cNvSpPr>
          <p:nvPr/>
        </p:nvSpPr>
        <p:spPr bwMode="auto">
          <a:xfrm>
            <a:off x="119336" y="58386"/>
            <a:ext cx="23166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500" b="1">
                <a:solidFill>
                  <a:srgbClr val="FF0000"/>
                </a:solidFill>
                <a:latin typeface="Times New Roman" panose="02020603050405020304" pitchFamily="18" charset="0"/>
                <a:cs typeface="Times New Roman" panose="02020603050405020304" pitchFamily="18" charset="0"/>
              </a:rPr>
              <a:t>I. Nhận xét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linds(vertical)">
                                      <p:cBhvr>
                                        <p:cTn id="7" dur="500"/>
                                        <p:tgtEl>
                                          <p:spTgt spid="102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arn(inVertical)">
                                      <p:cBhvr>
                                        <p:cTn id="10" dur="500"/>
                                        <p:tgtEl>
                                          <p:spTgt spid="133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33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1524001" y="5214938"/>
            <a:ext cx="528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2400" b="1">
              <a:solidFill>
                <a:srgbClr val="FF0000"/>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79376" y="4725144"/>
            <a:ext cx="1123324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500" b="1" smtClean="0">
                <a:solidFill>
                  <a:srgbClr val="3333FF"/>
                </a:solidFill>
                <a:latin typeface="Times New Roman" panose="02020603050405020304" pitchFamily="18" charset="0"/>
                <a:cs typeface="Times New Roman" panose="02020603050405020304" pitchFamily="18" charset="0"/>
              </a:rPr>
              <a:t>Cây sòi: </a:t>
            </a:r>
            <a:r>
              <a:rPr lang="en-US" altLang="en-US" sz="3500" b="1" smtClean="0">
                <a:solidFill>
                  <a:srgbClr val="FF0000"/>
                </a:solidFill>
                <a:latin typeface="Times New Roman" panose="02020603050405020304" pitchFamily="18" charset="0"/>
                <a:cs typeface="Times New Roman" panose="02020603050405020304" pitchFamily="18" charset="0"/>
              </a:rPr>
              <a:t>Cây </a:t>
            </a:r>
            <a:r>
              <a:rPr lang="en-US" altLang="en-US" sz="3500" b="1">
                <a:solidFill>
                  <a:srgbClr val="FF0000"/>
                </a:solidFill>
                <a:latin typeface="Times New Roman" panose="02020603050405020304" pitchFamily="18" charset="0"/>
                <a:cs typeface="Times New Roman" panose="02020603050405020304" pitchFamily="18" charset="0"/>
              </a:rPr>
              <a:t>nhỏ cùng họ với thầu dầu, lá nhỏ hình củ đậu, dùng để nhuộm, hạt có thể ép lấy dầu dùng trong công nghiệp</a:t>
            </a:r>
            <a:endParaRPr lang="en-US" altLang="en-US" sz="35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528049" y="91862"/>
            <a:ext cx="3925813" cy="4439008"/>
          </a:xfrm>
          <a:prstGeom prst="rect">
            <a:avLst/>
          </a:prstGeom>
          <a:ln>
            <a:noFill/>
          </a:ln>
          <a:effectLst>
            <a:softEdge rad="112500"/>
          </a:effectLst>
        </p:spPr>
      </p:pic>
      <p:pic>
        <p:nvPicPr>
          <p:cNvPr id="5" name="Picture 4"/>
          <p:cNvPicPr>
            <a:picLocks noChangeAspect="1"/>
          </p:cNvPicPr>
          <p:nvPr/>
        </p:nvPicPr>
        <p:blipFill rotWithShape="1">
          <a:blip r:embed="rId4"/>
          <a:srcRect/>
          <a:stretch/>
        </p:blipFill>
        <p:spPr>
          <a:xfrm>
            <a:off x="1780623" y="98326"/>
            <a:ext cx="4773129" cy="4439009"/>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07368" y="5086351"/>
            <a:ext cx="1137795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500" b="1" smtClean="0">
                <a:solidFill>
                  <a:srgbClr val="0000FF"/>
                </a:solidFill>
                <a:latin typeface="Times New Roman" panose="02020603050405020304" pitchFamily="18" charset="0"/>
                <a:cs typeface="Times New Roman" panose="02020603050405020304" pitchFamily="18" charset="0"/>
              </a:rPr>
              <a:t>Cây </a:t>
            </a:r>
            <a:r>
              <a:rPr lang="en-US" altLang="en-US" sz="3500" b="1">
                <a:solidFill>
                  <a:srgbClr val="0000FF"/>
                </a:solidFill>
                <a:latin typeface="Times New Roman" panose="02020603050405020304" pitchFamily="18" charset="0"/>
                <a:cs typeface="Times New Roman" panose="02020603050405020304" pitchFamily="18" charset="0"/>
              </a:rPr>
              <a:t>cơm </a:t>
            </a:r>
            <a:r>
              <a:rPr lang="en-US" altLang="en-US" sz="3500" b="1" smtClean="0">
                <a:solidFill>
                  <a:srgbClr val="0000FF"/>
                </a:solidFill>
                <a:latin typeface="Times New Roman" panose="02020603050405020304" pitchFamily="18" charset="0"/>
                <a:cs typeface="Times New Roman" panose="02020603050405020304" pitchFamily="18" charset="0"/>
              </a:rPr>
              <a:t>nguội</a:t>
            </a:r>
            <a:r>
              <a:rPr lang="en-US" altLang="en-US" sz="3500" b="1" smtClean="0">
                <a:solidFill>
                  <a:srgbClr val="00B050"/>
                </a:solidFill>
                <a:latin typeface="Times New Roman" panose="02020603050405020304" pitchFamily="18" charset="0"/>
                <a:cs typeface="Times New Roman" panose="02020603050405020304" pitchFamily="18" charset="0"/>
              </a:rPr>
              <a:t>: </a:t>
            </a:r>
            <a:r>
              <a:rPr lang="en-US" altLang="en-US" sz="3500" b="1" smtClean="0">
                <a:solidFill>
                  <a:srgbClr val="FF0000"/>
                </a:solidFill>
                <a:latin typeface="Times New Roman" panose="02020603050405020304" pitchFamily="18" charset="0"/>
                <a:cs typeface="Times New Roman" panose="02020603050405020304" pitchFamily="18" charset="0"/>
              </a:rPr>
              <a:t>Là </a:t>
            </a:r>
            <a:r>
              <a:rPr lang="en-US" altLang="en-US" sz="3500" b="1">
                <a:solidFill>
                  <a:srgbClr val="FF0000"/>
                </a:solidFill>
                <a:latin typeface="Times New Roman" panose="02020603050405020304" pitchFamily="18" charset="0"/>
                <a:cs typeface="Times New Roman" panose="02020603050405020304" pitchFamily="18" charset="0"/>
              </a:rPr>
              <a:t>một loại cây thuộc họ Gai dầu, được trồng nhiều trên những tuyến đường ở Hà Nội và lưu giữ nhiều kỉ niệm đẹp của người dân nơi đây.</a:t>
            </a:r>
            <a:endParaRPr lang="en-US" altLang="en-US" sz="3500">
              <a:solidFill>
                <a:srgbClr val="FF0000"/>
              </a:solidFill>
              <a:latin typeface="Times New Roman" panose="02020603050405020304" pitchFamily="18" charset="0"/>
              <a:cs typeface="Times New Roman" panose="02020603050405020304" pitchFamily="18" charset="0"/>
            </a:endParaRPr>
          </a:p>
        </p:txBody>
      </p:sp>
      <p:pic>
        <p:nvPicPr>
          <p:cNvPr id="14342" name="Picture 6" descr="Tháng 9, Hà Nội có bao giờ đẹp như thế | Văn hóa"/>
          <p:cNvPicPr>
            <a:picLocks noChangeAspect="1" noChangeArrowheads="1"/>
          </p:cNvPicPr>
          <p:nvPr/>
        </p:nvPicPr>
        <p:blipFill>
          <a:blip r:embed="rId2"/>
          <a:srcRect/>
          <a:stretch>
            <a:fillRect/>
          </a:stretch>
        </p:blipFill>
        <p:spPr bwMode="auto">
          <a:xfrm>
            <a:off x="263352" y="193906"/>
            <a:ext cx="4104456" cy="4513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4" name="Picture 8" descr="tamtay.vn - photo - Sắc vàng cơm nguội Hà Nội thu"/>
          <p:cNvPicPr>
            <a:picLocks noChangeAspect="1" noChangeArrowheads="1"/>
          </p:cNvPicPr>
          <p:nvPr/>
        </p:nvPicPr>
        <p:blipFill>
          <a:blip r:embed="rId3"/>
          <a:srcRect/>
          <a:stretch>
            <a:fillRect/>
          </a:stretch>
        </p:blipFill>
        <p:spPr bwMode="auto">
          <a:xfrm>
            <a:off x="7608168" y="1700808"/>
            <a:ext cx="4177158" cy="2717721"/>
          </a:xfrm>
          <a:prstGeom prst="ellipse">
            <a:avLst/>
          </a:prstGeom>
          <a:ln>
            <a:noFill/>
          </a:ln>
          <a:effectLst>
            <a:softEdge rad="112500"/>
          </a:effectLst>
        </p:spPr>
      </p:pic>
      <p:pic>
        <p:nvPicPr>
          <p:cNvPr id="14346" name="Picture 10" descr="tamtay.vn - photo - Sắc vàng cơm nguội Hà Nội thu"/>
          <p:cNvPicPr>
            <a:picLocks noChangeAspect="1" noChangeArrowheads="1"/>
          </p:cNvPicPr>
          <p:nvPr/>
        </p:nvPicPr>
        <p:blipFill>
          <a:blip r:embed="rId4"/>
          <a:srcRect/>
          <a:stretch>
            <a:fillRect/>
          </a:stretch>
        </p:blipFill>
        <p:spPr bwMode="auto">
          <a:xfrm>
            <a:off x="4356405" y="124564"/>
            <a:ext cx="4177159" cy="2304256"/>
          </a:xfrm>
          <a:prstGeom prst="ellipse">
            <a:avLst/>
          </a:prstGeom>
          <a:ln>
            <a:noFill/>
          </a:ln>
          <a:effectLst>
            <a:softEdge rad="112500"/>
          </a:effec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03413" y="5517232"/>
            <a:ext cx="1058517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500" b="1" smtClean="0">
                <a:solidFill>
                  <a:srgbClr val="3333FF"/>
                </a:solidFill>
                <a:latin typeface="Times New Roman" panose="02020603050405020304" pitchFamily="18" charset="0"/>
                <a:cs typeface="Times New Roman" panose="02020603050405020304" pitchFamily="18" charset="0"/>
              </a:rPr>
              <a:t>Lạch nước: </a:t>
            </a:r>
            <a:r>
              <a:rPr lang="en-US" altLang="en-US" sz="3500" b="1" smtClean="0">
                <a:solidFill>
                  <a:srgbClr val="FF0000"/>
                </a:solidFill>
                <a:latin typeface="Times New Roman" panose="02020603050405020304" pitchFamily="18" charset="0"/>
                <a:cs typeface="Times New Roman" panose="02020603050405020304" pitchFamily="18" charset="0"/>
              </a:rPr>
              <a:t>Đường </a:t>
            </a:r>
            <a:r>
              <a:rPr lang="en-US" altLang="en-US" sz="3500" b="1">
                <a:solidFill>
                  <a:srgbClr val="FF0000"/>
                </a:solidFill>
                <a:latin typeface="Times New Roman" panose="02020603050405020304" pitchFamily="18" charset="0"/>
                <a:cs typeface="Times New Roman" panose="02020603050405020304" pitchFamily="18" charset="0"/>
              </a:rPr>
              <a:t>nước chảy hẹp, nông, ít dốc, thông ra sông, hồ.</a:t>
            </a:r>
          </a:p>
        </p:txBody>
      </p:sp>
      <p:pic>
        <p:nvPicPr>
          <p:cNvPr id="30724" name="Picture 6" descr="phong cảnh, Nước, thiên nhiên, rừng, Thác nước, Lạch nhỏ, núi, Lá, hoa, con sông, Thung lũng, Cục đá, mùa hè, kỳ nghỉ, rêu, suối, màu xanh lá, rừng nhiệt đới, Thực vật học, vườn, Cơ thể của nước, Hàn Quốc, mát mẻ, Cây cỏ, Rừng nhiệt đới, Rừng cây, môi trường sống, đặc tính của nước, Hệ sinh thái, Nguồn nước, dòng, Rừng già, môi trường tự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9" y="381001"/>
            <a:ext cx="89630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4" name="Group 64"/>
          <p:cNvGraphicFramePr>
            <a:graphicFrameLocks noGrp="1"/>
          </p:cNvGraphicFramePr>
          <p:nvPr>
            <p:extLst>
              <p:ext uri="{D42A27DB-BD31-4B8C-83A1-F6EECF244321}">
                <p14:modId xmlns:p14="http://schemas.microsoft.com/office/powerpoint/2010/main" val="78043787"/>
              </p:ext>
            </p:extLst>
          </p:nvPr>
        </p:nvGraphicFramePr>
        <p:xfrm>
          <a:off x="409577" y="1049338"/>
          <a:ext cx="11303047" cy="5651440"/>
        </p:xfrm>
        <a:graphic>
          <a:graphicData uri="http://schemas.openxmlformats.org/drawingml/2006/table">
            <a:tbl>
              <a:tblPr>
                <a:tableStyleId>{69C7853C-536D-4A76-A0AE-DD22124D55A5}</a:tableStyleId>
              </a:tblPr>
              <a:tblGrid>
                <a:gridCol w="977807">
                  <a:extLst>
                    <a:ext uri="{9D8B030D-6E8A-4147-A177-3AD203B41FA5}">
                      <a16:colId xmlns:a16="http://schemas.microsoft.com/office/drawing/2014/main" val="20000"/>
                    </a:ext>
                  </a:extLst>
                </a:gridCol>
                <a:gridCol w="1904253">
                  <a:extLst>
                    <a:ext uri="{9D8B030D-6E8A-4147-A177-3AD203B41FA5}">
                      <a16:colId xmlns:a16="http://schemas.microsoft.com/office/drawing/2014/main" val="20001"/>
                    </a:ext>
                  </a:extLst>
                </a:gridCol>
                <a:gridCol w="1506995">
                  <a:extLst>
                    <a:ext uri="{9D8B030D-6E8A-4147-A177-3AD203B41FA5}">
                      <a16:colId xmlns:a16="http://schemas.microsoft.com/office/drawing/2014/main" val="20002"/>
                    </a:ext>
                  </a:extLst>
                </a:gridCol>
                <a:gridCol w="1811621">
                  <a:extLst>
                    <a:ext uri="{9D8B030D-6E8A-4147-A177-3AD203B41FA5}">
                      <a16:colId xmlns:a16="http://schemas.microsoft.com/office/drawing/2014/main" val="20003"/>
                    </a:ext>
                  </a:extLst>
                </a:gridCol>
                <a:gridCol w="3524373">
                  <a:extLst>
                    <a:ext uri="{9D8B030D-6E8A-4147-A177-3AD203B41FA5}">
                      <a16:colId xmlns:a16="http://schemas.microsoft.com/office/drawing/2014/main" val="20004"/>
                    </a:ext>
                  </a:extLst>
                </a:gridCol>
                <a:gridCol w="1577998">
                  <a:extLst>
                    <a:ext uri="{9D8B030D-6E8A-4147-A177-3AD203B41FA5}">
                      <a16:colId xmlns:a16="http://schemas.microsoft.com/office/drawing/2014/main" val="20005"/>
                    </a:ext>
                  </a:extLst>
                </a:gridCol>
              </a:tblGrid>
              <a:tr h="901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Thứ</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tự</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Tên</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sự</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vật</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Hình</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dáng</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Màu</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sắc</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Chuyển</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động</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Tiếng</a:t>
                      </a: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2400" b="1" u="none" strike="noStrike" cap="none" normalizeH="0" baseline="0" dirty="0" err="1">
                          <a:ln>
                            <a:noFill/>
                          </a:ln>
                          <a:effectLst/>
                          <a:latin typeface="Times New Roman" panose="02020603050405020304" pitchFamily="18" charset="0"/>
                          <a:cs typeface="Times New Roman" panose="02020603050405020304" pitchFamily="18" charset="0"/>
                        </a:rPr>
                        <a:t>động</a:t>
                      </a:r>
                      <a:endParaRPr kumimoji="0" lang="en-US" sz="2400" b="1" i="0" u="none" strike="noStrike" cap="none" normalizeH="0" baseline="0" dirty="0">
                        <a:ln>
                          <a:noFill/>
                        </a:ln>
                        <a:solidFill>
                          <a:srgbClr val="00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248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Times New Roman" panose="02020603050405020304" pitchFamily="18" charset="0"/>
                          <a:cs typeface="Times New Roman" panose="02020603050405020304" pitchFamily="18" charset="0"/>
                        </a:rPr>
                        <a:t>M: 1</a:t>
                      </a: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65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en-US" sz="28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596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en-US" sz="28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endParaRPr>
                    </a:p>
                  </a:txBody>
                  <a:tcPr marL="91442" marR="9144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5880" name="TextBox 15"/>
          <p:cNvSpPr txBox="1">
            <a:spLocks noChangeArrowheads="1"/>
          </p:cNvSpPr>
          <p:nvPr/>
        </p:nvSpPr>
        <p:spPr bwMode="auto">
          <a:xfrm>
            <a:off x="1637506" y="2434087"/>
            <a:ext cx="1528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Cây sòi</a:t>
            </a:r>
          </a:p>
        </p:txBody>
      </p:sp>
      <p:sp>
        <p:nvSpPr>
          <p:cNvPr id="35881" name="TextBox 16"/>
          <p:cNvSpPr txBox="1">
            <a:spLocks noChangeArrowheads="1"/>
          </p:cNvSpPr>
          <p:nvPr/>
        </p:nvSpPr>
        <p:spPr bwMode="auto">
          <a:xfrm>
            <a:off x="3418252" y="2424559"/>
            <a:ext cx="1565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cao lớn</a:t>
            </a:r>
          </a:p>
        </p:txBody>
      </p:sp>
      <p:sp>
        <p:nvSpPr>
          <p:cNvPr id="35882" name="TextBox 17"/>
          <p:cNvSpPr txBox="1">
            <a:spLocks noChangeArrowheads="1"/>
          </p:cNvSpPr>
          <p:nvPr/>
        </p:nvSpPr>
        <p:spPr bwMode="auto">
          <a:xfrm>
            <a:off x="5081952" y="2070102"/>
            <a:ext cx="1214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lá đỏ</a:t>
            </a:r>
          </a:p>
        </p:txBody>
      </p:sp>
      <p:sp>
        <p:nvSpPr>
          <p:cNvPr id="35883" name="TextBox 18"/>
          <p:cNvSpPr txBox="1">
            <a:spLocks noChangeArrowheads="1"/>
          </p:cNvSpPr>
          <p:nvPr/>
        </p:nvSpPr>
        <p:spPr bwMode="auto">
          <a:xfrm>
            <a:off x="5081952" y="2747505"/>
            <a:ext cx="1436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chói lọi</a:t>
            </a:r>
          </a:p>
        </p:txBody>
      </p:sp>
      <p:sp>
        <p:nvSpPr>
          <p:cNvPr id="35884" name="TextBox 22"/>
          <p:cNvSpPr txBox="1">
            <a:spLocks noChangeArrowheads="1"/>
          </p:cNvSpPr>
          <p:nvPr/>
        </p:nvSpPr>
        <p:spPr bwMode="auto">
          <a:xfrm>
            <a:off x="6609041" y="2046739"/>
            <a:ext cx="34333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lá rập rình lay động như những đốm lửa đỏ</a:t>
            </a:r>
          </a:p>
        </p:txBody>
      </p:sp>
      <p:sp>
        <p:nvSpPr>
          <p:cNvPr id="24" name="TextBox 23"/>
          <p:cNvSpPr txBox="1">
            <a:spLocks noChangeArrowheads="1"/>
          </p:cNvSpPr>
          <p:nvPr/>
        </p:nvSpPr>
        <p:spPr bwMode="auto">
          <a:xfrm>
            <a:off x="6648589" y="3483584"/>
            <a:ext cx="335429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lá rập rình lay động như những đốm lửa </a:t>
            </a:r>
            <a:r>
              <a:rPr lang="en-US" altLang="en-US" sz="2800" b="1" smtClean="0">
                <a:solidFill>
                  <a:srgbClr val="3333FF"/>
                </a:solidFill>
                <a:latin typeface="Times New Roman" panose="02020603050405020304" pitchFamily="18" charset="0"/>
                <a:cs typeface="Times New Roman" panose="02020603050405020304" pitchFamily="18" charset="0"/>
              </a:rPr>
              <a:t>vàng</a:t>
            </a:r>
            <a:endParaRPr lang="en-US" altLang="en-US" sz="2800" b="1">
              <a:solidFill>
                <a:srgbClr val="3333FF"/>
              </a:solidFill>
              <a:latin typeface="Times New Roman" panose="02020603050405020304" pitchFamily="18" charset="0"/>
              <a:cs typeface="Times New Roman" panose="02020603050405020304" pitchFamily="18" charset="0"/>
            </a:endParaRPr>
          </a:p>
        </p:txBody>
      </p:sp>
      <p:sp>
        <p:nvSpPr>
          <p:cNvPr id="25" name="TextBox 24"/>
          <p:cNvSpPr txBox="1">
            <a:spLocks noChangeArrowheads="1"/>
          </p:cNvSpPr>
          <p:nvPr/>
        </p:nvSpPr>
        <p:spPr bwMode="auto">
          <a:xfrm>
            <a:off x="5119257" y="3609978"/>
            <a:ext cx="1362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lá vàng</a:t>
            </a:r>
          </a:p>
        </p:txBody>
      </p:sp>
      <p:sp>
        <p:nvSpPr>
          <p:cNvPr id="26" name="TextBox 25"/>
          <p:cNvSpPr txBox="1">
            <a:spLocks noChangeArrowheads="1"/>
          </p:cNvSpPr>
          <p:nvPr/>
        </p:nvSpPr>
        <p:spPr bwMode="auto">
          <a:xfrm>
            <a:off x="5119257" y="4176082"/>
            <a:ext cx="1214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rực rỡ</a:t>
            </a:r>
          </a:p>
        </p:txBody>
      </p:sp>
      <p:sp>
        <p:nvSpPr>
          <p:cNvPr id="35888" name="TextBox 26"/>
          <p:cNvSpPr txBox="1">
            <a:spLocks noChangeArrowheads="1"/>
          </p:cNvSpPr>
          <p:nvPr/>
        </p:nvSpPr>
        <p:spPr bwMode="auto">
          <a:xfrm>
            <a:off x="1343472" y="3699029"/>
            <a:ext cx="19619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 Cây </a:t>
            </a:r>
            <a:endParaRPr lang="en-US" altLang="en-US" sz="2800" b="1" smtClean="0">
              <a:solidFill>
                <a:srgbClr val="3333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smtClean="0">
                <a:solidFill>
                  <a:srgbClr val="3333FF"/>
                </a:solidFill>
                <a:latin typeface="Times New Roman" panose="02020603050405020304" pitchFamily="18" charset="0"/>
                <a:cs typeface="Times New Roman" panose="02020603050405020304" pitchFamily="18" charset="0"/>
              </a:rPr>
              <a:t>cơm </a:t>
            </a:r>
            <a:r>
              <a:rPr lang="en-US" altLang="en-US" sz="2800" b="1">
                <a:solidFill>
                  <a:srgbClr val="3333FF"/>
                </a:solidFill>
                <a:latin typeface="Times New Roman" panose="02020603050405020304" pitchFamily="18" charset="0"/>
                <a:cs typeface="Times New Roman" panose="02020603050405020304" pitchFamily="18" charset="0"/>
              </a:rPr>
              <a:t>nguội</a:t>
            </a:r>
            <a:endParaRPr lang="en-US" altLang="en-US" sz="2800">
              <a:solidFill>
                <a:srgbClr val="3333FF"/>
              </a:solidFill>
              <a:latin typeface="Times New Roman" panose="02020603050405020304" pitchFamily="18" charset="0"/>
              <a:cs typeface="Times New Roman" panose="02020603050405020304" pitchFamily="18" charset="0"/>
            </a:endParaRPr>
          </a:p>
        </p:txBody>
      </p:sp>
      <p:sp>
        <p:nvSpPr>
          <p:cNvPr id="35889" name="TextBox 27"/>
          <p:cNvSpPr txBox="1">
            <a:spLocks noChangeArrowheads="1"/>
          </p:cNvSpPr>
          <p:nvPr/>
        </p:nvSpPr>
        <p:spPr bwMode="auto">
          <a:xfrm>
            <a:off x="1446051" y="5570076"/>
            <a:ext cx="1911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Lạch nước</a:t>
            </a:r>
          </a:p>
        </p:txBody>
      </p:sp>
      <p:sp>
        <p:nvSpPr>
          <p:cNvPr id="29" name="TextBox 28"/>
          <p:cNvSpPr txBox="1">
            <a:spLocks noChangeArrowheads="1"/>
          </p:cNvSpPr>
          <p:nvPr/>
        </p:nvSpPr>
        <p:spPr bwMode="auto">
          <a:xfrm>
            <a:off x="6609041" y="5092181"/>
            <a:ext cx="3442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3333FF"/>
                </a:solidFill>
                <a:latin typeface="Times New Roman" panose="02020603050405020304" pitchFamily="18" charset="0"/>
                <a:cs typeface="Times New Roman" panose="02020603050405020304" pitchFamily="18" charset="0"/>
              </a:rPr>
              <a:t>trườn lên mấy tảng đá; luồn dưới mấy gốc cây ẩm </a:t>
            </a:r>
            <a:r>
              <a:rPr lang="en-US" altLang="en-US" sz="2800" b="1" smtClean="0">
                <a:solidFill>
                  <a:srgbClr val="3333FF"/>
                </a:solidFill>
                <a:latin typeface="Times New Roman" panose="02020603050405020304" pitchFamily="18" charset="0"/>
                <a:cs typeface="Times New Roman" panose="02020603050405020304" pitchFamily="18" charset="0"/>
              </a:rPr>
              <a:t>mục</a:t>
            </a:r>
            <a:endParaRPr lang="en-US" altLang="en-US" sz="2800" b="1">
              <a:solidFill>
                <a:srgbClr val="3333FF"/>
              </a:solidFill>
              <a:latin typeface="Times New Roman" panose="02020603050405020304" pitchFamily="18" charset="0"/>
              <a:cs typeface="Times New Roman" panose="02020603050405020304" pitchFamily="18" charset="0"/>
            </a:endParaRPr>
          </a:p>
        </p:txBody>
      </p:sp>
      <p:sp>
        <p:nvSpPr>
          <p:cNvPr id="30" name="TextBox 29"/>
          <p:cNvSpPr txBox="1">
            <a:spLocks noChangeArrowheads="1"/>
          </p:cNvSpPr>
          <p:nvPr/>
        </p:nvSpPr>
        <p:spPr bwMode="auto">
          <a:xfrm>
            <a:off x="10051604" y="5346255"/>
            <a:ext cx="16982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smtClean="0">
                <a:solidFill>
                  <a:srgbClr val="3333FF"/>
                </a:solidFill>
                <a:latin typeface="Times New Roman" panose="02020603050405020304" pitchFamily="18" charset="0"/>
                <a:cs typeface="Times New Roman" panose="02020603050405020304" pitchFamily="18" charset="0"/>
              </a:rPr>
              <a:t>róc </a:t>
            </a:r>
            <a:r>
              <a:rPr lang="en-US" altLang="en-US" sz="2800" b="1">
                <a:solidFill>
                  <a:srgbClr val="3333FF"/>
                </a:solidFill>
                <a:latin typeface="Times New Roman" panose="02020603050405020304" pitchFamily="18" charset="0"/>
                <a:cs typeface="Times New Roman" panose="02020603050405020304" pitchFamily="18" charset="0"/>
              </a:rPr>
              <a:t>rách (chảy)</a:t>
            </a:r>
          </a:p>
        </p:txBody>
      </p:sp>
      <p:sp>
        <p:nvSpPr>
          <p:cNvPr id="35892" name="TextBox 19"/>
          <p:cNvSpPr txBox="1">
            <a:spLocks noChangeArrowheads="1"/>
          </p:cNvSpPr>
          <p:nvPr/>
        </p:nvSpPr>
        <p:spPr bwMode="auto">
          <a:xfrm>
            <a:off x="291306" y="0"/>
            <a:ext cx="1120529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a:solidFill>
                  <a:srgbClr val="0000CC"/>
                </a:solidFill>
                <a:latin typeface="Times New Roman" panose="02020603050405020304" pitchFamily="18" charset="0"/>
                <a:cs typeface="Times New Roman" panose="02020603050405020304" pitchFamily="18" charset="0"/>
              </a:rPr>
              <a:t>2. Viết những điều em hình dung được về các sự vật trên theo lời miêu tả:</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500" fill="hold"/>
                                        <p:tgtEl>
                                          <p:spTgt spid="35881"/>
                                        </p:tgtEl>
                                        <p:attrNameLst>
                                          <p:attrName>ppt_x</p:attrName>
                                        </p:attrNameLst>
                                      </p:cBhvr>
                                      <p:tavLst>
                                        <p:tav tm="0">
                                          <p:val>
                                            <p:strVal val="#ppt_x"/>
                                          </p:val>
                                        </p:tav>
                                        <p:tav tm="100000">
                                          <p:val>
                                            <p:strVal val="#ppt_x"/>
                                          </p:val>
                                        </p:tav>
                                      </p:tavLst>
                                    </p:anim>
                                    <p:anim calcmode="lin" valueType="num">
                                      <p:cBhvr additive="base">
                                        <p:cTn id="8" dur="500" fill="hold"/>
                                        <p:tgtEl>
                                          <p:spTgt spid="358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5882"/>
                                        </p:tgtEl>
                                        <p:attrNameLst>
                                          <p:attrName>style.visibility</p:attrName>
                                        </p:attrNameLst>
                                      </p:cBhvr>
                                      <p:to>
                                        <p:strVal val="visible"/>
                                      </p:to>
                                    </p:set>
                                    <p:animEffect transition="in" filter="wipe(down)">
                                      <p:cBhvr>
                                        <p:cTn id="13" dur="500"/>
                                        <p:tgtEl>
                                          <p:spTgt spid="3588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883"/>
                                        </p:tgtEl>
                                        <p:attrNameLst>
                                          <p:attrName>style.visibility</p:attrName>
                                        </p:attrNameLst>
                                      </p:cBhvr>
                                      <p:to>
                                        <p:strVal val="visible"/>
                                      </p:to>
                                    </p:set>
                                    <p:animEffect transition="in" filter="wipe(down)">
                                      <p:cBhvr>
                                        <p:cTn id="16" dur="500"/>
                                        <p:tgtEl>
                                          <p:spTgt spid="3588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884"/>
                                        </p:tgtEl>
                                        <p:attrNameLst>
                                          <p:attrName>style.visibility</p:attrName>
                                        </p:attrNameLst>
                                      </p:cBhvr>
                                      <p:to>
                                        <p:strVal val="visible"/>
                                      </p:to>
                                    </p:set>
                                    <p:animEffect transition="in" filter="fade">
                                      <p:cBhvr>
                                        <p:cTn id="21" dur="500"/>
                                        <p:tgtEl>
                                          <p:spTgt spid="3588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888"/>
                                        </p:tgtEl>
                                        <p:attrNameLst>
                                          <p:attrName>style.visibility</p:attrName>
                                        </p:attrNameLst>
                                      </p:cBhvr>
                                      <p:to>
                                        <p:strVal val="visible"/>
                                      </p:to>
                                    </p:set>
                                    <p:anim calcmode="lin" valueType="num">
                                      <p:cBhvr>
                                        <p:cTn id="26" dur="500" fill="hold"/>
                                        <p:tgtEl>
                                          <p:spTgt spid="35888"/>
                                        </p:tgtEl>
                                        <p:attrNameLst>
                                          <p:attrName>ppt_w</p:attrName>
                                        </p:attrNameLst>
                                      </p:cBhvr>
                                      <p:tavLst>
                                        <p:tav tm="0">
                                          <p:val>
                                            <p:fltVal val="0"/>
                                          </p:val>
                                        </p:tav>
                                        <p:tav tm="100000">
                                          <p:val>
                                            <p:strVal val="#ppt_w"/>
                                          </p:val>
                                        </p:tav>
                                      </p:tavLst>
                                    </p:anim>
                                    <p:anim calcmode="lin" valueType="num">
                                      <p:cBhvr>
                                        <p:cTn id="27" dur="500" fill="hold"/>
                                        <p:tgtEl>
                                          <p:spTgt spid="35888"/>
                                        </p:tgtEl>
                                        <p:attrNameLst>
                                          <p:attrName>ppt_h</p:attrName>
                                        </p:attrNameLst>
                                      </p:cBhvr>
                                      <p:tavLst>
                                        <p:tav tm="0">
                                          <p:val>
                                            <p:fltVal val="0"/>
                                          </p:val>
                                        </p:tav>
                                        <p:tav tm="100000">
                                          <p:val>
                                            <p:strVal val="#ppt_h"/>
                                          </p:val>
                                        </p:tav>
                                      </p:tavLst>
                                    </p:anim>
                                    <p:animEffect transition="in" filter="fade">
                                      <p:cBhvr>
                                        <p:cTn id="28" dur="500"/>
                                        <p:tgtEl>
                                          <p:spTgt spid="358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 calcmode="lin" valueType="num">
                                      <p:cBhvr additive="base">
                                        <p:cTn id="4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889"/>
                                        </p:tgtEl>
                                        <p:attrNameLst>
                                          <p:attrName>style.visibility</p:attrName>
                                        </p:attrNameLst>
                                      </p:cBhvr>
                                      <p:to>
                                        <p:strVal val="visible"/>
                                      </p:to>
                                    </p:set>
                                    <p:animEffect transition="in" filter="barn(inVertical)">
                                      <p:cBhvr>
                                        <p:cTn id="47" dur="500"/>
                                        <p:tgtEl>
                                          <p:spTgt spid="3588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52" dur="500"/>
                                        <p:tgtEl>
                                          <p:spTgt spid="2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p:cTn id="57"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60" dur="1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1" grpId="0"/>
      <p:bldP spid="35882" grpId="0"/>
      <p:bldP spid="35883" grpId="0"/>
      <p:bldP spid="35884" grpId="0"/>
      <p:bldP spid="25" grpId="0"/>
      <p:bldP spid="26" grpId="0"/>
      <p:bldP spid="35888" grpId="0"/>
      <p:bldP spid="358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urved Connector 5"/>
          <p:cNvCxnSpPr/>
          <p:nvPr/>
        </p:nvCxnSpPr>
        <p:spPr>
          <a:xfrm rot="5400000" flipH="1" flipV="1">
            <a:off x="2133634" y="2622975"/>
            <a:ext cx="1304522" cy="724133"/>
          </a:xfrm>
          <a:prstGeom prst="curved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2391494" y="3429001"/>
            <a:ext cx="1339132" cy="227012"/>
          </a:xfrm>
          <a:prstGeom prst="curvedConnector3">
            <a:avLst>
              <a:gd name="adj1" fmla="val 50000"/>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16200000" flipH="1">
            <a:off x="2106068" y="4015994"/>
            <a:ext cx="1231900" cy="582613"/>
          </a:xfrm>
          <a:prstGeom prst="curvedConnector3">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V="1">
            <a:off x="4378212" y="343498"/>
            <a:ext cx="988378" cy="832077"/>
          </a:xfrm>
          <a:prstGeom prst="curved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cxnSpLocks/>
          </p:cNvCxnSpPr>
          <p:nvPr/>
        </p:nvCxnSpPr>
        <p:spPr>
          <a:xfrm flipV="1">
            <a:off x="4370728" y="950090"/>
            <a:ext cx="995862" cy="257205"/>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cxnSpLocks/>
          </p:cNvCxnSpPr>
          <p:nvPr/>
        </p:nvCxnSpPr>
        <p:spPr>
          <a:xfrm>
            <a:off x="4394200" y="1238252"/>
            <a:ext cx="972390" cy="415160"/>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V="1">
            <a:off x="5649118" y="2653302"/>
            <a:ext cx="627857" cy="614344"/>
          </a:xfrm>
          <a:prstGeom prst="curvedConnector3">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cxnSpLocks/>
            <a:endCxn id="45" idx="1"/>
          </p:cNvCxnSpPr>
          <p:nvPr/>
        </p:nvCxnSpPr>
        <p:spPr>
          <a:xfrm>
            <a:off x="5481872" y="3481959"/>
            <a:ext cx="992188" cy="378013"/>
          </a:xfrm>
          <a:prstGeom prst="curved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cxnSpLocks/>
          </p:cNvCxnSpPr>
          <p:nvPr/>
        </p:nvCxnSpPr>
        <p:spPr>
          <a:xfrm>
            <a:off x="7043397" y="5217546"/>
            <a:ext cx="1068728" cy="17805"/>
          </a:xfrm>
          <a:prstGeom prst="curvedConnector3">
            <a:avLst>
              <a:gd name="adj1" fmla="val 50000"/>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cxnSpLocks/>
          </p:cNvCxnSpPr>
          <p:nvPr/>
        </p:nvCxnSpPr>
        <p:spPr>
          <a:xfrm>
            <a:off x="6962776" y="6272259"/>
            <a:ext cx="1217613" cy="30163"/>
          </a:xfrm>
          <a:prstGeom prst="curvedConnector3">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4828" name="TextBox 18"/>
          <p:cNvSpPr txBox="1">
            <a:spLocks noChangeArrowheads="1"/>
          </p:cNvSpPr>
          <p:nvPr/>
        </p:nvSpPr>
        <p:spPr bwMode="auto">
          <a:xfrm>
            <a:off x="5494338" y="101601"/>
            <a:ext cx="19494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006600"/>
                </a:solidFill>
                <a:latin typeface="Times New Roman" panose="02020603050405020304" pitchFamily="18" charset="0"/>
                <a:cs typeface="Times New Roman" panose="02020603050405020304" pitchFamily="18" charset="0"/>
              </a:rPr>
              <a:t>Hình dáng</a:t>
            </a:r>
          </a:p>
        </p:txBody>
      </p:sp>
      <p:sp>
        <p:nvSpPr>
          <p:cNvPr id="34829" name="TextBox 30"/>
          <p:cNvSpPr txBox="1">
            <a:spLocks noChangeArrowheads="1"/>
          </p:cNvSpPr>
          <p:nvPr/>
        </p:nvSpPr>
        <p:spPr bwMode="auto">
          <a:xfrm>
            <a:off x="5528810" y="781077"/>
            <a:ext cx="24717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C00000"/>
                </a:solidFill>
                <a:latin typeface="Times New Roman" panose="02020603050405020304" pitchFamily="18" charset="0"/>
                <a:cs typeface="Times New Roman" panose="02020603050405020304" pitchFamily="18" charset="0"/>
              </a:rPr>
              <a:t>Màu sắc</a:t>
            </a:r>
          </a:p>
        </p:txBody>
      </p:sp>
      <p:sp>
        <p:nvSpPr>
          <p:cNvPr id="34830" name="TextBox 31"/>
          <p:cNvSpPr txBox="1">
            <a:spLocks noChangeArrowheads="1"/>
          </p:cNvSpPr>
          <p:nvPr/>
        </p:nvSpPr>
        <p:spPr bwMode="auto">
          <a:xfrm>
            <a:off x="5498781" y="1447194"/>
            <a:ext cx="20224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9900CC"/>
                </a:solidFill>
                <a:latin typeface="Times New Roman" panose="02020603050405020304" pitchFamily="18" charset="0"/>
                <a:cs typeface="Times New Roman" panose="02020603050405020304" pitchFamily="18" charset="0"/>
              </a:rPr>
              <a:t>Chuyển động</a:t>
            </a:r>
          </a:p>
        </p:txBody>
      </p:sp>
      <p:sp>
        <p:nvSpPr>
          <p:cNvPr id="34" name="TextBox 33"/>
          <p:cNvSpPr txBox="1">
            <a:spLocks noChangeArrowheads="1"/>
          </p:cNvSpPr>
          <p:nvPr/>
        </p:nvSpPr>
        <p:spPr bwMode="auto">
          <a:xfrm>
            <a:off x="8561729" y="2333137"/>
            <a:ext cx="24272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C00000"/>
                </a:solidFill>
                <a:latin typeface="Times New Roman" panose="02020603050405020304" pitchFamily="18" charset="0"/>
                <a:cs typeface="Times New Roman" panose="02020603050405020304" pitchFamily="18" charset="0"/>
              </a:rPr>
              <a:t>lá vàng rực rỡ</a:t>
            </a:r>
          </a:p>
        </p:txBody>
      </p:sp>
      <p:sp>
        <p:nvSpPr>
          <p:cNvPr id="35" name="TextBox 34"/>
          <p:cNvSpPr txBox="1">
            <a:spLocks noChangeArrowheads="1"/>
          </p:cNvSpPr>
          <p:nvPr/>
        </p:nvSpPr>
        <p:spPr bwMode="auto">
          <a:xfrm>
            <a:off x="8622416" y="3221804"/>
            <a:ext cx="35405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500" b="1">
                <a:solidFill>
                  <a:srgbClr val="9900CC"/>
                </a:solidFill>
                <a:latin typeface="Times New Roman" panose="02020603050405020304" pitchFamily="18" charset="0"/>
                <a:cs typeface="Times New Roman" panose="02020603050405020304" pitchFamily="18" charset="0"/>
              </a:rPr>
              <a:t>lá rập rình lay động như những đốm lửa vàng</a:t>
            </a:r>
          </a:p>
        </p:txBody>
      </p:sp>
      <p:sp>
        <p:nvSpPr>
          <p:cNvPr id="36" name="TextBox 35"/>
          <p:cNvSpPr txBox="1">
            <a:spLocks noChangeArrowheads="1"/>
          </p:cNvSpPr>
          <p:nvPr/>
        </p:nvSpPr>
        <p:spPr bwMode="auto">
          <a:xfrm>
            <a:off x="8180389" y="4506389"/>
            <a:ext cx="367625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500" b="1">
                <a:solidFill>
                  <a:srgbClr val="111111"/>
                </a:solidFill>
                <a:latin typeface="Times New Roman" panose="02020603050405020304" pitchFamily="18" charset="0"/>
                <a:cs typeface="Times New Roman" panose="02020603050405020304" pitchFamily="18" charset="0"/>
              </a:rPr>
              <a:t>trườn lên mấy tảng đá, luồn dưới mấy gốc cây ẩm mục</a:t>
            </a:r>
          </a:p>
        </p:txBody>
      </p:sp>
      <p:sp>
        <p:nvSpPr>
          <p:cNvPr id="37" name="TextBox 36"/>
          <p:cNvSpPr txBox="1">
            <a:spLocks noChangeArrowheads="1"/>
          </p:cNvSpPr>
          <p:nvPr/>
        </p:nvSpPr>
        <p:spPr bwMode="auto">
          <a:xfrm>
            <a:off x="8275639" y="6076827"/>
            <a:ext cx="23764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róc rách (chảy)</a:t>
            </a:r>
          </a:p>
        </p:txBody>
      </p:sp>
      <p:pic>
        <p:nvPicPr>
          <p:cNvPr id="34835" name="Picture 7" descr="D:\THU HUONG\HÌNH TRANG TRÍ PP\31bd5e47df976d977a052ac7453d45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90" y="3102266"/>
            <a:ext cx="20574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Curved Connector 27"/>
          <p:cNvCxnSpPr>
            <a:cxnSpLocks/>
          </p:cNvCxnSpPr>
          <p:nvPr/>
        </p:nvCxnSpPr>
        <p:spPr>
          <a:xfrm flipV="1">
            <a:off x="7094539" y="325896"/>
            <a:ext cx="1181100" cy="53975"/>
          </a:xfrm>
          <a:prstGeom prst="curved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837" name="TextBox 28"/>
          <p:cNvSpPr txBox="1">
            <a:spLocks noChangeArrowheads="1"/>
          </p:cNvSpPr>
          <p:nvPr/>
        </p:nvSpPr>
        <p:spPr bwMode="auto">
          <a:xfrm>
            <a:off x="8436885" y="54769"/>
            <a:ext cx="19494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006600"/>
                </a:solidFill>
                <a:latin typeface="Times New Roman" panose="02020603050405020304" pitchFamily="18" charset="0"/>
                <a:cs typeface="Times New Roman" panose="02020603050405020304" pitchFamily="18" charset="0"/>
              </a:rPr>
              <a:t>cao lớn</a:t>
            </a:r>
          </a:p>
        </p:txBody>
      </p:sp>
      <p:cxnSp>
        <p:nvCxnSpPr>
          <p:cNvPr id="33" name="Curved Connector 32"/>
          <p:cNvCxnSpPr>
            <a:cxnSpLocks/>
          </p:cNvCxnSpPr>
          <p:nvPr/>
        </p:nvCxnSpPr>
        <p:spPr>
          <a:xfrm flipV="1">
            <a:off x="7122899" y="980897"/>
            <a:ext cx="1279525" cy="65087"/>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839" name="TextBox 37"/>
          <p:cNvSpPr txBox="1">
            <a:spLocks noChangeArrowheads="1"/>
          </p:cNvSpPr>
          <p:nvPr/>
        </p:nvSpPr>
        <p:spPr bwMode="auto">
          <a:xfrm>
            <a:off x="8491539" y="681352"/>
            <a:ext cx="24717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C00000"/>
                </a:solidFill>
                <a:latin typeface="Times New Roman" panose="02020603050405020304" pitchFamily="18" charset="0"/>
                <a:cs typeface="Times New Roman" panose="02020603050405020304" pitchFamily="18" charset="0"/>
              </a:rPr>
              <a:t>lá đỏ chói lọi</a:t>
            </a:r>
          </a:p>
        </p:txBody>
      </p:sp>
      <p:cxnSp>
        <p:nvCxnSpPr>
          <p:cNvPr id="39" name="Curved Connector 38"/>
          <p:cNvCxnSpPr>
            <a:cxnSpLocks/>
          </p:cNvCxnSpPr>
          <p:nvPr/>
        </p:nvCxnSpPr>
        <p:spPr>
          <a:xfrm flipV="1">
            <a:off x="7683252" y="1609226"/>
            <a:ext cx="683266" cy="128850"/>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841" name="TextBox 39"/>
          <p:cNvSpPr txBox="1">
            <a:spLocks noChangeArrowheads="1"/>
          </p:cNvSpPr>
          <p:nvPr/>
        </p:nvSpPr>
        <p:spPr bwMode="auto">
          <a:xfrm>
            <a:off x="8436885" y="1257432"/>
            <a:ext cx="34197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500" b="1">
                <a:solidFill>
                  <a:srgbClr val="9900CC"/>
                </a:solidFill>
                <a:latin typeface="Times New Roman" panose="02020603050405020304" pitchFamily="18" charset="0"/>
                <a:cs typeface="Times New Roman" panose="02020603050405020304" pitchFamily="18" charset="0"/>
              </a:rPr>
              <a:t>lá rập rình lay động như những đốm lửa đỏ</a:t>
            </a:r>
          </a:p>
        </p:txBody>
      </p:sp>
      <p:sp>
        <p:nvSpPr>
          <p:cNvPr id="44" name="TextBox 43"/>
          <p:cNvSpPr txBox="1">
            <a:spLocks noChangeArrowheads="1"/>
          </p:cNvSpPr>
          <p:nvPr/>
        </p:nvSpPr>
        <p:spPr bwMode="auto">
          <a:xfrm>
            <a:off x="6268537" y="2421224"/>
            <a:ext cx="1555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500" b="1">
                <a:solidFill>
                  <a:srgbClr val="C00000"/>
                </a:solidFill>
                <a:latin typeface="Times New Roman" panose="02020603050405020304" pitchFamily="18" charset="0"/>
                <a:cs typeface="Times New Roman" panose="02020603050405020304" pitchFamily="18" charset="0"/>
              </a:rPr>
              <a:t>Màu sắc</a:t>
            </a:r>
          </a:p>
        </p:txBody>
      </p:sp>
      <p:sp>
        <p:nvSpPr>
          <p:cNvPr id="45" name="TextBox 44"/>
          <p:cNvSpPr txBox="1">
            <a:spLocks noChangeArrowheads="1"/>
          </p:cNvSpPr>
          <p:nvPr/>
        </p:nvSpPr>
        <p:spPr bwMode="auto">
          <a:xfrm>
            <a:off x="6474060" y="3413696"/>
            <a:ext cx="12620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solidFill>
                  <a:srgbClr val="9900CC"/>
                </a:solidFill>
                <a:latin typeface="Times New Roman" panose="02020603050405020304" pitchFamily="18" charset="0"/>
                <a:cs typeface="Times New Roman" panose="02020603050405020304" pitchFamily="18" charset="0"/>
              </a:rPr>
              <a:t>Chuyển động</a:t>
            </a:r>
          </a:p>
        </p:txBody>
      </p:sp>
      <p:cxnSp>
        <p:nvCxnSpPr>
          <p:cNvPr id="48" name="Curved Connector 47"/>
          <p:cNvCxnSpPr/>
          <p:nvPr/>
        </p:nvCxnSpPr>
        <p:spPr>
          <a:xfrm flipV="1">
            <a:off x="7598685" y="2541080"/>
            <a:ext cx="838200" cy="150812"/>
          </a:xfrm>
          <a:prstGeom prst="curvedConnector3">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cxnSpLocks/>
          </p:cNvCxnSpPr>
          <p:nvPr/>
        </p:nvCxnSpPr>
        <p:spPr>
          <a:xfrm flipV="1">
            <a:off x="7752099" y="3637303"/>
            <a:ext cx="750201" cy="245801"/>
          </a:xfrm>
          <a:prstGeom prst="curved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V="1">
            <a:off x="4739823" y="5164139"/>
            <a:ext cx="909295" cy="807812"/>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5659688" y="4752385"/>
            <a:ext cx="13891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solidFill>
                  <a:srgbClr val="000000"/>
                </a:solidFill>
                <a:latin typeface="Times New Roman" panose="02020603050405020304" pitchFamily="18" charset="0"/>
                <a:cs typeface="Times New Roman" panose="02020603050405020304" pitchFamily="18" charset="0"/>
              </a:rPr>
              <a:t>Chuyển động</a:t>
            </a:r>
          </a:p>
        </p:txBody>
      </p:sp>
      <p:cxnSp>
        <p:nvCxnSpPr>
          <p:cNvPr id="59" name="Curved Connector 58"/>
          <p:cNvCxnSpPr>
            <a:cxnSpLocks/>
          </p:cNvCxnSpPr>
          <p:nvPr/>
        </p:nvCxnSpPr>
        <p:spPr>
          <a:xfrm>
            <a:off x="4725989" y="5999163"/>
            <a:ext cx="933699" cy="145803"/>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a:spLocks noChangeArrowheads="1"/>
          </p:cNvSpPr>
          <p:nvPr/>
        </p:nvSpPr>
        <p:spPr bwMode="auto">
          <a:xfrm>
            <a:off x="5533060" y="5821333"/>
            <a:ext cx="139660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a:latin typeface="Times New Roman" panose="02020603050405020304" pitchFamily="18" charset="0"/>
                <a:cs typeface="Times New Roman" panose="02020603050405020304" pitchFamily="18" charset="0"/>
              </a:rPr>
              <a:t>Tiếng </a:t>
            </a:r>
            <a:r>
              <a:rPr lang="en-US" altLang="en-US" sz="2500" b="1">
                <a:solidFill>
                  <a:srgbClr val="000000"/>
                </a:solidFill>
                <a:latin typeface="Times New Roman" panose="02020603050405020304" pitchFamily="18" charset="0"/>
                <a:cs typeface="Times New Roman" panose="02020603050405020304" pitchFamily="18" charset="0"/>
              </a:rPr>
              <a:t>động</a:t>
            </a:r>
          </a:p>
        </p:txBody>
      </p:sp>
      <p:pic>
        <p:nvPicPr>
          <p:cNvPr id="38" name="Picture 37"/>
          <p:cNvPicPr>
            <a:picLocks noChangeAspect="1"/>
          </p:cNvPicPr>
          <p:nvPr/>
        </p:nvPicPr>
        <p:blipFill rotWithShape="1">
          <a:blip r:embed="rId3"/>
          <a:srcRect/>
          <a:stretch/>
        </p:blipFill>
        <p:spPr>
          <a:xfrm>
            <a:off x="2391492" y="172025"/>
            <a:ext cx="2221465" cy="2065962"/>
          </a:xfrm>
          <a:prstGeom prst="rect">
            <a:avLst/>
          </a:prstGeom>
          <a:ln>
            <a:noFill/>
          </a:ln>
          <a:effectLst>
            <a:softEdge rad="112500"/>
          </a:effectLst>
        </p:spPr>
      </p:pic>
      <p:pic>
        <p:nvPicPr>
          <p:cNvPr id="40" name="Picture 6" descr="Tháng 9, Hà Nội có bao giờ đẹp như thế | Văn hóa"/>
          <p:cNvPicPr>
            <a:picLocks noChangeAspect="1" noChangeArrowheads="1"/>
          </p:cNvPicPr>
          <p:nvPr/>
        </p:nvPicPr>
        <p:blipFill>
          <a:blip r:embed="rId4"/>
          <a:srcRect/>
          <a:stretch>
            <a:fillRect/>
          </a:stretch>
        </p:blipFill>
        <p:spPr bwMode="auto">
          <a:xfrm>
            <a:off x="3828732" y="2521343"/>
            <a:ext cx="1759035" cy="1934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6" descr="phong cảnh, Nước, thiên nhiên, rừng, Thác nước, Lạch nhỏ, núi, Lá, hoa, con sông, Thung lũng, Cục đá, mùa hè, kỳ nghỉ, rêu, suối, màu xanh lá, rừng nhiệt đới, Thực vật học, vườn, Cơ thể của nước, Hàn Quốc, mát mẻ, Cây cỏ, Rừng nhiệt đới, Rừng cây, môi trường sống, đặc tính của nước, Hệ sinh thái, Nguồn nước, dòng, Rừng già, môi trường tự nhiên"/>
          <p:cNvPicPr>
            <a:picLocks noChangeAspect="1" noChangeArrowheads="1"/>
          </p:cNvPicPr>
          <p:nvPr/>
        </p:nvPicPr>
        <p:blipFill>
          <a:blip r:embed="rId5"/>
          <a:srcRect/>
          <a:stretch>
            <a:fillRect/>
          </a:stretch>
        </p:blipFill>
        <p:spPr bwMode="auto">
          <a:xfrm>
            <a:off x="2767014" y="5164139"/>
            <a:ext cx="1912937" cy="1527175"/>
          </a:xfrm>
          <a:prstGeom prst="rect">
            <a:avLst/>
          </a:prstGeom>
          <a:ln>
            <a:noFill/>
          </a:ln>
          <a:effectLst>
            <a:outerShdw blurRad="190500" algn="tl" rotWithShape="0">
              <a:srgbClr val="000000">
                <a:alpha val="70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28"/>
                                        </p:tgtEl>
                                        <p:attrNameLst>
                                          <p:attrName>style.visibility</p:attrName>
                                        </p:attrNameLst>
                                      </p:cBhvr>
                                      <p:to>
                                        <p:strVal val="visible"/>
                                      </p:to>
                                    </p:set>
                                    <p:animEffect transition="in" filter="fade">
                                      <p:cBhvr>
                                        <p:cTn id="18" dur="500"/>
                                        <p:tgtEl>
                                          <p:spTgt spid="3482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5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4829"/>
                                        </p:tgtEl>
                                        <p:attrNameLst>
                                          <p:attrName>style.visibility</p:attrName>
                                        </p:attrNameLst>
                                      </p:cBhvr>
                                      <p:to>
                                        <p:strVal val="visible"/>
                                      </p:to>
                                    </p:set>
                                    <p:animEffect transition="in" filter="circle(in)">
                                      <p:cBhvr>
                                        <p:cTn id="26" dur="500"/>
                                        <p:tgtEl>
                                          <p:spTgt spid="348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830"/>
                                        </p:tgtEl>
                                        <p:attrNameLst>
                                          <p:attrName>style.visibility</p:attrName>
                                        </p:attrNameLst>
                                      </p:cBhvr>
                                      <p:to>
                                        <p:strVal val="visible"/>
                                      </p:to>
                                    </p:set>
                                    <p:animEffect transition="in" filter="fade">
                                      <p:cBhvr>
                                        <p:cTn id="34" dur="500"/>
                                        <p:tgtEl>
                                          <p:spTgt spid="3483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837"/>
                                        </p:tgtEl>
                                        <p:attrNameLst>
                                          <p:attrName>style.visibility</p:attrName>
                                        </p:attrNameLst>
                                      </p:cBhvr>
                                      <p:to>
                                        <p:strVal val="visible"/>
                                      </p:to>
                                    </p:set>
                                    <p:anim calcmode="lin" valueType="num">
                                      <p:cBhvr>
                                        <p:cTn id="44" dur="500" fill="hold"/>
                                        <p:tgtEl>
                                          <p:spTgt spid="34837"/>
                                        </p:tgtEl>
                                        <p:attrNameLst>
                                          <p:attrName>ppt_w</p:attrName>
                                        </p:attrNameLst>
                                      </p:cBhvr>
                                      <p:tavLst>
                                        <p:tav tm="0">
                                          <p:val>
                                            <p:fltVal val="0"/>
                                          </p:val>
                                        </p:tav>
                                        <p:tav tm="100000">
                                          <p:val>
                                            <p:strVal val="#ppt_w"/>
                                          </p:val>
                                        </p:tav>
                                      </p:tavLst>
                                    </p:anim>
                                    <p:anim calcmode="lin" valueType="num">
                                      <p:cBhvr>
                                        <p:cTn id="45" dur="500" fill="hold"/>
                                        <p:tgtEl>
                                          <p:spTgt spid="34837"/>
                                        </p:tgtEl>
                                        <p:attrNameLst>
                                          <p:attrName>ppt_h</p:attrName>
                                        </p:attrNameLst>
                                      </p:cBhvr>
                                      <p:tavLst>
                                        <p:tav tm="0">
                                          <p:val>
                                            <p:fltVal val="0"/>
                                          </p:val>
                                        </p:tav>
                                        <p:tav tm="100000">
                                          <p:val>
                                            <p:strVal val="#ppt_h"/>
                                          </p:val>
                                        </p:tav>
                                      </p:tavLst>
                                    </p:anim>
                                    <p:animEffect transition="in" filter="fade">
                                      <p:cBhvr>
                                        <p:cTn id="46" dur="500"/>
                                        <p:tgtEl>
                                          <p:spTgt spid="348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839"/>
                                        </p:tgtEl>
                                        <p:attrNameLst>
                                          <p:attrName>style.visibility</p:attrName>
                                        </p:attrNameLst>
                                      </p:cBhvr>
                                      <p:to>
                                        <p:strVal val="visible"/>
                                      </p:to>
                                    </p:set>
                                    <p:animEffect transition="in" filter="fade">
                                      <p:cBhvr>
                                        <p:cTn id="54" dur="500"/>
                                        <p:tgtEl>
                                          <p:spTgt spid="348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841"/>
                                        </p:tgtEl>
                                        <p:attrNameLst>
                                          <p:attrName>style.visibility</p:attrName>
                                        </p:attrNameLst>
                                      </p:cBhvr>
                                      <p:to>
                                        <p:strVal val="visible"/>
                                      </p:to>
                                    </p:set>
                                    <p:animEffect transition="in" filter="wipe(down)">
                                      <p:cBhvr>
                                        <p:cTn id="62" dur="500"/>
                                        <p:tgtEl>
                                          <p:spTgt spid="348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down)">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500"/>
                                        <p:tgtEl>
                                          <p:spTgt spid="23"/>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anim calcmode="lin" valueType="num">
                                      <p:cBhvr>
                                        <p:cTn id="100" dur="500" fill="hold"/>
                                        <p:tgtEl>
                                          <p:spTgt spid="52"/>
                                        </p:tgtEl>
                                        <p:attrNameLst>
                                          <p:attrName>ppt_x</p:attrName>
                                        </p:attrNameLst>
                                      </p:cBhvr>
                                      <p:tavLst>
                                        <p:tav tm="0">
                                          <p:val>
                                            <p:strVal val="#ppt_x"/>
                                          </p:val>
                                        </p:tav>
                                        <p:tav tm="100000">
                                          <p:val>
                                            <p:strVal val="#ppt_x"/>
                                          </p:val>
                                        </p:tav>
                                      </p:tavLst>
                                    </p:anim>
                                    <p:anim calcmode="lin" valueType="num">
                                      <p:cBhvr>
                                        <p:cTn id="101" dur="5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anim calcmode="lin" valueType="num">
                                      <p:cBhvr>
                                        <p:cTn id="105" dur="500" fill="hold"/>
                                        <p:tgtEl>
                                          <p:spTgt spid="35"/>
                                        </p:tgtEl>
                                        <p:attrNameLst>
                                          <p:attrName>ppt_x</p:attrName>
                                        </p:attrNameLst>
                                      </p:cBhvr>
                                      <p:tavLst>
                                        <p:tav tm="0">
                                          <p:val>
                                            <p:strVal val="#ppt_x"/>
                                          </p:val>
                                        </p:tav>
                                        <p:tav tm="100000">
                                          <p:val>
                                            <p:strVal val="#ppt_x"/>
                                          </p:val>
                                        </p:tav>
                                      </p:tavLst>
                                    </p:anim>
                                    <p:anim calcmode="lin" valueType="num">
                                      <p:cBhvr>
                                        <p:cTn id="10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barn(inVertical)">
                                      <p:cBhvr>
                                        <p:cTn id="111" dur="500"/>
                                        <p:tgtEl>
                                          <p:spTgt spid="8"/>
                                        </p:tgtEl>
                                      </p:cBhvr>
                                    </p:animEffect>
                                  </p:childTnLst>
                                </p:cTn>
                              </p:par>
                              <p:par>
                                <p:cTn id="112" presetID="16" presetClass="entr" presetSubtype="21" fill="hold"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barn(inVertical)">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fade">
                                      <p:cBhvr>
                                        <p:cTn id="119" dur="500"/>
                                        <p:tgtEl>
                                          <p:spTgt spid="5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500"/>
                                        <p:tgtEl>
                                          <p:spTgt spid="56"/>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randombar(horizontal)">
                                      <p:cBhvr>
                                        <p:cTn id="127" dur="500"/>
                                        <p:tgtEl>
                                          <p:spTgt spid="60"/>
                                        </p:tgtEl>
                                      </p:cBhvr>
                                    </p:animEffect>
                                  </p:childTnLst>
                                </p:cTn>
                              </p:par>
                              <p:par>
                                <p:cTn id="128" presetID="14" presetClass="entr" presetSubtype="10" fill="hold"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randombar(horizontal)">
                                      <p:cBhvr>
                                        <p:cTn id="130" dur="500"/>
                                        <p:tgtEl>
                                          <p:spTgt spid="5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24"/>
                                        </p:tgtEl>
                                        <p:attrNameLst>
                                          <p:attrName>style.visibility</p:attrName>
                                        </p:attrNameLst>
                                      </p:cBhvr>
                                      <p:to>
                                        <p:strVal val="visible"/>
                                      </p:to>
                                    </p:set>
                                    <p:anim calcmode="lin" valueType="num">
                                      <p:cBhvr additive="base">
                                        <p:cTn id="135" dur="500" fill="hold"/>
                                        <p:tgtEl>
                                          <p:spTgt spid="24"/>
                                        </p:tgtEl>
                                        <p:attrNameLst>
                                          <p:attrName>ppt_x</p:attrName>
                                        </p:attrNameLst>
                                      </p:cBhvr>
                                      <p:tavLst>
                                        <p:tav tm="0">
                                          <p:val>
                                            <p:strVal val="#ppt_x"/>
                                          </p:val>
                                        </p:tav>
                                        <p:tav tm="100000">
                                          <p:val>
                                            <p:strVal val="#ppt_x"/>
                                          </p:val>
                                        </p:tav>
                                      </p:tavLst>
                                    </p:anim>
                                    <p:anim calcmode="lin" valueType="num">
                                      <p:cBhvr additive="base">
                                        <p:cTn id="136" dur="500" fill="hold"/>
                                        <p:tgtEl>
                                          <p:spTgt spid="2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ppt_x"/>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500"/>
                                        <p:tgtEl>
                                          <p:spTgt spid="2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29" grpId="0"/>
      <p:bldP spid="34830" grpId="0"/>
      <p:bldP spid="34" grpId="0"/>
      <p:bldP spid="35" grpId="0"/>
      <p:bldP spid="36" grpId="0"/>
      <p:bldP spid="37" grpId="0"/>
      <p:bldP spid="34837" grpId="0"/>
      <p:bldP spid="34839" grpId="0"/>
      <p:bldP spid="34841" grpId="0"/>
      <p:bldP spid="44" grpId="0"/>
      <p:bldP spid="45" grpId="0"/>
      <p:bldP spid="56"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12"/>
          <p:cNvPicPr>
            <a:picLocks noChangeAspect="1" noChangeArrowheads="1"/>
          </p:cNvPicPr>
          <p:nvPr/>
        </p:nvPicPr>
        <p:blipFill rotWithShape="1">
          <a:blip r:embed="rId2">
            <a:extLst>
              <a:ext uri="{28A0092B-C50C-407E-A947-70E740481C1C}">
                <a14:useLocalDpi xmlns:a14="http://schemas.microsoft.com/office/drawing/2010/main" val="0"/>
              </a:ext>
            </a:extLst>
          </a:blip>
          <a:srcRect l="10144" t="9999" r="10151" b="16256"/>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07368" y="260648"/>
            <a:ext cx="1130525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3000" b="1">
                <a:solidFill>
                  <a:srgbClr val="FF0000"/>
                </a:solidFill>
                <a:latin typeface="Times New Roman" panose="02020603050405020304" pitchFamily="18" charset="0"/>
                <a:cs typeface="Times New Roman" panose="02020603050405020304" pitchFamily="18" charset="0"/>
              </a:rPr>
              <a:t>3. Qua những nét miêu tả trên, em thấy tác giả đã quan sát sự vật bằng những giác quan nào?</a:t>
            </a:r>
          </a:p>
        </p:txBody>
      </p:sp>
      <p:sp>
        <p:nvSpPr>
          <p:cNvPr id="6" name="TextBox 1"/>
          <p:cNvSpPr txBox="1">
            <a:spLocks noChangeArrowheads="1"/>
          </p:cNvSpPr>
          <p:nvPr/>
        </p:nvSpPr>
        <p:spPr bwMode="auto">
          <a:xfrm>
            <a:off x="407368" y="1857754"/>
            <a:ext cx="545844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smtClean="0">
                <a:solidFill>
                  <a:srgbClr val="0000FF"/>
                </a:solidFill>
                <a:latin typeface="Times New Roman" panose="02020603050405020304" pitchFamily="18" charset="0"/>
                <a:cs typeface="Times New Roman" panose="02020603050405020304" pitchFamily="18" charset="0"/>
              </a:rPr>
              <a:t>a) </a:t>
            </a:r>
            <a:r>
              <a:rPr lang="en-US" altLang="en-US" b="1">
                <a:solidFill>
                  <a:srgbClr val="0000FF"/>
                </a:solidFill>
                <a:latin typeface="Times New Roman" panose="02020603050405020304" pitchFamily="18" charset="0"/>
                <a:cs typeface="Times New Roman" panose="02020603050405020304" pitchFamily="18" charset="0"/>
              </a:rPr>
              <a:t>Để tả được hình dáng, màu sắc, chuyển động của cây sòi, cây cơm nguội, lạch nước</a:t>
            </a:r>
          </a:p>
        </p:txBody>
      </p:sp>
      <p:sp>
        <p:nvSpPr>
          <p:cNvPr id="7" name="TextBox 24"/>
          <p:cNvSpPr txBox="1">
            <a:spLocks noChangeArrowheads="1"/>
          </p:cNvSpPr>
          <p:nvPr/>
        </p:nvSpPr>
        <p:spPr bwMode="auto">
          <a:xfrm>
            <a:off x="407367" y="4446587"/>
            <a:ext cx="545844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smtClean="0">
                <a:solidFill>
                  <a:srgbClr val="0000FF"/>
                </a:solidFill>
                <a:latin typeface="Times New Roman" panose="02020603050405020304" pitchFamily="18" charset="0"/>
                <a:cs typeface="Times New Roman" panose="02020603050405020304" pitchFamily="18" charset="0"/>
              </a:rPr>
              <a:t>b) </a:t>
            </a:r>
            <a:r>
              <a:rPr lang="en-US" altLang="en-US" b="1">
                <a:solidFill>
                  <a:srgbClr val="0000FF"/>
                </a:solidFill>
                <a:latin typeface="Times New Roman" panose="02020603050405020304" pitchFamily="18" charset="0"/>
                <a:cs typeface="Times New Roman" panose="02020603050405020304" pitchFamily="18" charset="0"/>
              </a:rPr>
              <a:t>Để nghe được tiếng động của dòng nước</a:t>
            </a:r>
          </a:p>
        </p:txBody>
      </p:sp>
      <p:sp>
        <p:nvSpPr>
          <p:cNvPr id="11" name="TextBox 10"/>
          <p:cNvSpPr txBox="1">
            <a:spLocks noChangeArrowheads="1"/>
          </p:cNvSpPr>
          <p:nvPr/>
        </p:nvSpPr>
        <p:spPr bwMode="auto">
          <a:xfrm>
            <a:off x="9768408" y="4632433"/>
            <a:ext cx="8781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a:latin typeface="Times New Roman" panose="02020603050405020304" pitchFamily="18" charset="0"/>
                <a:cs typeface="Times New Roman" panose="02020603050405020304" pitchFamily="18" charset="0"/>
              </a:rPr>
              <a:t>Tai</a:t>
            </a:r>
          </a:p>
        </p:txBody>
      </p:sp>
      <p:sp>
        <p:nvSpPr>
          <p:cNvPr id="12" name="TextBox 11"/>
          <p:cNvSpPr txBox="1">
            <a:spLocks noChangeArrowheads="1"/>
          </p:cNvSpPr>
          <p:nvPr/>
        </p:nvSpPr>
        <p:spPr bwMode="auto">
          <a:xfrm>
            <a:off x="9549822" y="2246654"/>
            <a:ext cx="1096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000" b="1">
                <a:latin typeface="Times New Roman" panose="02020603050405020304" pitchFamily="18" charset="0"/>
                <a:cs typeface="Times New Roman" panose="02020603050405020304" pitchFamily="18" charset="0"/>
              </a:rPr>
              <a:t>Mắt</a:t>
            </a:r>
          </a:p>
        </p:txBody>
      </p:sp>
      <p:cxnSp>
        <p:nvCxnSpPr>
          <p:cNvPr id="14" name="Straight Arrow Connector 13"/>
          <p:cNvCxnSpPr/>
          <p:nvPr/>
        </p:nvCxnSpPr>
        <p:spPr>
          <a:xfrm flipV="1">
            <a:off x="5983335" y="2642584"/>
            <a:ext cx="2128889" cy="2960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97984" y="4985543"/>
            <a:ext cx="211424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3.3"/>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57708D-A9A8-46E9-8878-027B4C0B17E1}&quot;/&gt;&lt;filename val=&quot;C:\DOCUME~1\ADMINI~1\LOCALS~1\Temp\PR\data\asimages\{F057708D-A9A8-46E9-8878-027B4C0B17E1}.png&quot;/&gt;&lt;hasEffects val=&quot;1&quot;/&gt;&lt;left val=&quot;234&quot;/&gt;&lt;top val=&quot;13.56&quot;/&gt;&lt;width val=&quot;337.08&quot;/&gt;&lt;height val=&quot;79.8&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2946</TotalTime>
  <Words>644</Words>
  <Application>Microsoft Office PowerPoint</Application>
  <PresentationFormat>Widescreen</PresentationFormat>
  <Paragraphs>157</Paragraphs>
  <Slides>18</Slides>
  <Notes>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5" baseType="lpstr">
      <vt:lpstr>等线</vt:lpstr>
      <vt:lpstr>宋体</vt:lpstr>
      <vt:lpstr>方正粗圆_GBK</vt:lpstr>
      <vt:lpstr>Arial</vt:lpstr>
      <vt:lpstr>Calibri</vt:lpstr>
      <vt:lpstr>Calibri Light</vt:lpstr>
      <vt:lpstr>Times New Roman</vt:lpstr>
      <vt:lpstr>VNI Times</vt:lpstr>
      <vt:lpstr>VNI-Ariston</vt:lpstr>
      <vt:lpstr>VNI-Avo</vt:lpstr>
      <vt:lpstr>VNI-Fato</vt:lpstr>
      <vt:lpstr>VNI-Times</vt:lpstr>
      <vt:lpstr>Office Theme</vt:lpstr>
      <vt:lpstr>2_Office Theme</vt:lpstr>
      <vt:lpstr>4_Office Theme</vt:lpstr>
      <vt:lpstr>3_Office Theme</vt:lpstr>
      <vt:lpstr>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Hoan Long 410</dc:creator>
  <cp:lastModifiedBy>Admin</cp:lastModifiedBy>
  <cp:revision>464</cp:revision>
  <dcterms:created xsi:type="dcterms:W3CDTF">2010-03-02T13:17:16Z</dcterms:created>
  <dcterms:modified xsi:type="dcterms:W3CDTF">2021-12-01T04:24:56Z</dcterms:modified>
</cp:coreProperties>
</file>