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0ED8"/>
    <a:srgbClr val="311B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85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6.gi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p:spPr>
        <p:txBody>
          <a:bodyPr>
            <a:prstTxWarp prst="textArchUp">
              <a:avLst/>
            </a:prstTxWarp>
            <a:normAutofit/>
          </a:bodyPr>
          <a:lstStyle/>
          <a:p>
            <a:r>
              <a:rPr lang="en-US" sz="4800" b="1" spc="5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LẬP TRÌNH CÙNG SCRATCH</a:t>
            </a:r>
            <a:endParaRPr lang="vi-VN" sz="48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 name="Subtitle 2"/>
          <p:cNvSpPr>
            <a:spLocks noGrp="1"/>
          </p:cNvSpPr>
          <p:nvPr>
            <p:ph type="subTitle" idx="1"/>
          </p:nvPr>
        </p:nvSpPr>
        <p:spPr>
          <a:xfrm>
            <a:off x="1143000" y="3048000"/>
            <a:ext cx="6934200" cy="83820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600" b="1" cap="all" smtClean="0">
                <a:ln w="0"/>
                <a:solidFill>
                  <a:srgbClr val="FF0000"/>
                </a:solidFill>
                <a:effectLst>
                  <a:reflection blurRad="12700" stA="50000" endPos="50000" dist="5000" dir="5400000" sy="-100000" rotWithShape="0"/>
                </a:effectLst>
              </a:rPr>
              <a:t>CHƯƠNG TRÌNH ĐIỀU KHIỂN ÔTÔ</a:t>
            </a:r>
            <a:endParaRPr lang="vi-VN" sz="3600" b="1" cap="all">
              <a:ln w="0"/>
              <a:solidFill>
                <a:srgbClr val="FF0000"/>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140646869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3">
                                            <p:txEl>
                                              <p:pRg st="0" end="0"/>
                                            </p:txEl>
                                          </p:spTgt>
                                        </p:tgtEl>
                                        <p:attrNameLst>
                                          <p:attrName>style.color</p:attrName>
                                        </p:attrNameLst>
                                      </p:cBhvr>
                                      <p:to>
                                        <a:schemeClr val="bg1"/>
                                      </p:to>
                                    </p:animClr>
                                    <p:animClr clrSpc="rgb" dir="cw">
                                      <p:cBhvr>
                                        <p:cTn id="7" dur="250" autoRev="1" fill="remove"/>
                                        <p:tgtEl>
                                          <p:spTgt spid="3">
                                            <p:txEl>
                                              <p:pRg st="0" end="0"/>
                                            </p:txEl>
                                          </p:spTgt>
                                        </p:tgtEl>
                                        <p:attrNameLst>
                                          <p:attrName>fillcolor</p:attrName>
                                        </p:attrNameLst>
                                      </p:cBhvr>
                                      <p:to>
                                        <a:schemeClr val="bg1"/>
                                      </p:to>
                                    </p:animClr>
                                    <p:set>
                                      <p:cBhvr>
                                        <p:cTn id="8" dur="250" autoRev="1" fill="remove"/>
                                        <p:tgtEl>
                                          <p:spTgt spid="3">
                                            <p:txEl>
                                              <p:pRg st="0" end="0"/>
                                            </p:txEl>
                                          </p:spTgt>
                                        </p:tgtEl>
                                        <p:attrNameLst>
                                          <p:attrName>fill.type</p:attrName>
                                        </p:attrNameLst>
                                      </p:cBhvr>
                                      <p:to>
                                        <p:strVal val="solid"/>
                                      </p:to>
                                    </p:set>
                                    <p:set>
                                      <p:cBhvr>
                                        <p:cTn id="9" dur="250" autoRev="1" fill="remove"/>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76200"/>
            <a:ext cx="5035353" cy="400110"/>
          </a:xfrm>
          <a:prstGeom prst="rect">
            <a:avLst/>
          </a:prstGeom>
          <a:noFill/>
        </p:spPr>
        <p:txBody>
          <a:bodyPr wrap="none" rtlCol="0">
            <a:spAutoFit/>
          </a:bodyPr>
          <a:lstStyle/>
          <a:p>
            <a:r>
              <a:rPr lang="en-US" sz="2000" b="1" u="sng" smtClean="0">
                <a:solidFill>
                  <a:srgbClr val="FF0000"/>
                </a:solidFill>
                <a:latin typeface="Arial" pitchFamily="34" charset="0"/>
                <a:cs typeface="Arial" pitchFamily="34" charset="0"/>
              </a:rPr>
              <a:t>LÀM CHƯƠNG TRÌNH ĐIỀU KHIỂN ÔTÔ</a:t>
            </a:r>
            <a:endParaRPr lang="vi-VN" sz="2000" b="1" u="sng">
              <a:solidFill>
                <a:srgbClr val="FF0000"/>
              </a:solidFill>
              <a:latin typeface="Arial" pitchFamily="34" charset="0"/>
              <a:cs typeface="Arial" pitchFamily="34" charset="0"/>
            </a:endParaRPr>
          </a:p>
        </p:txBody>
      </p:sp>
      <p:sp>
        <p:nvSpPr>
          <p:cNvPr id="4" name="TextBox 3"/>
          <p:cNvSpPr txBox="1"/>
          <p:nvPr/>
        </p:nvSpPr>
        <p:spPr>
          <a:xfrm>
            <a:off x="228600" y="457200"/>
            <a:ext cx="8763000" cy="400110"/>
          </a:xfrm>
          <a:prstGeom prst="rect">
            <a:avLst/>
          </a:prstGeom>
          <a:noFill/>
        </p:spPr>
        <p:txBody>
          <a:bodyPr wrap="square" rtlCol="0">
            <a:spAutoFit/>
          </a:bodyPr>
          <a:lstStyle/>
          <a:p>
            <a:r>
              <a:rPr lang="en-US" sz="2000" b="1" smtClean="0">
                <a:solidFill>
                  <a:srgbClr val="FF0000"/>
                </a:solidFill>
              </a:rPr>
              <a:t>Lập trình xe xanh:</a:t>
            </a:r>
            <a:endParaRPr lang="en-US" sz="2000" b="1" smtClean="0">
              <a:solidFill>
                <a:srgbClr val="FF0000"/>
              </a:solidFill>
            </a:endParaRPr>
          </a:p>
        </p:txBody>
      </p:sp>
      <p:cxnSp>
        <p:nvCxnSpPr>
          <p:cNvPr id="6" name="Straight Connector 5"/>
          <p:cNvCxnSpPr/>
          <p:nvPr/>
        </p:nvCxnSpPr>
        <p:spPr>
          <a:xfrm flipV="1">
            <a:off x="4610100" y="933510"/>
            <a:ext cx="0" cy="585120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200" y="1066800"/>
            <a:ext cx="4381500" cy="1015663"/>
          </a:xfrm>
          <a:prstGeom prst="rect">
            <a:avLst/>
          </a:prstGeom>
          <a:noFill/>
        </p:spPr>
        <p:txBody>
          <a:bodyPr wrap="square" rtlCol="0">
            <a:spAutoFit/>
          </a:bodyPr>
          <a:lstStyle/>
          <a:p>
            <a:r>
              <a:rPr lang="en-US" sz="2000" b="1">
                <a:solidFill>
                  <a:srgbClr val="1C0ED8"/>
                </a:solidFill>
              </a:rPr>
              <a:t>Ý nghĩa </a:t>
            </a:r>
            <a:r>
              <a:rPr lang="en-US" sz="2000" b="1">
                <a:solidFill>
                  <a:srgbClr val="1C0ED8"/>
                </a:solidFill>
              </a:rPr>
              <a:t>khối </a:t>
            </a:r>
            <a:r>
              <a:rPr lang="en-US" sz="2000" b="1" smtClean="0">
                <a:solidFill>
                  <a:srgbClr val="1C0ED8"/>
                </a:solidFill>
              </a:rPr>
              <a:t>lệnh: </a:t>
            </a:r>
            <a:r>
              <a:rPr lang="en-US" sz="2000" b="1">
                <a:solidFill>
                  <a:srgbClr val="1C0ED8"/>
                </a:solidFill>
              </a:rPr>
              <a:t>Đ</a:t>
            </a:r>
            <a:r>
              <a:rPr lang="en-US" sz="2000" b="1" smtClean="0">
                <a:solidFill>
                  <a:srgbClr val="1C0ED8"/>
                </a:solidFill>
              </a:rPr>
              <a:t>ặt xe xanh vào vị trí xuất phát. Điều khiển xe xanh bằng phím mũi tên và phím mũi tên xuống.</a:t>
            </a:r>
            <a:endParaRPr lang="en-US" sz="2000" b="1" smtClean="0">
              <a:solidFill>
                <a:srgbClr val="1C0ED8"/>
              </a:solidFill>
            </a:endParaRPr>
          </a:p>
        </p:txBody>
      </p:sp>
      <p:sp>
        <p:nvSpPr>
          <p:cNvPr id="14" name="TextBox 13"/>
          <p:cNvSpPr txBox="1"/>
          <p:nvPr/>
        </p:nvSpPr>
        <p:spPr>
          <a:xfrm>
            <a:off x="4762500" y="914400"/>
            <a:ext cx="4381500" cy="1631216"/>
          </a:xfrm>
          <a:prstGeom prst="rect">
            <a:avLst/>
          </a:prstGeom>
          <a:noFill/>
        </p:spPr>
        <p:txBody>
          <a:bodyPr wrap="square" rtlCol="0">
            <a:spAutoFit/>
          </a:bodyPr>
          <a:lstStyle/>
          <a:p>
            <a:r>
              <a:rPr lang="en-US" sz="2000" b="1" smtClean="0">
                <a:solidFill>
                  <a:srgbClr val="1C0ED8"/>
                </a:solidFill>
              </a:rPr>
              <a:t>Ý nghĩa khối lệnh: Cần đợi 0.1 giây để xe đỏ và tím sau khi va chạm về vị trí xuất phát. Xe xanh không được lái ra khỏi đường. Nếu va chạm thì quay về hướng 170 và phát tin nhắn cho chữ.</a:t>
            </a:r>
            <a:endParaRPr lang="en-US" sz="2000" b="1" smtClean="0">
              <a:solidFill>
                <a:srgbClr val="1C0ED8"/>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082464"/>
            <a:ext cx="4381500" cy="4716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00" y="2528454"/>
            <a:ext cx="4229099" cy="4256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6950" y="476310"/>
            <a:ext cx="1028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9485099"/>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randombar(horizontal)">
                                      <p:cBhvr>
                                        <p:cTn id="13" dur="500"/>
                                        <p:tgtEl>
                                          <p:spTgt spid="512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par>
                                <p:cTn id="20" presetID="14" presetClass="entr" presetSubtype="1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par>
                                <p:cTn id="23" presetID="14" presetClass="entr" presetSubtype="10" fill="hold" nodeType="withEffect">
                                  <p:stCondLst>
                                    <p:cond delay="0"/>
                                  </p:stCondLst>
                                  <p:childTnLst>
                                    <p:set>
                                      <p:cBhvr>
                                        <p:cTn id="24" dur="1" fill="hold">
                                          <p:stCondLst>
                                            <p:cond delay="0"/>
                                          </p:stCondLst>
                                        </p:cTn>
                                        <p:tgtEl>
                                          <p:spTgt spid="5122"/>
                                        </p:tgtEl>
                                        <p:attrNameLst>
                                          <p:attrName>style.visibility</p:attrName>
                                        </p:attrNameLst>
                                      </p:cBhvr>
                                      <p:to>
                                        <p:strVal val="visible"/>
                                      </p:to>
                                    </p:set>
                                    <p:animEffect transition="in" filter="randombar(horizontal)">
                                      <p:cBhvr>
                                        <p:cTn id="25" dur="500"/>
                                        <p:tgtEl>
                                          <p:spTgt spid="5122"/>
                                        </p:tgtEl>
                                      </p:cBhvr>
                                    </p:animEffect>
                                  </p:childTnLst>
                                </p:cTn>
                              </p:par>
                              <p:par>
                                <p:cTn id="26" presetID="14" presetClass="entr" presetSubtype="10" fill="hold" nodeType="withEffect">
                                  <p:stCondLst>
                                    <p:cond delay="0"/>
                                  </p:stCondLst>
                                  <p:childTnLst>
                                    <p:set>
                                      <p:cBhvr>
                                        <p:cTn id="27" dur="1" fill="hold">
                                          <p:stCondLst>
                                            <p:cond delay="0"/>
                                          </p:stCondLst>
                                        </p:cTn>
                                        <p:tgtEl>
                                          <p:spTgt spid="5123"/>
                                        </p:tgtEl>
                                        <p:attrNameLst>
                                          <p:attrName>style.visibility</p:attrName>
                                        </p:attrNameLst>
                                      </p:cBhvr>
                                      <p:to>
                                        <p:strVal val="visible"/>
                                      </p:to>
                                    </p:set>
                                    <p:animEffect transition="in" filter="randombar(horizontal)">
                                      <p:cBhvr>
                                        <p:cTn id="28"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76200"/>
            <a:ext cx="5035353" cy="400110"/>
          </a:xfrm>
          <a:prstGeom prst="rect">
            <a:avLst/>
          </a:prstGeom>
          <a:noFill/>
        </p:spPr>
        <p:txBody>
          <a:bodyPr wrap="none" rtlCol="0">
            <a:spAutoFit/>
          </a:bodyPr>
          <a:lstStyle/>
          <a:p>
            <a:r>
              <a:rPr lang="en-US" sz="2000" b="1" u="sng" smtClean="0">
                <a:solidFill>
                  <a:srgbClr val="FF0000"/>
                </a:solidFill>
                <a:latin typeface="Arial" pitchFamily="34" charset="0"/>
                <a:cs typeface="Arial" pitchFamily="34" charset="0"/>
              </a:rPr>
              <a:t>LÀM CHƯƠNG TRÌNH ĐIỀU KHIỂN ÔTÔ</a:t>
            </a:r>
            <a:endParaRPr lang="vi-VN" sz="2000" b="1" u="sng">
              <a:solidFill>
                <a:srgbClr val="FF0000"/>
              </a:solidFill>
              <a:latin typeface="Arial" pitchFamily="34" charset="0"/>
              <a:cs typeface="Arial" pitchFamily="34" charset="0"/>
            </a:endParaRPr>
          </a:p>
        </p:txBody>
      </p:sp>
      <p:sp>
        <p:nvSpPr>
          <p:cNvPr id="4" name="TextBox 3"/>
          <p:cNvSpPr txBox="1"/>
          <p:nvPr/>
        </p:nvSpPr>
        <p:spPr>
          <a:xfrm>
            <a:off x="228600" y="457200"/>
            <a:ext cx="8763000" cy="400110"/>
          </a:xfrm>
          <a:prstGeom prst="rect">
            <a:avLst/>
          </a:prstGeom>
          <a:noFill/>
        </p:spPr>
        <p:txBody>
          <a:bodyPr wrap="square" rtlCol="0">
            <a:spAutoFit/>
          </a:bodyPr>
          <a:lstStyle/>
          <a:p>
            <a:r>
              <a:rPr lang="en-US" sz="2000" b="1" smtClean="0">
                <a:solidFill>
                  <a:srgbClr val="FF0000"/>
                </a:solidFill>
              </a:rPr>
              <a:t>Lập trình xe tím:</a:t>
            </a:r>
            <a:endParaRPr lang="en-US" sz="2000" b="1" smtClean="0">
              <a:solidFill>
                <a:srgbClr val="FF0000"/>
              </a:solidFill>
            </a:endParaRPr>
          </a:p>
        </p:txBody>
      </p:sp>
      <p:cxnSp>
        <p:nvCxnSpPr>
          <p:cNvPr id="6" name="Straight Connector 5"/>
          <p:cNvCxnSpPr/>
          <p:nvPr/>
        </p:nvCxnSpPr>
        <p:spPr>
          <a:xfrm flipV="1">
            <a:off x="4610100" y="933510"/>
            <a:ext cx="0" cy="585120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200" y="1066800"/>
            <a:ext cx="4381500" cy="1323439"/>
          </a:xfrm>
          <a:prstGeom prst="rect">
            <a:avLst/>
          </a:prstGeom>
          <a:noFill/>
        </p:spPr>
        <p:txBody>
          <a:bodyPr wrap="square" rtlCol="0">
            <a:spAutoFit/>
          </a:bodyPr>
          <a:lstStyle/>
          <a:p>
            <a:r>
              <a:rPr lang="en-US" sz="2000" b="1">
                <a:solidFill>
                  <a:srgbClr val="1C0ED8"/>
                </a:solidFill>
              </a:rPr>
              <a:t>Ý nghĩa </a:t>
            </a:r>
            <a:r>
              <a:rPr lang="en-US" sz="2000" b="1">
                <a:solidFill>
                  <a:srgbClr val="1C0ED8"/>
                </a:solidFill>
              </a:rPr>
              <a:t>khối </a:t>
            </a:r>
            <a:r>
              <a:rPr lang="en-US" sz="2000" b="1" smtClean="0">
                <a:solidFill>
                  <a:srgbClr val="1C0ED8"/>
                </a:solidFill>
              </a:rPr>
              <a:t>lệnh: </a:t>
            </a:r>
            <a:r>
              <a:rPr lang="en-US" sz="2000" b="1">
                <a:solidFill>
                  <a:srgbClr val="1C0ED8"/>
                </a:solidFill>
              </a:rPr>
              <a:t>Đ</a:t>
            </a:r>
            <a:r>
              <a:rPr lang="en-US" sz="2000" b="1" smtClean="0">
                <a:solidFill>
                  <a:srgbClr val="1C0ED8"/>
                </a:solidFill>
              </a:rPr>
              <a:t>ặt xe tím vào vị trí xuất phát. Đặt biến tốc độ thành -3. Ban đầu xe sẽ bị ẩn, sau 2 giây xe mới xuất hiện.</a:t>
            </a:r>
            <a:endParaRPr lang="en-US" sz="2000" b="1" smtClean="0">
              <a:solidFill>
                <a:srgbClr val="1C0ED8"/>
              </a:solidFill>
            </a:endParaRPr>
          </a:p>
        </p:txBody>
      </p:sp>
      <p:sp>
        <p:nvSpPr>
          <p:cNvPr id="14" name="TextBox 13"/>
          <p:cNvSpPr txBox="1"/>
          <p:nvPr/>
        </p:nvSpPr>
        <p:spPr>
          <a:xfrm>
            <a:off x="4762500" y="914400"/>
            <a:ext cx="4381500" cy="1631216"/>
          </a:xfrm>
          <a:prstGeom prst="rect">
            <a:avLst/>
          </a:prstGeom>
          <a:noFill/>
        </p:spPr>
        <p:txBody>
          <a:bodyPr wrap="square" rtlCol="0">
            <a:spAutoFit/>
          </a:bodyPr>
          <a:lstStyle/>
          <a:p>
            <a:r>
              <a:rPr lang="en-US" sz="2000" b="1" smtClean="0">
                <a:solidFill>
                  <a:srgbClr val="1C0ED8"/>
                </a:solidFill>
              </a:rPr>
              <a:t>Ý nghĩa khối lệnh: Xe tím sẽ di chuyển lúc đầu với tốc độ đã đặt. Nếu xe tím đến biên trái của sân khấu thì được cộng 1 điểm. Sau đó trở về vị trí xuất phát và di chuyển với theo biến tốc độ.</a:t>
            </a:r>
            <a:endParaRPr lang="en-US" sz="2000" b="1" smtClean="0">
              <a:solidFill>
                <a:srgbClr val="1C0ED8"/>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009" y="2545615"/>
            <a:ext cx="4249882" cy="423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7274" y="494434"/>
            <a:ext cx="122872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1718" y="2559470"/>
            <a:ext cx="4249882" cy="4225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1228805"/>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47"/>
                                        </p:tgtEl>
                                        <p:attrNameLst>
                                          <p:attrName>style.visibility</p:attrName>
                                        </p:attrNameLst>
                                      </p:cBhvr>
                                      <p:to>
                                        <p:strVal val="visible"/>
                                      </p:to>
                                    </p:set>
                                    <p:anim calcmode="lin" valueType="num">
                                      <p:cBhvr additive="base">
                                        <p:cTn id="11" dur="500" fill="hold"/>
                                        <p:tgtEl>
                                          <p:spTgt spid="6147"/>
                                        </p:tgtEl>
                                        <p:attrNameLst>
                                          <p:attrName>ppt_x</p:attrName>
                                        </p:attrNameLst>
                                      </p:cBhvr>
                                      <p:tavLst>
                                        <p:tav tm="0">
                                          <p:val>
                                            <p:strVal val="#ppt_x"/>
                                          </p:val>
                                        </p:tav>
                                        <p:tav tm="100000">
                                          <p:val>
                                            <p:strVal val="#ppt_x"/>
                                          </p:val>
                                        </p:tav>
                                      </p:tavLst>
                                    </p:anim>
                                    <p:anim calcmode="lin" valueType="num">
                                      <p:cBhvr additive="base">
                                        <p:cTn id="12" dur="500" fill="hold"/>
                                        <p:tgtEl>
                                          <p:spTgt spid="614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146"/>
                                        </p:tgtEl>
                                        <p:attrNameLst>
                                          <p:attrName>style.visibility</p:attrName>
                                        </p:attrNameLst>
                                      </p:cBhvr>
                                      <p:to>
                                        <p:strVal val="visible"/>
                                      </p:to>
                                    </p:set>
                                    <p:anim calcmode="lin" valueType="num">
                                      <p:cBhvr additive="base">
                                        <p:cTn id="27" dur="500" fill="hold"/>
                                        <p:tgtEl>
                                          <p:spTgt spid="6146"/>
                                        </p:tgtEl>
                                        <p:attrNameLst>
                                          <p:attrName>ppt_x</p:attrName>
                                        </p:attrNameLst>
                                      </p:cBhvr>
                                      <p:tavLst>
                                        <p:tav tm="0">
                                          <p:val>
                                            <p:strVal val="#ppt_x"/>
                                          </p:val>
                                        </p:tav>
                                        <p:tav tm="100000">
                                          <p:val>
                                            <p:strVal val="#ppt_x"/>
                                          </p:val>
                                        </p:tav>
                                      </p:tavLst>
                                    </p:anim>
                                    <p:anim calcmode="lin" valueType="num">
                                      <p:cBhvr additive="base">
                                        <p:cTn id="28" dur="500" fill="hold"/>
                                        <p:tgtEl>
                                          <p:spTgt spid="614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149"/>
                                        </p:tgtEl>
                                        <p:attrNameLst>
                                          <p:attrName>style.visibility</p:attrName>
                                        </p:attrNameLst>
                                      </p:cBhvr>
                                      <p:to>
                                        <p:strVal val="visible"/>
                                      </p:to>
                                    </p:set>
                                    <p:anim calcmode="lin" valueType="num">
                                      <p:cBhvr additive="base">
                                        <p:cTn id="31" dur="500" fill="hold"/>
                                        <p:tgtEl>
                                          <p:spTgt spid="6149"/>
                                        </p:tgtEl>
                                        <p:attrNameLst>
                                          <p:attrName>ppt_x</p:attrName>
                                        </p:attrNameLst>
                                      </p:cBhvr>
                                      <p:tavLst>
                                        <p:tav tm="0">
                                          <p:val>
                                            <p:strVal val="#ppt_x"/>
                                          </p:val>
                                        </p:tav>
                                        <p:tav tm="100000">
                                          <p:val>
                                            <p:strVal val="#ppt_x"/>
                                          </p:val>
                                        </p:tav>
                                      </p:tavLst>
                                    </p:anim>
                                    <p:anim calcmode="lin" valueType="num">
                                      <p:cBhvr additive="base">
                                        <p:cTn id="32"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76200"/>
            <a:ext cx="6001964" cy="461665"/>
          </a:xfrm>
          <a:prstGeom prst="rect">
            <a:avLst/>
          </a:prstGeom>
          <a:noFill/>
        </p:spPr>
        <p:txBody>
          <a:bodyPr wrap="none" rtlCol="0">
            <a:spAutoFit/>
          </a:bodyPr>
          <a:lstStyle/>
          <a:p>
            <a:r>
              <a:rPr lang="en-US" sz="2400" b="1" u="sng" smtClean="0">
                <a:solidFill>
                  <a:srgbClr val="FF0000"/>
                </a:solidFill>
                <a:latin typeface="Arial" pitchFamily="34" charset="0"/>
                <a:cs typeface="Arial" pitchFamily="34" charset="0"/>
              </a:rPr>
              <a:t>LÀM CHƯƠNG TRÌNH ĐIỀU KHIỂN ÔTÔ</a:t>
            </a:r>
            <a:endParaRPr lang="vi-VN" sz="2400" b="1" u="sng">
              <a:solidFill>
                <a:srgbClr val="FF0000"/>
              </a:solidFill>
              <a:latin typeface="Arial" pitchFamily="34" charset="0"/>
              <a:cs typeface="Arial" pitchFamily="34" charset="0"/>
            </a:endParaRPr>
          </a:p>
        </p:txBody>
      </p:sp>
      <p:sp>
        <p:nvSpPr>
          <p:cNvPr id="4" name="TextBox 3"/>
          <p:cNvSpPr txBox="1"/>
          <p:nvPr/>
        </p:nvSpPr>
        <p:spPr>
          <a:xfrm>
            <a:off x="228600" y="605135"/>
            <a:ext cx="8763000" cy="461665"/>
          </a:xfrm>
          <a:prstGeom prst="rect">
            <a:avLst/>
          </a:prstGeom>
          <a:noFill/>
        </p:spPr>
        <p:txBody>
          <a:bodyPr wrap="square" rtlCol="0">
            <a:spAutoFit/>
          </a:bodyPr>
          <a:lstStyle/>
          <a:p>
            <a:r>
              <a:rPr lang="en-US" sz="2400" b="1" smtClean="0">
                <a:solidFill>
                  <a:srgbClr val="FF0000"/>
                </a:solidFill>
              </a:rPr>
              <a:t>Lập trình nhân vật chữ:</a:t>
            </a:r>
            <a:endParaRPr lang="en-US" sz="2400" b="1" smtClean="0">
              <a:solidFill>
                <a:srgbClr val="FF0000"/>
              </a:solidFill>
            </a:endParaRPr>
          </a:p>
        </p:txBody>
      </p:sp>
      <p:sp>
        <p:nvSpPr>
          <p:cNvPr id="13" name="TextBox 12"/>
          <p:cNvSpPr txBox="1"/>
          <p:nvPr/>
        </p:nvSpPr>
        <p:spPr>
          <a:xfrm>
            <a:off x="228600" y="1066800"/>
            <a:ext cx="9067800" cy="830997"/>
          </a:xfrm>
          <a:prstGeom prst="rect">
            <a:avLst/>
          </a:prstGeom>
          <a:noFill/>
        </p:spPr>
        <p:txBody>
          <a:bodyPr wrap="square" rtlCol="0">
            <a:spAutoFit/>
          </a:bodyPr>
          <a:lstStyle/>
          <a:p>
            <a:r>
              <a:rPr lang="en-US" sz="2400" b="1" smtClean="0">
                <a:solidFill>
                  <a:srgbClr val="1C0ED8"/>
                </a:solidFill>
              </a:rPr>
              <a:t>Ban đầu chữ VA CHẠM RỒI! sẽ bị ẩn đi. Khi nhận được tin nhắn từ xe xanh thì chữ mới xuất hiện và dừng chương trình.</a:t>
            </a:r>
            <a:endParaRPr lang="en-US" sz="2400" b="1" smtClean="0">
              <a:solidFill>
                <a:srgbClr val="1C0ED8"/>
              </a:solidFill>
            </a:endParaRPr>
          </a:p>
        </p:txBody>
      </p:sp>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69548"/>
            <a:ext cx="1704975" cy="298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6812" y="2590800"/>
            <a:ext cx="6886575" cy="3287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935410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173"/>
                                        </p:tgtEl>
                                        <p:attrNameLst>
                                          <p:attrName>style.visibility</p:attrName>
                                        </p:attrNameLst>
                                      </p:cBhvr>
                                      <p:to>
                                        <p:strVal val="visible"/>
                                      </p:to>
                                    </p:set>
                                    <p:animEffect transition="in" filter="barn(inVertical)">
                                      <p:cBhvr>
                                        <p:cTn id="10" dur="500"/>
                                        <p:tgtEl>
                                          <p:spTgt spid="717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nodeType="withEffect">
                                  <p:stCondLst>
                                    <p:cond delay="0"/>
                                  </p:stCondLst>
                                  <p:childTnLst>
                                    <p:set>
                                      <p:cBhvr>
                                        <p:cTn id="15" dur="1" fill="hold">
                                          <p:stCondLst>
                                            <p:cond delay="0"/>
                                          </p:stCondLst>
                                        </p:cTn>
                                        <p:tgtEl>
                                          <p:spTgt spid="7174"/>
                                        </p:tgtEl>
                                        <p:attrNameLst>
                                          <p:attrName>style.visibility</p:attrName>
                                        </p:attrNameLst>
                                      </p:cBhvr>
                                      <p:to>
                                        <p:strVal val="visible"/>
                                      </p:to>
                                    </p:set>
                                    <p:animEffect transition="in" filter="barn(inVertical)">
                                      <p:cBhvr>
                                        <p:cTn id="16"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263237" y="389599"/>
            <a:ext cx="3752950" cy="400110"/>
          </a:xfrm>
          <a:prstGeom prst="rect">
            <a:avLst/>
          </a:prstGeom>
          <a:noFill/>
        </p:spPr>
        <p:txBody>
          <a:bodyPr wrap="none" rtlCol="0">
            <a:spAutoFit/>
          </a:bodyPr>
          <a:lstStyle/>
          <a:p>
            <a:r>
              <a:rPr lang="en-US" sz="2000" b="1" u="sng" smtClean="0">
                <a:solidFill>
                  <a:srgbClr val="FF0000"/>
                </a:solidFill>
                <a:latin typeface="Arial" pitchFamily="34" charset="0"/>
                <a:cs typeface="Arial" pitchFamily="34" charset="0"/>
              </a:rPr>
              <a:t>TÌM HIỂU LỆNH ĐẶT HƯỚNG</a:t>
            </a:r>
            <a:endParaRPr lang="vi-VN" sz="2000" b="1" u="sng">
              <a:solidFill>
                <a:srgbClr val="FF0000"/>
              </a:solidFill>
              <a:latin typeface="Arial" pitchFamily="34" charset="0"/>
              <a:cs typeface="Arial" pitchFamily="34" charset="0"/>
            </a:endParaRPr>
          </a:p>
        </p:txBody>
      </p:sp>
      <p:sp>
        <p:nvSpPr>
          <p:cNvPr id="3" name="TextBox 2"/>
          <p:cNvSpPr txBox="1"/>
          <p:nvPr/>
        </p:nvSpPr>
        <p:spPr>
          <a:xfrm>
            <a:off x="304800" y="990600"/>
            <a:ext cx="5502084" cy="400110"/>
          </a:xfrm>
          <a:prstGeom prst="rect">
            <a:avLst/>
          </a:prstGeom>
          <a:noFill/>
        </p:spPr>
        <p:txBody>
          <a:bodyPr wrap="none" rtlCol="0">
            <a:spAutoFit/>
          </a:bodyPr>
          <a:lstStyle/>
          <a:p>
            <a:r>
              <a:rPr lang="en-US" sz="2000" b="1" smtClean="0">
                <a:solidFill>
                  <a:srgbClr val="311BD7"/>
                </a:solidFill>
              </a:rPr>
              <a:t>Để điều chỉnh hướng cho nhân vật, em dùng lệnh </a:t>
            </a:r>
            <a:endParaRPr lang="vi-VN" sz="2000" b="1">
              <a:solidFill>
                <a:srgbClr val="311BD7"/>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796983"/>
            <a:ext cx="2055044" cy="693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C:\Users\MINHTRI\Videos\output\20211216_200811 00_00_00-00_00_30.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09917" y="1676399"/>
            <a:ext cx="6553200" cy="5040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23820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randombar(horizontal)">
                                      <p:cBhvr>
                                        <p:cTn id="13" dur="500"/>
                                        <p:tgtEl>
                                          <p:spTgt spid="1027"/>
                                        </p:tgtEl>
                                      </p:cBhvr>
                                    </p:animEffect>
                                  </p:childTnLst>
                                </p:cTn>
                              </p:par>
                              <p:par>
                                <p:cTn id="14" presetID="14" presetClass="entr" presetSubtype="1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randombar(horizontal)">
                                      <p:cBhvr>
                                        <p:cTn id="1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263237" y="389599"/>
            <a:ext cx="3379451" cy="400110"/>
          </a:xfrm>
          <a:prstGeom prst="rect">
            <a:avLst/>
          </a:prstGeom>
          <a:noFill/>
        </p:spPr>
        <p:txBody>
          <a:bodyPr wrap="none" rtlCol="0">
            <a:spAutoFit/>
          </a:bodyPr>
          <a:lstStyle/>
          <a:p>
            <a:r>
              <a:rPr lang="en-US" sz="2000" b="1" u="sng" smtClean="0">
                <a:solidFill>
                  <a:srgbClr val="FF0000"/>
                </a:solidFill>
                <a:latin typeface="Arial" pitchFamily="34" charset="0"/>
                <a:cs typeface="Arial" pitchFamily="34" charset="0"/>
              </a:rPr>
              <a:t>TÌM HIỂU LỆNH NHẮN TIN</a:t>
            </a:r>
            <a:endParaRPr lang="vi-VN" sz="2000" b="1" u="sng">
              <a:solidFill>
                <a:srgbClr val="FF0000"/>
              </a:solidFill>
              <a:latin typeface="Arial" pitchFamily="34" charset="0"/>
              <a:cs typeface="Arial" pitchFamily="34" charset="0"/>
            </a:endParaRPr>
          </a:p>
        </p:txBody>
      </p:sp>
      <p:sp>
        <p:nvSpPr>
          <p:cNvPr id="3" name="TextBox 2"/>
          <p:cNvSpPr txBox="1"/>
          <p:nvPr/>
        </p:nvSpPr>
        <p:spPr>
          <a:xfrm>
            <a:off x="377696" y="819090"/>
            <a:ext cx="7370544" cy="400110"/>
          </a:xfrm>
          <a:prstGeom prst="rect">
            <a:avLst/>
          </a:prstGeom>
          <a:noFill/>
        </p:spPr>
        <p:txBody>
          <a:bodyPr wrap="none" rtlCol="0">
            <a:spAutoFit/>
          </a:bodyPr>
          <a:lstStyle/>
          <a:p>
            <a:r>
              <a:rPr lang="en-US" sz="2000" b="1" smtClean="0">
                <a:solidFill>
                  <a:srgbClr val="311BD7"/>
                </a:solidFill>
              </a:rPr>
              <a:t>Khi cần gửi tin nhắn tới những nhân vật khác, em sẽ dùng các lệnh: </a:t>
            </a:r>
            <a:endParaRPr lang="vi-VN" sz="2000" b="1">
              <a:solidFill>
                <a:srgbClr val="311BD7"/>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873" y="1276529"/>
            <a:ext cx="2521527" cy="857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219200"/>
            <a:ext cx="2286000" cy="947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C:\Users\MINHTRI\Videos\output\20211216_202121 00_00_00-00_00_30.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70759" y="2286000"/>
            <a:ext cx="5896841" cy="4536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38746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randombar(horizontal)">
                                      <p:cBhvr>
                                        <p:cTn id="13" dur="500"/>
                                        <p:tgtEl>
                                          <p:spTgt spid="2050"/>
                                        </p:tgtEl>
                                      </p:cBhvr>
                                    </p:animEffect>
                                  </p:childTnLst>
                                </p:cTn>
                              </p:par>
                              <p:par>
                                <p:cTn id="14" presetID="14" presetClass="entr" presetSubtype="10" fill="hold" nodeType="withEffect">
                                  <p:stCondLst>
                                    <p:cond delay="0"/>
                                  </p:stCondLst>
                                  <p:childTnLst>
                                    <p:set>
                                      <p:cBhvr>
                                        <p:cTn id="15" dur="1" fill="hold">
                                          <p:stCondLst>
                                            <p:cond delay="0"/>
                                          </p:stCondLst>
                                        </p:cTn>
                                        <p:tgtEl>
                                          <p:spTgt spid="2051"/>
                                        </p:tgtEl>
                                        <p:attrNameLst>
                                          <p:attrName>style.visibility</p:attrName>
                                        </p:attrNameLst>
                                      </p:cBhvr>
                                      <p:to>
                                        <p:strVal val="visible"/>
                                      </p:to>
                                    </p:set>
                                    <p:animEffect transition="in" filter="randombar(horizontal)">
                                      <p:cBhvr>
                                        <p:cTn id="16" dur="500"/>
                                        <p:tgtEl>
                                          <p:spTgt spid="2051"/>
                                        </p:tgtEl>
                                      </p:cBhvr>
                                    </p:animEffect>
                                  </p:childTnLst>
                                </p:cTn>
                              </p:par>
                              <p:par>
                                <p:cTn id="17" presetID="14" presetClass="entr" presetSubtype="1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randombar(horizontal)">
                                      <p:cBhvr>
                                        <p:cTn id="1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152400"/>
            <a:ext cx="5101268" cy="400110"/>
          </a:xfrm>
          <a:prstGeom prst="rect">
            <a:avLst/>
          </a:prstGeom>
          <a:noFill/>
        </p:spPr>
        <p:txBody>
          <a:bodyPr wrap="none" rtlCol="0">
            <a:spAutoFit/>
          </a:bodyPr>
          <a:lstStyle/>
          <a:p>
            <a:r>
              <a:rPr lang="en-US" sz="2000" b="1" u="sng" smtClean="0">
                <a:solidFill>
                  <a:srgbClr val="FF0000"/>
                </a:solidFill>
                <a:latin typeface="Arial" pitchFamily="34" charset="0"/>
                <a:cs typeface="Arial" pitchFamily="34" charset="0"/>
              </a:rPr>
              <a:t>LÀM CHƯƠNG TRÌNH ĐIỀU KHIỂN ÔTÔ</a:t>
            </a:r>
            <a:endParaRPr lang="vi-VN" sz="2000" b="1" u="sng">
              <a:solidFill>
                <a:srgbClr val="FF0000"/>
              </a:solidFill>
              <a:latin typeface="Arial" pitchFamily="34" charset="0"/>
              <a:cs typeface="Arial" pitchFamily="34" charset="0"/>
            </a:endParaRPr>
          </a:p>
        </p:txBody>
      </p:sp>
      <p:pic>
        <p:nvPicPr>
          <p:cNvPr id="3074" name="Picture 2" descr="C:\Users\MINHTRI\Videos\output\20211216_202632 00_00_00-00_00_3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452255"/>
            <a:ext cx="5562600" cy="43533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499408"/>
            <a:ext cx="8763000" cy="1938992"/>
          </a:xfrm>
          <a:prstGeom prst="rect">
            <a:avLst/>
          </a:prstGeom>
          <a:noFill/>
        </p:spPr>
        <p:txBody>
          <a:bodyPr wrap="square" rtlCol="0">
            <a:spAutoFit/>
          </a:bodyPr>
          <a:lstStyle/>
          <a:p>
            <a:r>
              <a:rPr lang="en-US" sz="2000" b="1" smtClean="0">
                <a:solidFill>
                  <a:srgbClr val="1C0ED8"/>
                </a:solidFill>
              </a:rPr>
              <a:t>Mô tả: </a:t>
            </a:r>
          </a:p>
          <a:p>
            <a:r>
              <a:rPr lang="en-US" sz="2000" b="1" smtClean="0">
                <a:solidFill>
                  <a:srgbClr val="1C0ED8"/>
                </a:solidFill>
              </a:rPr>
              <a:t>_ Hiệu ứng chuyển động có được là do vạch kẻ đường di chuyển.</a:t>
            </a:r>
          </a:p>
          <a:p>
            <a:r>
              <a:rPr lang="en-US" sz="2000" b="1" smtClean="0">
                <a:solidFill>
                  <a:srgbClr val="1C0ED8"/>
                </a:solidFill>
              </a:rPr>
              <a:t>_ Em điều khiển xe xanh bằng phím mũi tên lên và phím mũi tên xuống.</a:t>
            </a:r>
          </a:p>
          <a:p>
            <a:r>
              <a:rPr lang="en-US" sz="2000" b="1" smtClean="0">
                <a:solidFill>
                  <a:srgbClr val="1C0ED8"/>
                </a:solidFill>
              </a:rPr>
              <a:t>_ Nếu xe đỏ hoặc xe tím đến được biên trái của sân khấu thì được cộng 1 điểm.</a:t>
            </a:r>
          </a:p>
          <a:p>
            <a:r>
              <a:rPr lang="en-US" sz="2000" b="1" smtClean="0">
                <a:solidFill>
                  <a:srgbClr val="1C0ED8"/>
                </a:solidFill>
              </a:rPr>
              <a:t>_ Nếu xe xanh va chạm với xe đỏ hoặc xe tím thì hiển thị chữ: “VA CHẠM RỒI!” và dừng chương trình.</a:t>
            </a:r>
          </a:p>
        </p:txBody>
      </p:sp>
    </p:spTree>
    <p:extLst>
      <p:ext uri="{BB962C8B-B14F-4D97-AF65-F5344CB8AC3E}">
        <p14:creationId xmlns:p14="http://schemas.microsoft.com/office/powerpoint/2010/main" val="356808722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barn(inVertical)">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152400"/>
            <a:ext cx="5101268" cy="400110"/>
          </a:xfrm>
          <a:prstGeom prst="rect">
            <a:avLst/>
          </a:prstGeom>
          <a:noFill/>
        </p:spPr>
        <p:txBody>
          <a:bodyPr wrap="none" rtlCol="0">
            <a:spAutoFit/>
          </a:bodyPr>
          <a:lstStyle/>
          <a:p>
            <a:r>
              <a:rPr lang="en-US" sz="2000" b="1" u="sng" smtClean="0">
                <a:solidFill>
                  <a:srgbClr val="FF0000"/>
                </a:solidFill>
                <a:latin typeface="Arial" pitchFamily="34" charset="0"/>
                <a:cs typeface="Arial" pitchFamily="34" charset="0"/>
              </a:rPr>
              <a:t>LÀM CHƯƠNG TRÌNH ĐIỀU KHIỂN ÔTÔ</a:t>
            </a:r>
            <a:endParaRPr lang="vi-VN" sz="2000" b="1" u="sng">
              <a:solidFill>
                <a:srgbClr val="FF0000"/>
              </a:solidFill>
              <a:latin typeface="Arial" pitchFamily="34" charset="0"/>
              <a:cs typeface="Arial" pitchFamily="34" charset="0"/>
            </a:endParaRPr>
          </a:p>
        </p:txBody>
      </p:sp>
      <p:sp>
        <p:nvSpPr>
          <p:cNvPr id="4" name="TextBox 3"/>
          <p:cNvSpPr txBox="1"/>
          <p:nvPr/>
        </p:nvSpPr>
        <p:spPr>
          <a:xfrm>
            <a:off x="228600" y="499408"/>
            <a:ext cx="8763000" cy="400110"/>
          </a:xfrm>
          <a:prstGeom prst="rect">
            <a:avLst/>
          </a:prstGeom>
          <a:noFill/>
        </p:spPr>
        <p:txBody>
          <a:bodyPr wrap="square" rtlCol="0">
            <a:spAutoFit/>
          </a:bodyPr>
          <a:lstStyle/>
          <a:p>
            <a:r>
              <a:rPr lang="en-US" sz="2000" b="1" smtClean="0">
                <a:solidFill>
                  <a:srgbClr val="1C0ED8"/>
                </a:solidFill>
              </a:rPr>
              <a:t>Vẽ sân khấu: Em vẽ bầu trời và mặt đường bằng 2 hình chữ nhật.</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88473"/>
            <a:ext cx="7924800" cy="542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112120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4099"/>
                                        </p:tgtEl>
                                        <p:attrNameLst>
                                          <p:attrName>style.visibility</p:attrName>
                                        </p:attrNameLst>
                                      </p:cBhvr>
                                      <p:to>
                                        <p:strVal val="visible"/>
                                      </p:to>
                                    </p:set>
                                    <p:animEffect transition="in" filter="wipe(down)">
                                      <p:cBhvr>
                                        <p:cTn id="13"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224135"/>
            <a:ext cx="6001964" cy="461665"/>
          </a:xfrm>
          <a:prstGeom prst="rect">
            <a:avLst/>
          </a:prstGeom>
          <a:noFill/>
        </p:spPr>
        <p:txBody>
          <a:bodyPr wrap="none" rtlCol="0">
            <a:spAutoFit/>
          </a:bodyPr>
          <a:lstStyle/>
          <a:p>
            <a:r>
              <a:rPr lang="en-US" sz="2400" b="1" u="sng" smtClean="0">
                <a:solidFill>
                  <a:srgbClr val="FF0000"/>
                </a:solidFill>
                <a:latin typeface="Arial" pitchFamily="34" charset="0"/>
                <a:cs typeface="Arial" pitchFamily="34" charset="0"/>
              </a:rPr>
              <a:t>LÀM CHƯƠNG TRÌNH ĐIỀU KHIỂN ÔTÔ</a:t>
            </a:r>
            <a:endParaRPr lang="vi-VN" sz="2400" b="1" u="sng">
              <a:solidFill>
                <a:srgbClr val="FF0000"/>
              </a:solidFill>
              <a:latin typeface="Arial" pitchFamily="34" charset="0"/>
              <a:cs typeface="Arial" pitchFamily="34" charset="0"/>
            </a:endParaRPr>
          </a:p>
        </p:txBody>
      </p:sp>
      <p:sp>
        <p:nvSpPr>
          <p:cNvPr id="4" name="TextBox 3"/>
          <p:cNvSpPr txBox="1"/>
          <p:nvPr/>
        </p:nvSpPr>
        <p:spPr>
          <a:xfrm>
            <a:off x="228600" y="681335"/>
            <a:ext cx="8763000" cy="461665"/>
          </a:xfrm>
          <a:prstGeom prst="rect">
            <a:avLst/>
          </a:prstGeom>
          <a:noFill/>
        </p:spPr>
        <p:txBody>
          <a:bodyPr wrap="square" rtlCol="0">
            <a:spAutoFit/>
          </a:bodyPr>
          <a:lstStyle/>
          <a:p>
            <a:r>
              <a:rPr lang="en-US" sz="2400" b="1" smtClean="0">
                <a:solidFill>
                  <a:srgbClr val="1C0ED8"/>
                </a:solidFill>
              </a:rPr>
              <a:t>Vẽ nhân vật vạch kẻ và nhân vật “VA CHẠM RỒI!”.</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64" y="1676400"/>
            <a:ext cx="4391891" cy="2605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4455" y="1676400"/>
            <a:ext cx="4114800" cy="2605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668427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arn(inVertical)">
                                      <p:cBhvr>
                                        <p:cTn id="13" dur="500"/>
                                        <p:tgtEl>
                                          <p:spTgt spid="1026"/>
                                        </p:tgtEl>
                                      </p:cBhvr>
                                    </p:animEffect>
                                  </p:childTnLst>
                                </p:cTn>
                              </p:par>
                              <p:par>
                                <p:cTn id="14" presetID="16" presetClass="entr" presetSubtype="21"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barn(inVertical)">
                                      <p:cBhvr>
                                        <p:cTn id="1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224135"/>
            <a:ext cx="6001964" cy="461665"/>
          </a:xfrm>
          <a:prstGeom prst="rect">
            <a:avLst/>
          </a:prstGeom>
          <a:noFill/>
        </p:spPr>
        <p:txBody>
          <a:bodyPr wrap="none" rtlCol="0">
            <a:spAutoFit/>
          </a:bodyPr>
          <a:lstStyle/>
          <a:p>
            <a:r>
              <a:rPr lang="en-US" sz="2400" b="1" u="sng" smtClean="0">
                <a:solidFill>
                  <a:srgbClr val="FF0000"/>
                </a:solidFill>
                <a:latin typeface="Arial" pitchFamily="34" charset="0"/>
                <a:cs typeface="Arial" pitchFamily="34" charset="0"/>
              </a:rPr>
              <a:t>LÀM CHƯƠNG TRÌNH ĐIỀU KHIỂN ÔTÔ</a:t>
            </a:r>
            <a:endParaRPr lang="vi-VN" sz="2400" b="1" u="sng">
              <a:solidFill>
                <a:srgbClr val="FF0000"/>
              </a:solidFill>
              <a:latin typeface="Arial" pitchFamily="34" charset="0"/>
              <a:cs typeface="Arial" pitchFamily="34" charset="0"/>
            </a:endParaRPr>
          </a:p>
        </p:txBody>
      </p:sp>
      <p:sp>
        <p:nvSpPr>
          <p:cNvPr id="4" name="TextBox 3"/>
          <p:cNvSpPr txBox="1"/>
          <p:nvPr/>
        </p:nvSpPr>
        <p:spPr>
          <a:xfrm>
            <a:off x="228600" y="660738"/>
            <a:ext cx="8763000" cy="461665"/>
          </a:xfrm>
          <a:prstGeom prst="rect">
            <a:avLst/>
          </a:prstGeom>
          <a:noFill/>
        </p:spPr>
        <p:txBody>
          <a:bodyPr wrap="square" rtlCol="0">
            <a:spAutoFit/>
          </a:bodyPr>
          <a:lstStyle/>
          <a:p>
            <a:r>
              <a:rPr lang="en-US" sz="2400" b="1" smtClean="0">
                <a:solidFill>
                  <a:srgbClr val="1C0ED8"/>
                </a:solidFill>
              </a:rPr>
              <a:t>Chuẩn bị các nhân vật: xe xanh, xe đỏ, xe tím.</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13647"/>
            <a:ext cx="8553450"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8159587"/>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500" fill="hold"/>
                                        <p:tgtEl>
                                          <p:spTgt spid="2050"/>
                                        </p:tgtEl>
                                        <p:attrNameLst>
                                          <p:attrName>ppt_w</p:attrName>
                                        </p:attrNameLst>
                                      </p:cBhvr>
                                      <p:tavLst>
                                        <p:tav tm="0">
                                          <p:val>
                                            <p:fltVal val="0"/>
                                          </p:val>
                                        </p:tav>
                                        <p:tav tm="100000">
                                          <p:val>
                                            <p:strVal val="#ppt_w"/>
                                          </p:val>
                                        </p:tav>
                                      </p:tavLst>
                                    </p:anim>
                                    <p:anim calcmode="lin" valueType="num">
                                      <p:cBhvr>
                                        <p:cTn id="18" dur="500" fill="hold"/>
                                        <p:tgtEl>
                                          <p:spTgt spid="2050"/>
                                        </p:tgtEl>
                                        <p:attrNameLst>
                                          <p:attrName>ppt_h</p:attrName>
                                        </p:attrNameLst>
                                      </p:cBhvr>
                                      <p:tavLst>
                                        <p:tav tm="0">
                                          <p:val>
                                            <p:fltVal val="0"/>
                                          </p:val>
                                        </p:tav>
                                        <p:tav tm="100000">
                                          <p:val>
                                            <p:strVal val="#ppt_h"/>
                                          </p:val>
                                        </p:tav>
                                      </p:tavLst>
                                    </p:anim>
                                    <p:animEffect transition="in" filter="fade">
                                      <p:cBhvr>
                                        <p:cTn id="1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224135"/>
            <a:ext cx="6001964" cy="461665"/>
          </a:xfrm>
          <a:prstGeom prst="rect">
            <a:avLst/>
          </a:prstGeom>
          <a:noFill/>
        </p:spPr>
        <p:txBody>
          <a:bodyPr wrap="none" rtlCol="0">
            <a:spAutoFit/>
          </a:bodyPr>
          <a:lstStyle/>
          <a:p>
            <a:r>
              <a:rPr lang="en-US" sz="2400" b="1" u="sng" smtClean="0">
                <a:solidFill>
                  <a:srgbClr val="FF0000"/>
                </a:solidFill>
                <a:latin typeface="Arial" pitchFamily="34" charset="0"/>
                <a:cs typeface="Arial" pitchFamily="34" charset="0"/>
              </a:rPr>
              <a:t>LÀM CHƯƠNG TRÌNH ĐIỀU KHIỂN ÔTÔ</a:t>
            </a:r>
            <a:endParaRPr lang="vi-VN" sz="2400" b="1" u="sng">
              <a:solidFill>
                <a:srgbClr val="FF0000"/>
              </a:solidFill>
              <a:latin typeface="Arial" pitchFamily="34" charset="0"/>
              <a:cs typeface="Arial" pitchFamily="34" charset="0"/>
            </a:endParaRPr>
          </a:p>
        </p:txBody>
      </p:sp>
      <p:sp>
        <p:nvSpPr>
          <p:cNvPr id="4" name="TextBox 3"/>
          <p:cNvSpPr txBox="1"/>
          <p:nvPr/>
        </p:nvSpPr>
        <p:spPr>
          <a:xfrm>
            <a:off x="228600" y="660738"/>
            <a:ext cx="8763000" cy="461665"/>
          </a:xfrm>
          <a:prstGeom prst="rect">
            <a:avLst/>
          </a:prstGeom>
          <a:noFill/>
        </p:spPr>
        <p:txBody>
          <a:bodyPr wrap="square" rtlCol="0">
            <a:spAutoFit/>
          </a:bodyPr>
          <a:lstStyle/>
          <a:p>
            <a:r>
              <a:rPr lang="en-US" sz="2400" b="1" smtClean="0">
                <a:solidFill>
                  <a:srgbClr val="1C0ED8"/>
                </a:solidFill>
              </a:rPr>
              <a:t>Tạo ra 2 biến là: Điểm và tốc độ.</a:t>
            </a:r>
            <a:endParaRPr lang="en-US" sz="2400" b="1" smtClean="0">
              <a:solidFill>
                <a:srgbClr val="1C0ED8"/>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787235"/>
            <a:ext cx="3314700" cy="348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79073" y="2743200"/>
            <a:ext cx="1828800" cy="914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2362200" y="4359408"/>
            <a:ext cx="1828800" cy="914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9229927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1000"/>
                                        <p:tgtEl>
                                          <p:spTgt spid="3074"/>
                                        </p:tgtEl>
                                      </p:cBhvr>
                                    </p:animEffect>
                                    <p:anim calcmode="lin" valueType="num">
                                      <p:cBhvr>
                                        <p:cTn id="18" dur="1000" fill="hold"/>
                                        <p:tgtEl>
                                          <p:spTgt spid="3074"/>
                                        </p:tgtEl>
                                        <p:attrNameLst>
                                          <p:attrName>ppt_x</p:attrName>
                                        </p:attrNameLst>
                                      </p:cBhvr>
                                      <p:tavLst>
                                        <p:tav tm="0">
                                          <p:val>
                                            <p:strVal val="#ppt_x"/>
                                          </p:val>
                                        </p:tav>
                                        <p:tav tm="100000">
                                          <p:val>
                                            <p:strVal val="#ppt_x"/>
                                          </p:val>
                                        </p:tav>
                                      </p:tavLst>
                                    </p:anim>
                                    <p:anim calcmode="lin" valueType="num">
                                      <p:cBhvr>
                                        <p:cTn id="19" dur="1000" fill="hold"/>
                                        <p:tgtEl>
                                          <p:spTgt spid="307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1"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heel(1)">
                                      <p:cBhvr>
                                        <p:cTn id="23" dur="2000"/>
                                        <p:tgtEl>
                                          <p:spTgt spid="3"/>
                                        </p:tgtEl>
                                      </p:cBhvr>
                                    </p:animEffect>
                                  </p:childTnLst>
                                </p:cTn>
                              </p:par>
                            </p:childTnLst>
                          </p:cTn>
                        </p:par>
                        <p:par>
                          <p:cTn id="24" fill="hold">
                            <p:stCondLst>
                              <p:cond delay="3000"/>
                            </p:stCondLst>
                            <p:childTnLst>
                              <p:par>
                                <p:cTn id="25" presetID="21" presetClass="entr" presetSubtype="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76200"/>
            <a:ext cx="5035353" cy="400110"/>
          </a:xfrm>
          <a:prstGeom prst="rect">
            <a:avLst/>
          </a:prstGeom>
          <a:noFill/>
        </p:spPr>
        <p:txBody>
          <a:bodyPr wrap="none" rtlCol="0">
            <a:spAutoFit/>
          </a:bodyPr>
          <a:lstStyle/>
          <a:p>
            <a:r>
              <a:rPr lang="en-US" sz="2000" b="1" u="sng" smtClean="0">
                <a:solidFill>
                  <a:srgbClr val="FF0000"/>
                </a:solidFill>
                <a:latin typeface="Arial" pitchFamily="34" charset="0"/>
                <a:cs typeface="Arial" pitchFamily="34" charset="0"/>
              </a:rPr>
              <a:t>LÀM CHƯƠNG TRÌNH ĐIỀU KHIỂN ÔTÔ</a:t>
            </a:r>
            <a:endParaRPr lang="vi-VN" sz="2000" b="1" u="sng">
              <a:solidFill>
                <a:srgbClr val="FF0000"/>
              </a:solidFill>
              <a:latin typeface="Arial" pitchFamily="34" charset="0"/>
              <a:cs typeface="Arial" pitchFamily="34" charset="0"/>
            </a:endParaRPr>
          </a:p>
        </p:txBody>
      </p:sp>
      <p:sp>
        <p:nvSpPr>
          <p:cNvPr id="4" name="TextBox 3"/>
          <p:cNvSpPr txBox="1"/>
          <p:nvPr/>
        </p:nvSpPr>
        <p:spPr>
          <a:xfrm>
            <a:off x="228600" y="457200"/>
            <a:ext cx="8763000" cy="400110"/>
          </a:xfrm>
          <a:prstGeom prst="rect">
            <a:avLst/>
          </a:prstGeom>
          <a:noFill/>
        </p:spPr>
        <p:txBody>
          <a:bodyPr wrap="square" rtlCol="0">
            <a:spAutoFit/>
          </a:bodyPr>
          <a:lstStyle/>
          <a:p>
            <a:r>
              <a:rPr lang="en-US" sz="2000" b="1" smtClean="0">
                <a:solidFill>
                  <a:srgbClr val="FF0000"/>
                </a:solidFill>
              </a:rPr>
              <a:t>Lập trình vạch kẻ đường:</a:t>
            </a:r>
            <a:endParaRPr lang="en-US" sz="2000" b="1" smtClean="0">
              <a:solidFill>
                <a:srgbClr val="FF00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368253"/>
            <a:ext cx="3124200" cy="4395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7753" y="2369126"/>
            <a:ext cx="2646970" cy="4488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520941"/>
            <a:ext cx="2589409" cy="336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4610100" y="1143000"/>
            <a:ext cx="0" cy="56417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200" y="1066800"/>
            <a:ext cx="4381500" cy="1323439"/>
          </a:xfrm>
          <a:prstGeom prst="rect">
            <a:avLst/>
          </a:prstGeom>
          <a:noFill/>
        </p:spPr>
        <p:txBody>
          <a:bodyPr wrap="square" rtlCol="0">
            <a:spAutoFit/>
          </a:bodyPr>
          <a:lstStyle/>
          <a:p>
            <a:r>
              <a:rPr lang="en-US" sz="2000" b="1">
                <a:solidFill>
                  <a:srgbClr val="1C0ED8"/>
                </a:solidFill>
              </a:rPr>
              <a:t>Ý nghĩa </a:t>
            </a:r>
            <a:r>
              <a:rPr lang="en-US" sz="2000" b="1">
                <a:solidFill>
                  <a:srgbClr val="1C0ED8"/>
                </a:solidFill>
              </a:rPr>
              <a:t>khối </a:t>
            </a:r>
            <a:r>
              <a:rPr lang="en-US" sz="2000" b="1" smtClean="0">
                <a:solidFill>
                  <a:srgbClr val="1C0ED8"/>
                </a:solidFill>
              </a:rPr>
              <a:t>lệnh: </a:t>
            </a:r>
            <a:r>
              <a:rPr lang="en-US" sz="2000" b="1">
                <a:solidFill>
                  <a:srgbClr val="1C0ED8"/>
                </a:solidFill>
              </a:rPr>
              <a:t>Đ</a:t>
            </a:r>
            <a:r>
              <a:rPr lang="en-US" sz="2000" b="1" smtClean="0">
                <a:solidFill>
                  <a:srgbClr val="1C0ED8"/>
                </a:solidFill>
              </a:rPr>
              <a:t>ặt vạch kẻ vào vị trí giữa đường và di chuyển liên tục. Nếu vạch kẻ di chuyển đến vị trí x &lt; -200 thì về vị trí ban đầu và tiếp tục di chuyển. </a:t>
            </a:r>
            <a:endParaRPr lang="en-US" sz="2000" b="1" smtClean="0">
              <a:solidFill>
                <a:srgbClr val="1C0ED8"/>
              </a:solidFill>
            </a:endParaRPr>
          </a:p>
        </p:txBody>
      </p:sp>
      <p:sp>
        <p:nvSpPr>
          <p:cNvPr id="14" name="TextBox 13"/>
          <p:cNvSpPr txBox="1"/>
          <p:nvPr/>
        </p:nvSpPr>
        <p:spPr>
          <a:xfrm>
            <a:off x="4762500" y="1066800"/>
            <a:ext cx="4381500" cy="1323439"/>
          </a:xfrm>
          <a:prstGeom prst="rect">
            <a:avLst/>
          </a:prstGeom>
          <a:noFill/>
        </p:spPr>
        <p:txBody>
          <a:bodyPr wrap="square" rtlCol="0">
            <a:spAutoFit/>
          </a:bodyPr>
          <a:lstStyle/>
          <a:p>
            <a:r>
              <a:rPr lang="en-US" sz="2000" b="1" smtClean="0">
                <a:solidFill>
                  <a:srgbClr val="1C0ED8"/>
                </a:solidFill>
              </a:rPr>
              <a:t>Ý nghĩa khối lệnh: Đặt biến điểm ban đầu bằng 0. Nếu điểm bằng 4 và bằng 6 thì đặt biến tốc độ thành -6 và -9 để gán biến tốc độ cho xe đỏ và xe tím.</a:t>
            </a:r>
            <a:endParaRPr lang="en-US" sz="2000" b="1" smtClean="0">
              <a:solidFill>
                <a:srgbClr val="1C0ED8"/>
              </a:solidFill>
            </a:endParaRPr>
          </a:p>
        </p:txBody>
      </p:sp>
    </p:spTree>
    <p:extLst>
      <p:ext uri="{BB962C8B-B14F-4D97-AF65-F5344CB8AC3E}">
        <p14:creationId xmlns:p14="http://schemas.microsoft.com/office/powerpoint/2010/main" val="149728279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par>
                                <p:cTn id="11" presetID="21" presetClass="entr" presetSubtype="1" fill="hold" nodeType="with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wheel(1)">
                                      <p:cBhvr>
                                        <p:cTn id="13" dur="2000"/>
                                        <p:tgtEl>
                                          <p:spTgt spid="4100"/>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1)">
                                      <p:cBhvr>
                                        <p:cTn id="16" dur="2000"/>
                                        <p:tgtEl>
                                          <p:spTgt spid="13"/>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heel(1)">
                                      <p:cBhvr>
                                        <p:cTn id="19" dur="2000"/>
                                        <p:tgtEl>
                                          <p:spTgt spid="14"/>
                                        </p:tgtEl>
                                      </p:cBhvr>
                                    </p:animEffect>
                                  </p:childTnLst>
                                </p:cTn>
                              </p:par>
                              <p:par>
                                <p:cTn id="20" presetID="21" presetClass="entr" presetSubtype="1" fill="hold" nodeType="with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wheel(1)">
                                      <p:cBhvr>
                                        <p:cTn id="22" dur="2000"/>
                                        <p:tgtEl>
                                          <p:spTgt spid="4098"/>
                                        </p:tgtEl>
                                      </p:cBhvr>
                                    </p:animEffect>
                                  </p:childTnLst>
                                </p:cTn>
                              </p:par>
                              <p:par>
                                <p:cTn id="23" presetID="21" presetClass="entr" presetSubtype="1" fill="hold" nodeType="withEffect">
                                  <p:stCondLst>
                                    <p:cond delay="0"/>
                                  </p:stCondLst>
                                  <p:childTnLst>
                                    <p:set>
                                      <p:cBhvr>
                                        <p:cTn id="24" dur="1" fill="hold">
                                          <p:stCondLst>
                                            <p:cond delay="0"/>
                                          </p:stCondLst>
                                        </p:cTn>
                                        <p:tgtEl>
                                          <p:spTgt spid="4099"/>
                                        </p:tgtEl>
                                        <p:attrNameLst>
                                          <p:attrName>style.visibility</p:attrName>
                                        </p:attrNameLst>
                                      </p:cBhvr>
                                      <p:to>
                                        <p:strVal val="visible"/>
                                      </p:to>
                                    </p:set>
                                    <p:animEffect transition="in" filter="wheel(1)">
                                      <p:cBhvr>
                                        <p:cTn id="25" dur="2000"/>
                                        <p:tgtEl>
                                          <p:spTgt spid="4099"/>
                                        </p:tgtEl>
                                      </p:cBhvr>
                                    </p:animEffect>
                                  </p:childTnLst>
                                </p:cTn>
                              </p:par>
                              <p:par>
                                <p:cTn id="26" presetID="21" presetClass="entr" presetSubtype="1"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heel(1)">
                                      <p:cBhvr>
                                        <p:cTn id="2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8&quot;&gt;&lt;property id=&quot;20148&quot; value=&quot;5&quot;/&gt;&lt;property id=&quot;20300&quot; value=&quot;Slide 1 - &amp;quot;LẬP TRÌNH CÙNG SCRATCH&amp;quot;&quot;/&gt;&lt;property id=&quot;20307&quot; value=&quot;256&quot;/&gt;&lt;/object&gt;&lt;object type=&quot;3&quot; unique_id=&quot;10057&quot;&gt;&lt;property id=&quot;20148&quot; value=&quot;5&quot;/&gt;&lt;property id=&quot;20300&quot; value=&quot;Slide 2&quot;/&gt;&lt;property id=&quot;20307&quot; value=&quot;257&quot;/&gt;&lt;/object&gt;&lt;object type=&quot;3&quot; unique_id=&quot;10070&quot;&gt;&lt;property id=&quot;20148&quot; value=&quot;5&quot;/&gt;&lt;property id=&quot;20300&quot; value=&quot;Slide 3&quot;/&gt;&lt;property id=&quot;20307&quot; value=&quot;258&quot;/&gt;&lt;/object&gt;&lt;object type=&quot;3&quot; unique_id=&quot;10111&quot;&gt;&lt;property id=&quot;20148&quot; value=&quot;5&quot;/&gt;&lt;property id=&quot;20300&quot; value=&quot;Slide 4&quot;/&gt;&lt;property id=&quot;20307&quot; value=&quot;259&quot;/&gt;&lt;/object&gt;&lt;object type=&quot;3&quot; unique_id=&quot;10166&quot;&gt;&lt;property id=&quot;20148&quot; value=&quot;5&quot;/&gt;&lt;property id=&quot;20300&quot; value=&quot;Slide 5&quot;/&gt;&lt;property id=&quot;20307&quot; value=&quot;260&quot;/&gt;&lt;/object&gt;&lt;object type=&quot;3&quot; unique_id=&quot;10202&quot;&gt;&lt;property id=&quot;20148&quot; value=&quot;5&quot;/&gt;&lt;property id=&quot;20300&quot; value=&quot;Slide 6&quot;/&gt;&lt;property id=&quot;20307&quot; value=&quot;261&quot;/&gt;&lt;/object&gt;&lt;object type=&quot;3&quot; unique_id=&quot;10227&quot;&gt;&lt;property id=&quot;20148&quot; value=&quot;5&quot;/&gt;&lt;property id=&quot;20300&quot; value=&quot;Slide 7&quot;/&gt;&lt;property id=&quot;20307&quot; value=&quot;262&quot;/&gt;&lt;/object&gt;&lt;object type=&quot;3&quot; unique_id=&quot;10282&quot;&gt;&lt;property id=&quot;20148&quot; value=&quot;5&quot;/&gt;&lt;property id=&quot;20300&quot; value=&quot;Slide 8&quot;/&gt;&lt;property id=&quot;20307&quot; value=&quot;263&quot;/&gt;&lt;/object&gt;&lt;object type=&quot;3&quot; unique_id=&quot;10313&quot;&gt;&lt;property id=&quot;20148&quot; value=&quot;5&quot;/&gt;&lt;property id=&quot;20300&quot; value=&quot;Slide 9&quot;/&gt;&lt;property id=&quot;20307&quot; value=&quot;264&quot;/&gt;&lt;/object&gt;&lt;object type=&quot;3&quot; unique_id=&quot;10347&quot;&gt;&lt;property id=&quot;20148&quot; value=&quot;5&quot;/&gt;&lt;property id=&quot;20300&quot; value=&quot;Slide 10&quot;/&gt;&lt;property id=&quot;20307&quot; value=&quot;265&quot;/&gt;&lt;/object&gt;&lt;object type=&quot;3&quot; unique_id=&quot;10456&quot;&gt;&lt;property id=&quot;20148&quot; value=&quot;5&quot;/&gt;&lt;property id=&quot;20300&quot; value=&quot;Slide 11&quot;/&gt;&lt;property id=&quot;20307&quot; value=&quot;266&quot;/&gt;&lt;/object&gt;&lt;object type=&quot;3&quot; unique_id=&quot;10548&quot;&gt;&lt;property id=&quot;20148&quot; value=&quot;5&quot;/&gt;&lt;property id=&quot;20300&quot; value=&quot;Slide 12&quot;/&gt;&lt;property id=&quot;20307&quot; value=&quot;267&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540</Words>
  <Application>Microsoft Office PowerPoint</Application>
  <PresentationFormat>On-screen Show (4:3)</PresentationFormat>
  <Paragraphs>35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LẬP TRÌNH CÙNG SCRATCH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MINHTRI</dc:creator>
  <cp:lastModifiedBy>MINHTRI</cp:lastModifiedBy>
  <cp:revision>46</cp:revision>
  <dcterms:created xsi:type="dcterms:W3CDTF">2006-08-16T00:00:00Z</dcterms:created>
  <dcterms:modified xsi:type="dcterms:W3CDTF">2021-12-17T05:28:12Z</dcterms:modified>
</cp:coreProperties>
</file>