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259" r:id="rId3"/>
    <p:sldId id="264" r:id="rId4"/>
    <p:sldId id="265" r:id="rId5"/>
    <p:sldId id="266" r:id="rId6"/>
    <p:sldId id="267" r:id="rId7"/>
    <p:sldId id="268" r:id="rId8"/>
    <p:sldId id="400" r:id="rId9"/>
    <p:sldId id="361" r:id="rId10"/>
    <p:sldId id="280" r:id="rId11"/>
    <p:sldId id="401" r:id="rId12"/>
    <p:sldId id="355" r:id="rId13"/>
    <p:sldId id="356" r:id="rId14"/>
    <p:sldId id="357" r:id="rId15"/>
    <p:sldId id="358" r:id="rId16"/>
    <p:sldId id="281" r:id="rId17"/>
    <p:sldId id="282" r:id="rId18"/>
    <p:sldId id="283" r:id="rId19"/>
    <p:sldId id="261" r:id="rId20"/>
    <p:sldId id="262" r:id="rId21"/>
    <p:sldId id="284" r:id="rId22"/>
    <p:sldId id="285" r:id="rId23"/>
    <p:sldId id="295" r:id="rId24"/>
    <p:sldId id="287" r:id="rId25"/>
    <p:sldId id="288" r:id="rId26"/>
    <p:sldId id="289" r:id="rId27"/>
    <p:sldId id="290" r:id="rId28"/>
    <p:sldId id="291" r:id="rId29"/>
    <p:sldId id="309" r:id="rId30"/>
    <p:sldId id="310" r:id="rId31"/>
    <p:sldId id="311" r:id="rId32"/>
    <p:sldId id="312" r:id="rId33"/>
    <p:sldId id="313" r:id="rId34"/>
    <p:sldId id="292" r:id="rId35"/>
    <p:sldId id="296" r:id="rId36"/>
    <p:sldId id="305" r:id="rId37"/>
    <p:sldId id="304" r:id="rId38"/>
    <p:sldId id="297" r:id="rId39"/>
    <p:sldId id="306" r:id="rId40"/>
    <p:sldId id="307" r:id="rId41"/>
    <p:sldId id="308" r:id="rId42"/>
    <p:sldId id="293" r:id="rId43"/>
    <p:sldId id="314" r:id="rId44"/>
    <p:sldId id="375" r:id="rId45"/>
    <p:sldId id="376" r:id="rId46"/>
    <p:sldId id="377" r:id="rId47"/>
    <p:sldId id="378" r:id="rId48"/>
    <p:sldId id="379" r:id="rId49"/>
    <p:sldId id="380" r:id="rId50"/>
    <p:sldId id="381" r:id="rId51"/>
    <p:sldId id="382" r:id="rId52"/>
    <p:sldId id="383" r:id="rId53"/>
    <p:sldId id="384" r:id="rId54"/>
    <p:sldId id="385" r:id="rId55"/>
    <p:sldId id="386" r:id="rId56"/>
    <p:sldId id="387" r:id="rId57"/>
    <p:sldId id="388" r:id="rId58"/>
    <p:sldId id="389" r:id="rId59"/>
    <p:sldId id="390" r:id="rId60"/>
    <p:sldId id="391" r:id="rId61"/>
    <p:sldId id="392" r:id="rId62"/>
    <p:sldId id="393" r:id="rId63"/>
    <p:sldId id="394" r:id="rId64"/>
    <p:sldId id="395" r:id="rId65"/>
    <p:sldId id="396" r:id="rId66"/>
    <p:sldId id="397" r:id="rId67"/>
    <p:sldId id="398" r:id="rId68"/>
    <p:sldId id="399" r:id="rId69"/>
    <p:sldId id="346" r:id="rId70"/>
    <p:sldId id="364" r:id="rId71"/>
    <p:sldId id="365" r:id="rId72"/>
    <p:sldId id="366" r:id="rId73"/>
    <p:sldId id="367" r:id="rId74"/>
    <p:sldId id="405" r:id="rId75"/>
  </p:sldIdLst>
  <p:sldSz cx="9144000" cy="6858000" type="screen4x3"/>
  <p:notesSz cx="6858000" cy="9144000"/>
  <p:custDataLst>
    <p:tags r:id="rId7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3333FF"/>
    <a:srgbClr val="0000CC"/>
    <a:srgbClr val="FF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0409" autoAdjust="0"/>
  </p:normalViewPr>
  <p:slideViewPr>
    <p:cSldViewPr>
      <p:cViewPr varScale="1">
        <p:scale>
          <a:sx n="66" d="100"/>
          <a:sy n="66" d="100"/>
        </p:scale>
        <p:origin x="78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E1DC36-B5B4-4497-98C9-B0665936E6B3}" type="datetimeFigureOut">
              <a:rPr lang="en-US" smtClean="0"/>
              <a:pPr/>
              <a:t>2/18/2021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B059F4-0146-44F8-BA3B-CAAA1F0B81F4}" type="slidenum">
              <a:rPr lang="en-US" smtClean="0"/>
              <a:pPr/>
              <a:t>‹#›</a:t>
            </a:fld>
            <a:endParaRPr lang="en-US"/>
          </a:p>
        </p:txBody>
      </p:sp>
    </p:spTree>
    <p:extLst>
      <p:ext uri="{BB962C8B-B14F-4D97-AF65-F5344CB8AC3E}">
        <p14:creationId xmlns:p14="http://schemas.microsoft.com/office/powerpoint/2010/main" val="1422968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B059F4-0146-44F8-BA3B-CAAA1F0B81F4}" type="slidenum">
              <a:rPr lang="en-US" smtClean="0"/>
              <a:pPr/>
              <a:t>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b="1" dirty="0" smtClean="0"/>
              <a:t>Trong môn Toán, việc tích hợp liên môn được thể hiện qua các nội dung, các chủ đề liên quan hoặc các kiến thức toán học được khai thác, sử dụng trong các môn học khác như Tự nhiên và Xã hội, Khoa học, Lịch sử và Địa lí, Tin học và Công nghệ, … Khi khai thác những yếu tố liên môn trong DH sẽ mang lại hiệu quả với các bộ môn, góp phần củng cố kiến thức toán học, góp phần phát triển NL vận dụng kiến thức toán học vào thực tiễn cho HS</a:t>
            </a:r>
            <a:endParaRPr lang="en-US" dirty="0"/>
          </a:p>
        </p:txBody>
      </p:sp>
      <p:sp>
        <p:nvSpPr>
          <p:cNvPr id="4" name="Slide Number Placeholder 3"/>
          <p:cNvSpPr>
            <a:spLocks noGrp="1"/>
          </p:cNvSpPr>
          <p:nvPr>
            <p:ph type="sldNum" sz="quarter" idx="10"/>
          </p:nvPr>
        </p:nvSpPr>
        <p:spPr/>
        <p:txBody>
          <a:bodyPr/>
          <a:lstStyle/>
          <a:p>
            <a:fld id="{31B059F4-0146-44F8-BA3B-CAAA1F0B81F4}" type="slidenum">
              <a:rPr lang="en-US" smtClean="0"/>
              <a:pPr/>
              <a:t>21</a:t>
            </a:fld>
            <a:endParaRPr lang="en-US"/>
          </a:p>
        </p:txBody>
      </p:sp>
    </p:spTree>
    <p:extLst>
      <p:ext uri="{BB962C8B-B14F-4D97-AF65-F5344CB8AC3E}">
        <p14:creationId xmlns:p14="http://schemas.microsoft.com/office/powerpoint/2010/main" val="3000225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smtClean="0">
                <a:solidFill>
                  <a:schemeClr val="tx1"/>
                </a:solidFill>
                <a:effectLst/>
                <a:latin typeface="+mn-lt"/>
                <a:ea typeface="+mn-ea"/>
                <a:cs typeface="+mn-cs"/>
              </a:rPr>
              <a:t>….</a:t>
            </a:r>
            <a:r>
              <a:rPr lang="vi-VN" sz="1200" kern="1200" dirty="0" smtClean="0">
                <a:solidFill>
                  <a:schemeClr val="tx1"/>
                </a:solidFill>
                <a:effectLst/>
                <a:latin typeface="+mn-lt"/>
                <a:ea typeface="+mn-ea"/>
                <a:cs typeface="+mn-cs"/>
              </a:rPr>
              <a:t>Với kiểu bài học này, GV có thể thiết kế các nội dung tích hợp lồng ghép vào các hoạt động trong tiến trình bài học, đặc biệt ở Hoạt động trải nghiệm và Hoạt động vận dụng vào thực tiễn.</a:t>
            </a:r>
            <a:endParaRPr lang="en-US"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bấm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ví</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dụ</a:t>
            </a:r>
            <a:r>
              <a:rPr lang="en-US" sz="1200" kern="1200" baseline="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B059F4-0146-44F8-BA3B-CAAA1F0B81F4}" type="slidenum">
              <a:rPr lang="en-US" smtClean="0"/>
              <a:pPr/>
              <a:t>22</a:t>
            </a:fld>
            <a:endParaRPr lang="en-US"/>
          </a:p>
        </p:txBody>
      </p:sp>
    </p:spTree>
    <p:extLst>
      <p:ext uri="{BB962C8B-B14F-4D97-AF65-F5344CB8AC3E}">
        <p14:creationId xmlns:p14="http://schemas.microsoft.com/office/powerpoint/2010/main" val="3000225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B059F4-0146-44F8-BA3B-CAAA1F0B81F4}" type="slidenum">
              <a:rPr lang="en-US" smtClean="0"/>
              <a:pPr/>
              <a:t>23</a:t>
            </a:fld>
            <a:endParaRPr lang="en-US"/>
          </a:p>
        </p:txBody>
      </p:sp>
    </p:spTree>
    <p:extLst>
      <p:ext uri="{BB962C8B-B14F-4D97-AF65-F5344CB8AC3E}">
        <p14:creationId xmlns:p14="http://schemas.microsoft.com/office/powerpoint/2010/main" val="3000225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latin typeface="Times New Roman" pitchFamily="18" charset="0"/>
                <a:cs typeface="Times New Roman" pitchFamily="18" charset="0"/>
              </a:rPr>
              <a:t>Việc</a:t>
            </a:r>
            <a:r>
              <a:rPr lang="en-US" sz="1200" b="1" dirty="0" smtClean="0">
                <a:latin typeface="Times New Roman" pitchFamily="18" charset="0"/>
                <a:cs typeface="Times New Roman" pitchFamily="18" charset="0"/>
              </a:rPr>
              <a:t> 1:  …………. </a:t>
            </a:r>
            <a:r>
              <a:rPr lang="vi-VN" sz="1200" b="1" dirty="0" smtClean="0">
                <a:latin typeface="Times New Roman" pitchFamily="18" charset="0"/>
                <a:cs typeface="Times New Roman" pitchFamily="18" charset="0"/>
              </a:rPr>
              <a:t>GV có thể cho HS xem clip về bản tin tình hình dịch sốt xuất huyết ở một địa phương (khi dịch sốt xuất huyết bùng phát tại nhiều địa phương) rồi nêu nhiệm vụ: Tìm hiểu tình hình sốt xuất huyết ở địa phương (khu vực xung quanh trường).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latin typeface="Times New Roman" pitchFamily="18" charset="0"/>
                <a:cs typeface="Times New Roman" pitchFamily="18" charset="0"/>
              </a:rPr>
              <a:t>Việc</a:t>
            </a:r>
            <a:r>
              <a:rPr lang="en-US" sz="1200" b="1" dirty="0" smtClean="0">
                <a:latin typeface="Times New Roman" pitchFamily="18" charset="0"/>
                <a:cs typeface="Times New Roman" pitchFamily="18" charset="0"/>
              </a:rPr>
              <a:t> 2:      ………………. </a:t>
            </a:r>
            <a:r>
              <a:rPr lang="vi-VN" sz="1200" b="1" dirty="0" smtClean="0">
                <a:latin typeface="Times New Roman" pitchFamily="18" charset="0"/>
                <a:cs typeface="Times New Roman" pitchFamily="18" charset="0"/>
              </a:rPr>
              <a:t>HS thống nhất: Xác định những thông tin cần thu thập; cách thu thập các thông tin đó (qua sách báo, internet,...); xử lí thông tin, biểu diễn trên biểu đồ và viết báo cáo.</a:t>
            </a:r>
            <a:r>
              <a:rPr lang="en-US" sz="1200" b="1" dirty="0" smtClean="0">
                <a:latin typeface="Times New Roman" pitchFamily="18" charset="0"/>
                <a:cs typeface="Times New Roman" pitchFamily="18" charset="0"/>
              </a:rPr>
              <a:t> </a:t>
            </a:r>
            <a:endParaRPr lang="vi-VN" sz="1200" b="1"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31B059F4-0146-44F8-BA3B-CAAA1F0B81F4}" type="slidenum">
              <a:rPr lang="en-US" smtClean="0"/>
              <a:pPr/>
              <a:t>26</a:t>
            </a:fld>
            <a:endParaRPr lang="en-US"/>
          </a:p>
        </p:txBody>
      </p:sp>
    </p:spTree>
    <p:extLst>
      <p:ext uri="{BB962C8B-B14F-4D97-AF65-F5344CB8AC3E}">
        <p14:creationId xmlns:p14="http://schemas.microsoft.com/office/powerpoint/2010/main" val="2646293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Việc</a:t>
            </a:r>
            <a:r>
              <a:rPr lang="en-US" dirty="0" smtClean="0"/>
              <a:t> 4: …….. </a:t>
            </a:r>
            <a:r>
              <a:rPr lang="vi-VN" sz="1200" b="1" dirty="0" smtClean="0">
                <a:latin typeface="Times New Roman" pitchFamily="18" charset="0"/>
                <a:cs typeface="Times New Roman" pitchFamily="18" charset="0"/>
              </a:rPr>
              <a:t>Từng nhóm lập bảng phân công công việc, nêu rõ: Công việc – Người thực hiện - Thời gian thực hiện – Sản phẩm cần đạt – Ghi chú (hoặc rút kinh nghiệm cho lần sau). GV thảo luận và thống nhất với từng nhóm các việc cần làm.</a:t>
            </a:r>
          </a:p>
          <a:p>
            <a:endParaRPr lang="en-US" dirty="0"/>
          </a:p>
        </p:txBody>
      </p:sp>
      <p:sp>
        <p:nvSpPr>
          <p:cNvPr id="4" name="Slide Number Placeholder 3"/>
          <p:cNvSpPr>
            <a:spLocks noGrp="1"/>
          </p:cNvSpPr>
          <p:nvPr>
            <p:ph type="sldNum" sz="quarter" idx="10"/>
          </p:nvPr>
        </p:nvSpPr>
        <p:spPr/>
        <p:txBody>
          <a:bodyPr/>
          <a:lstStyle/>
          <a:p>
            <a:fld id="{31B059F4-0146-44F8-BA3B-CAAA1F0B81F4}" type="slidenum">
              <a:rPr lang="en-US" smtClean="0"/>
              <a:pPr/>
              <a:t>27</a:t>
            </a:fld>
            <a:endParaRPr lang="en-US"/>
          </a:p>
        </p:txBody>
      </p:sp>
    </p:spTree>
    <p:extLst>
      <p:ext uri="{BB962C8B-B14F-4D97-AF65-F5344CB8AC3E}">
        <p14:creationId xmlns:p14="http://schemas.microsoft.com/office/powerpoint/2010/main" val="2725535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Times New Roman" pitchFamily="18" charset="0"/>
                <a:cs typeface="Times New Roman" pitchFamily="18" charset="0"/>
              </a:rPr>
              <a:t>HĐ2:</a:t>
            </a:r>
            <a:r>
              <a:rPr lang="en-US" sz="1200" b="1" baseline="0" dirty="0" smtClean="0">
                <a:latin typeface="Times New Roman" pitchFamily="18" charset="0"/>
                <a:cs typeface="Times New Roman" pitchFamily="18" charset="0"/>
              </a:rPr>
              <a:t> </a:t>
            </a:r>
            <a:r>
              <a:rPr lang="vi-VN" sz="1200" b="1" dirty="0" smtClean="0">
                <a:latin typeface="Times New Roman" pitchFamily="18" charset="0"/>
                <a:cs typeface="Times New Roman" pitchFamily="18" charset="0"/>
              </a:rPr>
              <a:t>Khi làm việc, cần có thông tin phản hồi thường xuyên với các bạn và với GV về kết quả và chất lượng công việc. Từng nhóm có thể phải trao đổi để giải quyết những vấn đề nảy sinh trong quá trình thực hiện nhiệm vụ. HS cần ghi chép số liệu thu thập được, kiểm tra tính chính xác của các kết quả đo lường, các thông tin thu thập được.</a:t>
            </a:r>
            <a:endParaRPr lang="en-US" sz="1200" b="1"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Times New Roman" pitchFamily="18" charset="0"/>
                <a:cs typeface="Times New Roman" pitchFamily="18" charset="0"/>
              </a:rPr>
              <a:t>HĐ</a:t>
            </a:r>
            <a:r>
              <a:rPr lang="en-US" sz="1200" b="1" baseline="0" dirty="0" smtClean="0">
                <a:latin typeface="Times New Roman" pitchFamily="18" charset="0"/>
                <a:cs typeface="Times New Roman" pitchFamily="18" charset="0"/>
              </a:rPr>
              <a:t> 4: </a:t>
            </a:r>
            <a:r>
              <a:rPr lang="vi-VN" sz="1200" b="1" dirty="0" smtClean="0">
                <a:latin typeface="Times New Roman" pitchFamily="18" charset="0"/>
                <a:cs typeface="Times New Roman" pitchFamily="18" charset="0"/>
              </a:rPr>
              <a:t>GV cho HS tự nhận xét về kết quả làm việc của các nhóm, nhận xét toàn diện về KT, KN, sự hợp tác của từng thành viên trong từng nhóm, đánh giá sản phẩm và đánh giá về NL trình bày, tranh luận khi báo cáo kết quả của nhóm. Biểu dương các trường hợp có tiến bộ trong quá trình học.</a:t>
            </a:r>
          </a:p>
          <a:p>
            <a:pPr marL="0" marR="0" indent="0" algn="l" defTabSz="914400" rtl="0" eaLnBrk="1" fontAlgn="auto" latinLnBrk="0" hangingPunct="1">
              <a:lnSpc>
                <a:spcPct val="100000"/>
              </a:lnSpc>
              <a:spcBef>
                <a:spcPts val="0"/>
              </a:spcBef>
              <a:spcAft>
                <a:spcPts val="0"/>
              </a:spcAft>
              <a:buClrTx/>
              <a:buSzTx/>
              <a:buFontTx/>
              <a:buNone/>
              <a:tabLst/>
              <a:defRPr/>
            </a:pPr>
            <a:endParaRPr lang="vi-VN" sz="1200" b="1"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31B059F4-0146-44F8-BA3B-CAAA1F0B81F4}" type="slidenum">
              <a:rPr lang="en-US" smtClean="0"/>
              <a:pPr/>
              <a:t>28</a:t>
            </a:fld>
            <a:endParaRPr lang="en-US"/>
          </a:p>
        </p:txBody>
      </p:sp>
    </p:spTree>
    <p:extLst>
      <p:ext uri="{BB962C8B-B14F-4D97-AF65-F5344CB8AC3E}">
        <p14:creationId xmlns:p14="http://schemas.microsoft.com/office/powerpoint/2010/main" val="3418812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1B059F4-0146-44F8-BA3B-CAAA1F0B81F4}" type="slidenum">
              <a:rPr lang="en-US" smtClean="0"/>
              <a:pPr/>
              <a:t>32</a:t>
            </a:fld>
            <a:endParaRPr lang="en-US"/>
          </a:p>
        </p:txBody>
      </p:sp>
    </p:spTree>
    <p:extLst>
      <p:ext uri="{BB962C8B-B14F-4D97-AF65-F5344CB8AC3E}">
        <p14:creationId xmlns:p14="http://schemas.microsoft.com/office/powerpoint/2010/main" val="3339553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gn="just"/>
            <a:r>
              <a:rPr lang="en-US" sz="1200" b="1" dirty="0" smtClean="0">
                <a:latin typeface="Times New Roman" pitchFamily="18" charset="0"/>
                <a:cs typeface="Times New Roman" pitchFamily="18" charset="0"/>
              </a:rPr>
              <a:t>- HS </a:t>
            </a:r>
            <a:r>
              <a:rPr lang="en-US" sz="1200" b="1" dirty="0" err="1" smtClean="0">
                <a:latin typeface="Times New Roman" pitchFamily="18" charset="0"/>
                <a:cs typeface="Times New Roman" pitchFamily="18" charset="0"/>
              </a:rPr>
              <a:t>phải</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phát</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hiện</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được</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điều</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chưa</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biết</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cần</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tìm</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hiểu</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chỉ</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ra</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mối</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quan</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hệ</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giữa</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cái</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chưa</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biết</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và</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cái</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đã</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biết</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Trong</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đó</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cái</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chưa</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biết</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là</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yếu</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tố</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trung</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tâm</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của</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tình</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huống</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có</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vấn</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đề</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sẽ</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được</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khám</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phá</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trong</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giai</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đoạn</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giải</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quyết</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vấn</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đề</a:t>
            </a:r>
            <a:endParaRPr lang="en-US" sz="1200" b="1" dirty="0" smtClean="0">
              <a:latin typeface="Times New Roman" pitchFamily="18" charset="0"/>
              <a:cs typeface="Times New Roman" pitchFamily="18" charset="0"/>
            </a:endParaRPr>
          </a:p>
          <a:p>
            <a:pPr indent="457200" algn="just"/>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Các</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tình</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huống</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có</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vấn</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đề</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phải</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kích</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thích</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hứng</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thú</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nhận</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thức</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tính</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tò</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mò</a:t>
            </a:r>
            <a:r>
              <a:rPr lang="en-US" sz="1200" b="1" dirty="0" smtClean="0">
                <a:latin typeface="Times New Roman" pitchFamily="18" charset="0"/>
                <a:cs typeface="Times New Roman" pitchFamily="18" charset="0"/>
              </a:rPr>
              <a:t>, ham </a:t>
            </a:r>
            <a:r>
              <a:rPr lang="en-US" sz="1200" b="1" dirty="0" err="1" smtClean="0">
                <a:latin typeface="Times New Roman" pitchFamily="18" charset="0"/>
                <a:cs typeface="Times New Roman" pitchFamily="18" charset="0"/>
              </a:rPr>
              <a:t>hiểu</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biết</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thích</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khám</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phá</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của</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học</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sinh</a:t>
            </a:r>
            <a:r>
              <a:rPr lang="en-US" sz="1200" b="1" dirty="0" smtClean="0">
                <a:latin typeface="Times New Roman" pitchFamily="18" charset="0"/>
                <a:cs typeface="Times New Roman" pitchFamily="18" charset="0"/>
              </a:rPr>
              <a:t>.</a:t>
            </a:r>
          </a:p>
          <a:p>
            <a:pPr lvl="0" indent="457200" algn="just"/>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Các</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tình</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huống</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không</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quá</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khó</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phải</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phù</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hợp</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với</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trình</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độ</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nhận</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thức</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của</a:t>
            </a:r>
            <a:r>
              <a:rPr lang="en-US" sz="1200" b="1" dirty="0" smtClean="0">
                <a:latin typeface="Times New Roman" pitchFamily="18" charset="0"/>
                <a:cs typeface="Times New Roman" pitchFamily="18" charset="0"/>
              </a:rPr>
              <a:t> HS </a:t>
            </a:r>
            <a:r>
              <a:rPr lang="en-US" sz="1200" b="1" dirty="0" err="1" smtClean="0">
                <a:latin typeface="Times New Roman" pitchFamily="18" charset="0"/>
                <a:cs typeface="Times New Roman" pitchFamily="18" charset="0"/>
              </a:rPr>
              <a:t>giúp</a:t>
            </a:r>
            <a:r>
              <a:rPr lang="en-US" sz="1200" b="1" dirty="0" smtClean="0">
                <a:latin typeface="Times New Roman" pitchFamily="18" charset="0"/>
                <a:cs typeface="Times New Roman" pitchFamily="18" charset="0"/>
              </a:rPr>
              <a:t> HS </a:t>
            </a:r>
            <a:r>
              <a:rPr lang="en-US" sz="1200" b="1" dirty="0" err="1" smtClean="0">
                <a:latin typeface="Times New Roman" pitchFamily="18" charset="0"/>
                <a:cs typeface="Times New Roman" pitchFamily="18" charset="0"/>
              </a:rPr>
              <a:t>có</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thể</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tự</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phát</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hiện</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giải</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quyết</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được</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vấn</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đề</a:t>
            </a:r>
            <a:r>
              <a:rPr lang="en-US" sz="1200" b="1" dirty="0" smtClean="0">
                <a:latin typeface="Times New Roman" pitchFamily="18" charset="0"/>
                <a:cs typeface="Times New Roman" pitchFamily="18" charset="0"/>
              </a:rPr>
              <a:t>.</a:t>
            </a:r>
          </a:p>
          <a:p>
            <a:pPr indent="457200" algn="just"/>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Vấn</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đề</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đặt</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ra</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cho</a:t>
            </a:r>
            <a:r>
              <a:rPr lang="en-US" sz="1200" b="1" dirty="0" smtClean="0">
                <a:latin typeface="Times New Roman" pitchFamily="18" charset="0"/>
                <a:cs typeface="Times New Roman" pitchFamily="18" charset="0"/>
              </a:rPr>
              <a:t> HS </a:t>
            </a:r>
            <a:r>
              <a:rPr lang="en-US" sz="1200" b="1" dirty="0" err="1" smtClean="0">
                <a:latin typeface="Times New Roman" pitchFamily="18" charset="0"/>
                <a:cs typeface="Times New Roman" pitchFamily="18" charset="0"/>
              </a:rPr>
              <a:t>phải</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được</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phát</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biểu</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dưới</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dạng</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tình</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huống</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câu</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hỏi</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nêu</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vấn</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đề</a:t>
            </a:r>
            <a:r>
              <a:rPr lang="en-US" sz="1200" b="1" dirty="0" smtClean="0">
                <a:latin typeface="Times New Roman" pitchFamily="18" charset="0"/>
                <a:cs typeface="Times New Roman" pitchFamily="18" charset="0"/>
              </a:rPr>
              <a:t>.</a:t>
            </a:r>
            <a:endParaRPr lang="vi-VN" sz="1200" b="1" i="1"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31B059F4-0146-44F8-BA3B-CAAA1F0B81F4}" type="slidenum">
              <a:rPr lang="en-US" smtClean="0"/>
              <a:pPr/>
              <a:t>33</a:t>
            </a:fld>
            <a:endParaRPr lang="en-US"/>
          </a:p>
        </p:txBody>
      </p:sp>
    </p:spTree>
    <p:extLst>
      <p:ext uri="{BB962C8B-B14F-4D97-AF65-F5344CB8AC3E}">
        <p14:creationId xmlns:p14="http://schemas.microsoft.com/office/powerpoint/2010/main" val="2259503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hướng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tiễn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xuất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tiễn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tiễn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nghiệp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tiễn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đựng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ý </a:t>
            </a:r>
            <a:r>
              <a:rPr lang="en-US" sz="1200" kern="1200" dirty="0" err="1" smtClean="0">
                <a:solidFill>
                  <a:schemeClr val="tx1"/>
                </a:solidFill>
                <a:effectLst/>
                <a:latin typeface="+mn-lt"/>
                <a:ea typeface="+mn-ea"/>
                <a:cs typeface="+mn-cs"/>
              </a:rPr>
              <a:t>nghĩa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tiễn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góp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gắn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tiễn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tưởng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cực</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hướng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nội</a:t>
            </a:r>
            <a:r>
              <a:rPr lang="en-US" sz="1200" kern="1200" dirty="0" smtClean="0">
                <a:solidFill>
                  <a:schemeClr val="tx1"/>
                </a:solidFill>
                <a:effectLst/>
                <a:latin typeface="+mn-lt"/>
                <a:ea typeface="+mn-ea"/>
                <a:cs typeface="+mn-cs"/>
              </a:rPr>
              <a:t> dung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tiếp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tục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triển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1B059F4-0146-44F8-BA3B-CAAA1F0B81F4}" type="slidenum">
              <a:rPr lang="en-US" smtClean="0"/>
              <a:pPr/>
              <a:t>35</a:t>
            </a:fld>
            <a:endParaRPr lang="en-US"/>
          </a:p>
        </p:txBody>
      </p:sp>
    </p:spTree>
    <p:extLst>
      <p:ext uri="{BB962C8B-B14F-4D97-AF65-F5344CB8AC3E}">
        <p14:creationId xmlns:p14="http://schemas.microsoft.com/office/powerpoint/2010/main" val="3507190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Nội</a:t>
            </a:r>
            <a:r>
              <a:rPr lang="en-US" sz="1200" kern="1200" dirty="0" smtClean="0">
                <a:solidFill>
                  <a:schemeClr val="tx1"/>
                </a:solidFill>
                <a:effectLst/>
                <a:latin typeface="+mn-lt"/>
                <a:ea typeface="+mn-ea"/>
                <a:cs typeface="+mn-cs"/>
              </a:rPr>
              <a:t> dung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tri </a:t>
            </a:r>
            <a:r>
              <a:rPr lang="en-US" sz="1200" kern="1200" dirty="0" err="1" smtClean="0">
                <a:solidFill>
                  <a:schemeClr val="tx1"/>
                </a:solidFill>
                <a:effectLst/>
                <a:latin typeface="+mn-lt"/>
                <a:ea typeface="+mn-ea"/>
                <a:cs typeface="+mn-cs"/>
              </a:rPr>
              <a:t>thức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lĩnh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nhằm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hướng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giữa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cứu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tiễn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đó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vốn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hiểu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tiễn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DH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đoạn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dạy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GV </a:t>
            </a:r>
            <a:r>
              <a:rPr lang="en-US" sz="1200" kern="1200" dirty="0" err="1" smtClean="0">
                <a:solidFill>
                  <a:schemeClr val="tx1"/>
                </a:solidFill>
                <a:effectLst/>
                <a:latin typeface="+mn-lt"/>
                <a:ea typeface="+mn-ea"/>
                <a:cs typeface="+mn-cs"/>
              </a:rPr>
              <a:t>chủ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hướng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giúp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vụ</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1B059F4-0146-44F8-BA3B-CAAA1F0B81F4}" type="slidenum">
              <a:rPr lang="en-US" smtClean="0"/>
              <a:pPr/>
              <a:t>36</a:t>
            </a:fld>
            <a:endParaRPr lang="en-US"/>
          </a:p>
        </p:txBody>
      </p:sp>
    </p:spTree>
    <p:extLst>
      <p:ext uri="{BB962C8B-B14F-4D97-AF65-F5344CB8AC3E}">
        <p14:creationId xmlns:p14="http://schemas.microsoft.com/office/powerpoint/2010/main" val="3507190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latin typeface="Times New Roman" pitchFamily="18" charset="0"/>
                <a:cs typeface="Times New Roman" pitchFamily="18" charset="0"/>
              </a:rPr>
              <a:t> - ….</a:t>
            </a:r>
            <a:r>
              <a:rPr lang="vi-VN" sz="1200" b="1" i="1" dirty="0" smtClean="0">
                <a:latin typeface="Times New Roman" pitchFamily="18" charset="0"/>
                <a:cs typeface="Times New Roman" pitchFamily="18" charset="0"/>
              </a:rPr>
              <a:t>Việc tìm hiểu này sẽ giúp GV xác định xem HS đã có những KT, kĩ năng cơ bản cần thiết cho việc nghiên cứu bài mới hay chưa ? Trên cơ sở đó GV tiến hành ôn tập, bổ sung những kiến thức cần thiết, giúp HS thích ứng nhanh với những tình huống học tập mới và GV có thể dự kiến được những hoạt động học tập thích hợp cho HS.</a:t>
            </a:r>
            <a:endParaRPr lang="en-US" sz="1200" b="1" i="1"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smtClean="0">
                <a:latin typeface="Times New Roman" pitchFamily="18" charset="0"/>
                <a:cs typeface="Times New Roman" pitchFamily="18" charset="0"/>
              </a:rPr>
              <a:t>- ……..</a:t>
            </a:r>
            <a:r>
              <a:rPr lang="vi-VN" sz="1200" b="1" i="0" dirty="0" smtClean="0">
                <a:latin typeface="Times New Roman" pitchFamily="18" charset="0"/>
                <a:cs typeface="Times New Roman" pitchFamily="18" charset="0"/>
              </a:rPr>
              <a:t> GV cần tổ chức các hoạt động nhóm để HS thảo luận, trao đổi tìm cách giải quyết vấn đề, so sánh kết quả giữa các nhóm và đưa ra những nhận xét, đánh giá và hợp thức hoá những kết luận, bổ sung những nội dung cần thiết. Từ đó giúp HS khám phá, kiến tạo tri thức.</a:t>
            </a:r>
            <a:endParaRPr lang="en-US" sz="1200" b="1" i="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31B059F4-0146-44F8-BA3B-CAAA1F0B81F4}" type="slidenum">
              <a:rPr lang="en-US" smtClean="0"/>
              <a:pPr/>
              <a:t>10</a:t>
            </a:fld>
            <a:endParaRPr lang="en-US"/>
          </a:p>
        </p:txBody>
      </p:sp>
    </p:spTree>
    <p:extLst>
      <p:ext uri="{BB962C8B-B14F-4D97-AF65-F5344CB8AC3E}">
        <p14:creationId xmlns:p14="http://schemas.microsoft.com/office/powerpoint/2010/main" val="1647314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giữa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DH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đòi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hỏi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rèn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luyện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sẵn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giữa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giữa</a:t>
            </a:r>
            <a:r>
              <a:rPr lang="en-US" sz="1200" kern="1200" dirty="0" smtClean="0">
                <a:solidFill>
                  <a:schemeClr val="tx1"/>
                </a:solidFill>
                <a:effectLst/>
                <a:latin typeface="+mn-lt"/>
                <a:ea typeface="+mn-ea"/>
                <a:cs typeface="+mn-cs"/>
              </a:rPr>
              <a:t> HS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GV,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hướng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phẩm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phẩm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phẩm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phẩm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phẩm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hành</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1B059F4-0146-44F8-BA3B-CAAA1F0B81F4}" type="slidenum">
              <a:rPr lang="en-US" smtClean="0"/>
              <a:pPr/>
              <a:t>37</a:t>
            </a:fld>
            <a:endParaRPr lang="en-US"/>
          </a:p>
        </p:txBody>
      </p:sp>
    </p:spTree>
    <p:extLst>
      <p:ext uri="{BB962C8B-B14F-4D97-AF65-F5344CB8AC3E}">
        <p14:creationId xmlns:p14="http://schemas.microsoft.com/office/powerpoint/2010/main" val="3507190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    B1: GV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HS </a:t>
            </a:r>
            <a:r>
              <a:rPr lang="en-US" sz="1200" kern="1200" dirty="0" err="1" smtClean="0">
                <a:solidFill>
                  <a:schemeClr val="tx1"/>
                </a:solidFill>
                <a:effectLst/>
                <a:latin typeface="+mn-lt"/>
                <a:ea typeface="+mn-ea"/>
                <a:cs typeface="+mn-cs"/>
              </a:rPr>
              <a:t>cùng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xuất</a:t>
            </a:r>
            <a:r>
              <a:rPr lang="en-US" sz="1200" kern="1200" dirty="0" smtClean="0">
                <a:solidFill>
                  <a:schemeClr val="tx1"/>
                </a:solidFill>
                <a:effectLst/>
                <a:latin typeface="+mn-lt"/>
                <a:ea typeface="+mn-ea"/>
                <a:cs typeface="+mn-cs"/>
              </a:rPr>
              <a:t> ý </a:t>
            </a:r>
            <a:r>
              <a:rPr lang="en-US" sz="1200" kern="1200" dirty="0" err="1" smtClean="0">
                <a:solidFill>
                  <a:schemeClr val="tx1"/>
                </a:solidFill>
                <a:effectLst/>
                <a:latin typeface="+mn-lt"/>
                <a:ea typeface="+mn-ea"/>
                <a:cs typeface="+mn-cs"/>
              </a:rPr>
              <a:t>tưởng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mục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xuất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đựng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cảnh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tiễn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sống</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 B2: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đoạn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hướng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GV </a:t>
            </a:r>
            <a:r>
              <a:rPr lang="en-US" sz="1200" kern="1200" dirty="0" err="1" smtClean="0">
                <a:solidFill>
                  <a:schemeClr val="tx1"/>
                </a:solidFill>
                <a:effectLst/>
                <a:latin typeface="+mn-lt"/>
                <a:ea typeface="+mn-ea"/>
                <a:cs typeface="+mn-cs"/>
              </a:rPr>
              <a:t>xây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r>
              <a:rPr lang="en-US" sz="1200" kern="1200" dirty="0" smtClean="0">
                <a:solidFill>
                  <a:schemeClr val="tx1"/>
                </a:solidFill>
                <a:effectLst/>
                <a:latin typeface="+mn-lt"/>
                <a:ea typeface="+mn-ea"/>
                <a:cs typeface="+mn-cs"/>
              </a:rPr>
              <a:t>. GV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phẩm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phẩm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HS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trưởng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chi </a:t>
            </a:r>
            <a:r>
              <a:rPr lang="en-US" sz="1200" kern="1200" dirty="0" err="1" smtClean="0">
                <a:solidFill>
                  <a:schemeClr val="tx1"/>
                </a:solidFill>
                <a:effectLst/>
                <a:latin typeface="+mn-lt"/>
                <a:ea typeface="+mn-ea"/>
                <a:cs typeface="+mn-cs"/>
              </a:rPr>
              <a:t>tiết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1B059F4-0146-44F8-BA3B-CAAA1F0B81F4}" type="slidenum">
              <a:rPr lang="en-US" smtClean="0"/>
              <a:pPr/>
              <a:t>38</a:t>
            </a:fld>
            <a:endParaRPr lang="en-US"/>
          </a:p>
        </p:txBody>
      </p:sp>
    </p:spTree>
    <p:extLst>
      <p:ext uri="{BB962C8B-B14F-4D97-AF65-F5344CB8AC3E}">
        <p14:creationId xmlns:p14="http://schemas.microsoft.com/office/powerpoint/2010/main" val="3339553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    B3: GV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dõi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giúp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gặp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HS </a:t>
            </a:r>
            <a:r>
              <a:rPr lang="en-US" sz="1200" kern="1200" dirty="0" err="1" smtClean="0">
                <a:solidFill>
                  <a:schemeClr val="tx1"/>
                </a:solidFill>
                <a:effectLst/>
                <a:latin typeface="+mn-lt"/>
                <a:ea typeface="+mn-ea"/>
                <a:cs typeface="+mn-cs"/>
              </a:rPr>
              <a:t>tiến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cứu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tìm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kiếm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thảo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đổi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gặp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tổng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giữa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nội</a:t>
            </a:r>
            <a:r>
              <a:rPr lang="en-US" sz="1200" kern="1200" dirty="0" smtClean="0">
                <a:solidFill>
                  <a:schemeClr val="tx1"/>
                </a:solidFill>
                <a:effectLst/>
                <a:latin typeface="+mn-lt"/>
                <a:ea typeface="+mn-ea"/>
                <a:cs typeface="+mn-cs"/>
              </a:rPr>
              <a:t> dung </a:t>
            </a:r>
            <a:r>
              <a:rPr lang="en-US" sz="1200" kern="1200" dirty="0" err="1" smtClean="0">
                <a:solidFill>
                  <a:schemeClr val="tx1"/>
                </a:solidFill>
                <a:effectLst/>
                <a:latin typeface="+mn-lt"/>
                <a:ea typeface="+mn-ea"/>
                <a:cs typeface="+mn-cs"/>
              </a:rPr>
              <a:t>báo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31B059F4-0146-44F8-BA3B-CAAA1F0B81F4}" type="slidenum">
              <a:rPr lang="en-US" smtClean="0"/>
              <a:pPr/>
              <a:t>39</a:t>
            </a:fld>
            <a:endParaRPr lang="en-US"/>
          </a:p>
        </p:txBody>
      </p:sp>
    </p:spTree>
    <p:extLst>
      <p:ext uri="{BB962C8B-B14F-4D97-AF65-F5344CB8AC3E}">
        <p14:creationId xmlns:p14="http://schemas.microsoft.com/office/powerpoint/2010/main" val="3339553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B4: GV </a:t>
            </a:r>
            <a:r>
              <a:rPr lang="en-US" sz="1200" kern="1200" dirty="0" err="1" smtClean="0">
                <a:solidFill>
                  <a:schemeClr val="tx1"/>
                </a:solidFill>
                <a:effectLst/>
                <a:latin typeface="+mn-lt"/>
                <a:ea typeface="+mn-ea"/>
                <a:cs typeface="+mn-cs"/>
              </a:rPr>
              <a:t>tổ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phẩm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HS </a:t>
            </a:r>
            <a:r>
              <a:rPr lang="en-US" sz="1200" kern="1200" dirty="0" err="1" smtClean="0">
                <a:solidFill>
                  <a:schemeClr val="tx1"/>
                </a:solidFill>
                <a:effectLst/>
                <a:latin typeface="+mn-lt"/>
                <a:ea typeface="+mn-ea"/>
                <a:cs typeface="+mn-cs"/>
              </a:rPr>
              <a:t>trao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đổi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đặt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câu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hỏi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bổ</a:t>
            </a:r>
            <a:r>
              <a:rPr lang="en-US" sz="1200" kern="1200" dirty="0" smtClean="0">
                <a:solidFill>
                  <a:schemeClr val="tx1"/>
                </a:solidFill>
                <a:effectLst/>
                <a:latin typeface="+mn-lt"/>
                <a:ea typeface="+mn-ea"/>
                <a:cs typeface="+mn-cs"/>
              </a:rPr>
              <a:t> sung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gợi</a:t>
            </a:r>
            <a:r>
              <a:rPr lang="en-US" sz="1200" kern="1200" dirty="0" smtClean="0">
                <a:solidFill>
                  <a:schemeClr val="tx1"/>
                </a:solidFill>
                <a:effectLst/>
                <a:latin typeface="+mn-lt"/>
                <a:ea typeface="+mn-ea"/>
                <a:cs typeface="+mn-cs"/>
              </a:rPr>
              <a:t> ý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r>
              <a:rPr lang="en-US" sz="1200" kern="1200" dirty="0" smtClean="0">
                <a:solidFill>
                  <a:schemeClr val="tx1"/>
                </a:solidFill>
                <a:effectLst/>
                <a:latin typeface="+mn-lt"/>
                <a:ea typeface="+mn-ea"/>
                <a:cs typeface="+mn-cs"/>
              </a:rPr>
              <a:t>. HS </a:t>
            </a:r>
            <a:r>
              <a:rPr lang="en-US" sz="1200" kern="1200" dirty="0" err="1" smtClean="0">
                <a:solidFill>
                  <a:schemeClr val="tx1"/>
                </a:solidFill>
                <a:effectLst/>
                <a:latin typeface="+mn-lt"/>
                <a:ea typeface="+mn-ea"/>
                <a:cs typeface="+mn-cs"/>
              </a:rPr>
              <a:t>lựa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đổi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phẩm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1B059F4-0146-44F8-BA3B-CAAA1F0B81F4}" type="slidenum">
              <a:rPr lang="en-US" smtClean="0"/>
              <a:pPr/>
              <a:t>40</a:t>
            </a:fld>
            <a:endParaRPr lang="en-US"/>
          </a:p>
        </p:txBody>
      </p:sp>
    </p:spTree>
    <p:extLst>
      <p:ext uri="{BB962C8B-B14F-4D97-AF65-F5344CB8AC3E}">
        <p14:creationId xmlns:p14="http://schemas.microsoft.com/office/powerpoint/2010/main" val="3339553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B5:  GV </a:t>
            </a:r>
            <a:r>
              <a:rPr lang="en-US" sz="1200" kern="1200" dirty="0" err="1" smtClean="0">
                <a:solidFill>
                  <a:schemeClr val="tx1"/>
                </a:solidFill>
                <a:effectLst/>
                <a:latin typeface="+mn-lt"/>
                <a:ea typeface="+mn-ea"/>
                <a:cs typeface="+mn-cs"/>
              </a:rPr>
              <a:t>đưa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rõ</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mục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nội</a:t>
            </a:r>
            <a:r>
              <a:rPr lang="en-US" sz="1200" kern="1200" dirty="0" smtClean="0">
                <a:solidFill>
                  <a:schemeClr val="tx1"/>
                </a:solidFill>
                <a:effectLst/>
                <a:latin typeface="+mn-lt"/>
                <a:ea typeface="+mn-ea"/>
                <a:cs typeface="+mn-cs"/>
              </a:rPr>
              <a:t> dung </a:t>
            </a:r>
            <a:r>
              <a:rPr lang="en-US" sz="1200" kern="1200" dirty="0" err="1" smtClean="0">
                <a:solidFill>
                  <a:schemeClr val="tx1"/>
                </a:solidFill>
                <a:effectLst/>
                <a:latin typeface="+mn-lt"/>
                <a:ea typeface="+mn-ea"/>
                <a:cs typeface="+mn-cs"/>
              </a:rPr>
              <a:t>báo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câu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hỏi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HS </a:t>
            </a:r>
            <a:r>
              <a:rPr lang="en-US" sz="1200" kern="1200" dirty="0" err="1" smtClean="0">
                <a:solidFill>
                  <a:schemeClr val="tx1"/>
                </a:solidFill>
                <a:effectLst/>
                <a:latin typeface="+mn-lt"/>
                <a:ea typeface="+mn-ea"/>
                <a:cs typeface="+mn-cs"/>
              </a:rPr>
              <a:t>tự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đánh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đánh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tổng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xét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đánh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r>
              <a:rPr lang="en-US" sz="1200" kern="1200" dirty="0" smtClean="0">
                <a:solidFill>
                  <a:schemeClr val="tx1"/>
                </a:solidFill>
                <a:effectLst/>
                <a:latin typeface="+mn-lt"/>
                <a:ea typeface="+mn-ea"/>
                <a:cs typeface="+mn-cs"/>
              </a:rPr>
              <a:t>. HS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đánh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đánh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nhau</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1B059F4-0146-44F8-BA3B-CAAA1F0B81F4}" type="slidenum">
              <a:rPr lang="en-US" smtClean="0"/>
              <a:pPr/>
              <a:t>41</a:t>
            </a:fld>
            <a:endParaRPr lang="en-US"/>
          </a:p>
        </p:txBody>
      </p:sp>
    </p:spTree>
    <p:extLst>
      <p:ext uri="{BB962C8B-B14F-4D97-AF65-F5344CB8AC3E}">
        <p14:creationId xmlns:p14="http://schemas.microsoft.com/office/powerpoint/2010/main" val="3339553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059F4-0146-44F8-BA3B-CAAA1F0B81F4}" type="slidenum">
              <a:rPr lang="en-US" smtClean="0"/>
              <a:pPr/>
              <a:t>43</a:t>
            </a:fld>
            <a:endParaRPr lang="en-US"/>
          </a:p>
        </p:txBody>
      </p:sp>
    </p:spTree>
    <p:extLst>
      <p:ext uri="{BB962C8B-B14F-4D97-AF65-F5344CB8AC3E}">
        <p14:creationId xmlns:p14="http://schemas.microsoft.com/office/powerpoint/2010/main" val="491327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latin typeface="Times New Roman" pitchFamily="18" charset="0"/>
                <a:cs typeface="Times New Roman" pitchFamily="18" charset="0"/>
              </a:rPr>
              <a:t> - ….</a:t>
            </a:r>
            <a:r>
              <a:rPr lang="vi-VN" sz="1200" b="1" i="1" dirty="0" smtClean="0">
                <a:latin typeface="Times New Roman" pitchFamily="18" charset="0"/>
                <a:cs typeface="Times New Roman" pitchFamily="18" charset="0"/>
              </a:rPr>
              <a:t>Việc tìm hiểu này sẽ giúp GV xác định xem HS đã có những KT, kĩ năng cơ bản cần thiết cho việc nghiên cứu bài mới hay chưa ? Trên cơ sở đó GV tiến hành ôn tập, bổ sung những kiến thức cần thiết, giúp HS thích ứng nhanh với những tình huống học tập mới và GV có thể dự kiến được những hoạt động học tập thích hợp cho HS.</a:t>
            </a:r>
            <a:endParaRPr lang="en-US" sz="1200" b="1" i="1"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smtClean="0">
                <a:latin typeface="Times New Roman" pitchFamily="18" charset="0"/>
                <a:cs typeface="Times New Roman" pitchFamily="18" charset="0"/>
              </a:rPr>
              <a:t>- ……..</a:t>
            </a:r>
            <a:r>
              <a:rPr lang="vi-VN" sz="1200" b="1" i="0" dirty="0" smtClean="0">
                <a:latin typeface="Times New Roman" pitchFamily="18" charset="0"/>
                <a:cs typeface="Times New Roman" pitchFamily="18" charset="0"/>
              </a:rPr>
              <a:t> GV cần tổ chức các hoạt động nhóm để HS thảo luận, trao đổi tìm cách giải quyết vấn đề, so sánh kết quả giữa các nhóm và đưa ra những nhận xét, đánh giá và hợp thức hoá những kết luận, bổ sung những nội dung cần thiết. Từ đó giúp HS khám phá, kiến tạo tri thức.</a:t>
            </a:r>
            <a:endParaRPr lang="en-US" sz="1200" b="1" i="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31B059F4-0146-44F8-BA3B-CAAA1F0B81F4}" type="slidenum">
              <a:rPr lang="en-US" smtClean="0"/>
              <a:pPr/>
              <a:t>11</a:t>
            </a:fld>
            <a:endParaRPr lang="en-US"/>
          </a:p>
        </p:txBody>
      </p:sp>
    </p:spTree>
    <p:extLst>
      <p:ext uri="{BB962C8B-B14F-4D97-AF65-F5344CB8AC3E}">
        <p14:creationId xmlns:p14="http://schemas.microsoft.com/office/powerpoint/2010/main" val="1647314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Cho 3 -</a:t>
            </a:r>
            <a:r>
              <a:rPr lang="en-US" baseline="0"/>
              <a:t> 5 câu hỏi trắc nghiệm về lý thuyết kiến tạo ưu tiên về các đặc điểm, sau đó chốt ý chính ở 1 slide sau đó</a:t>
            </a:r>
            <a:endParaRPr lang="en-US" dirty="0"/>
          </a:p>
        </p:txBody>
      </p:sp>
      <p:sp>
        <p:nvSpPr>
          <p:cNvPr id="4" name="Slide Number Placeholder 3"/>
          <p:cNvSpPr>
            <a:spLocks noGrp="1"/>
          </p:cNvSpPr>
          <p:nvPr>
            <p:ph type="sldNum" sz="quarter" idx="5"/>
          </p:nvPr>
        </p:nvSpPr>
        <p:spPr/>
        <p:txBody>
          <a:bodyPr/>
          <a:lstStyle/>
          <a:p>
            <a:fld id="{BA4C5F4E-D73C-2E4E-806F-B079AC055FB7}"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Cho 3 -</a:t>
            </a:r>
            <a:r>
              <a:rPr lang="en-US" baseline="0"/>
              <a:t> 5 câu hỏi trắc nghiệm về lý thuyết kiến tạo ưu tiên về các đặc điểm, sau đó chốt ý chính ở 1 slide sau đó</a:t>
            </a:r>
            <a:endParaRPr lang="en-US" dirty="0"/>
          </a:p>
        </p:txBody>
      </p:sp>
      <p:sp>
        <p:nvSpPr>
          <p:cNvPr id="4" name="Slide Number Placeholder 3"/>
          <p:cNvSpPr>
            <a:spLocks noGrp="1"/>
          </p:cNvSpPr>
          <p:nvPr>
            <p:ph type="sldNum" sz="quarter" idx="5"/>
          </p:nvPr>
        </p:nvSpPr>
        <p:spPr/>
        <p:txBody>
          <a:bodyPr/>
          <a:lstStyle/>
          <a:p>
            <a:fld id="{BA4C5F4E-D73C-2E4E-806F-B079AC055FB7}"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Cho 3 -</a:t>
            </a:r>
            <a:r>
              <a:rPr lang="en-US" baseline="0"/>
              <a:t> 5 câu hỏi trắc nghiệm về lý thuyết kiến tạo ưu tiên về các đặc điểm, sau đó chốt ý chính ở 1 slide sau đó</a:t>
            </a:r>
            <a:endParaRPr lang="en-US" dirty="0"/>
          </a:p>
        </p:txBody>
      </p:sp>
      <p:sp>
        <p:nvSpPr>
          <p:cNvPr id="4" name="Slide Number Placeholder 3"/>
          <p:cNvSpPr>
            <a:spLocks noGrp="1"/>
          </p:cNvSpPr>
          <p:nvPr>
            <p:ph type="sldNum" sz="quarter" idx="5"/>
          </p:nvPr>
        </p:nvSpPr>
        <p:spPr/>
        <p:txBody>
          <a:bodyPr/>
          <a:lstStyle/>
          <a:p>
            <a:fld id="{BA4C5F4E-D73C-2E4E-806F-B079AC055FB7}"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Cho 3 -</a:t>
            </a:r>
            <a:r>
              <a:rPr lang="en-US" baseline="0"/>
              <a:t> 5 câu hỏi trắc nghiệm về lý thuyết kiến tạo ưu tiên về các đặc điểm, sau đó chốt ý chính ở 1 slide sau đó</a:t>
            </a:r>
            <a:endParaRPr lang="en-US" dirty="0"/>
          </a:p>
        </p:txBody>
      </p:sp>
      <p:sp>
        <p:nvSpPr>
          <p:cNvPr id="4" name="Slide Number Placeholder 3"/>
          <p:cNvSpPr>
            <a:spLocks noGrp="1"/>
          </p:cNvSpPr>
          <p:nvPr>
            <p:ph type="sldNum" sz="quarter" idx="5"/>
          </p:nvPr>
        </p:nvSpPr>
        <p:spPr/>
        <p:txBody>
          <a:bodyPr/>
          <a:lstStyle/>
          <a:p>
            <a:fld id="{BA4C5F4E-D73C-2E4E-806F-B079AC055FB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298000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B1. - </a:t>
            </a:r>
            <a:r>
              <a:rPr lang="en-US" sz="1200" kern="1200" dirty="0" smtClean="0">
                <a:solidFill>
                  <a:schemeClr val="tx1"/>
                </a:solidFill>
                <a:effectLst/>
                <a:latin typeface="+mn-lt"/>
                <a:ea typeface="+mn-ea"/>
                <a:cs typeface="+mn-cs"/>
              </a:rPr>
              <a:t>GV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lựa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nội</a:t>
            </a:r>
            <a:r>
              <a:rPr lang="en-US" sz="1200" kern="1200" dirty="0" smtClean="0">
                <a:solidFill>
                  <a:schemeClr val="tx1"/>
                </a:solidFill>
                <a:effectLst/>
                <a:latin typeface="+mn-lt"/>
                <a:ea typeface="+mn-ea"/>
                <a:cs typeface="+mn-cs"/>
              </a:rPr>
              <a:t> dung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dễ</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Nội</a:t>
            </a:r>
            <a:r>
              <a:rPr lang="en-US" sz="1200" kern="1200" dirty="0" smtClean="0">
                <a:solidFill>
                  <a:schemeClr val="tx1"/>
                </a:solidFill>
                <a:effectLst/>
                <a:latin typeface="+mn-lt"/>
                <a:ea typeface="+mn-ea"/>
                <a:cs typeface="+mn-cs"/>
              </a:rPr>
              <a:t> dung </a:t>
            </a:r>
            <a:r>
              <a:rPr lang="en-US" sz="1200" kern="1200" dirty="0" err="1" smtClean="0">
                <a:solidFill>
                  <a:schemeClr val="tx1"/>
                </a:solidFill>
                <a:effectLst/>
                <a:latin typeface="+mn-lt"/>
                <a:ea typeface="+mn-ea"/>
                <a:cs typeface="+mn-cs"/>
              </a:rPr>
              <a:t>đưa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nghiệm</a:t>
            </a:r>
            <a:r>
              <a:rPr lang="en-US" sz="1200" kern="1200" dirty="0" smtClean="0">
                <a:solidFill>
                  <a:schemeClr val="tx1"/>
                </a:solidFill>
                <a:effectLst/>
                <a:latin typeface="+mn-lt"/>
                <a:ea typeface="+mn-ea"/>
                <a:cs typeface="+mn-cs"/>
              </a:rPr>
              <a:t>, ý </a:t>
            </a:r>
            <a:r>
              <a:rPr lang="en-US" sz="1200" kern="1200" dirty="0" err="1" smtClean="0">
                <a:solidFill>
                  <a:schemeClr val="tx1"/>
                </a:solidFill>
                <a:effectLst/>
                <a:latin typeface="+mn-lt"/>
                <a:ea typeface="+mn-ea"/>
                <a:cs typeface="+mn-cs"/>
              </a:rPr>
              <a:t>kiến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nội</a:t>
            </a:r>
            <a:r>
              <a:rPr lang="en-US" sz="1200" kern="1200" dirty="0" smtClean="0">
                <a:solidFill>
                  <a:schemeClr val="tx1"/>
                </a:solidFill>
                <a:effectLst/>
                <a:latin typeface="+mn-lt"/>
                <a:ea typeface="+mn-ea"/>
                <a:cs typeface="+mn-cs"/>
              </a:rPr>
              <a:t> dung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dễ</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chỉ</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thiết</a:t>
            </a:r>
            <a:r>
              <a:rPr lang="en-US"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B3.- </a:t>
            </a:r>
            <a:r>
              <a:rPr lang="en-US" sz="1200" kern="1200" dirty="0" smtClean="0">
                <a:solidFill>
                  <a:schemeClr val="tx1"/>
                </a:solidFill>
                <a:effectLst/>
                <a:latin typeface="+mn-lt"/>
                <a:ea typeface="+mn-ea"/>
                <a:cs typeface="+mn-cs"/>
              </a:rPr>
              <a:t>GV </a:t>
            </a:r>
            <a:r>
              <a:rPr lang="en-US" sz="1200" kern="1200" dirty="0" err="1" smtClean="0">
                <a:solidFill>
                  <a:schemeClr val="tx1"/>
                </a:solidFill>
                <a:effectLst/>
                <a:latin typeface="+mn-lt"/>
                <a:ea typeface="+mn-ea"/>
                <a:cs typeface="+mn-cs"/>
              </a:rPr>
              <a:t>nêu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tìm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hiểu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mỗi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a:t>
            </a:r>
            <a:r>
              <a:rPr lang="en-US" sz="1200" kern="1200" dirty="0" smtClean="0">
                <a:solidFill>
                  <a:schemeClr val="tx1"/>
                </a:solidFill>
                <a:effectLst/>
                <a:latin typeface="+mn-lt"/>
                <a:ea typeface="+mn-ea"/>
                <a:cs typeface="+mn-cs"/>
              </a:rPr>
              <a:t> 2 – 4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HS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ngồi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a:t>
            </a:r>
          </a:p>
          <a:p>
            <a:pPr lvl="0"/>
            <a:r>
              <a:rPr lang="en-US" sz="1200" kern="1200" dirty="0" err="1" smtClean="0">
                <a:solidFill>
                  <a:schemeClr val="tx1"/>
                </a:solidFill>
                <a:effectLst/>
                <a:latin typeface="+mn-lt"/>
                <a:ea typeface="+mn-ea"/>
                <a:cs typeface="+mn-cs"/>
              </a:rPr>
              <a:t>Giao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Mỗi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riêng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biệt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gói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phẩm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Hướng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trưởng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HS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cặp</a:t>
            </a:r>
            <a:r>
              <a:rPr lang="en-US" sz="1200" kern="1200" dirty="0" smtClean="0">
                <a:solidFill>
                  <a:schemeClr val="tx1"/>
                </a:solidFill>
                <a:effectLst/>
                <a:latin typeface="+mn-lt"/>
                <a:ea typeface="+mn-ea"/>
                <a:cs typeface="+mn-cs"/>
              </a:rPr>
              <a:t>, chia </a:t>
            </a:r>
            <a:r>
              <a:rPr lang="en-US" sz="1200" kern="1200" dirty="0" err="1" smtClean="0">
                <a:solidFill>
                  <a:schemeClr val="tx1"/>
                </a:solidFill>
                <a:effectLst/>
                <a:latin typeface="+mn-lt"/>
                <a:ea typeface="+mn-ea"/>
                <a:cs typeface="+mn-cs"/>
              </a:rPr>
              <a:t>sẻ</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GV </a:t>
            </a:r>
            <a:r>
              <a:rPr lang="en-US" sz="1200" kern="1200" dirty="0" err="1" smtClean="0">
                <a:solidFill>
                  <a:schemeClr val="tx1"/>
                </a:solidFill>
                <a:effectLst/>
                <a:latin typeface="+mn-lt"/>
                <a:ea typeface="+mn-ea"/>
                <a:cs typeface="+mn-cs"/>
              </a:rPr>
              <a:t>quan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hỗ</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giao</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Tổ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HS </a:t>
            </a:r>
            <a:r>
              <a:rPr lang="en-US" sz="1200" kern="1200" dirty="0" err="1" smtClean="0">
                <a:solidFill>
                  <a:schemeClr val="tx1"/>
                </a:solidFill>
                <a:effectLst/>
                <a:latin typeface="+mn-lt"/>
                <a:ea typeface="+mn-ea"/>
                <a:cs typeface="+mn-cs"/>
              </a:rPr>
              <a:t>báo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đánh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nhóm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bổ</a:t>
            </a:r>
            <a:r>
              <a:rPr lang="en-US" sz="1200" kern="1200" dirty="0" smtClean="0">
                <a:solidFill>
                  <a:schemeClr val="tx1"/>
                </a:solidFill>
                <a:effectLst/>
                <a:latin typeface="+mn-lt"/>
                <a:ea typeface="+mn-ea"/>
                <a:cs typeface="+mn-cs"/>
              </a:rPr>
              <a:t> sung ý </a:t>
            </a:r>
            <a:r>
              <a:rPr lang="en-US" sz="1200" kern="1200" dirty="0" err="1" smtClean="0">
                <a:solidFill>
                  <a:schemeClr val="tx1"/>
                </a:solidFill>
                <a:effectLst/>
                <a:latin typeface="+mn-lt"/>
                <a:ea typeface="+mn-ea"/>
                <a:cs typeface="+mn-cs"/>
              </a:rPr>
              <a:t>kiến</a:t>
            </a:r>
            <a:r>
              <a:rPr lang="en-US" sz="1200" kern="1200" dirty="0" smtClean="0">
                <a:solidFill>
                  <a:schemeClr val="tx1"/>
                </a:solidFill>
                <a:effectLst/>
                <a:latin typeface="+mn-lt"/>
                <a:ea typeface="+mn-ea"/>
                <a:cs typeface="+mn-cs"/>
              </a:rPr>
              <a:t>. GV </a:t>
            </a:r>
            <a:r>
              <a:rPr lang="en-US" sz="1200" kern="1200" dirty="0" err="1" smtClean="0">
                <a:solidFill>
                  <a:schemeClr val="tx1"/>
                </a:solidFill>
                <a:effectLst/>
                <a:latin typeface="+mn-lt"/>
                <a:ea typeface="+mn-ea"/>
                <a:cs typeface="+mn-cs"/>
              </a:rPr>
              <a:t>nhận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xét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tổng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1B059F4-0146-44F8-BA3B-CAAA1F0B81F4}" type="slidenum">
              <a:rPr lang="en-US" smtClean="0"/>
              <a:pPr/>
              <a:t>19</a:t>
            </a:fld>
            <a:endParaRPr lang="en-US"/>
          </a:p>
        </p:txBody>
      </p:sp>
    </p:spTree>
    <p:extLst>
      <p:ext uri="{BB962C8B-B14F-4D97-AF65-F5344CB8AC3E}">
        <p14:creationId xmlns:p14="http://schemas.microsoft.com/office/powerpoint/2010/main" val="3339553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vi-VN" dirty="0" smtClean="0">
                <a:latin typeface="Times New Roman" pitchFamily="18" charset="0"/>
                <a:cs typeface="Times New Roman" pitchFamily="18" charset="0"/>
              </a:rPr>
              <a:t>Trong môn Toán ở tiểu học, tích hợp theo chiều ngang đó là tích hợp kiến thức, kĩ năng của các mạch nội dung Số và phép tính; Hình học và Đo lường; Một số yếu tố Thống kê và Xác suất.</a:t>
            </a:r>
            <a:endParaRPr lang="en-US"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vi-VN" dirty="0" smtClean="0">
                <a:latin typeface="Times New Roman" pitchFamily="18" charset="0"/>
                <a:cs typeface="Times New Roman" pitchFamily="18" charset="0"/>
              </a:rPr>
              <a:t>Trong môn Toán ở tiểu học, tích hợp theo chiều dọc được thực hiện theo nguyên tắc đồng tâm (Vòng tròn xoáy ốc). Chẳng hạn, lớp 1 HS được học cộng, trừ không nhớ trong phạm vi 100; lên lớp 2 giới thiệu cho HS cộng, trừ có nhớ trong phạm vi 100 (có nhớ 1 lần) và cộng trừ không nhớ trong phạm vi 1000; Lớp</a:t>
            </a:r>
            <a:r>
              <a:rPr lang="en-US" dirty="0" smtClean="0">
                <a:latin typeface="Times New Roman" pitchFamily="18" charset="0"/>
                <a:cs typeface="Times New Roman" pitchFamily="18" charset="0"/>
              </a:rPr>
              <a:t> 3: </a:t>
            </a:r>
            <a:r>
              <a:rPr lang="vi-VN" dirty="0" smtClean="0">
                <a:latin typeface="Times New Roman" pitchFamily="18" charset="0"/>
                <a:cs typeface="Times New Roman" pitchFamily="18" charset="0"/>
              </a:rPr>
              <a:t>HS được học cộng, trừ có nhớ các số có nhiều chữ số (có nhớ không quá 2 lần, không liên tiếp).</a:t>
            </a:r>
            <a:endParaRPr lang="en-US"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31B059F4-0146-44F8-BA3B-CAAA1F0B81F4}" type="slidenum">
              <a:rPr lang="en-US" smtClean="0"/>
              <a:pPr/>
              <a:t>20</a:t>
            </a:fld>
            <a:endParaRPr lang="en-US"/>
          </a:p>
        </p:txBody>
      </p:sp>
    </p:spTree>
    <p:extLst>
      <p:ext uri="{BB962C8B-B14F-4D97-AF65-F5344CB8AC3E}">
        <p14:creationId xmlns:p14="http://schemas.microsoft.com/office/powerpoint/2010/main" val="3000225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19.png"/><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18.jpe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19.png"/><Relationship Id="rId2" Type="http://schemas.microsoft.com/office/2007/relationships/media" Target="../media/media1.MP3"/><Relationship Id="rId1" Type="http://schemas.openxmlformats.org/officeDocument/2006/relationships/tags" Target="../tags/tag3.xml"/><Relationship Id="rId6" Type="http://schemas.openxmlformats.org/officeDocument/2006/relationships/image" Target="../media/image18.jpe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19.png"/><Relationship Id="rId2" Type="http://schemas.microsoft.com/office/2007/relationships/media" Target="../media/media1.MP3"/><Relationship Id="rId1" Type="http://schemas.openxmlformats.org/officeDocument/2006/relationships/tags" Target="../tags/tag4.xml"/><Relationship Id="rId6" Type="http://schemas.openxmlformats.org/officeDocument/2006/relationships/image" Target="../media/image18.jpe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media2.mp3"/><Relationship Id="rId7" Type="http://schemas.openxmlformats.org/officeDocument/2006/relationships/image" Target="../media/image19.png"/><Relationship Id="rId2" Type="http://schemas.microsoft.com/office/2007/relationships/media" Target="../media/media2.mp3"/><Relationship Id="rId1" Type="http://schemas.openxmlformats.org/officeDocument/2006/relationships/tags" Target="../tags/tag5.xml"/><Relationship Id="rId6" Type="http://schemas.openxmlformats.org/officeDocument/2006/relationships/image" Target="../media/image18.jpe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jpe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28.png"/><Relationship Id="rId4" Type="http://schemas.openxmlformats.org/officeDocument/2006/relationships/image" Target="../media/image29.png"/><Relationship Id="rId9" Type="http://schemas.openxmlformats.org/officeDocument/2006/relationships/image" Target="../media/image27.png"/></Relationships>
</file>

<file path=ppt/slides/_rels/slide3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4.jpeg"/><Relationship Id="rId7" Type="http://schemas.openxmlformats.org/officeDocument/2006/relationships/image" Target="../media/image30.png"/><Relationship Id="rId12"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27.png"/><Relationship Id="rId5" Type="http://schemas.openxmlformats.org/officeDocument/2006/relationships/image" Target="../media/image33.png"/><Relationship Id="rId10" Type="http://schemas.openxmlformats.org/officeDocument/2006/relationships/image" Target="../media/image26.png"/><Relationship Id="rId4" Type="http://schemas.openxmlformats.org/officeDocument/2006/relationships/image" Target="../media/image32.png"/><Relationship Id="rId9"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4.jpeg"/><Relationship Id="rId7"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7.pn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4.jpeg"/><Relationship Id="rId7"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8.png"/><Relationship Id="rId4" Type="http://schemas.openxmlformats.org/officeDocument/2006/relationships/image" Target="../media/image39.png"/><Relationship Id="rId9" Type="http://schemas.openxmlformats.org/officeDocument/2006/relationships/image" Target="../media/image36.png"/></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jpe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53.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54.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9.png"/></Relationships>
</file>

<file path=ppt/slides/_rels/slide5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56.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5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png"/><Relationship Id="rId1" Type="http://schemas.openxmlformats.org/officeDocument/2006/relationships/slideLayout" Target="../slideLayouts/slideLayout2.xml"/><Relationship Id="rId4" Type="http://schemas.openxmlformats.org/officeDocument/2006/relationships/image" Target="../media/image115.jpeg"/></Relationships>
</file>

<file path=ppt/slides/_rels/slide6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8.png"/><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8004" name="Picture 4" descr="Chia sẽ +15 mẫu backgound đơn giản độc đáo trong sự kiện ⋆ Vietadv.VN™"/>
          <p:cNvPicPr>
            <a:picLocks noChangeAspect="1" noChangeArrowheads="1"/>
          </p:cNvPicPr>
          <p:nvPr/>
        </p:nvPicPr>
        <p:blipFill>
          <a:blip r:embed="rId3"/>
          <a:srcRect/>
          <a:stretch>
            <a:fillRect/>
          </a:stretch>
        </p:blipFill>
        <p:spPr bwMode="auto">
          <a:xfrm>
            <a:off x="0" y="-1"/>
            <a:ext cx="9144000" cy="6858001"/>
          </a:xfrm>
          <a:prstGeom prst="rect">
            <a:avLst/>
          </a:prstGeom>
          <a:blipFill>
            <a:blip r:embed="rId2"/>
            <a:stretch>
              <a:fillRect/>
            </a:stretch>
          </a:blipFill>
        </p:spPr>
      </p:pic>
      <p:sp>
        <p:nvSpPr>
          <p:cNvPr id="5" name="TextBox 4"/>
          <p:cNvSpPr txBox="1"/>
          <p:nvPr/>
        </p:nvSpPr>
        <p:spPr>
          <a:xfrm>
            <a:off x="114300" y="859064"/>
            <a:ext cx="8915400" cy="5139869"/>
          </a:xfrm>
          <a:prstGeom prst="rect">
            <a:avLst/>
          </a:prstGeom>
          <a:blipFill>
            <a:blip r:embed="rId4"/>
            <a:stretch>
              <a:fillRect/>
            </a:stretch>
          </a:blipFill>
        </p:spPr>
        <p:txBody>
          <a:bodyPr wrap="square" rtlCol="0">
            <a:spAutoFit/>
          </a:bodyPr>
          <a:lstStyle/>
          <a:p>
            <a:pPr algn="ctr"/>
            <a:r>
              <a:rPr lang="en-US" sz="2400" b="1" dirty="0" smtClean="0">
                <a:latin typeface="Times New Roman" pitchFamily="18" charset="0"/>
                <a:cs typeface="Times New Roman" pitchFamily="18" charset="0"/>
              </a:rPr>
              <a:t>UỶ BAN NHÂN DÂN QUẬN 6</a:t>
            </a:r>
          </a:p>
          <a:p>
            <a:pPr algn="ctr"/>
            <a:r>
              <a:rPr lang="en-US" sz="2400" b="1" dirty="0" smtClean="0">
                <a:latin typeface="Times New Roman" pitchFamily="18" charset="0"/>
                <a:cs typeface="Times New Roman" pitchFamily="18" charset="0"/>
              </a:rPr>
              <a:t>PHÒNG GIÁO DỤC VÀ ĐÀO TẠO QUẬN 6</a:t>
            </a:r>
          </a:p>
          <a:p>
            <a:pPr algn="ctr"/>
            <a:endParaRPr lang="en-US" sz="3600" dirty="0" smtClean="0">
              <a:latin typeface="Times New Roman" pitchFamily="18" charset="0"/>
              <a:cs typeface="Times New Roman" pitchFamily="18" charset="0"/>
            </a:endParaRPr>
          </a:p>
          <a:p>
            <a:pPr algn="ctr"/>
            <a:endParaRPr lang="en-US" sz="2400" b="1" dirty="0" smtClean="0">
              <a:ln>
                <a:solidFill>
                  <a:srgbClr val="FF0000"/>
                </a:solidFill>
              </a:ln>
              <a:solidFill>
                <a:srgbClr val="FF0000"/>
              </a:solidFill>
              <a:latin typeface="Times New Roman" pitchFamily="18" charset="0"/>
              <a:cs typeface="Times New Roman" pitchFamily="18" charset="0"/>
            </a:endParaRPr>
          </a:p>
          <a:p>
            <a:pPr algn="ctr"/>
            <a:r>
              <a:rPr lang="en-US" sz="2400" b="1" dirty="0" smtClean="0">
                <a:ln>
                  <a:solidFill>
                    <a:srgbClr val="FF0000"/>
                  </a:solidFill>
                </a:ln>
                <a:solidFill>
                  <a:srgbClr val="FF0000"/>
                </a:solidFill>
                <a:latin typeface="Times New Roman" pitchFamily="18" charset="0"/>
                <a:cs typeface="Times New Roman" pitchFamily="18" charset="0"/>
              </a:rPr>
              <a:t>TẬP HUẤN TRỰC TIẾP MÔ ĐUN 2:</a:t>
            </a:r>
          </a:p>
          <a:p>
            <a:pPr algn="ctr"/>
            <a:r>
              <a:rPr lang="en-US" sz="3600" b="1" dirty="0" smtClean="0">
                <a:ln>
                  <a:solidFill>
                    <a:sysClr val="windowText" lastClr="000000"/>
                  </a:solidFill>
                </a:ln>
                <a:solidFill>
                  <a:srgbClr val="FFFF00"/>
                </a:solidFill>
                <a:latin typeface="Times New Roman" pitchFamily="18" charset="0"/>
                <a:cs typeface="Times New Roman" pitchFamily="18" charset="0"/>
              </a:rPr>
              <a:t>SỬ DỤNG PHƯƠNG PHÁP DẠY HỌC VÀ GIÁO DỤC PHÁT TRIỂN NĂNG LỰC, PHẨM CHẤT </a:t>
            </a:r>
          </a:p>
          <a:p>
            <a:pPr algn="ctr"/>
            <a:r>
              <a:rPr lang="en-US" sz="3600" b="1" dirty="0" smtClean="0">
                <a:ln>
                  <a:solidFill>
                    <a:sysClr val="windowText" lastClr="000000"/>
                  </a:solidFill>
                </a:ln>
                <a:solidFill>
                  <a:srgbClr val="FFFF00"/>
                </a:solidFill>
                <a:latin typeface="Times New Roman" pitchFamily="18" charset="0"/>
                <a:cs typeface="Times New Roman" pitchFamily="18" charset="0"/>
              </a:rPr>
              <a:t>HỌC SINH TIỂU HỌC</a:t>
            </a:r>
          </a:p>
          <a:p>
            <a:pPr algn="ctr"/>
            <a:r>
              <a:rPr lang="en-US" sz="2800" b="1" i="1" dirty="0" smtClean="0">
                <a:ln>
                  <a:solidFill>
                    <a:sysClr val="windowText" lastClr="000000"/>
                  </a:solidFill>
                </a:ln>
                <a:solidFill>
                  <a:sysClr val="windowText" lastClr="000000"/>
                </a:solidFill>
                <a:latin typeface="Times New Roman" pitchFamily="18" charset="0"/>
                <a:cs typeface="Times New Roman" pitchFamily="18" charset="0"/>
              </a:rPr>
              <a:t>                 </a:t>
            </a:r>
            <a:r>
              <a:rPr lang="en-US" sz="2800" b="1" dirty="0" smtClean="0">
                <a:solidFill>
                  <a:srgbClr val="FFFF00"/>
                </a:solidFill>
                <a:latin typeface="Times New Roman" pitchFamily="18" charset="0"/>
                <a:cs typeface="Times New Roman" pitchFamily="18" charset="0"/>
              </a:rPr>
              <a:t>       </a:t>
            </a:r>
          </a:p>
          <a:p>
            <a:pPr algn="ctr"/>
            <a:r>
              <a:rPr lang="en-US" sz="2400" b="1" smtClean="0">
                <a:solidFill>
                  <a:srgbClr val="FFFF00"/>
                </a:solidFill>
                <a:latin typeface="Times New Roman" pitchFamily="18" charset="0"/>
                <a:cs typeface="Times New Roman" pitchFamily="18" charset="0"/>
              </a:rPr>
              <a:t>                </a:t>
            </a:r>
            <a:endParaRPr lang="en-US" sz="2800" b="1" dirty="0" smtClean="0">
              <a:solidFill>
                <a:srgbClr val="FFC000"/>
              </a:solidFill>
              <a:latin typeface="Times New Roman" pitchFamily="18" charset="0"/>
              <a:cs typeface="Times New Roman" pitchFamily="18" charset="0"/>
            </a:endParaRPr>
          </a:p>
        </p:txBody>
      </p:sp>
    </p:spTree>
    <p:extLst>
      <p:ext uri="{BB962C8B-B14F-4D97-AF65-F5344CB8AC3E}">
        <p14:creationId xmlns:p14="http://schemas.microsoft.com/office/powerpoint/2010/main" val="2265604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Hình nền powerpoint chuyên nghiệp - Animation Effects Templates | Hình ảnh,  Hình nền, Phông nền"/>
          <p:cNvPicPr>
            <a:picLocks noChangeAspect="1" noChangeArrowheads="1"/>
          </p:cNvPicPr>
          <p:nvPr/>
        </p:nvPicPr>
        <p:blipFill>
          <a:blip r:embed="rId3"/>
          <a:srcRect/>
          <a:stretch>
            <a:fillRect/>
          </a:stretch>
        </p:blipFill>
        <p:spPr bwMode="auto">
          <a:xfrm>
            <a:off x="-1" y="0"/>
            <a:ext cx="9277707" cy="6858000"/>
          </a:xfrm>
          <a:prstGeom prst="rect">
            <a:avLst/>
          </a:prstGeom>
          <a:noFill/>
        </p:spPr>
      </p:pic>
      <p:sp>
        <p:nvSpPr>
          <p:cNvPr id="3" name="Hình chữ nhật 2"/>
          <p:cNvSpPr/>
          <p:nvPr/>
        </p:nvSpPr>
        <p:spPr>
          <a:xfrm>
            <a:off x="381000" y="304800"/>
            <a:ext cx="8686800" cy="954107"/>
          </a:xfrm>
          <a:prstGeom prst="rect">
            <a:avLst/>
          </a:prstGeom>
        </p:spPr>
        <p:txBody>
          <a:bodyPr wrap="square">
            <a:spAutoFit/>
          </a:bodyPr>
          <a:lstStyle/>
          <a:p>
            <a:pPr indent="693738" algn="just"/>
            <a:r>
              <a:rPr lang="en-US" sz="2800" b="1" i="1" dirty="0" smtClean="0">
                <a:ln>
                  <a:solidFill>
                    <a:schemeClr val="tx1"/>
                  </a:solidFill>
                </a:ln>
                <a:solidFill>
                  <a:srgbClr val="3333FF"/>
                </a:solidFill>
                <a:latin typeface="Times New Roman" pitchFamily="18" charset="0"/>
                <a:cs typeface="Times New Roman" pitchFamily="18" charset="0"/>
              </a:rPr>
              <a:t>1</a:t>
            </a:r>
            <a:r>
              <a:rPr lang="vi-VN" sz="2800" b="1" i="1" dirty="0" smtClean="0">
                <a:ln>
                  <a:solidFill>
                    <a:srgbClr val="7030A0"/>
                  </a:solidFill>
                </a:ln>
                <a:solidFill>
                  <a:srgbClr val="3333FF"/>
                </a:solidFill>
                <a:latin typeface="Times New Roman" pitchFamily="18" charset="0"/>
                <a:cs typeface="Times New Roman" pitchFamily="18" charset="0"/>
              </a:rPr>
              <a:t>.</a:t>
            </a:r>
            <a:r>
              <a:rPr lang="vi-VN" sz="2800" i="1" dirty="0" smtClean="0">
                <a:ln>
                  <a:solidFill>
                    <a:srgbClr val="7030A0"/>
                  </a:solidFill>
                </a:ln>
                <a:solidFill>
                  <a:srgbClr val="3333FF"/>
                </a:solidFill>
                <a:latin typeface="Times New Roman" pitchFamily="18" charset="0"/>
                <a:cs typeface="Times New Roman" pitchFamily="18" charset="0"/>
              </a:rPr>
              <a:t> </a:t>
            </a:r>
            <a:r>
              <a:rPr lang="vi-VN" sz="2800" b="1" i="1" dirty="0">
                <a:ln>
                  <a:solidFill>
                    <a:srgbClr val="7030A0"/>
                  </a:solidFill>
                </a:ln>
                <a:solidFill>
                  <a:srgbClr val="3333FF"/>
                </a:solidFill>
                <a:latin typeface="Times New Roman" pitchFamily="18" charset="0"/>
                <a:cs typeface="Times New Roman" pitchFamily="18" charset="0"/>
              </a:rPr>
              <a:t>Vận dụng lý thuyết kiến tạo trong dạy học môn Toán ở cấp Tiểu học</a:t>
            </a:r>
          </a:p>
        </p:txBody>
      </p:sp>
      <p:sp>
        <p:nvSpPr>
          <p:cNvPr id="5" name="TextBox 4"/>
          <p:cNvSpPr txBox="1"/>
          <p:nvPr/>
        </p:nvSpPr>
        <p:spPr>
          <a:xfrm>
            <a:off x="0" y="1295400"/>
            <a:ext cx="9067800" cy="4524315"/>
          </a:xfrm>
          <a:prstGeom prst="rect">
            <a:avLst/>
          </a:prstGeom>
          <a:noFill/>
        </p:spPr>
        <p:txBody>
          <a:bodyPr wrap="square" rtlCol="0">
            <a:spAutoFit/>
          </a:bodyPr>
          <a:lstStyle/>
          <a:p>
            <a:pPr algn="just"/>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Kiến</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tạo</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là</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một</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cách</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tiếp</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cận</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dạy</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dựa</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trên</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nghiên</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cứu</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về</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việc</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dạy</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với</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niềm</a:t>
            </a:r>
            <a:r>
              <a:rPr lang="en-US" sz="3600" b="1" dirty="0" smtClean="0">
                <a:solidFill>
                  <a:srgbClr val="000099"/>
                </a:solidFill>
                <a:latin typeface="Times New Roman" pitchFamily="18" charset="0"/>
                <a:cs typeface="Times New Roman" pitchFamily="18" charset="0"/>
              </a:rPr>
              <a:t> tin </a:t>
            </a:r>
            <a:r>
              <a:rPr lang="en-US" sz="3600" b="1" dirty="0" err="1" smtClean="0">
                <a:solidFill>
                  <a:srgbClr val="000099"/>
                </a:solidFill>
                <a:latin typeface="Times New Roman" pitchFamily="18" charset="0"/>
                <a:cs typeface="Times New Roman" pitchFamily="18" charset="0"/>
              </a:rPr>
              <a:t>rằng</a:t>
            </a:r>
            <a:r>
              <a:rPr lang="en-US" sz="3600" b="1" dirty="0" smtClean="0">
                <a:solidFill>
                  <a:srgbClr val="000099"/>
                </a:solidFill>
                <a:latin typeface="Times New Roman" pitchFamily="18" charset="0"/>
                <a:cs typeface="Times New Roman" pitchFamily="18" charset="0"/>
              </a:rPr>
              <a:t>: tri </a:t>
            </a:r>
            <a:r>
              <a:rPr lang="en-US" sz="3600" b="1" dirty="0" err="1" smtClean="0">
                <a:solidFill>
                  <a:srgbClr val="000099"/>
                </a:solidFill>
                <a:latin typeface="Times New Roman" pitchFamily="18" charset="0"/>
                <a:cs typeface="Times New Roman" pitchFamily="18" charset="0"/>
              </a:rPr>
              <a:t>thức</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được</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kiến</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tạo</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nên</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bởi</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mỗi</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cá</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nhân</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người</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học</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sẽ</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trở</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nên</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vững</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chắc</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hơn</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rất</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nhiều</a:t>
            </a:r>
            <a:r>
              <a:rPr lang="en-US" sz="3600" b="1" dirty="0" smtClean="0">
                <a:solidFill>
                  <a:srgbClr val="000099"/>
                </a:solidFill>
                <a:latin typeface="Times New Roman" pitchFamily="18" charset="0"/>
                <a:cs typeface="Times New Roman" pitchFamily="18" charset="0"/>
              </a:rPr>
              <a:t> so </a:t>
            </a:r>
            <a:r>
              <a:rPr lang="en-US" sz="3600" b="1" dirty="0" err="1" smtClean="0">
                <a:solidFill>
                  <a:srgbClr val="000099"/>
                </a:solidFill>
                <a:latin typeface="Times New Roman" pitchFamily="18" charset="0"/>
                <a:cs typeface="Times New Roman" pitchFamily="18" charset="0"/>
              </a:rPr>
              <a:t>với</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việc</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nó</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nhận</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từ</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người</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khác</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Người</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học</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chính</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là</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kiến</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trúc</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sư</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của</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kiến</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thức</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và</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năng</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lực</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của</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chính</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mình</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Một</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lẽ</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tất</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yếu</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không</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ai</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học</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hộ</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cho</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người</a:t>
            </a:r>
            <a:r>
              <a:rPr lang="en-US" sz="3600" b="1" dirty="0" smtClean="0">
                <a:solidFill>
                  <a:srgbClr val="000099"/>
                </a:solidFill>
                <a:latin typeface="Times New Roman" pitchFamily="18" charset="0"/>
                <a:cs typeface="Times New Roman" pitchFamily="18" charset="0"/>
              </a:rPr>
              <a:t> </a:t>
            </a:r>
            <a:r>
              <a:rPr lang="en-US" sz="3600" b="1" dirty="0" err="1" smtClean="0">
                <a:solidFill>
                  <a:srgbClr val="000099"/>
                </a:solidFill>
                <a:latin typeface="Times New Roman" pitchFamily="18" charset="0"/>
                <a:cs typeface="Times New Roman" pitchFamily="18" charset="0"/>
              </a:rPr>
              <a:t>khác</a:t>
            </a:r>
            <a:r>
              <a:rPr lang="en-US" sz="3600" b="1" dirty="0" smtClean="0">
                <a:solidFill>
                  <a:srgbClr val="000099"/>
                </a:solidFill>
                <a:latin typeface="Times New Roman" pitchFamily="18" charset="0"/>
                <a:cs typeface="Times New Roman" pitchFamily="18" charset="0"/>
              </a:rPr>
              <a:t>.</a:t>
            </a:r>
            <a:endParaRPr lang="en-US" sz="3600" b="1" dirty="0">
              <a:solidFill>
                <a:srgbClr val="000099"/>
              </a:solidFill>
              <a:latin typeface="Times New Roman" pitchFamily="18" charset="0"/>
              <a:cs typeface="Times New Roman" pitchFamily="18" charset="0"/>
            </a:endParaRPr>
          </a:p>
        </p:txBody>
      </p:sp>
    </p:spTree>
    <p:extLst>
      <p:ext uri="{BB962C8B-B14F-4D97-AF65-F5344CB8AC3E}">
        <p14:creationId xmlns:p14="http://schemas.microsoft.com/office/powerpoint/2010/main" val="187892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Hình nền powerpoint chuyên nghiệp - Animation Effects Templates | Hình ảnh,  Hình nền, Phông nền"/>
          <p:cNvPicPr>
            <a:picLocks noChangeAspect="1" noChangeArrowheads="1"/>
          </p:cNvPicPr>
          <p:nvPr/>
        </p:nvPicPr>
        <p:blipFill>
          <a:blip r:embed="rId3"/>
          <a:srcRect/>
          <a:stretch>
            <a:fillRect/>
          </a:stretch>
        </p:blipFill>
        <p:spPr bwMode="auto">
          <a:xfrm>
            <a:off x="-1" y="0"/>
            <a:ext cx="9277707" cy="6858000"/>
          </a:xfrm>
          <a:prstGeom prst="rect">
            <a:avLst/>
          </a:prstGeom>
          <a:noFill/>
        </p:spPr>
      </p:pic>
      <p:sp>
        <p:nvSpPr>
          <p:cNvPr id="3" name="Hình chữ nhật 2"/>
          <p:cNvSpPr/>
          <p:nvPr/>
        </p:nvSpPr>
        <p:spPr>
          <a:xfrm>
            <a:off x="381000" y="304800"/>
            <a:ext cx="8686800" cy="954107"/>
          </a:xfrm>
          <a:prstGeom prst="rect">
            <a:avLst/>
          </a:prstGeom>
        </p:spPr>
        <p:txBody>
          <a:bodyPr wrap="square">
            <a:spAutoFit/>
          </a:bodyPr>
          <a:lstStyle/>
          <a:p>
            <a:pPr indent="693738" algn="just"/>
            <a:r>
              <a:rPr lang="en-US" sz="2800" b="1" i="1" dirty="0" smtClean="0">
                <a:ln>
                  <a:solidFill>
                    <a:schemeClr val="tx1"/>
                  </a:solidFill>
                </a:ln>
                <a:solidFill>
                  <a:srgbClr val="3333FF"/>
                </a:solidFill>
                <a:latin typeface="Times New Roman" pitchFamily="18" charset="0"/>
                <a:cs typeface="Times New Roman" pitchFamily="18" charset="0"/>
              </a:rPr>
              <a:t>1</a:t>
            </a:r>
            <a:r>
              <a:rPr lang="vi-VN" sz="2800" b="1" i="1" dirty="0" smtClean="0">
                <a:ln>
                  <a:solidFill>
                    <a:srgbClr val="7030A0"/>
                  </a:solidFill>
                </a:ln>
                <a:solidFill>
                  <a:srgbClr val="3333FF"/>
                </a:solidFill>
                <a:latin typeface="Times New Roman" pitchFamily="18" charset="0"/>
                <a:cs typeface="Times New Roman" pitchFamily="18" charset="0"/>
              </a:rPr>
              <a:t>.</a:t>
            </a:r>
            <a:r>
              <a:rPr lang="vi-VN" sz="2800" i="1" dirty="0" smtClean="0">
                <a:ln>
                  <a:solidFill>
                    <a:srgbClr val="7030A0"/>
                  </a:solidFill>
                </a:ln>
                <a:solidFill>
                  <a:srgbClr val="3333FF"/>
                </a:solidFill>
                <a:latin typeface="Times New Roman" pitchFamily="18" charset="0"/>
                <a:cs typeface="Times New Roman" pitchFamily="18" charset="0"/>
              </a:rPr>
              <a:t> </a:t>
            </a:r>
            <a:r>
              <a:rPr lang="vi-VN" sz="2800" b="1" i="1" dirty="0">
                <a:ln>
                  <a:solidFill>
                    <a:srgbClr val="7030A0"/>
                  </a:solidFill>
                </a:ln>
                <a:solidFill>
                  <a:srgbClr val="3333FF"/>
                </a:solidFill>
                <a:latin typeface="Times New Roman" pitchFamily="18" charset="0"/>
                <a:cs typeface="Times New Roman" pitchFamily="18" charset="0"/>
              </a:rPr>
              <a:t>Vận dụng lý thuyết kiến tạo trong dạy học môn Toán ở cấp Tiểu học</a:t>
            </a:r>
          </a:p>
        </p:txBody>
      </p:sp>
      <p:sp>
        <p:nvSpPr>
          <p:cNvPr id="2" name="Rectangle 1"/>
          <p:cNvSpPr/>
          <p:nvPr/>
        </p:nvSpPr>
        <p:spPr>
          <a:xfrm>
            <a:off x="304800" y="1447800"/>
            <a:ext cx="8534400" cy="3539430"/>
          </a:xfrm>
          <a:prstGeom prst="rect">
            <a:avLst/>
          </a:prstGeom>
        </p:spPr>
        <p:txBody>
          <a:bodyPr wrap="square">
            <a:spAutoFit/>
          </a:bodyPr>
          <a:lstStyle/>
          <a:p>
            <a:pPr indent="736600" algn="just"/>
            <a:r>
              <a:rPr lang="vi-VN" sz="2800" b="1" dirty="0">
                <a:latin typeface="Times New Roman" pitchFamily="18" charset="0"/>
                <a:cs typeface="Times New Roman" pitchFamily="18" charset="0"/>
              </a:rPr>
              <a:t>Khi vận dụng lý thuyết kiến tạo trong dạy học môn Toán Tiểu học, GV phải tiến hành hai loại công việc sau:</a:t>
            </a:r>
            <a:endParaRPr lang="en-US" sz="2800" b="1" dirty="0">
              <a:latin typeface="Times New Roman" pitchFamily="18" charset="0"/>
              <a:cs typeface="Times New Roman" pitchFamily="18" charset="0"/>
            </a:endParaRPr>
          </a:p>
          <a:p>
            <a:pPr indent="736600" algn="just"/>
            <a:r>
              <a:rPr lang="en-US" sz="2800" b="1" i="1" dirty="0" smtClean="0">
                <a:latin typeface="Times New Roman" pitchFamily="18" charset="0"/>
                <a:cs typeface="Times New Roman" pitchFamily="18" charset="0"/>
              </a:rPr>
              <a:t>- </a:t>
            </a:r>
            <a:r>
              <a:rPr lang="vi-VN" sz="2800" b="1" i="1" dirty="0" smtClean="0">
                <a:latin typeface="Times New Roman" pitchFamily="18" charset="0"/>
                <a:cs typeface="Times New Roman" pitchFamily="18" charset="0"/>
              </a:rPr>
              <a:t>Tìm </a:t>
            </a:r>
            <a:r>
              <a:rPr lang="vi-VN" sz="2800" b="1" i="1" dirty="0">
                <a:latin typeface="Times New Roman" pitchFamily="18" charset="0"/>
                <a:cs typeface="Times New Roman" pitchFamily="18" charset="0"/>
              </a:rPr>
              <a:t>hiểu, thăm dò những hiểu biết ban đầu của HS liên quan đến nội dung sắp học để biết được mức độ hiểu kiến thức, kĩ năng đã có của </a:t>
            </a:r>
            <a:r>
              <a:rPr lang="vi-VN" sz="2800" b="1" i="1" dirty="0" smtClean="0">
                <a:latin typeface="Times New Roman" pitchFamily="18" charset="0"/>
                <a:cs typeface="Times New Roman" pitchFamily="18" charset="0"/>
              </a:rPr>
              <a:t>HS. </a:t>
            </a:r>
            <a:endParaRPr lang="en-US" sz="2800" b="1" i="1" dirty="0" smtClean="0">
              <a:latin typeface="Times New Roman" pitchFamily="18" charset="0"/>
              <a:cs typeface="Times New Roman" pitchFamily="18" charset="0"/>
            </a:endParaRPr>
          </a:p>
          <a:p>
            <a:pPr indent="736600" algn="just"/>
            <a:r>
              <a:rPr lang="en-US" sz="2800" b="1" i="1" dirty="0">
                <a:latin typeface="Times New Roman" pitchFamily="18" charset="0"/>
                <a:cs typeface="Times New Roman" pitchFamily="18" charset="0"/>
              </a:rPr>
              <a:t>- </a:t>
            </a:r>
            <a:r>
              <a:rPr lang="vi-VN" sz="2800" b="1" i="1" dirty="0">
                <a:latin typeface="Times New Roman" pitchFamily="18" charset="0"/>
                <a:cs typeface="Times New Roman" pitchFamily="18" charset="0"/>
              </a:rPr>
              <a:t>Xây dựng tình huống học tập; thiết kế các tình huống học tập của GV và HS trong giờ học. </a:t>
            </a:r>
            <a:endParaRPr lang="en-US" sz="2800" b="1" i="1" dirty="0">
              <a:latin typeface="Times New Roman" pitchFamily="18" charset="0"/>
              <a:cs typeface="Times New Roman" pitchFamily="18" charset="0"/>
            </a:endParaRPr>
          </a:p>
        </p:txBody>
      </p:sp>
    </p:spTree>
    <p:extLst>
      <p:ext uri="{BB962C8B-B14F-4D97-AF65-F5344CB8AC3E}">
        <p14:creationId xmlns:p14="http://schemas.microsoft.com/office/powerpoint/2010/main" val="187892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Đơn giản là bảng triển lãm thương mại màu xám trắng nền | Nền AI Tải xuống  miễn phí - Pikbest"/>
          <p:cNvPicPr>
            <a:picLocks noChangeAspect="1" noChangeArrowheads="1"/>
          </p:cNvPicPr>
          <p:nvPr/>
        </p:nvPicPr>
        <p:blipFill>
          <a:blip r:embed="rId6"/>
          <a:srcRect/>
          <a:stretch>
            <a:fillRect/>
          </a:stretch>
        </p:blipFill>
        <p:spPr bwMode="auto">
          <a:xfrm>
            <a:off x="-1" y="1524000"/>
            <a:ext cx="9165465" cy="5334000"/>
          </a:xfrm>
          <a:prstGeom prst="rect">
            <a:avLst/>
          </a:prstGeom>
          <a:noFill/>
        </p:spPr>
      </p:pic>
      <p:sp>
        <p:nvSpPr>
          <p:cNvPr id="6" name="TextBox 5"/>
          <p:cNvSpPr txBox="1"/>
          <p:nvPr/>
        </p:nvSpPr>
        <p:spPr>
          <a:xfrm>
            <a:off x="228600" y="1903616"/>
            <a:ext cx="8755380" cy="2954655"/>
          </a:xfrm>
          <a:prstGeom prst="rect">
            <a:avLst/>
          </a:prstGeom>
          <a:noFill/>
          <a:ln>
            <a:noFill/>
          </a:ln>
        </p:spPr>
        <p:txBody>
          <a:bodyPr wrap="square" rtlCol="0">
            <a:spAutoFit/>
          </a:bodyPr>
          <a:lstStyle/>
          <a:p>
            <a:pP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Dạy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kiến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nhẹ</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vai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trò</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endParaRPr lang="en-US" sz="3200" b="1" dirty="0">
              <a:solidFill>
                <a:srgbClr val="FF0000"/>
              </a:solidFill>
              <a:latin typeface="Times New Roman" panose="02020603050405020304" pitchFamily="18" charset="0"/>
              <a:cs typeface="Times New Roman" panose="02020603050405020304" pitchFamily="18" charset="0"/>
            </a:endParaRPr>
          </a:p>
          <a:p>
            <a:pPr marL="514350" indent="-514350">
              <a:lnSpc>
                <a:spcPct val="150000"/>
              </a:lnSpc>
              <a:buAutoNum type="alphaUcPeriod"/>
            </a:pPr>
            <a:r>
              <a:rPr lang="en-US" sz="3200" b="1" dirty="0" err="1">
                <a:latin typeface="Times New Roman" panose="02020603050405020304" pitchFamily="18" charset="0"/>
                <a:cs typeface="Times New Roman" panose="02020603050405020304" pitchFamily="18" charset="0"/>
              </a:rPr>
              <a:t>Đúng</a:t>
            </a:r>
            <a:endParaRPr lang="en-US" sz="3200" b="1" dirty="0">
              <a:latin typeface="Times New Roman" panose="02020603050405020304" pitchFamily="18" charset="0"/>
              <a:cs typeface="Times New Roman" panose="02020603050405020304" pitchFamily="18" charset="0"/>
            </a:endParaRPr>
          </a:p>
          <a:p>
            <a:pPr marL="514350" indent="-514350">
              <a:lnSpc>
                <a:spcPct val="150000"/>
              </a:lnSpc>
              <a:buAutoNum type="alphaUcPeriod"/>
            </a:pPr>
            <a:r>
              <a:rPr lang="en-US" sz="3200" b="1" dirty="0">
                <a:latin typeface="Times New Roman" panose="02020603050405020304" pitchFamily="18" charset="0"/>
                <a:cs typeface="Times New Roman" panose="02020603050405020304" pitchFamily="18" charset="0"/>
              </a:rPr>
              <a:t>Sai</a:t>
            </a:r>
          </a:p>
          <a:p>
            <a:pPr marL="514350" indent="-514350">
              <a:lnSpc>
                <a:spcPct val="150000"/>
              </a:lnSpc>
              <a:buAutoNum type="alphaUcPeriod"/>
            </a:pPr>
            <a:endParaRPr lang="en-US" sz="2800" b="1" dirty="0">
              <a:latin typeface="Times New Roman" panose="02020603050405020304" pitchFamily="18" charset="0"/>
              <a:cs typeface="Times New Roman" panose="02020603050405020304" pitchFamily="18" charset="0"/>
            </a:endParaRPr>
          </a:p>
        </p:txBody>
      </p:sp>
      <p:sp>
        <p:nvSpPr>
          <p:cNvPr id="8" name="Oval 7"/>
          <p:cNvSpPr/>
          <p:nvPr/>
        </p:nvSpPr>
        <p:spPr>
          <a:xfrm>
            <a:off x="265315" y="3492269"/>
            <a:ext cx="441960" cy="6299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8 giay">
            <a:hlinkClick r:id="" action="ppaction://media"/>
            <a:extLst>
              <a:ext uri="{FF2B5EF4-FFF2-40B4-BE49-F238E27FC236}">
                <a16:creationId xmlns:a16="http://schemas.microsoft.com/office/drawing/2014/main" id="{FF2B1450-12F6-410B-90DC-CEC50964217C}"/>
              </a:ext>
            </a:extLst>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7543800" y="5257800"/>
            <a:ext cx="457200" cy="609600"/>
          </a:xfrm>
          <a:prstGeom prst="rect">
            <a:avLst/>
          </a:prstGeom>
        </p:spPr>
      </p:pic>
      <p:sp>
        <p:nvSpPr>
          <p:cNvPr id="9" name="Hình chữ nhật 2"/>
          <p:cNvSpPr/>
          <p:nvPr/>
        </p:nvSpPr>
        <p:spPr>
          <a:xfrm>
            <a:off x="0" y="0"/>
            <a:ext cx="9144000" cy="1538883"/>
          </a:xfrm>
          <a:prstGeom prst="rect">
            <a:avLst/>
          </a:prstGeom>
          <a:solidFill>
            <a:srgbClr val="FFFF00"/>
          </a:solidFill>
          <a:ln>
            <a:solidFill>
              <a:srgbClr val="FF66FF"/>
            </a:solidFill>
          </a:ln>
        </p:spPr>
        <p:txBody>
          <a:bodyPr wrap="square">
            <a:spAutoFit/>
          </a:bodyPr>
          <a:lstStyle/>
          <a:p>
            <a:pPr indent="693738" algn="just"/>
            <a:endParaRPr lang="en-US" sz="1400" b="1" i="1" dirty="0" smtClean="0">
              <a:ln>
                <a:solidFill>
                  <a:schemeClr val="tx1"/>
                </a:solidFill>
              </a:ln>
              <a:latin typeface="Times New Roman" pitchFamily="18" charset="0"/>
              <a:cs typeface="Times New Roman" pitchFamily="18" charset="0"/>
            </a:endParaRPr>
          </a:p>
          <a:p>
            <a:pPr marL="166688" indent="685800" algn="just"/>
            <a:r>
              <a:rPr lang="en-US" sz="2800" b="1" i="1" dirty="0" smtClean="0">
                <a:ln>
                  <a:solidFill>
                    <a:srgbClr val="7030A0"/>
                  </a:solidFill>
                </a:ln>
                <a:solidFill>
                  <a:srgbClr val="002060"/>
                </a:solidFill>
                <a:latin typeface="Times New Roman" pitchFamily="18" charset="0"/>
                <a:cs typeface="Times New Roman" pitchFamily="18" charset="0"/>
              </a:rPr>
              <a:t>1. </a:t>
            </a:r>
            <a:r>
              <a:rPr lang="vi-VN" sz="2800" b="1" i="1" dirty="0" smtClean="0">
                <a:ln>
                  <a:solidFill>
                    <a:srgbClr val="7030A0"/>
                  </a:solidFill>
                </a:ln>
                <a:solidFill>
                  <a:srgbClr val="002060"/>
                </a:solidFill>
                <a:latin typeface="Times New Roman" pitchFamily="18" charset="0"/>
                <a:cs typeface="Times New Roman" pitchFamily="18" charset="0"/>
              </a:rPr>
              <a:t>Vận </a:t>
            </a:r>
            <a:r>
              <a:rPr lang="vi-VN" sz="2800" b="1" i="1" dirty="0">
                <a:ln>
                  <a:solidFill>
                    <a:srgbClr val="7030A0"/>
                  </a:solidFill>
                </a:ln>
                <a:solidFill>
                  <a:srgbClr val="002060"/>
                </a:solidFill>
                <a:latin typeface="Times New Roman" pitchFamily="18" charset="0"/>
                <a:cs typeface="Times New Roman" pitchFamily="18" charset="0"/>
              </a:rPr>
              <a:t>dụng lý thuyết kiến tạo trong dạy học môn Toán ở cấp Tiểu </a:t>
            </a:r>
            <a:r>
              <a:rPr lang="vi-VN" sz="2800" b="1" i="1" dirty="0" smtClean="0">
                <a:ln>
                  <a:solidFill>
                    <a:srgbClr val="7030A0"/>
                  </a:solidFill>
                </a:ln>
                <a:solidFill>
                  <a:srgbClr val="002060"/>
                </a:solidFill>
                <a:latin typeface="Times New Roman" pitchFamily="18" charset="0"/>
                <a:cs typeface="Times New Roman" pitchFamily="18" charset="0"/>
              </a:rPr>
              <a:t>học</a:t>
            </a:r>
            <a:endParaRPr lang="en-US" sz="2800" b="1" i="1" dirty="0" smtClean="0">
              <a:ln>
                <a:solidFill>
                  <a:srgbClr val="7030A0"/>
                </a:solidFill>
              </a:ln>
              <a:solidFill>
                <a:srgbClr val="002060"/>
              </a:solidFill>
              <a:latin typeface="Times New Roman" pitchFamily="18" charset="0"/>
              <a:cs typeface="Times New Roman" pitchFamily="18" charset="0"/>
            </a:endParaRPr>
          </a:p>
          <a:p>
            <a:pPr algn="just"/>
            <a:endParaRPr lang="vi-VN" sz="2400" b="1" i="1" dirty="0">
              <a:ln>
                <a:solidFill>
                  <a:srgbClr val="7030A0"/>
                </a:solidFill>
              </a:ln>
              <a:solidFill>
                <a:srgbClr val="00206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96447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92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6"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Đơn giản là bảng triển lãm thương mại màu xám trắng nền | Nền AI Tải xuống  miễn phí - Pikbest"/>
          <p:cNvPicPr>
            <a:picLocks noChangeAspect="1" noChangeArrowheads="1"/>
          </p:cNvPicPr>
          <p:nvPr/>
        </p:nvPicPr>
        <p:blipFill>
          <a:blip r:embed="rId6"/>
          <a:srcRect/>
          <a:stretch>
            <a:fillRect/>
          </a:stretch>
        </p:blipFill>
        <p:spPr bwMode="auto">
          <a:xfrm>
            <a:off x="-1" y="1524000"/>
            <a:ext cx="9165465" cy="5334000"/>
          </a:xfrm>
          <a:prstGeom prst="rect">
            <a:avLst/>
          </a:prstGeom>
          <a:noFill/>
        </p:spPr>
      </p:pic>
      <p:sp>
        <p:nvSpPr>
          <p:cNvPr id="7" name="Slide Number Placeholder 6"/>
          <p:cNvSpPr>
            <a:spLocks noGrp="1"/>
          </p:cNvSpPr>
          <p:nvPr>
            <p:ph type="sldNum" sz="quarter" idx="12"/>
          </p:nvPr>
        </p:nvSpPr>
        <p:spPr/>
        <p:txBody>
          <a:bodyPr>
            <a:normAutofit/>
          </a:bodyPr>
          <a:lstStyle/>
          <a:p>
            <a:fld id="{1AD93096-5B34-4342-9326-69289CEAE4C2}" type="slidenum">
              <a:rPr lang="en-US" smtClean="0"/>
              <a:pPr/>
              <a:t>13</a:t>
            </a:fld>
            <a:endParaRPr lang="en-US" dirty="0"/>
          </a:p>
        </p:txBody>
      </p:sp>
      <p:sp>
        <p:nvSpPr>
          <p:cNvPr id="6" name="TextBox 5"/>
          <p:cNvSpPr txBox="1"/>
          <p:nvPr/>
        </p:nvSpPr>
        <p:spPr>
          <a:xfrm>
            <a:off x="396240" y="1584960"/>
            <a:ext cx="8595360" cy="3600986"/>
          </a:xfrm>
          <a:prstGeom prst="rect">
            <a:avLst/>
          </a:prstGeom>
          <a:noFill/>
        </p:spPr>
        <p:txBody>
          <a:bodyPr wrap="square" rtlCol="0">
            <a:spAutoFit/>
          </a:bodyPr>
          <a:lstStyle/>
          <a:p>
            <a:pPr>
              <a:lnSpc>
                <a:spcPct val="150000"/>
              </a:lnSpc>
            </a:pPr>
            <a:r>
              <a:rPr lang="en-US" sz="3200" b="1" dirty="0" err="1" smtClean="0">
                <a:solidFill>
                  <a:srgbClr val="FF0000"/>
                </a:solidFill>
                <a:latin typeface="Times New Roman" panose="02020603050405020304" pitchFamily="18" charset="0"/>
                <a:cs typeface="Times New Roman" panose="02020603050405020304" pitchFamily="18" charset="0"/>
              </a:rPr>
              <a:t>Trong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dạy</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học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kiến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tạo</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vai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trò</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của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giáo</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viên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là</a:t>
            </a:r>
            <a:r>
              <a:rPr lang="en-US" sz="3200" b="1" dirty="0" smtClean="0">
                <a:solidFill>
                  <a:srgbClr val="FF0000"/>
                </a:solidFill>
                <a:latin typeface="Times New Roman" panose="02020603050405020304" pitchFamily="18" charset="0"/>
                <a:cs typeface="Times New Roman" panose="02020603050405020304" pitchFamily="18" charset="0"/>
              </a:rPr>
              <a:t>:</a:t>
            </a:r>
          </a:p>
          <a:p>
            <a:pPr marL="514350" indent="-514350">
              <a:lnSpc>
                <a:spcPct val="150000"/>
              </a:lnSpc>
              <a:buAutoNum type="alphaUcPeriod"/>
            </a:pPr>
            <a:r>
              <a:rPr lang="en-US" sz="3200" b="1" dirty="0" err="1" smtClean="0">
                <a:latin typeface="Times New Roman" panose="02020603050405020304" pitchFamily="18" charset="0"/>
                <a:cs typeface="Times New Roman" panose="02020603050405020304" pitchFamily="18" charset="0"/>
              </a:rPr>
              <a:t>Tổ</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chức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môi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trường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tập</a:t>
            </a:r>
            <a:endParaRPr lang="en-US" sz="3200" b="1" dirty="0" smtClean="0">
              <a:latin typeface="Times New Roman" panose="02020603050405020304" pitchFamily="18" charset="0"/>
              <a:cs typeface="Times New Roman" panose="02020603050405020304" pitchFamily="18" charset="0"/>
            </a:endParaRPr>
          </a:p>
          <a:p>
            <a:pPr marL="514350" indent="-514350">
              <a:lnSpc>
                <a:spcPct val="150000"/>
              </a:lnSpc>
              <a:buAutoNum type="alphaUcPeriod"/>
            </a:pPr>
            <a:r>
              <a:rPr lang="en-US" sz="3200" b="1" dirty="0" err="1" smtClean="0">
                <a:latin typeface="Times New Roman" panose="02020603050405020304" pitchFamily="18" charset="0"/>
                <a:cs typeface="Times New Roman" panose="02020603050405020304" pitchFamily="18" charset="0"/>
              </a:rPr>
              <a:t>Truyền</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thụ</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thức</a:t>
            </a:r>
            <a:endParaRPr lang="en-US" sz="3200" b="1" dirty="0">
              <a:latin typeface="Times New Roman" panose="02020603050405020304" pitchFamily="18" charset="0"/>
              <a:cs typeface="Times New Roman" panose="02020603050405020304" pitchFamily="18" charset="0"/>
            </a:endParaRPr>
          </a:p>
          <a:p>
            <a:pPr>
              <a:lnSpc>
                <a:spcPct val="150000"/>
              </a:lnSpc>
            </a:pPr>
            <a:endParaRPr lang="en-US" sz="2800" b="1" dirty="0">
              <a:latin typeface="Times New Roman" panose="02020603050405020304" pitchFamily="18" charset="0"/>
              <a:cs typeface="Times New Roman" panose="02020603050405020304" pitchFamily="18" charset="0"/>
            </a:endParaRPr>
          </a:p>
          <a:p>
            <a:pPr marL="514350" indent="-514350">
              <a:lnSpc>
                <a:spcPct val="150000"/>
              </a:lnSpc>
              <a:buAutoNum type="alphaUcPeriod"/>
            </a:pPr>
            <a:endParaRPr lang="en-US" sz="2800" b="1" dirty="0">
              <a:latin typeface="Times New Roman" panose="02020603050405020304" pitchFamily="18" charset="0"/>
              <a:cs typeface="Times New Roman" panose="02020603050405020304" pitchFamily="18" charset="0"/>
            </a:endParaRPr>
          </a:p>
        </p:txBody>
      </p:sp>
      <p:sp>
        <p:nvSpPr>
          <p:cNvPr id="8" name="Oval 7"/>
          <p:cNvSpPr/>
          <p:nvPr/>
        </p:nvSpPr>
        <p:spPr>
          <a:xfrm>
            <a:off x="396240" y="2514600"/>
            <a:ext cx="441960" cy="6299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8 giay">
            <a:hlinkClick r:id="" action="ppaction://media"/>
            <a:extLst>
              <a:ext uri="{FF2B5EF4-FFF2-40B4-BE49-F238E27FC236}">
                <a16:creationId xmlns:a16="http://schemas.microsoft.com/office/drawing/2014/main" id="{C488D9DB-2CFC-460C-BA02-4F35549649C1}"/>
              </a:ext>
            </a:extLst>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5257800" y="5109284"/>
            <a:ext cx="457200" cy="609600"/>
          </a:xfrm>
          <a:prstGeom prst="rect">
            <a:avLst/>
          </a:prstGeom>
        </p:spPr>
      </p:pic>
      <p:sp>
        <p:nvSpPr>
          <p:cNvPr id="2" name="Title 1"/>
          <p:cNvSpPr>
            <a:spLocks noGrp="1"/>
          </p:cNvSpPr>
          <p:nvPr>
            <p:ph type="title"/>
          </p:nvPr>
        </p:nvSpPr>
        <p:spPr/>
        <p:txBody>
          <a:bodyPr/>
          <a:lstStyle/>
          <a:p>
            <a:endParaRPr lang="en-US"/>
          </a:p>
        </p:txBody>
      </p:sp>
      <p:sp>
        <p:nvSpPr>
          <p:cNvPr id="10" name="Hình chữ nhật 2"/>
          <p:cNvSpPr/>
          <p:nvPr/>
        </p:nvSpPr>
        <p:spPr>
          <a:xfrm>
            <a:off x="0" y="0"/>
            <a:ext cx="9144000" cy="1538883"/>
          </a:xfrm>
          <a:prstGeom prst="rect">
            <a:avLst/>
          </a:prstGeom>
          <a:solidFill>
            <a:srgbClr val="FFFF00"/>
          </a:solidFill>
        </p:spPr>
        <p:txBody>
          <a:bodyPr wrap="square">
            <a:spAutoFit/>
          </a:bodyPr>
          <a:lstStyle/>
          <a:p>
            <a:pPr indent="693738" algn="just"/>
            <a:endParaRPr lang="en-US" sz="1400" b="1" i="1" dirty="0" smtClean="0">
              <a:ln>
                <a:solidFill>
                  <a:schemeClr val="tx1"/>
                </a:solidFill>
              </a:ln>
              <a:latin typeface="Times New Roman" pitchFamily="18" charset="0"/>
              <a:cs typeface="Times New Roman" pitchFamily="18" charset="0"/>
            </a:endParaRPr>
          </a:p>
          <a:p>
            <a:pPr marL="166688" indent="685800" algn="just"/>
            <a:r>
              <a:rPr lang="en-US" sz="2800" b="1" i="1" dirty="0" smtClean="0">
                <a:ln>
                  <a:solidFill>
                    <a:srgbClr val="7030A0"/>
                  </a:solidFill>
                </a:ln>
                <a:solidFill>
                  <a:srgbClr val="002060"/>
                </a:solidFill>
                <a:latin typeface="Times New Roman" pitchFamily="18" charset="0"/>
                <a:cs typeface="Times New Roman" pitchFamily="18" charset="0"/>
              </a:rPr>
              <a:t>1. </a:t>
            </a:r>
            <a:r>
              <a:rPr lang="vi-VN" sz="2800" b="1" i="1" dirty="0" smtClean="0">
                <a:ln>
                  <a:solidFill>
                    <a:srgbClr val="7030A0"/>
                  </a:solidFill>
                </a:ln>
                <a:solidFill>
                  <a:srgbClr val="002060"/>
                </a:solidFill>
                <a:latin typeface="Times New Roman" pitchFamily="18" charset="0"/>
                <a:cs typeface="Times New Roman" pitchFamily="18" charset="0"/>
              </a:rPr>
              <a:t>Vận </a:t>
            </a:r>
            <a:r>
              <a:rPr lang="vi-VN" sz="2800" b="1" i="1" dirty="0">
                <a:ln>
                  <a:solidFill>
                    <a:srgbClr val="7030A0"/>
                  </a:solidFill>
                </a:ln>
                <a:solidFill>
                  <a:srgbClr val="002060"/>
                </a:solidFill>
                <a:latin typeface="Times New Roman" pitchFamily="18" charset="0"/>
                <a:cs typeface="Times New Roman" pitchFamily="18" charset="0"/>
              </a:rPr>
              <a:t>dụng lý thuyết kiến tạo trong dạy học môn Toán ở cấp Tiểu </a:t>
            </a:r>
            <a:r>
              <a:rPr lang="vi-VN" sz="2800" b="1" i="1" dirty="0" smtClean="0">
                <a:ln>
                  <a:solidFill>
                    <a:srgbClr val="7030A0"/>
                  </a:solidFill>
                </a:ln>
                <a:solidFill>
                  <a:srgbClr val="002060"/>
                </a:solidFill>
                <a:latin typeface="Times New Roman" pitchFamily="18" charset="0"/>
                <a:cs typeface="Times New Roman" pitchFamily="18" charset="0"/>
              </a:rPr>
              <a:t>học</a:t>
            </a:r>
            <a:endParaRPr lang="en-US" sz="2800" b="1" i="1" dirty="0" smtClean="0">
              <a:ln>
                <a:solidFill>
                  <a:srgbClr val="7030A0"/>
                </a:solidFill>
              </a:ln>
              <a:solidFill>
                <a:srgbClr val="002060"/>
              </a:solidFill>
              <a:latin typeface="Times New Roman" pitchFamily="18" charset="0"/>
              <a:cs typeface="Times New Roman" pitchFamily="18" charset="0"/>
            </a:endParaRPr>
          </a:p>
          <a:p>
            <a:pPr algn="just"/>
            <a:endParaRPr lang="vi-VN" sz="2400" b="1" i="1" dirty="0">
              <a:ln>
                <a:solidFill>
                  <a:srgbClr val="7030A0"/>
                </a:solidFill>
              </a:ln>
              <a:solidFill>
                <a:srgbClr val="00206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44063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924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9"/>
                </p:tgtEl>
              </p:cMediaNode>
            </p:audio>
          </p:childTnLst>
        </p:cTn>
      </p:par>
    </p:tnLst>
    <p:bldLst>
      <p:bldP spid="6" grpId="0" uiExpand="1" build="p"/>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0" name="Picture 4" descr="Đơn giản là bảng triển lãm thương mại màu xám trắng nền | Nền AI Tải xuống  miễn phí - Pikbest"/>
          <p:cNvPicPr>
            <a:picLocks noChangeAspect="1" noChangeArrowheads="1"/>
          </p:cNvPicPr>
          <p:nvPr/>
        </p:nvPicPr>
        <p:blipFill>
          <a:blip r:embed="rId6"/>
          <a:srcRect/>
          <a:stretch>
            <a:fillRect/>
          </a:stretch>
        </p:blipFill>
        <p:spPr bwMode="auto">
          <a:xfrm>
            <a:off x="-1" y="1524000"/>
            <a:ext cx="9165465" cy="5334000"/>
          </a:xfrm>
          <a:prstGeom prst="rect">
            <a:avLst/>
          </a:prstGeom>
          <a:noFill/>
        </p:spPr>
      </p:pic>
      <p:sp>
        <p:nvSpPr>
          <p:cNvPr id="7" name="Slide Number Placeholder 6"/>
          <p:cNvSpPr>
            <a:spLocks noGrp="1"/>
          </p:cNvSpPr>
          <p:nvPr>
            <p:ph type="sldNum" sz="quarter" idx="12"/>
          </p:nvPr>
        </p:nvSpPr>
        <p:spPr/>
        <p:txBody>
          <a:bodyPr>
            <a:normAutofit/>
          </a:bodyPr>
          <a:lstStyle/>
          <a:p>
            <a:fld id="{1AD93096-5B34-4342-9326-69289CEAE4C2}" type="slidenum">
              <a:rPr lang="en-US" smtClean="0"/>
              <a:pPr/>
              <a:t>14</a:t>
            </a:fld>
            <a:endParaRPr lang="en-US" dirty="0"/>
          </a:p>
        </p:txBody>
      </p:sp>
      <p:sp>
        <p:nvSpPr>
          <p:cNvPr id="9" name="TextBox 8"/>
          <p:cNvSpPr txBox="1"/>
          <p:nvPr/>
        </p:nvSpPr>
        <p:spPr>
          <a:xfrm>
            <a:off x="0" y="1584960"/>
            <a:ext cx="9144000" cy="4524315"/>
          </a:xfrm>
          <a:prstGeom prst="rect">
            <a:avLst/>
          </a:prstGeom>
          <a:noFill/>
        </p:spPr>
        <p:txBody>
          <a:bodyPr wrap="square" rtlCol="0">
            <a:spAutoFit/>
          </a:bodyPr>
          <a:lstStyle/>
          <a:p>
            <a:pPr marL="61913" indent="457200">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dạy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kiến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tạo</a:t>
            </a:r>
            <a:r>
              <a:rPr lang="en-US" sz="3200" b="1" dirty="0" smtClean="0">
                <a:solidFill>
                  <a:srgbClr val="FF0000"/>
                </a:solidFill>
                <a:latin typeface="Times New Roman" panose="02020603050405020304" pitchFamily="18" charset="0"/>
                <a:cs typeface="Times New Roman" panose="02020603050405020304" pitchFamily="18" charset="0"/>
              </a:rPr>
              <a:t>:</a:t>
            </a:r>
          </a:p>
          <a:p>
            <a:pPr marL="61913" indent="457200">
              <a:lnSpc>
                <a:spcPct val="150000"/>
              </a:lnSpc>
            </a:pPr>
            <a:r>
              <a:rPr lang="en-US" sz="3200" b="1" dirty="0" smtClean="0">
                <a:latin typeface="Times New Roman" panose="02020603050405020304" pitchFamily="18" charset="0"/>
                <a:cs typeface="Times New Roman" panose="02020603050405020304" pitchFamily="18" charset="0"/>
              </a:rPr>
              <a:t>A. </a:t>
            </a:r>
            <a:r>
              <a:rPr lang="en-US" sz="3200" b="1" dirty="0" err="1" smtClean="0">
                <a:latin typeface="Times New Roman" panose="02020603050405020304" pitchFamily="18" charset="0"/>
                <a:cs typeface="Times New Roman" panose="02020603050405020304" pitchFamily="18" charset="0"/>
              </a:rPr>
              <a:t>Kiến</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nảy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mọi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hệt</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nhau</a:t>
            </a:r>
            <a:r>
              <a:rPr lang="en-US" sz="3200" b="1" dirty="0" smtClean="0">
                <a:latin typeface="Times New Roman" panose="02020603050405020304" pitchFamily="18" charset="0"/>
                <a:cs typeface="Times New Roman" panose="02020603050405020304" pitchFamily="18" charset="0"/>
              </a:rPr>
              <a:t>.</a:t>
            </a:r>
          </a:p>
          <a:p>
            <a:pPr marL="61913" indent="457200">
              <a:lnSpc>
                <a:spcPct val="150000"/>
              </a:lnSpc>
            </a:pPr>
            <a:r>
              <a:rPr lang="en-US" sz="3200" b="1" dirty="0" smtClean="0">
                <a:latin typeface="Times New Roman" panose="02020603050405020304" pitchFamily="18" charset="0"/>
                <a:cs typeface="Times New Roman" panose="02020603050405020304" pitchFamily="18" charset="0"/>
              </a:rPr>
              <a:t>B. </a:t>
            </a:r>
            <a:r>
              <a:rPr lang="en-US" sz="3200" b="1" dirty="0" err="1" smtClean="0">
                <a:latin typeface="Times New Roman" panose="02020603050405020304" pitchFamily="18" charset="0"/>
                <a:cs typeface="Times New Roman" panose="02020603050405020304" pitchFamily="18" charset="0"/>
              </a:rPr>
              <a:t>Kiến</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nảy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mỗi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nhau</a:t>
            </a:r>
            <a:endParaRPr lang="en-US" sz="3200" b="1" dirty="0">
              <a:latin typeface="Times New Roman" panose="02020603050405020304" pitchFamily="18" charset="0"/>
              <a:cs typeface="Times New Roman" panose="02020603050405020304" pitchFamily="18" charset="0"/>
            </a:endParaRPr>
          </a:p>
          <a:p>
            <a:pPr>
              <a:lnSpc>
                <a:spcPct val="150000"/>
              </a:lnSpc>
            </a:pPr>
            <a:endParaRPr lang="en-US" sz="3200" dirty="0">
              <a:latin typeface="Times New Roman" panose="02020603050405020304" pitchFamily="18" charset="0"/>
              <a:cs typeface="Times New Roman" panose="02020603050405020304" pitchFamily="18" charset="0"/>
            </a:endParaRPr>
          </a:p>
        </p:txBody>
      </p:sp>
      <p:sp>
        <p:nvSpPr>
          <p:cNvPr id="10" name="Oval 9"/>
          <p:cNvSpPr/>
          <p:nvPr/>
        </p:nvSpPr>
        <p:spPr>
          <a:xfrm>
            <a:off x="533400" y="3882787"/>
            <a:ext cx="441960" cy="6299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8 giay">
            <a:hlinkClick r:id="" action="ppaction://media"/>
            <a:extLst>
              <a:ext uri="{FF2B5EF4-FFF2-40B4-BE49-F238E27FC236}">
                <a16:creationId xmlns:a16="http://schemas.microsoft.com/office/drawing/2014/main" id="{9F5B6341-088D-4BBD-9227-2269D2CB1CF2}"/>
              </a:ext>
            </a:extLst>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5715000" y="5977657"/>
            <a:ext cx="457200" cy="609600"/>
          </a:xfrm>
          <a:prstGeom prst="rect">
            <a:avLst/>
          </a:prstGeom>
        </p:spPr>
      </p:pic>
      <p:sp>
        <p:nvSpPr>
          <p:cNvPr id="8" name="Hình chữ nhật 2"/>
          <p:cNvSpPr/>
          <p:nvPr/>
        </p:nvSpPr>
        <p:spPr>
          <a:xfrm>
            <a:off x="0" y="0"/>
            <a:ext cx="9144000" cy="1538883"/>
          </a:xfrm>
          <a:prstGeom prst="rect">
            <a:avLst/>
          </a:prstGeom>
          <a:solidFill>
            <a:srgbClr val="FFFF00"/>
          </a:solidFill>
        </p:spPr>
        <p:txBody>
          <a:bodyPr wrap="square">
            <a:spAutoFit/>
          </a:bodyPr>
          <a:lstStyle/>
          <a:p>
            <a:pPr indent="693738" algn="just"/>
            <a:endParaRPr lang="en-US" sz="1400" b="1" i="1" dirty="0" smtClean="0">
              <a:ln>
                <a:solidFill>
                  <a:schemeClr val="tx1"/>
                </a:solidFill>
              </a:ln>
              <a:latin typeface="Times New Roman" pitchFamily="18" charset="0"/>
              <a:cs typeface="Times New Roman" pitchFamily="18" charset="0"/>
            </a:endParaRPr>
          </a:p>
          <a:p>
            <a:pPr marL="166688" indent="685800" algn="just"/>
            <a:r>
              <a:rPr lang="en-US" sz="2800" b="1" i="1" dirty="0" smtClean="0">
                <a:ln>
                  <a:solidFill>
                    <a:srgbClr val="7030A0"/>
                  </a:solidFill>
                </a:ln>
                <a:solidFill>
                  <a:srgbClr val="002060"/>
                </a:solidFill>
                <a:latin typeface="Times New Roman" pitchFamily="18" charset="0"/>
                <a:cs typeface="Times New Roman" pitchFamily="18" charset="0"/>
              </a:rPr>
              <a:t>1. </a:t>
            </a:r>
            <a:r>
              <a:rPr lang="vi-VN" sz="2800" b="1" i="1" dirty="0" smtClean="0">
                <a:ln>
                  <a:solidFill>
                    <a:srgbClr val="7030A0"/>
                  </a:solidFill>
                </a:ln>
                <a:solidFill>
                  <a:srgbClr val="002060"/>
                </a:solidFill>
                <a:latin typeface="Times New Roman" pitchFamily="18" charset="0"/>
                <a:cs typeface="Times New Roman" pitchFamily="18" charset="0"/>
              </a:rPr>
              <a:t>Vận </a:t>
            </a:r>
            <a:r>
              <a:rPr lang="vi-VN" sz="2800" b="1" i="1" dirty="0">
                <a:ln>
                  <a:solidFill>
                    <a:srgbClr val="7030A0"/>
                  </a:solidFill>
                </a:ln>
                <a:solidFill>
                  <a:srgbClr val="002060"/>
                </a:solidFill>
                <a:latin typeface="Times New Roman" pitchFamily="18" charset="0"/>
                <a:cs typeface="Times New Roman" pitchFamily="18" charset="0"/>
              </a:rPr>
              <a:t>dụng lý thuyết kiến tạo trong dạy học môn Toán ở cấp Tiểu </a:t>
            </a:r>
            <a:r>
              <a:rPr lang="vi-VN" sz="2800" b="1" i="1" dirty="0" smtClean="0">
                <a:ln>
                  <a:solidFill>
                    <a:srgbClr val="7030A0"/>
                  </a:solidFill>
                </a:ln>
                <a:solidFill>
                  <a:srgbClr val="002060"/>
                </a:solidFill>
                <a:latin typeface="Times New Roman" pitchFamily="18" charset="0"/>
                <a:cs typeface="Times New Roman" pitchFamily="18" charset="0"/>
              </a:rPr>
              <a:t>học</a:t>
            </a:r>
            <a:endParaRPr lang="en-US" sz="2800" b="1" i="1" dirty="0" smtClean="0">
              <a:ln>
                <a:solidFill>
                  <a:srgbClr val="7030A0"/>
                </a:solidFill>
              </a:ln>
              <a:solidFill>
                <a:srgbClr val="002060"/>
              </a:solidFill>
              <a:latin typeface="Times New Roman" pitchFamily="18" charset="0"/>
              <a:cs typeface="Times New Roman" pitchFamily="18" charset="0"/>
            </a:endParaRPr>
          </a:p>
          <a:p>
            <a:pPr algn="just"/>
            <a:endParaRPr lang="vi-VN" sz="2400" b="1" i="1" dirty="0">
              <a:ln>
                <a:solidFill>
                  <a:srgbClr val="7030A0"/>
                </a:solidFill>
              </a:ln>
              <a:solidFill>
                <a:srgbClr val="00206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43083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92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6"/>
                </p:tgtEl>
              </p:cMediaNode>
            </p:audio>
          </p:childTnLst>
        </p:cTn>
      </p:par>
    </p:tnLst>
    <p:bldLst>
      <p:bldP spid="9"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4" descr="Đơn giản là bảng triển lãm thương mại màu xám trắng nền | Nền AI Tải xuống  miễn phí - Pikbest"/>
          <p:cNvPicPr>
            <a:picLocks noChangeAspect="1" noChangeArrowheads="1"/>
          </p:cNvPicPr>
          <p:nvPr/>
        </p:nvPicPr>
        <p:blipFill>
          <a:blip r:embed="rId6"/>
          <a:srcRect/>
          <a:stretch>
            <a:fillRect/>
          </a:stretch>
        </p:blipFill>
        <p:spPr bwMode="auto">
          <a:xfrm>
            <a:off x="-1" y="1524000"/>
            <a:ext cx="9165465" cy="5334000"/>
          </a:xfrm>
          <a:prstGeom prst="rect">
            <a:avLst/>
          </a:prstGeom>
          <a:noFill/>
        </p:spPr>
      </p:pic>
      <p:sp>
        <p:nvSpPr>
          <p:cNvPr id="7" name="Slide Number Placeholder 6"/>
          <p:cNvSpPr>
            <a:spLocks noGrp="1"/>
          </p:cNvSpPr>
          <p:nvPr>
            <p:ph type="sldNum" sz="quarter" idx="12"/>
          </p:nvPr>
        </p:nvSpPr>
        <p:spPr/>
        <p:txBody>
          <a:bodyPr>
            <a:normAutofit/>
          </a:bodyPr>
          <a:lstStyle/>
          <a:p>
            <a:fld id="{1AD93096-5B34-4342-9326-69289CEAE4C2}" type="slidenum">
              <a:rPr lang="en-US" smtClean="0"/>
              <a:pPr/>
              <a:t>15</a:t>
            </a:fld>
            <a:endParaRPr lang="en-US" dirty="0"/>
          </a:p>
        </p:txBody>
      </p:sp>
      <p:sp>
        <p:nvSpPr>
          <p:cNvPr id="4" name="TextBox 3"/>
          <p:cNvSpPr txBox="1"/>
          <p:nvPr/>
        </p:nvSpPr>
        <p:spPr>
          <a:xfrm>
            <a:off x="396240" y="1584961"/>
            <a:ext cx="8366760" cy="4524315"/>
          </a:xfrm>
          <a:prstGeom prst="rect">
            <a:avLst/>
          </a:prstGeom>
          <a:noFill/>
        </p:spPr>
        <p:txBody>
          <a:bodyPr wrap="square" rtlCol="0">
            <a:spAutoFit/>
          </a:bodyPr>
          <a:lstStyle/>
          <a:p>
            <a:pP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Dạy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kiến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trọng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dựa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vào</a:t>
            </a:r>
            <a:endParaRPr lang="en-US" sz="3200" b="1" dirty="0">
              <a:solidFill>
                <a:srgbClr val="FF0000"/>
              </a:solidFill>
              <a:latin typeface="Times New Roman" panose="02020603050405020304" pitchFamily="18" charset="0"/>
              <a:cs typeface="Times New Roman" panose="02020603050405020304" pitchFamily="18" charset="0"/>
            </a:endParaRPr>
          </a:p>
          <a:p>
            <a:pPr marL="514350" indent="-514350">
              <a:lnSpc>
                <a:spcPct val="150000"/>
              </a:lnSpc>
              <a:buAutoNum type="alphaUcPeriod"/>
            </a:pPr>
            <a:r>
              <a:rPr lang="en-US" sz="3200" b="1" dirty="0">
                <a:latin typeface="Times New Roman" panose="02020603050405020304" pitchFamily="18" charset="0"/>
                <a:cs typeface="Times New Roman" panose="02020603050405020304" pitchFamily="18" charset="0"/>
              </a:rPr>
              <a:t>Thu </a:t>
            </a:r>
            <a:r>
              <a:rPr lang="en-US" sz="3200" b="1" dirty="0" err="1">
                <a:latin typeface="Times New Roman" panose="02020603050405020304" pitchFamily="18" charset="0"/>
                <a:cs typeface="Times New Roman" panose="02020603050405020304" pitchFamily="18" charset="0"/>
              </a:rPr>
              <a:t>nhận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khác</a:t>
            </a:r>
            <a:endParaRPr lang="en-US" sz="3200" b="1" dirty="0">
              <a:latin typeface="Times New Roman" panose="02020603050405020304" pitchFamily="18" charset="0"/>
              <a:cs typeface="Times New Roman" panose="02020603050405020304" pitchFamily="18" charset="0"/>
            </a:endParaRPr>
          </a:p>
          <a:p>
            <a:pPr marL="514350" indent="-514350">
              <a:lnSpc>
                <a:spcPct val="150000"/>
              </a:lnSpc>
              <a:buAutoNum type="alphaUcPeriod"/>
            </a:pPr>
            <a:r>
              <a:rPr lang="en-US" sz="3200" b="1" dirty="0" err="1">
                <a:latin typeface="Times New Roman" panose="02020603050405020304" pitchFamily="18" charset="0"/>
                <a:cs typeface="Times New Roman" panose="02020603050405020304" pitchFamily="18" charset="0"/>
              </a:rPr>
              <a:t>Đồng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hóa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trường</a:t>
            </a:r>
            <a:endParaRPr lang="en-US" sz="3200" b="1" dirty="0">
              <a:latin typeface="Times New Roman" panose="02020603050405020304" pitchFamily="18" charset="0"/>
              <a:cs typeface="Times New Roman" panose="02020603050405020304" pitchFamily="18" charset="0"/>
            </a:endParaRPr>
          </a:p>
          <a:p>
            <a:pPr marL="514350" indent="-514350">
              <a:lnSpc>
                <a:spcPct val="150000"/>
              </a:lnSpc>
              <a:buAutoNum type="alphaUcPeriod"/>
            </a:pPr>
            <a:r>
              <a:rPr lang="en-US" sz="3200" b="1" dirty="0" err="1">
                <a:latin typeface="Times New Roman" panose="02020603050405020304" pitchFamily="18" charset="0"/>
                <a:cs typeface="Times New Roman" panose="02020603050405020304" pitchFamily="18" charset="0"/>
              </a:rPr>
              <a:t>Thích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trường</a:t>
            </a:r>
            <a:endParaRPr lang="en-US" sz="3200" b="1" dirty="0">
              <a:latin typeface="Times New Roman" panose="02020603050405020304" pitchFamily="18" charset="0"/>
              <a:cs typeface="Times New Roman" panose="02020603050405020304" pitchFamily="18" charset="0"/>
            </a:endParaRPr>
          </a:p>
          <a:p>
            <a:pPr marL="514350" indent="-514350">
              <a:lnSpc>
                <a:spcPct val="150000"/>
              </a:lnSpc>
              <a:buAutoNum type="alphaUcPeriod"/>
            </a:pPr>
            <a:r>
              <a:rPr lang="en-US" sz="3200" b="1" dirty="0" err="1">
                <a:latin typeface="Times New Roman" panose="02020603050405020304" pitchFamily="18" charset="0"/>
                <a:cs typeface="Times New Roman" panose="02020603050405020304" pitchFamily="18" charset="0"/>
              </a:rPr>
              <a:t>Điều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trường</a:t>
            </a:r>
            <a:endParaRPr lang="en-US" sz="3200" b="1" dirty="0">
              <a:latin typeface="Times New Roman" panose="02020603050405020304" pitchFamily="18" charset="0"/>
              <a:cs typeface="Times New Roman" panose="02020603050405020304" pitchFamily="18" charset="0"/>
            </a:endParaRPr>
          </a:p>
          <a:p>
            <a:pPr marL="514350" indent="-514350">
              <a:lnSpc>
                <a:spcPct val="150000"/>
              </a:lnSpc>
              <a:buAutoNum type="alphaUcPeriod"/>
            </a:pPr>
            <a:endParaRPr lang="en-US" sz="3200" b="1" dirty="0">
              <a:latin typeface="Times New Roman" panose="02020603050405020304" pitchFamily="18" charset="0"/>
              <a:cs typeface="Times New Roman" panose="02020603050405020304" pitchFamily="18" charset="0"/>
            </a:endParaRPr>
          </a:p>
        </p:txBody>
      </p:sp>
      <p:sp>
        <p:nvSpPr>
          <p:cNvPr id="5" name="Oval 4"/>
          <p:cNvSpPr/>
          <p:nvPr/>
        </p:nvSpPr>
        <p:spPr>
          <a:xfrm>
            <a:off x="377190" y="3885079"/>
            <a:ext cx="441960" cy="6299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29 giay">
            <a:hlinkClick r:id="" action="ppaction://media"/>
            <a:extLst>
              <a:ext uri="{FF2B5EF4-FFF2-40B4-BE49-F238E27FC236}">
                <a16:creationId xmlns:a16="http://schemas.microsoft.com/office/drawing/2014/main" id="{8393798E-FB8D-483D-93BB-2470893C6813}"/>
              </a:ext>
            </a:extLst>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6286500" y="5334000"/>
            <a:ext cx="457200" cy="609600"/>
          </a:xfrm>
          <a:prstGeom prst="rect">
            <a:avLst/>
          </a:prstGeom>
        </p:spPr>
      </p:pic>
      <p:sp>
        <p:nvSpPr>
          <p:cNvPr id="8" name="Hình chữ nhật 2"/>
          <p:cNvSpPr/>
          <p:nvPr/>
        </p:nvSpPr>
        <p:spPr>
          <a:xfrm>
            <a:off x="0" y="0"/>
            <a:ext cx="9144000" cy="1538883"/>
          </a:xfrm>
          <a:prstGeom prst="rect">
            <a:avLst/>
          </a:prstGeom>
          <a:solidFill>
            <a:srgbClr val="FFFF00"/>
          </a:solidFill>
        </p:spPr>
        <p:txBody>
          <a:bodyPr wrap="square">
            <a:spAutoFit/>
          </a:bodyPr>
          <a:lstStyle/>
          <a:p>
            <a:pPr indent="693738" algn="just"/>
            <a:endParaRPr lang="en-US" sz="1400" b="1" i="1" dirty="0" smtClean="0">
              <a:ln>
                <a:solidFill>
                  <a:schemeClr val="tx1"/>
                </a:solidFill>
              </a:ln>
              <a:latin typeface="Times New Roman" pitchFamily="18" charset="0"/>
              <a:cs typeface="Times New Roman" pitchFamily="18" charset="0"/>
            </a:endParaRPr>
          </a:p>
          <a:p>
            <a:pPr marL="166688" indent="685800" algn="just"/>
            <a:r>
              <a:rPr lang="en-US" sz="2800" b="1" i="1" dirty="0" smtClean="0">
                <a:ln>
                  <a:solidFill>
                    <a:srgbClr val="7030A0"/>
                  </a:solidFill>
                </a:ln>
                <a:solidFill>
                  <a:srgbClr val="002060"/>
                </a:solidFill>
                <a:latin typeface="Times New Roman" pitchFamily="18" charset="0"/>
                <a:cs typeface="Times New Roman" pitchFamily="18" charset="0"/>
              </a:rPr>
              <a:t>1. </a:t>
            </a:r>
            <a:r>
              <a:rPr lang="vi-VN" sz="2800" b="1" i="1" dirty="0" smtClean="0">
                <a:ln>
                  <a:solidFill>
                    <a:srgbClr val="7030A0"/>
                  </a:solidFill>
                </a:ln>
                <a:solidFill>
                  <a:srgbClr val="002060"/>
                </a:solidFill>
                <a:latin typeface="Times New Roman" pitchFamily="18" charset="0"/>
                <a:cs typeface="Times New Roman" pitchFamily="18" charset="0"/>
              </a:rPr>
              <a:t>Vận </a:t>
            </a:r>
            <a:r>
              <a:rPr lang="vi-VN" sz="2800" b="1" i="1" dirty="0">
                <a:ln>
                  <a:solidFill>
                    <a:srgbClr val="7030A0"/>
                  </a:solidFill>
                </a:ln>
                <a:solidFill>
                  <a:srgbClr val="002060"/>
                </a:solidFill>
                <a:latin typeface="Times New Roman" pitchFamily="18" charset="0"/>
                <a:cs typeface="Times New Roman" pitchFamily="18" charset="0"/>
              </a:rPr>
              <a:t>dụng lý thuyết kiến tạo trong dạy học môn Toán ở cấp Tiểu </a:t>
            </a:r>
            <a:r>
              <a:rPr lang="vi-VN" sz="2800" b="1" i="1" dirty="0" smtClean="0">
                <a:ln>
                  <a:solidFill>
                    <a:srgbClr val="7030A0"/>
                  </a:solidFill>
                </a:ln>
                <a:solidFill>
                  <a:srgbClr val="002060"/>
                </a:solidFill>
                <a:latin typeface="Times New Roman" pitchFamily="18" charset="0"/>
                <a:cs typeface="Times New Roman" pitchFamily="18" charset="0"/>
              </a:rPr>
              <a:t>học</a:t>
            </a:r>
            <a:endParaRPr lang="en-US" sz="2800" b="1" i="1" dirty="0" smtClean="0">
              <a:ln>
                <a:solidFill>
                  <a:srgbClr val="7030A0"/>
                </a:solidFill>
              </a:ln>
              <a:solidFill>
                <a:srgbClr val="002060"/>
              </a:solidFill>
              <a:latin typeface="Times New Roman" pitchFamily="18" charset="0"/>
              <a:cs typeface="Times New Roman" pitchFamily="18" charset="0"/>
            </a:endParaRPr>
          </a:p>
          <a:p>
            <a:pPr algn="just"/>
            <a:endParaRPr lang="vi-VN" sz="2400" b="1" i="1" dirty="0">
              <a:ln>
                <a:solidFill>
                  <a:srgbClr val="7030A0"/>
                </a:solidFill>
              </a:ln>
              <a:solidFill>
                <a:srgbClr val="00206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25239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2907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2"/>
                </p:tgtEl>
              </p:cMediaNode>
            </p:audio>
          </p:childTnLst>
        </p:cTn>
      </p:par>
    </p:tnLst>
    <p:bldLst>
      <p:bldP spid="4" grpId="0" uiExpand="1" build="p"/>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gạch Viglacera N3007 - 54A,HT31,P.HIỆP THÀNH,Q12,TPHCM"/>
          <p:cNvPicPr>
            <a:picLocks noChangeAspect="1" noChangeArrowheads="1"/>
          </p:cNvPicPr>
          <p:nvPr/>
        </p:nvPicPr>
        <p:blipFill>
          <a:blip r:embed="rId2"/>
          <a:srcRect/>
          <a:stretch>
            <a:fillRect/>
          </a:stretch>
        </p:blipFill>
        <p:spPr bwMode="auto">
          <a:xfrm>
            <a:off x="0" y="0"/>
            <a:ext cx="9144000" cy="6934200"/>
          </a:xfrm>
          <a:prstGeom prst="rect">
            <a:avLst/>
          </a:prstGeom>
          <a:noFill/>
        </p:spPr>
      </p:pic>
      <p:sp>
        <p:nvSpPr>
          <p:cNvPr id="3" name="Hình chữ nhật 2"/>
          <p:cNvSpPr/>
          <p:nvPr/>
        </p:nvSpPr>
        <p:spPr>
          <a:xfrm>
            <a:off x="381000" y="304800"/>
            <a:ext cx="8686800" cy="523220"/>
          </a:xfrm>
          <a:prstGeom prst="rect">
            <a:avLst/>
          </a:prstGeom>
        </p:spPr>
        <p:txBody>
          <a:bodyPr wrap="square">
            <a:spAutoFit/>
          </a:bodyPr>
          <a:lstStyle/>
          <a:p>
            <a:pPr indent="693738" algn="just"/>
            <a:r>
              <a:rPr lang="en-US" sz="2800" b="1" i="1" dirty="0" smtClean="0">
                <a:ln>
                  <a:solidFill>
                    <a:schemeClr val="tx1"/>
                  </a:solidFill>
                </a:ln>
                <a:latin typeface="Times New Roman" pitchFamily="18" charset="0"/>
                <a:cs typeface="Times New Roman" pitchFamily="18" charset="0"/>
              </a:rPr>
              <a:t>2</a:t>
            </a:r>
            <a:r>
              <a:rPr lang="vi-VN" sz="2800" b="1" i="1" dirty="0" smtClean="0">
                <a:ln>
                  <a:solidFill>
                    <a:srgbClr val="7030A0"/>
                  </a:solidFill>
                </a:ln>
                <a:solidFill>
                  <a:srgbClr val="002060"/>
                </a:solidFill>
                <a:latin typeface="Times New Roman" pitchFamily="18" charset="0"/>
                <a:cs typeface="Times New Roman" pitchFamily="18" charset="0"/>
              </a:rPr>
              <a:t>.</a:t>
            </a:r>
            <a:r>
              <a:rPr lang="vi-VN" sz="2800" i="1" dirty="0" smtClean="0">
                <a:ln>
                  <a:solidFill>
                    <a:srgbClr val="7030A0"/>
                  </a:solidFill>
                </a:ln>
                <a:solidFill>
                  <a:srgbClr val="002060"/>
                </a:solidFill>
                <a:latin typeface="Times New Roman" pitchFamily="18" charset="0"/>
                <a:cs typeface="Times New Roman" pitchFamily="18" charset="0"/>
              </a:rPr>
              <a:t> </a:t>
            </a:r>
            <a:r>
              <a:rPr lang="en-US" sz="2800" b="1" i="1" dirty="0" err="1" smtClean="0">
                <a:ln>
                  <a:solidFill>
                    <a:srgbClr val="7030A0"/>
                  </a:solidFill>
                </a:ln>
                <a:solidFill>
                  <a:srgbClr val="002060"/>
                </a:solidFill>
                <a:latin typeface="Times New Roman" pitchFamily="18" charset="0"/>
                <a:cs typeface="Times New Roman" pitchFamily="18" charset="0"/>
              </a:rPr>
              <a:t>Phương</a:t>
            </a:r>
            <a:r>
              <a:rPr lang="en-US" sz="2800" b="1" i="1" dirty="0" smtClean="0">
                <a:ln>
                  <a:solidFill>
                    <a:srgbClr val="7030A0"/>
                  </a:solidFill>
                </a:ln>
                <a:solidFill>
                  <a:srgbClr val="002060"/>
                </a:solidFill>
                <a:latin typeface="Times New Roman" pitchFamily="18" charset="0"/>
                <a:cs typeface="Times New Roman" pitchFamily="18" charset="0"/>
              </a:rPr>
              <a:t> </a:t>
            </a:r>
            <a:r>
              <a:rPr lang="en-US" sz="2800" b="1" i="1" dirty="0" err="1" smtClean="0">
                <a:ln>
                  <a:solidFill>
                    <a:srgbClr val="7030A0"/>
                  </a:solidFill>
                </a:ln>
                <a:solidFill>
                  <a:srgbClr val="002060"/>
                </a:solidFill>
                <a:latin typeface="Times New Roman" pitchFamily="18" charset="0"/>
                <a:cs typeface="Times New Roman" pitchFamily="18" charset="0"/>
              </a:rPr>
              <a:t>pháp</a:t>
            </a:r>
            <a:r>
              <a:rPr lang="en-US" sz="2800" b="1" i="1" dirty="0" smtClean="0">
                <a:ln>
                  <a:solidFill>
                    <a:srgbClr val="7030A0"/>
                  </a:solidFill>
                </a:ln>
                <a:solidFill>
                  <a:srgbClr val="002060"/>
                </a:solidFill>
                <a:latin typeface="Times New Roman" pitchFamily="18" charset="0"/>
                <a:cs typeface="Times New Roman" pitchFamily="18" charset="0"/>
              </a:rPr>
              <a:t> </a:t>
            </a:r>
            <a:r>
              <a:rPr lang="en-US" sz="2800" b="1" i="1" dirty="0" err="1" smtClean="0">
                <a:ln>
                  <a:solidFill>
                    <a:srgbClr val="7030A0"/>
                  </a:solidFill>
                </a:ln>
                <a:solidFill>
                  <a:srgbClr val="002060"/>
                </a:solidFill>
                <a:latin typeface="Times New Roman" pitchFamily="18" charset="0"/>
                <a:cs typeface="Times New Roman" pitchFamily="18" charset="0"/>
              </a:rPr>
              <a:t>dạy</a:t>
            </a:r>
            <a:r>
              <a:rPr lang="en-US" sz="2800" b="1" i="1" dirty="0" smtClean="0">
                <a:ln>
                  <a:solidFill>
                    <a:srgbClr val="7030A0"/>
                  </a:solidFill>
                </a:ln>
                <a:solidFill>
                  <a:srgbClr val="002060"/>
                </a:solidFill>
                <a:latin typeface="Times New Roman" pitchFamily="18" charset="0"/>
                <a:cs typeface="Times New Roman" pitchFamily="18" charset="0"/>
              </a:rPr>
              <a:t> </a:t>
            </a:r>
            <a:r>
              <a:rPr lang="en-US" sz="2800" b="1" i="1" dirty="0" err="1" smtClean="0">
                <a:ln>
                  <a:solidFill>
                    <a:srgbClr val="7030A0"/>
                  </a:solidFill>
                </a:ln>
                <a:solidFill>
                  <a:srgbClr val="002060"/>
                </a:solidFill>
                <a:latin typeface="Times New Roman" pitchFamily="18" charset="0"/>
                <a:cs typeface="Times New Roman" pitchFamily="18" charset="0"/>
              </a:rPr>
              <a:t>học</a:t>
            </a:r>
            <a:r>
              <a:rPr lang="en-US" sz="2800" b="1" i="1" dirty="0" smtClean="0">
                <a:ln>
                  <a:solidFill>
                    <a:srgbClr val="7030A0"/>
                  </a:solidFill>
                </a:ln>
                <a:solidFill>
                  <a:srgbClr val="002060"/>
                </a:solidFill>
                <a:latin typeface="Times New Roman" pitchFamily="18" charset="0"/>
                <a:cs typeface="Times New Roman" pitchFamily="18" charset="0"/>
              </a:rPr>
              <a:t> </a:t>
            </a:r>
            <a:r>
              <a:rPr lang="en-US" sz="2800" b="1" i="1" dirty="0" err="1" smtClean="0">
                <a:ln>
                  <a:solidFill>
                    <a:srgbClr val="7030A0"/>
                  </a:solidFill>
                </a:ln>
                <a:solidFill>
                  <a:srgbClr val="002060"/>
                </a:solidFill>
                <a:latin typeface="Times New Roman" pitchFamily="18" charset="0"/>
                <a:cs typeface="Times New Roman" pitchFamily="18" charset="0"/>
              </a:rPr>
              <a:t>hợp</a:t>
            </a:r>
            <a:r>
              <a:rPr lang="en-US" sz="2800" b="1" i="1" dirty="0" smtClean="0">
                <a:ln>
                  <a:solidFill>
                    <a:srgbClr val="7030A0"/>
                  </a:solidFill>
                </a:ln>
                <a:solidFill>
                  <a:srgbClr val="002060"/>
                </a:solidFill>
                <a:latin typeface="Times New Roman" pitchFamily="18" charset="0"/>
                <a:cs typeface="Times New Roman" pitchFamily="18" charset="0"/>
              </a:rPr>
              <a:t> </a:t>
            </a:r>
            <a:r>
              <a:rPr lang="en-US" sz="2800" b="1" i="1" dirty="0" err="1" smtClean="0">
                <a:ln>
                  <a:solidFill>
                    <a:srgbClr val="7030A0"/>
                  </a:solidFill>
                </a:ln>
                <a:solidFill>
                  <a:srgbClr val="002060"/>
                </a:solidFill>
                <a:latin typeface="Times New Roman" pitchFamily="18" charset="0"/>
                <a:cs typeface="Times New Roman" pitchFamily="18" charset="0"/>
              </a:rPr>
              <a:t>tác</a:t>
            </a:r>
            <a:endParaRPr lang="vi-VN" sz="2800" b="1" i="1" dirty="0">
              <a:ln>
                <a:solidFill>
                  <a:srgbClr val="7030A0"/>
                </a:solidFill>
              </a:ln>
              <a:solidFill>
                <a:srgbClr val="002060"/>
              </a:solidFill>
              <a:latin typeface="Times New Roman" pitchFamily="18" charset="0"/>
              <a:cs typeface="Times New Roman" pitchFamily="18" charset="0"/>
            </a:endParaRPr>
          </a:p>
        </p:txBody>
      </p:sp>
      <p:sp>
        <p:nvSpPr>
          <p:cNvPr id="2" name="Rectangle 1"/>
          <p:cNvSpPr/>
          <p:nvPr/>
        </p:nvSpPr>
        <p:spPr>
          <a:xfrm>
            <a:off x="381000" y="990600"/>
            <a:ext cx="8534400" cy="3108543"/>
          </a:xfrm>
          <a:prstGeom prst="rect">
            <a:avLst/>
          </a:prstGeom>
        </p:spPr>
        <p:txBody>
          <a:bodyPr wrap="square">
            <a:spAutoFit/>
          </a:bodyPr>
          <a:lstStyle/>
          <a:p>
            <a:pPr indent="457200" algn="just"/>
            <a:r>
              <a:rPr lang="en-US" sz="2800" b="1" dirty="0">
                <a:latin typeface="Times New Roman" pitchFamily="18" charset="0"/>
                <a:cs typeface="Times New Roman" pitchFamily="18" charset="0"/>
              </a:rPr>
              <a:t>DH </a:t>
            </a:r>
            <a:r>
              <a:rPr lang="en-US" sz="2800" b="1" dirty="0" err="1">
                <a:latin typeface="Times New Roman" pitchFamily="18" charset="0"/>
                <a:cs typeface="Times New Roman" pitchFamily="18" charset="0"/>
              </a:rPr>
              <a:t>hợp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tổ</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HS </a:t>
            </a:r>
            <a:r>
              <a:rPr lang="en-US" sz="2800" b="1" dirty="0" err="1">
                <a:latin typeface="Times New Roman" pitchFamily="18" charset="0"/>
                <a:cs typeface="Times New Roman" pitchFamily="18" charset="0"/>
              </a:rPr>
              <a:t>hoạt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nhóm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nhỏ</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HS </a:t>
            </a:r>
            <a:r>
              <a:rPr lang="en-US" sz="2800" b="1" dirty="0" err="1">
                <a:latin typeface="Times New Roman" pitchFamily="18" charset="0"/>
                <a:cs typeface="Times New Roman" pitchFamily="18" charset="0"/>
              </a:rPr>
              <a:t>cùng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định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khoảng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định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việc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hợp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việc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việc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cặp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nhóm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cùng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nhau</a:t>
            </a:r>
            <a:r>
              <a:rPr lang="en-US" sz="2800" b="1" dirty="0">
                <a:latin typeface="Times New Roman" pitchFamily="18" charset="0"/>
                <a:cs typeface="Times New Roman" pitchFamily="18" charset="0"/>
              </a:rPr>
              <a:t> chia </a:t>
            </a:r>
            <a:r>
              <a:rPr lang="en-US" sz="2800" b="1" dirty="0" err="1">
                <a:latin typeface="Times New Roman" pitchFamily="18" charset="0"/>
                <a:cs typeface="Times New Roman" pitchFamily="18" charset="0"/>
              </a:rPr>
              <a:t>sẻ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hợp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giao</a:t>
            </a:r>
            <a:r>
              <a:rPr lang="en-US"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284887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ạch Viglacera N3007 - 54A,HT31,P.HIỆP THÀNH,Q12,TPHCM"/>
          <p:cNvPicPr>
            <a:picLocks noChangeAspect="1" noChangeArrowheads="1"/>
          </p:cNvPicPr>
          <p:nvPr/>
        </p:nvPicPr>
        <p:blipFill>
          <a:blip r:embed="rId2"/>
          <a:srcRect/>
          <a:stretch>
            <a:fillRect/>
          </a:stretch>
        </p:blipFill>
        <p:spPr bwMode="auto">
          <a:xfrm>
            <a:off x="0" y="0"/>
            <a:ext cx="9144000" cy="6934200"/>
          </a:xfrm>
          <a:prstGeom prst="rect">
            <a:avLst/>
          </a:prstGeom>
          <a:noFill/>
        </p:spPr>
      </p:pic>
      <p:sp>
        <p:nvSpPr>
          <p:cNvPr id="3" name="Hình chữ nhật 2"/>
          <p:cNvSpPr/>
          <p:nvPr/>
        </p:nvSpPr>
        <p:spPr>
          <a:xfrm>
            <a:off x="381000" y="304800"/>
            <a:ext cx="8686800" cy="523220"/>
          </a:xfrm>
          <a:prstGeom prst="rect">
            <a:avLst/>
          </a:prstGeom>
        </p:spPr>
        <p:txBody>
          <a:bodyPr wrap="square">
            <a:spAutoFit/>
          </a:bodyPr>
          <a:lstStyle/>
          <a:p>
            <a:pPr indent="693738" algn="just"/>
            <a:r>
              <a:rPr lang="en-US" sz="2800" b="1" i="1" dirty="0">
                <a:ln>
                  <a:solidFill>
                    <a:schemeClr val="tx1"/>
                  </a:solidFill>
                </a:ln>
                <a:latin typeface="Times New Roman" pitchFamily="18" charset="0"/>
                <a:cs typeface="Times New Roman" pitchFamily="18" charset="0"/>
              </a:rPr>
              <a:t>2</a:t>
            </a:r>
            <a:r>
              <a:rPr lang="vi-VN" sz="2800" b="1" i="1" dirty="0" smtClean="0">
                <a:ln>
                  <a:solidFill>
                    <a:srgbClr val="7030A0"/>
                  </a:solidFill>
                </a:ln>
                <a:solidFill>
                  <a:srgbClr val="002060"/>
                </a:solidFill>
                <a:latin typeface="Times New Roman" pitchFamily="18" charset="0"/>
                <a:cs typeface="Times New Roman" pitchFamily="18" charset="0"/>
              </a:rPr>
              <a:t>.</a:t>
            </a:r>
            <a:r>
              <a:rPr lang="vi-VN" sz="2800" i="1" dirty="0" smtClean="0">
                <a:ln>
                  <a:solidFill>
                    <a:srgbClr val="7030A0"/>
                  </a:solidFill>
                </a:ln>
                <a:solidFill>
                  <a:srgbClr val="002060"/>
                </a:solidFill>
                <a:latin typeface="Times New Roman" pitchFamily="18" charset="0"/>
                <a:cs typeface="Times New Roman" pitchFamily="18" charset="0"/>
              </a:rPr>
              <a:t> </a:t>
            </a:r>
            <a:r>
              <a:rPr lang="en-US" sz="2800" b="1" i="1" dirty="0" err="1" smtClean="0">
                <a:ln>
                  <a:solidFill>
                    <a:srgbClr val="7030A0"/>
                  </a:solidFill>
                </a:ln>
                <a:solidFill>
                  <a:srgbClr val="002060"/>
                </a:solidFill>
                <a:latin typeface="Times New Roman" pitchFamily="18" charset="0"/>
                <a:cs typeface="Times New Roman" pitchFamily="18" charset="0"/>
              </a:rPr>
              <a:t>Phương</a:t>
            </a:r>
            <a:r>
              <a:rPr lang="en-US" sz="2800" b="1" i="1" dirty="0" smtClean="0">
                <a:ln>
                  <a:solidFill>
                    <a:srgbClr val="7030A0"/>
                  </a:solidFill>
                </a:ln>
                <a:solidFill>
                  <a:srgbClr val="002060"/>
                </a:solidFill>
                <a:latin typeface="Times New Roman" pitchFamily="18" charset="0"/>
                <a:cs typeface="Times New Roman" pitchFamily="18" charset="0"/>
              </a:rPr>
              <a:t> </a:t>
            </a:r>
            <a:r>
              <a:rPr lang="en-US" sz="2800" b="1" i="1" dirty="0" err="1" smtClean="0">
                <a:ln>
                  <a:solidFill>
                    <a:srgbClr val="7030A0"/>
                  </a:solidFill>
                </a:ln>
                <a:solidFill>
                  <a:srgbClr val="002060"/>
                </a:solidFill>
                <a:latin typeface="Times New Roman" pitchFamily="18" charset="0"/>
                <a:cs typeface="Times New Roman" pitchFamily="18" charset="0"/>
              </a:rPr>
              <a:t>pháp</a:t>
            </a:r>
            <a:r>
              <a:rPr lang="en-US" sz="2800" b="1" i="1" dirty="0" smtClean="0">
                <a:ln>
                  <a:solidFill>
                    <a:srgbClr val="7030A0"/>
                  </a:solidFill>
                </a:ln>
                <a:solidFill>
                  <a:srgbClr val="002060"/>
                </a:solidFill>
                <a:latin typeface="Times New Roman" pitchFamily="18" charset="0"/>
                <a:cs typeface="Times New Roman" pitchFamily="18" charset="0"/>
              </a:rPr>
              <a:t> </a:t>
            </a:r>
            <a:r>
              <a:rPr lang="en-US" sz="2800" b="1" i="1" dirty="0" err="1" smtClean="0">
                <a:ln>
                  <a:solidFill>
                    <a:srgbClr val="7030A0"/>
                  </a:solidFill>
                </a:ln>
                <a:solidFill>
                  <a:srgbClr val="002060"/>
                </a:solidFill>
                <a:latin typeface="Times New Roman" pitchFamily="18" charset="0"/>
                <a:cs typeface="Times New Roman" pitchFamily="18" charset="0"/>
              </a:rPr>
              <a:t>dạy</a:t>
            </a:r>
            <a:r>
              <a:rPr lang="en-US" sz="2800" b="1" i="1" dirty="0" smtClean="0">
                <a:ln>
                  <a:solidFill>
                    <a:srgbClr val="7030A0"/>
                  </a:solidFill>
                </a:ln>
                <a:solidFill>
                  <a:srgbClr val="002060"/>
                </a:solidFill>
                <a:latin typeface="Times New Roman" pitchFamily="18" charset="0"/>
                <a:cs typeface="Times New Roman" pitchFamily="18" charset="0"/>
              </a:rPr>
              <a:t> </a:t>
            </a:r>
            <a:r>
              <a:rPr lang="en-US" sz="2800" b="1" i="1" dirty="0" err="1" smtClean="0">
                <a:ln>
                  <a:solidFill>
                    <a:srgbClr val="7030A0"/>
                  </a:solidFill>
                </a:ln>
                <a:solidFill>
                  <a:srgbClr val="002060"/>
                </a:solidFill>
                <a:latin typeface="Times New Roman" pitchFamily="18" charset="0"/>
                <a:cs typeface="Times New Roman" pitchFamily="18" charset="0"/>
              </a:rPr>
              <a:t>học</a:t>
            </a:r>
            <a:r>
              <a:rPr lang="en-US" sz="2800" b="1" i="1" dirty="0" smtClean="0">
                <a:ln>
                  <a:solidFill>
                    <a:srgbClr val="7030A0"/>
                  </a:solidFill>
                </a:ln>
                <a:solidFill>
                  <a:srgbClr val="002060"/>
                </a:solidFill>
                <a:latin typeface="Times New Roman" pitchFamily="18" charset="0"/>
                <a:cs typeface="Times New Roman" pitchFamily="18" charset="0"/>
              </a:rPr>
              <a:t> </a:t>
            </a:r>
            <a:r>
              <a:rPr lang="en-US" sz="2800" b="1" i="1" dirty="0" err="1" smtClean="0">
                <a:ln>
                  <a:solidFill>
                    <a:srgbClr val="7030A0"/>
                  </a:solidFill>
                </a:ln>
                <a:solidFill>
                  <a:srgbClr val="002060"/>
                </a:solidFill>
                <a:latin typeface="Times New Roman" pitchFamily="18" charset="0"/>
                <a:cs typeface="Times New Roman" pitchFamily="18" charset="0"/>
              </a:rPr>
              <a:t>hợp</a:t>
            </a:r>
            <a:r>
              <a:rPr lang="en-US" sz="2800" b="1" i="1" dirty="0" smtClean="0">
                <a:ln>
                  <a:solidFill>
                    <a:srgbClr val="7030A0"/>
                  </a:solidFill>
                </a:ln>
                <a:solidFill>
                  <a:srgbClr val="002060"/>
                </a:solidFill>
                <a:latin typeface="Times New Roman" pitchFamily="18" charset="0"/>
                <a:cs typeface="Times New Roman" pitchFamily="18" charset="0"/>
              </a:rPr>
              <a:t> </a:t>
            </a:r>
            <a:r>
              <a:rPr lang="en-US" sz="2800" b="1" i="1" dirty="0" err="1" smtClean="0">
                <a:ln>
                  <a:solidFill>
                    <a:srgbClr val="7030A0"/>
                  </a:solidFill>
                </a:ln>
                <a:solidFill>
                  <a:srgbClr val="002060"/>
                </a:solidFill>
                <a:latin typeface="Times New Roman" pitchFamily="18" charset="0"/>
                <a:cs typeface="Times New Roman" pitchFamily="18" charset="0"/>
              </a:rPr>
              <a:t>tác</a:t>
            </a:r>
            <a:endParaRPr lang="vi-VN" sz="2800" b="1" i="1" dirty="0">
              <a:ln>
                <a:solidFill>
                  <a:srgbClr val="7030A0"/>
                </a:solidFill>
              </a:ln>
              <a:solidFill>
                <a:srgbClr val="002060"/>
              </a:solidFill>
              <a:latin typeface="Times New Roman" pitchFamily="18" charset="0"/>
              <a:cs typeface="Times New Roman" pitchFamily="18" charset="0"/>
            </a:endParaRPr>
          </a:p>
        </p:txBody>
      </p:sp>
      <p:sp>
        <p:nvSpPr>
          <p:cNvPr id="2" name="Rectangle 1"/>
          <p:cNvSpPr/>
          <p:nvPr/>
        </p:nvSpPr>
        <p:spPr>
          <a:xfrm>
            <a:off x="152400" y="990600"/>
            <a:ext cx="8763000" cy="5262979"/>
          </a:xfrm>
          <a:prstGeom prst="rect">
            <a:avLst/>
          </a:prstGeom>
        </p:spPr>
        <p:txBody>
          <a:bodyPr wrap="square">
            <a:spAutoFit/>
          </a:bodyPr>
          <a:lstStyle/>
          <a:p>
            <a:pPr indent="401638" algn="just"/>
            <a:r>
              <a:rPr lang="en-US" sz="2800" b="1" i="1" dirty="0">
                <a:solidFill>
                  <a:srgbClr val="FF0000"/>
                </a:solidFill>
                <a:latin typeface="Times New Roman" pitchFamily="18" charset="0"/>
                <a:cs typeface="Times New Roman" pitchFamily="18" charset="0"/>
              </a:rPr>
              <a:t>b) </a:t>
            </a:r>
            <a:r>
              <a:rPr lang="en-US" sz="2800" b="1" i="1" dirty="0" err="1">
                <a:solidFill>
                  <a:srgbClr val="FF0000"/>
                </a:solidFill>
                <a:latin typeface="Times New Roman" pitchFamily="18" charset="0"/>
                <a:cs typeface="Times New Roman" pitchFamily="18" charset="0"/>
              </a:rPr>
              <a:t>Đặc</a:t>
            </a:r>
            <a:r>
              <a:rPr lang="en-US" sz="2800" b="1" i="1" dirty="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điểm</a:t>
            </a:r>
            <a:endParaRPr lang="en-US" sz="2800" b="1" i="1" dirty="0" smtClean="0">
              <a:solidFill>
                <a:srgbClr val="FF0000"/>
              </a:solidFill>
              <a:latin typeface="Times New Roman" pitchFamily="18" charset="0"/>
              <a:cs typeface="Times New Roman" pitchFamily="18" charset="0"/>
            </a:endParaRPr>
          </a:p>
          <a:p>
            <a:pPr lvl="0" indent="401638"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nhóm</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cùng</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mục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nhiệm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quyết</a:t>
            </a: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lvl="0" indent="401638"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hỗ</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nhóm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lvl="0" indent="401638"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Đặt</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kiếm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lvl="0" indent="401638"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chủ</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lvl="0" indent="401638"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môi</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thoải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chịu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vẻ</a:t>
            </a:r>
            <a:r>
              <a:rPr lang="en-US" sz="2800" dirty="0">
                <a:latin typeface="Times New Roman" pitchFamily="18" charset="0"/>
                <a:cs typeface="Times New Roman" pitchFamily="18" charset="0"/>
              </a:rPr>
              <a:t>. </a:t>
            </a:r>
          </a:p>
        </p:txBody>
      </p:sp>
    </p:spTree>
    <p:extLst>
      <p:ext uri="{BB962C8B-B14F-4D97-AF65-F5344CB8AC3E}">
        <p14:creationId xmlns:p14="http://schemas.microsoft.com/office/powerpoint/2010/main" val="54774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ạch Viglacera N3007 - 54A,HT31,P.HIỆP THÀNH,Q12,TPHCM"/>
          <p:cNvPicPr>
            <a:picLocks noChangeAspect="1" noChangeArrowheads="1"/>
          </p:cNvPicPr>
          <p:nvPr/>
        </p:nvPicPr>
        <p:blipFill>
          <a:blip r:embed="rId2"/>
          <a:srcRect/>
          <a:stretch>
            <a:fillRect/>
          </a:stretch>
        </p:blipFill>
        <p:spPr bwMode="auto">
          <a:xfrm>
            <a:off x="0" y="0"/>
            <a:ext cx="9144000" cy="6934200"/>
          </a:xfrm>
          <a:prstGeom prst="rect">
            <a:avLst/>
          </a:prstGeom>
          <a:noFill/>
        </p:spPr>
      </p:pic>
      <p:sp>
        <p:nvSpPr>
          <p:cNvPr id="3" name="Hình chữ nhật 2"/>
          <p:cNvSpPr/>
          <p:nvPr/>
        </p:nvSpPr>
        <p:spPr>
          <a:xfrm>
            <a:off x="381000" y="304800"/>
            <a:ext cx="8686800" cy="523220"/>
          </a:xfrm>
          <a:prstGeom prst="rect">
            <a:avLst/>
          </a:prstGeom>
        </p:spPr>
        <p:txBody>
          <a:bodyPr wrap="square">
            <a:spAutoFit/>
          </a:bodyPr>
          <a:lstStyle/>
          <a:p>
            <a:pPr indent="693738" algn="just"/>
            <a:r>
              <a:rPr lang="en-US" sz="2800" b="1" i="1" dirty="0" smtClean="0">
                <a:ln>
                  <a:solidFill>
                    <a:schemeClr val="tx1"/>
                  </a:solidFill>
                </a:ln>
                <a:solidFill>
                  <a:srgbClr val="002060"/>
                </a:solidFill>
                <a:latin typeface="Times New Roman" pitchFamily="18" charset="0"/>
                <a:cs typeface="Times New Roman" pitchFamily="18" charset="0"/>
              </a:rPr>
              <a:t>2</a:t>
            </a:r>
            <a:r>
              <a:rPr lang="vi-VN" sz="2800" b="1" i="1" smtClean="0">
                <a:ln>
                  <a:solidFill>
                    <a:srgbClr val="7030A0"/>
                  </a:solidFill>
                </a:ln>
                <a:solidFill>
                  <a:srgbClr val="002060"/>
                </a:solidFill>
                <a:latin typeface="Times New Roman" pitchFamily="18" charset="0"/>
                <a:cs typeface="Times New Roman" pitchFamily="18" charset="0"/>
              </a:rPr>
              <a:t>.</a:t>
            </a:r>
            <a:r>
              <a:rPr lang="vi-VN" sz="2800" i="1" smtClean="0">
                <a:ln>
                  <a:solidFill>
                    <a:srgbClr val="7030A0"/>
                  </a:solidFill>
                </a:ln>
                <a:solidFill>
                  <a:srgbClr val="002060"/>
                </a:solidFill>
                <a:latin typeface="Times New Roman" pitchFamily="18" charset="0"/>
                <a:cs typeface="Times New Roman" pitchFamily="18" charset="0"/>
              </a:rPr>
              <a:t> </a:t>
            </a:r>
            <a:r>
              <a:rPr lang="en-US" sz="2800" b="1" i="1" dirty="0" err="1" smtClean="0">
                <a:ln>
                  <a:solidFill>
                    <a:srgbClr val="7030A0"/>
                  </a:solidFill>
                </a:ln>
                <a:solidFill>
                  <a:srgbClr val="002060"/>
                </a:solidFill>
                <a:latin typeface="Times New Roman" pitchFamily="18" charset="0"/>
                <a:cs typeface="Times New Roman" pitchFamily="18" charset="0"/>
              </a:rPr>
              <a:t>Phương</a:t>
            </a:r>
            <a:r>
              <a:rPr lang="en-US" sz="2800" b="1" i="1" dirty="0" smtClean="0">
                <a:ln>
                  <a:solidFill>
                    <a:srgbClr val="7030A0"/>
                  </a:solidFill>
                </a:ln>
                <a:solidFill>
                  <a:srgbClr val="002060"/>
                </a:solidFill>
                <a:latin typeface="Times New Roman" pitchFamily="18" charset="0"/>
                <a:cs typeface="Times New Roman" pitchFamily="18" charset="0"/>
              </a:rPr>
              <a:t> </a:t>
            </a:r>
            <a:r>
              <a:rPr lang="en-US" sz="2800" b="1" i="1" dirty="0" err="1" smtClean="0">
                <a:ln>
                  <a:solidFill>
                    <a:srgbClr val="7030A0"/>
                  </a:solidFill>
                </a:ln>
                <a:solidFill>
                  <a:srgbClr val="002060"/>
                </a:solidFill>
                <a:latin typeface="Times New Roman" pitchFamily="18" charset="0"/>
                <a:cs typeface="Times New Roman" pitchFamily="18" charset="0"/>
              </a:rPr>
              <a:t>pháp</a:t>
            </a:r>
            <a:r>
              <a:rPr lang="en-US" sz="2800" b="1" i="1" dirty="0" smtClean="0">
                <a:ln>
                  <a:solidFill>
                    <a:srgbClr val="7030A0"/>
                  </a:solidFill>
                </a:ln>
                <a:solidFill>
                  <a:srgbClr val="002060"/>
                </a:solidFill>
                <a:latin typeface="Times New Roman" pitchFamily="18" charset="0"/>
                <a:cs typeface="Times New Roman" pitchFamily="18" charset="0"/>
              </a:rPr>
              <a:t> </a:t>
            </a:r>
            <a:r>
              <a:rPr lang="en-US" sz="2800" b="1" i="1" dirty="0" err="1" smtClean="0">
                <a:ln>
                  <a:solidFill>
                    <a:srgbClr val="7030A0"/>
                  </a:solidFill>
                </a:ln>
                <a:solidFill>
                  <a:srgbClr val="002060"/>
                </a:solidFill>
                <a:latin typeface="Times New Roman" pitchFamily="18" charset="0"/>
                <a:cs typeface="Times New Roman" pitchFamily="18" charset="0"/>
              </a:rPr>
              <a:t>dạy</a:t>
            </a:r>
            <a:r>
              <a:rPr lang="en-US" sz="2800" b="1" i="1" dirty="0" smtClean="0">
                <a:ln>
                  <a:solidFill>
                    <a:srgbClr val="7030A0"/>
                  </a:solidFill>
                </a:ln>
                <a:solidFill>
                  <a:srgbClr val="002060"/>
                </a:solidFill>
                <a:latin typeface="Times New Roman" pitchFamily="18" charset="0"/>
                <a:cs typeface="Times New Roman" pitchFamily="18" charset="0"/>
              </a:rPr>
              <a:t> </a:t>
            </a:r>
            <a:r>
              <a:rPr lang="en-US" sz="2800" b="1" i="1" dirty="0" err="1" smtClean="0">
                <a:ln>
                  <a:solidFill>
                    <a:srgbClr val="7030A0"/>
                  </a:solidFill>
                </a:ln>
                <a:solidFill>
                  <a:srgbClr val="002060"/>
                </a:solidFill>
                <a:latin typeface="Times New Roman" pitchFamily="18" charset="0"/>
                <a:cs typeface="Times New Roman" pitchFamily="18" charset="0"/>
              </a:rPr>
              <a:t>học</a:t>
            </a:r>
            <a:r>
              <a:rPr lang="en-US" sz="2800" b="1" i="1" dirty="0" smtClean="0">
                <a:ln>
                  <a:solidFill>
                    <a:srgbClr val="7030A0"/>
                  </a:solidFill>
                </a:ln>
                <a:solidFill>
                  <a:srgbClr val="002060"/>
                </a:solidFill>
                <a:latin typeface="Times New Roman" pitchFamily="18" charset="0"/>
                <a:cs typeface="Times New Roman" pitchFamily="18" charset="0"/>
              </a:rPr>
              <a:t> </a:t>
            </a:r>
            <a:r>
              <a:rPr lang="en-US" sz="2800" b="1" i="1" dirty="0" err="1" smtClean="0">
                <a:ln>
                  <a:solidFill>
                    <a:srgbClr val="7030A0"/>
                  </a:solidFill>
                </a:ln>
                <a:solidFill>
                  <a:srgbClr val="002060"/>
                </a:solidFill>
                <a:latin typeface="Times New Roman" pitchFamily="18" charset="0"/>
                <a:cs typeface="Times New Roman" pitchFamily="18" charset="0"/>
              </a:rPr>
              <a:t>hợp</a:t>
            </a:r>
            <a:r>
              <a:rPr lang="en-US" sz="2800" b="1" i="1" dirty="0" smtClean="0">
                <a:ln>
                  <a:solidFill>
                    <a:srgbClr val="7030A0"/>
                  </a:solidFill>
                </a:ln>
                <a:solidFill>
                  <a:srgbClr val="002060"/>
                </a:solidFill>
                <a:latin typeface="Times New Roman" pitchFamily="18" charset="0"/>
                <a:cs typeface="Times New Roman" pitchFamily="18" charset="0"/>
              </a:rPr>
              <a:t> </a:t>
            </a:r>
            <a:r>
              <a:rPr lang="en-US" sz="2800" b="1" i="1" dirty="0" err="1" smtClean="0">
                <a:ln>
                  <a:solidFill>
                    <a:srgbClr val="7030A0"/>
                  </a:solidFill>
                </a:ln>
                <a:solidFill>
                  <a:srgbClr val="002060"/>
                </a:solidFill>
                <a:latin typeface="Times New Roman" pitchFamily="18" charset="0"/>
                <a:cs typeface="Times New Roman" pitchFamily="18" charset="0"/>
              </a:rPr>
              <a:t>tác</a:t>
            </a:r>
            <a:endParaRPr lang="vi-VN" sz="2800" b="1" i="1" dirty="0">
              <a:ln>
                <a:solidFill>
                  <a:srgbClr val="7030A0"/>
                </a:solidFill>
              </a:ln>
              <a:solidFill>
                <a:srgbClr val="002060"/>
              </a:solidFill>
              <a:latin typeface="Times New Roman" pitchFamily="18" charset="0"/>
              <a:cs typeface="Times New Roman" pitchFamily="18" charset="0"/>
            </a:endParaRPr>
          </a:p>
        </p:txBody>
      </p:sp>
      <p:sp>
        <p:nvSpPr>
          <p:cNvPr id="2" name="Rectangle 1"/>
          <p:cNvSpPr/>
          <p:nvPr/>
        </p:nvSpPr>
        <p:spPr>
          <a:xfrm>
            <a:off x="152400" y="990600"/>
            <a:ext cx="8763000" cy="3539430"/>
          </a:xfrm>
          <a:prstGeom prst="rect">
            <a:avLst/>
          </a:prstGeom>
        </p:spPr>
        <p:txBody>
          <a:bodyPr wrap="square">
            <a:spAutoFit/>
          </a:bodyPr>
          <a:lstStyle/>
          <a:p>
            <a:pPr indent="401638" algn="just"/>
            <a:r>
              <a:rPr lang="en-US" sz="2800" b="1" i="1" dirty="0">
                <a:solidFill>
                  <a:srgbClr val="FF0000"/>
                </a:solidFill>
                <a:latin typeface="Times New Roman" pitchFamily="18" charset="0"/>
                <a:cs typeface="Times New Roman" pitchFamily="18" charset="0"/>
              </a:rPr>
              <a:t>b) </a:t>
            </a:r>
            <a:r>
              <a:rPr lang="en-US" sz="2800" b="1" i="1" dirty="0" err="1">
                <a:solidFill>
                  <a:srgbClr val="FF0000"/>
                </a:solidFill>
                <a:latin typeface="Times New Roman" pitchFamily="18" charset="0"/>
                <a:cs typeface="Times New Roman" pitchFamily="18" charset="0"/>
              </a:rPr>
              <a:t>Đặc</a:t>
            </a:r>
            <a:r>
              <a:rPr lang="en-US" sz="2800" b="1" i="1" dirty="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điểm</a:t>
            </a:r>
            <a:endParaRPr lang="en-US" sz="2800" b="1" i="1" dirty="0" smtClean="0">
              <a:solidFill>
                <a:srgbClr val="FF0000"/>
              </a:solidFill>
              <a:latin typeface="Times New Roman" pitchFamily="18" charset="0"/>
              <a:cs typeface="Times New Roman" pitchFamily="18" charset="0"/>
            </a:endParaRPr>
          </a:p>
          <a:p>
            <a:pPr lvl="0" indent="401638"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Đòi</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hỏi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lvl="0" indent="401638"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lvl="0" indent="401638"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Giúp</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b="1" dirty="0">
                <a:solidFill>
                  <a:srgbClr val="3333FF"/>
                </a:solidFill>
                <a:latin typeface="Times New Roman" pitchFamily="18" charset="0"/>
                <a:cs typeface="Times New Roman" pitchFamily="18" charset="0"/>
              </a:rPr>
              <a:t>NL </a:t>
            </a:r>
            <a:r>
              <a:rPr lang="en-US" sz="2800" b="1" dirty="0" err="1">
                <a:solidFill>
                  <a:srgbClr val="3333FF"/>
                </a:solidFill>
                <a:latin typeface="Times New Roman" pitchFamily="18" charset="0"/>
                <a:cs typeface="Times New Roman" pitchFamily="18" charset="0"/>
              </a:rPr>
              <a:t>giao</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tiếp</a:t>
            </a:r>
            <a:r>
              <a:rPr lang="en-US" sz="2800" b="1" dirty="0">
                <a:solidFill>
                  <a:srgbClr val="3333FF"/>
                </a:solidFill>
                <a:latin typeface="Times New Roman" pitchFamily="18" charset="0"/>
                <a:cs typeface="Times New Roman" pitchFamily="18" charset="0"/>
              </a:rPr>
              <a:t>, NL </a:t>
            </a:r>
            <a:r>
              <a:rPr lang="en-US" sz="2800" b="1" dirty="0" err="1">
                <a:solidFill>
                  <a:srgbClr val="3333FF"/>
                </a:solidFill>
                <a:latin typeface="Times New Roman" pitchFamily="18" charset="0"/>
                <a:cs typeface="Times New Roman" pitchFamily="18" charset="0"/>
              </a:rPr>
              <a:t>tự</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chủ</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và</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tự</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học</a:t>
            </a:r>
            <a:r>
              <a:rPr lang="en-US" sz="2800" b="1" dirty="0">
                <a:solidFill>
                  <a:srgbClr val="3333FF"/>
                </a:solidFill>
                <a:latin typeface="Times New Roman" pitchFamily="18" charset="0"/>
                <a:cs typeface="Times New Roman" pitchFamily="18" charset="0"/>
              </a:rPr>
              <a:t>, NL </a:t>
            </a:r>
            <a:r>
              <a:rPr lang="en-US" sz="2800" b="1" dirty="0" err="1">
                <a:solidFill>
                  <a:srgbClr val="3333FF"/>
                </a:solidFill>
                <a:latin typeface="Times New Roman" pitchFamily="18" charset="0"/>
                <a:cs typeface="Times New Roman" pitchFamily="18" charset="0"/>
              </a:rPr>
              <a:t>giải</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quyết</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vấn</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đề</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và</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các</a:t>
            </a:r>
            <a:r>
              <a:rPr lang="en-US" sz="2800" b="1" dirty="0">
                <a:solidFill>
                  <a:srgbClr val="3333FF"/>
                </a:solidFill>
                <a:latin typeface="Times New Roman" pitchFamily="18" charset="0"/>
                <a:cs typeface="Times New Roman" pitchFamily="18" charset="0"/>
              </a:rPr>
              <a:t> PC </a:t>
            </a:r>
            <a:r>
              <a:rPr lang="en-US" sz="2800" b="1" dirty="0" err="1">
                <a:solidFill>
                  <a:srgbClr val="3333FF"/>
                </a:solidFill>
                <a:latin typeface="Times New Roman" pitchFamily="18" charset="0"/>
                <a:cs typeface="Times New Roman" pitchFamily="18" charset="0"/>
              </a:rPr>
              <a:t>chủ</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yếu</a:t>
            </a:r>
            <a:r>
              <a:rPr lang="en-US" sz="2800" dirty="0">
                <a:solidFill>
                  <a:srgbClr val="3333FF"/>
                </a:solidFill>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CT GDPT 2018.</a:t>
            </a:r>
          </a:p>
        </p:txBody>
      </p:sp>
    </p:spTree>
    <p:extLst>
      <p:ext uri="{BB962C8B-B14F-4D97-AF65-F5344CB8AC3E}">
        <p14:creationId xmlns:p14="http://schemas.microsoft.com/office/powerpoint/2010/main" val="184857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left)">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ạch Viglacera N3007 - 54A,HT31,P.HIỆP THÀNH,Q12,TPHCM"/>
          <p:cNvPicPr>
            <a:picLocks noChangeAspect="1" noChangeArrowheads="1"/>
          </p:cNvPicPr>
          <p:nvPr/>
        </p:nvPicPr>
        <p:blipFill>
          <a:blip r:embed="rId3"/>
          <a:srcRect/>
          <a:stretch>
            <a:fillRect/>
          </a:stretch>
        </p:blipFill>
        <p:spPr bwMode="auto">
          <a:xfrm>
            <a:off x="0" y="0"/>
            <a:ext cx="9144000" cy="6934200"/>
          </a:xfrm>
          <a:prstGeom prst="rect">
            <a:avLst/>
          </a:prstGeom>
          <a:noFill/>
        </p:spPr>
      </p:pic>
      <p:sp>
        <p:nvSpPr>
          <p:cNvPr id="2" name="Rectangle 1"/>
          <p:cNvSpPr/>
          <p:nvPr/>
        </p:nvSpPr>
        <p:spPr>
          <a:xfrm>
            <a:off x="304800" y="228600"/>
            <a:ext cx="8534400" cy="5262979"/>
          </a:xfrm>
          <a:prstGeom prst="rect">
            <a:avLst/>
          </a:prstGeom>
        </p:spPr>
        <p:txBody>
          <a:bodyPr wrap="square">
            <a:spAutoFit/>
          </a:bodyPr>
          <a:lstStyle/>
          <a:p>
            <a:pPr indent="457200"/>
            <a:r>
              <a:rPr lang="en-US" sz="2800" b="1" i="1" dirty="0">
                <a:solidFill>
                  <a:srgbClr val="FF0000"/>
                </a:solidFill>
                <a:latin typeface="Times New Roman" pitchFamily="18" charset="0"/>
                <a:cs typeface="Times New Roman" pitchFamily="18" charset="0"/>
              </a:rPr>
              <a:t>c) </a:t>
            </a:r>
            <a:r>
              <a:rPr lang="en-US" sz="2800" b="1" i="1" dirty="0" err="1">
                <a:solidFill>
                  <a:srgbClr val="FF0000"/>
                </a:solidFill>
                <a:latin typeface="Times New Roman" pitchFamily="18" charset="0"/>
                <a:cs typeface="Times New Roman" pitchFamily="18" charset="0"/>
              </a:rPr>
              <a:t>Quy</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trình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thực</a:t>
            </a:r>
            <a:r>
              <a:rPr lang="en-US" sz="2800" b="1" i="1" dirty="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hiện</a:t>
            </a:r>
            <a:endParaRPr lang="en-US" sz="2800" b="1" i="1" dirty="0" smtClean="0">
              <a:solidFill>
                <a:srgbClr val="FF0000"/>
              </a:solidFill>
              <a:latin typeface="Times New Roman" pitchFamily="18" charset="0"/>
              <a:cs typeface="Times New Roman" pitchFamily="18" charset="0"/>
            </a:endParaRPr>
          </a:p>
          <a:p>
            <a:pPr indent="457200"/>
            <a:r>
              <a:rPr lang="en-US" sz="2800" b="1" dirty="0" err="1">
                <a:latin typeface="Times New Roman" pitchFamily="18" charset="0"/>
                <a:cs typeface="Times New Roman" pitchFamily="18" charset="0"/>
              </a:rPr>
              <a:t>Bước</a:t>
            </a:r>
            <a:r>
              <a:rPr lang="en-US" sz="2800" b="1" dirty="0">
                <a:latin typeface="Times New Roman" pitchFamily="18" charset="0"/>
                <a:cs typeface="Times New Roman" pitchFamily="18" charset="0"/>
              </a:rPr>
              <a:t> 1. </a:t>
            </a:r>
            <a:r>
              <a:rPr lang="en-US" sz="2800" b="1" dirty="0" err="1">
                <a:latin typeface="Times New Roman" pitchFamily="18" charset="0"/>
                <a:cs typeface="Times New Roman" pitchFamily="18" charset="0"/>
              </a:rPr>
              <a:t>Chọn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nội</a:t>
            </a:r>
            <a:r>
              <a:rPr lang="en-US" sz="2800" b="1" dirty="0">
                <a:latin typeface="Times New Roman" pitchFamily="18" charset="0"/>
                <a:cs typeface="Times New Roman" pitchFamily="18" charset="0"/>
              </a:rPr>
              <a:t> dung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phù</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hợp</a:t>
            </a:r>
            <a:endParaRPr lang="en-US" sz="2800" b="1" dirty="0">
              <a:latin typeface="Times New Roman" pitchFamily="18" charset="0"/>
              <a:cs typeface="Times New Roman" pitchFamily="18" charset="0"/>
            </a:endParaRPr>
          </a:p>
          <a:p>
            <a:pPr indent="457200"/>
            <a:r>
              <a:rPr lang="en-US" sz="2800" b="1" dirty="0" err="1">
                <a:latin typeface="Times New Roman" pitchFamily="18" charset="0"/>
                <a:cs typeface="Times New Roman" pitchFamily="18" charset="0"/>
              </a:rPr>
              <a:t>Bước</a:t>
            </a:r>
            <a:r>
              <a:rPr lang="en-US" sz="2800" b="1" dirty="0">
                <a:latin typeface="Times New Roman" pitchFamily="18" charset="0"/>
                <a:cs typeface="Times New Roman" pitchFamily="18" charset="0"/>
              </a:rPr>
              <a:t> 2. </a:t>
            </a:r>
            <a:r>
              <a:rPr lang="en-US" sz="2800" b="1" dirty="0" err="1">
                <a:latin typeface="Times New Roman" pitchFamily="18" charset="0"/>
                <a:cs typeface="Times New Roman" pitchFamily="18" charset="0"/>
              </a:rPr>
              <a:t>Thiết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hoạch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áp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DH </a:t>
            </a:r>
            <a:r>
              <a:rPr lang="en-US" sz="2800" b="1" dirty="0" err="1">
                <a:latin typeface="Times New Roman" pitchFamily="18" charset="0"/>
                <a:cs typeface="Times New Roman" pitchFamily="18" charset="0"/>
              </a:rPr>
              <a:t>hợp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tác</a:t>
            </a:r>
            <a:r>
              <a:rPr lang="en-US" sz="2800" b="1" dirty="0">
                <a:latin typeface="Times New Roman" pitchFamily="18" charset="0"/>
                <a:cs typeface="Times New Roman" pitchFamily="18" charset="0"/>
              </a:rPr>
              <a:t> </a:t>
            </a:r>
            <a:endParaRPr lang="en-US" sz="2800" b="1" dirty="0" smtClean="0">
              <a:latin typeface="Times New Roman" pitchFamily="18" charset="0"/>
              <a:cs typeface="Times New Roman" pitchFamily="18" charset="0"/>
            </a:endParaRPr>
          </a:p>
          <a:p>
            <a:pPr indent="457200"/>
            <a:r>
              <a:rPr lang="en-US" sz="2800" b="1" dirty="0" err="1" smtClean="0">
                <a:latin typeface="Times New Roman" pitchFamily="18" charset="0"/>
                <a:cs typeface="Times New Roman" pitchFamily="18" charset="0"/>
              </a:rPr>
              <a:t>Bước</a:t>
            </a:r>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3. </a:t>
            </a:r>
            <a:r>
              <a:rPr lang="en-US" sz="2800" b="1" dirty="0" err="1">
                <a:latin typeface="Times New Roman" pitchFamily="18" charset="0"/>
                <a:cs typeface="Times New Roman" pitchFamily="18" charset="0"/>
              </a:rPr>
              <a:t>Tổ</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chức</a:t>
            </a:r>
            <a:r>
              <a:rPr lang="en-US" sz="2800" b="1" dirty="0">
                <a:latin typeface="Times New Roman" pitchFamily="18" charset="0"/>
                <a:cs typeface="Times New Roman" pitchFamily="18" charset="0"/>
              </a:rPr>
              <a:t> DH </a:t>
            </a:r>
            <a:r>
              <a:rPr lang="en-US" sz="2800" b="1" dirty="0" err="1">
                <a:latin typeface="Times New Roman" pitchFamily="18" charset="0"/>
                <a:cs typeface="Times New Roman" pitchFamily="18" charset="0"/>
              </a:rPr>
              <a:t>hợp</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tác</a:t>
            </a:r>
            <a:endParaRPr lang="en-US" sz="2800" b="1" dirty="0" smtClean="0">
              <a:latin typeface="Times New Roman" pitchFamily="18" charset="0"/>
              <a:cs typeface="Times New Roman" pitchFamily="18" charset="0"/>
            </a:endParaRPr>
          </a:p>
          <a:p>
            <a:pPr indent="395288"/>
            <a:r>
              <a:rPr lang="en-US" sz="2800" b="1" i="1" dirty="0">
                <a:solidFill>
                  <a:srgbClr val="FF0000"/>
                </a:solidFill>
                <a:latin typeface="Times New Roman" pitchFamily="18" charset="0"/>
                <a:cs typeface="Times New Roman" pitchFamily="18" charset="0"/>
              </a:rPr>
              <a:t>d) </a:t>
            </a:r>
            <a:r>
              <a:rPr lang="en-US" sz="2800" b="1" i="1" dirty="0" err="1">
                <a:solidFill>
                  <a:srgbClr val="FF0000"/>
                </a:solidFill>
                <a:latin typeface="Times New Roman" pitchFamily="18" charset="0"/>
                <a:cs typeface="Times New Roman" pitchFamily="18" charset="0"/>
              </a:rPr>
              <a:t>Điều</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kiện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để</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thực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hiện</a:t>
            </a:r>
            <a:endParaRPr lang="en-US" sz="2800" b="1" i="1" dirty="0">
              <a:solidFill>
                <a:srgbClr val="FF0000"/>
              </a:solidFill>
              <a:latin typeface="Times New Roman" pitchFamily="18" charset="0"/>
              <a:cs typeface="Times New Roman" pitchFamily="18" charset="0"/>
            </a:endParaRPr>
          </a:p>
          <a:p>
            <a:pPr indent="395288"/>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đủ</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gian</a:t>
            </a:r>
            <a:r>
              <a:rPr lang="en-US" sz="2800" b="1" dirty="0">
                <a:latin typeface="Times New Roman" pitchFamily="18" charset="0"/>
                <a:cs typeface="Times New Roman" pitchFamily="18" charset="0"/>
              </a:rPr>
              <a:t>.</a:t>
            </a:r>
          </a:p>
          <a:p>
            <a:pPr indent="395288"/>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đủ</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khó</a:t>
            </a:r>
            <a:r>
              <a:rPr lang="en-US" sz="2800" b="1" dirty="0">
                <a:latin typeface="Times New Roman" pitchFamily="18" charset="0"/>
                <a:cs typeface="Times New Roman" pitchFamily="18" charset="0"/>
              </a:rPr>
              <a:t>.</a:t>
            </a:r>
          </a:p>
          <a:p>
            <a:pPr indent="395288"/>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đủ</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HS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việc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nhóm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quả</a:t>
            </a:r>
            <a:r>
              <a:rPr lang="en-US" sz="2800" b="1" dirty="0">
                <a:latin typeface="Times New Roman" pitchFamily="18" charset="0"/>
                <a:cs typeface="Times New Roman" pitchFamily="18" charset="0"/>
              </a:rPr>
              <a:t>.</a:t>
            </a:r>
          </a:p>
          <a:p>
            <a:pPr indent="395288"/>
            <a:r>
              <a:rPr lang="en-US" sz="2800" b="1" dirty="0">
                <a:latin typeface="Times New Roman" pitchFamily="18" charset="0"/>
                <a:cs typeface="Times New Roman" pitchFamily="18" charset="0"/>
              </a:rPr>
              <a:t>- HS </a:t>
            </a:r>
            <a:r>
              <a:rPr lang="en-US" sz="2800" b="1" dirty="0" err="1">
                <a:latin typeface="Times New Roman" pitchFamily="18" charset="0"/>
                <a:cs typeface="Times New Roman" pitchFamily="18" charset="0"/>
              </a:rPr>
              <a:t>cần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năng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khiển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tổ</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năng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hội</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20909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left)">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left)">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wipe(left)">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6990" name="Picture 14" descr="Hình nền powerpoint màu trắng đẹp đơn giản | Hình nền, Hình ảnh, Power  points"/>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 name="Tiêu đề 1"/>
          <p:cNvSpPr>
            <a:spLocks noGrp="1"/>
          </p:cNvSpPr>
          <p:nvPr>
            <p:ph type="ctrTitle"/>
          </p:nvPr>
        </p:nvSpPr>
        <p:spPr>
          <a:xfrm>
            <a:off x="838200" y="1981200"/>
            <a:ext cx="7772400" cy="2079625"/>
          </a:xfrm>
        </p:spPr>
        <p:txBody>
          <a:bodyPr>
            <a:normAutofit/>
          </a:bodyPr>
          <a:lstStyle/>
          <a:p>
            <a:r>
              <a:rPr lang="vi-VN" b="1" u="sng" dirty="0">
                <a:solidFill>
                  <a:srgbClr val="FF0000"/>
                </a:solidFill>
              </a:rPr>
              <a:t>Phần 1</a:t>
            </a:r>
            <a:r>
              <a:rPr lang="en-US" b="1" dirty="0">
                <a:solidFill>
                  <a:srgbClr val="FF0000"/>
                </a:solidFill>
              </a:rPr>
              <a:t>:</a:t>
            </a:r>
            <a:r>
              <a:rPr lang="vi-VN" dirty="0"/>
              <a:t/>
            </a:r>
            <a:br>
              <a:rPr lang="vi-VN" dirty="0"/>
            </a:br>
            <a:r>
              <a:rPr lang="en-US" b="1" dirty="0" smtClean="0">
                <a:ln>
                  <a:solidFill>
                    <a:srgbClr val="7030A0"/>
                  </a:solidFill>
                </a:ln>
                <a:solidFill>
                  <a:srgbClr val="FFFF00"/>
                </a:solidFill>
                <a:latin typeface="Times New Roman" pitchFamily="18" charset="0"/>
                <a:cs typeface="Times New Roman" pitchFamily="18" charset="0"/>
              </a:rPr>
              <a:t>KHỞI ĐỘNG</a:t>
            </a:r>
            <a:endParaRPr lang="vi-VN" dirty="0">
              <a:ln>
                <a:solidFill>
                  <a:srgbClr val="7030A0"/>
                </a:solidFill>
              </a:ln>
              <a:solidFill>
                <a:srgbClr val="FFFF00"/>
              </a:solidFill>
              <a:latin typeface="Times New Roman" pitchFamily="18" charset="0"/>
              <a:cs typeface="Times New Roman" pitchFamily="18" charset="0"/>
            </a:endParaRPr>
          </a:p>
        </p:txBody>
      </p:sp>
      <p:sp>
        <p:nvSpPr>
          <p:cNvPr id="2" name="TextBox 1"/>
          <p:cNvSpPr txBox="1"/>
          <p:nvPr/>
        </p:nvSpPr>
        <p:spPr>
          <a:xfrm>
            <a:off x="1371600" y="1066800"/>
            <a:ext cx="6553200" cy="707886"/>
          </a:xfrm>
          <a:prstGeom prst="rect">
            <a:avLst/>
          </a:prstGeom>
          <a:noFill/>
        </p:spPr>
        <p:txBody>
          <a:bodyPr wrap="square" rtlCol="0">
            <a:spAutoFit/>
          </a:bodyPr>
          <a:lstStyle/>
          <a:p>
            <a:pPr algn="ctr"/>
            <a:r>
              <a:rPr lang="en-US" sz="4000" b="1" i="1" u="sng" dirty="0" err="1" smtClean="0">
                <a:latin typeface="Times New Roman" pitchFamily="18" charset="0"/>
                <a:cs typeface="Times New Roman" pitchFamily="18" charset="0"/>
              </a:rPr>
              <a:t>Buổi</a:t>
            </a:r>
            <a:r>
              <a:rPr lang="en-US" sz="4000" b="1" i="1" u="sng" dirty="0" smtClean="0">
                <a:latin typeface="Times New Roman" pitchFamily="18" charset="0"/>
                <a:cs typeface="Times New Roman" pitchFamily="18" charset="0"/>
              </a:rPr>
              <a:t> 1</a:t>
            </a:r>
            <a:r>
              <a:rPr lang="en-US" sz="4000" b="1" i="1" dirty="0" smtClean="0">
                <a:latin typeface="Times New Roman" pitchFamily="18" charset="0"/>
                <a:cs typeface="Times New Roman" pitchFamily="18" charset="0"/>
              </a:rPr>
              <a:t>:</a:t>
            </a:r>
            <a:endParaRPr lang="en-US" sz="4000" b="1" i="1" dirty="0">
              <a:latin typeface="Times New Roman" pitchFamily="18" charset="0"/>
              <a:cs typeface="Times New Roman" pitchFamily="18" charset="0"/>
            </a:endParaRPr>
          </a:p>
        </p:txBody>
      </p:sp>
      <p:sp>
        <p:nvSpPr>
          <p:cNvPr id="126980" name="AutoShape 4" descr="Hình nền Powerpoint màu sáng - Phần Mềm Tổng Hợ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6982" name="AutoShape 6" descr="Hình nền Powerpoint màu sáng - Phần Mềm Tổng Hợ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6984" name="AutoShape 8" descr="50 phông nền powerpoint khoa học đẹp nhất | ADV Solu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6986" name="AutoShape 10" descr="50 phông nền powerpoint khoa học đẹp nhất | ADV Solu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6988" name="AutoShape 12" descr="phong-nen-powerpoint-khoa-hoc-16.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762000" y="3810000"/>
            <a:ext cx="8001000" cy="1600200"/>
          </a:xfrm>
          <a:prstGeom prst="rect">
            <a:avLst/>
          </a:prstGeom>
          <a:noFill/>
        </p:spPr>
        <p:txBody>
          <a:bodyPr wrap="square" rtlCol="0">
            <a:prstTxWarp prst="textWave2">
              <a:avLst/>
            </a:prstTxWarp>
            <a:spAutoFit/>
          </a:bodyPr>
          <a:lstStyle/>
          <a:p>
            <a:pPr algn="ctr"/>
            <a:r>
              <a:rPr lang="en-US" sz="2800" b="1" u="sng" dirty="0" smtClean="0">
                <a:ln>
                  <a:solidFill>
                    <a:srgbClr val="FF0000"/>
                  </a:solidFill>
                </a:ln>
                <a:solidFill>
                  <a:srgbClr val="FF0000"/>
                </a:solidFill>
                <a:latin typeface="Times New Roman" pitchFamily="18" charset="0"/>
                <a:cs typeface="Times New Roman" pitchFamily="18" charset="0"/>
              </a:rPr>
              <a:t>CHỌN NHANH, CHỌN ĐÚNG:</a:t>
            </a:r>
            <a:endParaRPr lang="en-US" sz="2800" b="1" u="sng" dirty="0">
              <a:ln>
                <a:solidFill>
                  <a:srgbClr val="FF0000"/>
                </a:solidFill>
              </a:ln>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0909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afterEffect">
                                  <p:stCondLst>
                                    <p:cond delay="0"/>
                                  </p:stCondLst>
                                  <p:childTnLst>
                                    <p:animClr clrSpc="hsl" dir="cw">
                                      <p:cBhvr override="childStyle">
                                        <p:cTn id="6" dur="500" fill="hold"/>
                                        <p:tgtEl>
                                          <p:spTgt spid="11"/>
                                        </p:tgtEl>
                                        <p:attrNameLst>
                                          <p:attrName>style.color</p:attrName>
                                        </p:attrNameLst>
                                      </p:cBhvr>
                                      <p:by>
                                        <p:hsl h="-7200000" s="0" l="0"/>
                                      </p:by>
                                    </p:animClr>
                                    <p:animClr clrSpc="hsl" dir="cw">
                                      <p:cBhvr>
                                        <p:cTn id="7" dur="500" fill="hold"/>
                                        <p:tgtEl>
                                          <p:spTgt spid="11"/>
                                        </p:tgtEl>
                                        <p:attrNameLst>
                                          <p:attrName>fillcolor</p:attrName>
                                        </p:attrNameLst>
                                      </p:cBhvr>
                                      <p:by>
                                        <p:hsl h="-7200000" s="0" l="0"/>
                                      </p:by>
                                    </p:animClr>
                                    <p:animClr clrSpc="hsl" dir="cw">
                                      <p:cBhvr>
                                        <p:cTn id="8" dur="500" fill="hold"/>
                                        <p:tgtEl>
                                          <p:spTgt spid="11"/>
                                        </p:tgtEl>
                                        <p:attrNameLst>
                                          <p:attrName>stroke.color</p:attrName>
                                        </p:attrNameLst>
                                      </p:cBhvr>
                                      <p:by>
                                        <p:hsl h="-7200000" s="0" l="0"/>
                                      </p:by>
                                    </p:animClr>
                                    <p:set>
                                      <p:cBhvr>
                                        <p:cTn id="9"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2" name="Picture 12" descr="Hình Nền điện Thoại Màu Trắng Hình ảnh | Định dạng hình ảnh JPG 400484180|  vn.lovepik.com"/>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Rectangle 1"/>
          <p:cNvSpPr/>
          <p:nvPr/>
        </p:nvSpPr>
        <p:spPr>
          <a:xfrm>
            <a:off x="152400" y="457200"/>
            <a:ext cx="8991600" cy="4832092"/>
          </a:xfrm>
          <a:prstGeom prst="rect">
            <a:avLst/>
          </a:prstGeom>
        </p:spPr>
        <p:txBody>
          <a:bodyPr wrap="square">
            <a:spAutoFit/>
          </a:bodyPr>
          <a:lstStyle/>
          <a:p>
            <a:pPr indent="463550" algn="just"/>
            <a:r>
              <a:rPr lang="en-US" sz="2800" b="1" i="1" dirty="0" smtClean="0">
                <a:ln>
                  <a:solidFill>
                    <a:srgbClr val="7030A0"/>
                  </a:solidFill>
                </a:ln>
                <a:solidFill>
                  <a:srgbClr val="7030A0"/>
                </a:solidFill>
                <a:latin typeface="Times New Roman" pitchFamily="18" charset="0"/>
                <a:cs typeface="Times New Roman" pitchFamily="18" charset="0"/>
              </a:rPr>
              <a:t>3. </a:t>
            </a:r>
            <a:r>
              <a:rPr lang="vi-VN" sz="2800" b="1" i="1" dirty="0" smtClean="0">
                <a:ln>
                  <a:solidFill>
                    <a:srgbClr val="7030A0"/>
                  </a:solidFill>
                </a:ln>
                <a:solidFill>
                  <a:srgbClr val="7030A0"/>
                </a:solidFill>
                <a:latin typeface="Times New Roman" pitchFamily="18" charset="0"/>
                <a:cs typeface="Times New Roman" pitchFamily="18" charset="0"/>
              </a:rPr>
              <a:t>PP </a:t>
            </a:r>
            <a:r>
              <a:rPr lang="vi-VN" sz="2800" b="1" i="1" dirty="0">
                <a:ln>
                  <a:solidFill>
                    <a:srgbClr val="7030A0"/>
                  </a:solidFill>
                </a:ln>
                <a:solidFill>
                  <a:srgbClr val="7030A0"/>
                </a:solidFill>
                <a:latin typeface="Times New Roman" pitchFamily="18" charset="0"/>
                <a:cs typeface="Times New Roman" pitchFamily="18" charset="0"/>
              </a:rPr>
              <a:t>DH “Tích hợp</a:t>
            </a:r>
            <a:r>
              <a:rPr lang="vi-VN" sz="2800" b="1" i="1" dirty="0" smtClean="0">
                <a:ln>
                  <a:solidFill>
                    <a:srgbClr val="7030A0"/>
                  </a:solidFill>
                </a:ln>
                <a:solidFill>
                  <a:srgbClr val="7030A0"/>
                </a:solidFill>
                <a:latin typeface="Times New Roman" pitchFamily="18" charset="0"/>
                <a:cs typeface="Times New Roman" pitchFamily="18" charset="0"/>
              </a:rPr>
              <a:t>”</a:t>
            </a:r>
            <a:endParaRPr lang="en-US" sz="2800" b="1" i="1" dirty="0" smtClean="0">
              <a:ln>
                <a:solidFill>
                  <a:srgbClr val="7030A0"/>
                </a:solidFill>
              </a:ln>
              <a:solidFill>
                <a:srgbClr val="7030A0"/>
              </a:solidFill>
              <a:latin typeface="Times New Roman" pitchFamily="18" charset="0"/>
              <a:cs typeface="Times New Roman" pitchFamily="18" charset="0"/>
            </a:endParaRPr>
          </a:p>
          <a:p>
            <a:pPr indent="463550" algn="just"/>
            <a:r>
              <a:rPr lang="en-US" sz="2800" b="1" i="1" dirty="0" smtClean="0">
                <a:solidFill>
                  <a:srgbClr val="FF0000"/>
                </a:solidFill>
                <a:latin typeface="Times New Roman" pitchFamily="18" charset="0"/>
                <a:cs typeface="Times New Roman" pitchFamily="18" charset="0"/>
              </a:rPr>
              <a:t>a) </a:t>
            </a:r>
            <a:r>
              <a:rPr lang="vi-VN" sz="2800" b="1" i="1" dirty="0" smtClean="0">
                <a:solidFill>
                  <a:srgbClr val="FF0000"/>
                </a:solidFill>
                <a:latin typeface="Times New Roman" pitchFamily="18" charset="0"/>
                <a:cs typeface="Times New Roman" pitchFamily="18" charset="0"/>
              </a:rPr>
              <a:t>Tích </a:t>
            </a:r>
            <a:r>
              <a:rPr lang="vi-VN" sz="2800" b="1" i="1" dirty="0">
                <a:solidFill>
                  <a:srgbClr val="FF0000"/>
                </a:solidFill>
                <a:latin typeface="Times New Roman" pitchFamily="18" charset="0"/>
                <a:cs typeface="Times New Roman" pitchFamily="18" charset="0"/>
              </a:rPr>
              <a:t>hợp </a:t>
            </a:r>
            <a:r>
              <a:rPr lang="vi-VN" sz="2800" b="1" i="1" dirty="0" smtClean="0">
                <a:solidFill>
                  <a:srgbClr val="FF0000"/>
                </a:solidFill>
                <a:latin typeface="Times New Roman" pitchFamily="18" charset="0"/>
                <a:cs typeface="Times New Roman" pitchFamily="18" charset="0"/>
              </a:rPr>
              <a:t>nội môn </a:t>
            </a:r>
            <a:endParaRPr lang="en-US" sz="2800" b="1" i="1" dirty="0" smtClean="0">
              <a:solidFill>
                <a:srgbClr val="FF0000"/>
              </a:solidFill>
              <a:latin typeface="Times New Roman" pitchFamily="18" charset="0"/>
              <a:cs typeface="Times New Roman" pitchFamily="18" charset="0"/>
            </a:endParaRPr>
          </a:p>
          <a:p>
            <a:pPr indent="463550" algn="just"/>
            <a:r>
              <a:rPr lang="en-US" sz="2800" b="1" dirty="0" smtClean="0">
                <a:latin typeface="Times New Roman" pitchFamily="18" charset="0"/>
                <a:cs typeface="Times New Roman" pitchFamily="18" charset="0"/>
              </a:rPr>
              <a:t>+ </a:t>
            </a:r>
            <a:r>
              <a:rPr lang="vi-VN" sz="2800" b="1" dirty="0">
                <a:latin typeface="Times New Roman" pitchFamily="18" charset="0"/>
                <a:cs typeface="Times New Roman" pitchFamily="18" charset="0"/>
              </a:rPr>
              <a:t>Tích hợp theo chiều ngang là tích hợp các mảng kiến thức, kĩ năng trong môn học theo nguyên tắc đồng quy: tích hợp các kiến thức, kĩ năng thuộc mạch kiến thức này với kiến thức, kĩ năng thuộc mạch kiến thức khác.</a:t>
            </a:r>
            <a:endParaRPr lang="en-US" sz="2800" b="1" dirty="0">
              <a:latin typeface="Times New Roman" pitchFamily="18" charset="0"/>
              <a:cs typeface="Times New Roman" pitchFamily="18" charset="0"/>
            </a:endParaRPr>
          </a:p>
          <a:p>
            <a:pPr lvl="0" indent="463550" algn="just"/>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Tích </a:t>
            </a:r>
            <a:r>
              <a:rPr lang="vi-VN" sz="2800" b="1" dirty="0">
                <a:latin typeface="Times New Roman" pitchFamily="18" charset="0"/>
                <a:cs typeface="Times New Roman" pitchFamily="18" charset="0"/>
              </a:rPr>
              <a:t>hợp theo chiều dọc là tích hợp một đơn vị kiến thức, kĩ năng mới với những kiến thức, kĩ năng trước đó theo nguyên tắc đồng tâm (còn gọi là vòng tròn xoáy trôn ốc). Các kiến thức, kĩ năng của lớp trên bao hàm các kiến thức, kĩ năng của lớp dưới</a:t>
            </a:r>
            <a:r>
              <a:rPr lang="vi-VN"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81922" name="AutoShape 2" descr="Gạch Thạch Bàn ốp tường 30x60 và 40x80  TLP-36008-TKB-2136008-TKB-2236008-MSP-30005A - Không gian đẹp Chuyên thiết  kế nội thất, thi công hoàn thiệ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24" name="AutoShape 4" descr="Gạch Thạch Bàn ốp tường 30x60 và 40x80  TLP-36008-TKB-2136008-TKB-2236008-MSP-30005A - Không gian đẹp Chuyên thiết  kế nội thất, thi công hoàn thiệ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26" name="AutoShape 6" descr="Gạch Thạch Bàn ốp tường 30x60 và 40x80  TLP-36008-TKB-2136008-TKB-2236008-MSP-30005A - Không gian đẹp Chuyên thiết  kế nội thất, thi công hoàn thiệ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28" name="AutoShape 8" descr="Gạch Thạch Bàn ốp tường 30x60 và 40x80  TLP-36008-TKB-2136008-TKB-2236008-MSP-30005A - Không gian đẹp Chuyên thiết  kế nội thất, thi công hoàn thiệ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30" name="AutoShape 10" descr="Gạch Thạch Bàn ốp tường 30x60 và 40x80  TLP-36008-TKB-2136008-TKB-2236008-MSP-30005A - Không gian đẹp Chuyên thiết  kế nội thất, thi công hoàn thiệ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09090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Hình Nền điện Thoại Màu Trắng Hình ảnh | Định dạng hình ảnh JPG 400484180|  vn.lovepik.com"/>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Rectangle 1"/>
          <p:cNvSpPr/>
          <p:nvPr/>
        </p:nvSpPr>
        <p:spPr>
          <a:xfrm>
            <a:off x="152400" y="457200"/>
            <a:ext cx="8991600" cy="2677656"/>
          </a:xfrm>
          <a:prstGeom prst="rect">
            <a:avLst/>
          </a:prstGeom>
        </p:spPr>
        <p:txBody>
          <a:bodyPr wrap="square">
            <a:spAutoFit/>
          </a:bodyPr>
          <a:lstStyle/>
          <a:p>
            <a:pPr indent="463550" algn="just"/>
            <a:r>
              <a:rPr lang="en-US" sz="2800" b="1" i="1" dirty="0" smtClean="0">
                <a:ln>
                  <a:solidFill>
                    <a:srgbClr val="7030A0"/>
                  </a:solidFill>
                </a:ln>
                <a:solidFill>
                  <a:srgbClr val="7030A0"/>
                </a:solidFill>
                <a:latin typeface="Times New Roman" pitchFamily="18" charset="0"/>
                <a:cs typeface="Times New Roman" pitchFamily="18" charset="0"/>
              </a:rPr>
              <a:t>3. </a:t>
            </a:r>
            <a:r>
              <a:rPr lang="vi-VN" sz="2800" b="1" i="1" dirty="0" smtClean="0">
                <a:ln>
                  <a:solidFill>
                    <a:srgbClr val="7030A0"/>
                  </a:solidFill>
                </a:ln>
                <a:solidFill>
                  <a:srgbClr val="7030A0"/>
                </a:solidFill>
                <a:latin typeface="Times New Roman" pitchFamily="18" charset="0"/>
                <a:cs typeface="Times New Roman" pitchFamily="18" charset="0"/>
              </a:rPr>
              <a:t>PP </a:t>
            </a:r>
            <a:r>
              <a:rPr lang="vi-VN" sz="2800" b="1" i="1" dirty="0">
                <a:ln>
                  <a:solidFill>
                    <a:srgbClr val="7030A0"/>
                  </a:solidFill>
                </a:ln>
                <a:solidFill>
                  <a:srgbClr val="7030A0"/>
                </a:solidFill>
                <a:latin typeface="Times New Roman" pitchFamily="18" charset="0"/>
                <a:cs typeface="Times New Roman" pitchFamily="18" charset="0"/>
              </a:rPr>
              <a:t>DH “Tích hợp</a:t>
            </a:r>
            <a:r>
              <a:rPr lang="vi-VN" sz="2800" b="1" i="1" dirty="0" smtClean="0">
                <a:ln>
                  <a:solidFill>
                    <a:srgbClr val="7030A0"/>
                  </a:solidFill>
                </a:ln>
                <a:solidFill>
                  <a:srgbClr val="7030A0"/>
                </a:solidFill>
                <a:latin typeface="Times New Roman" pitchFamily="18" charset="0"/>
                <a:cs typeface="Times New Roman" pitchFamily="18" charset="0"/>
              </a:rPr>
              <a:t>”</a:t>
            </a:r>
            <a:endParaRPr lang="en-US" sz="2800" b="1" i="1" dirty="0" smtClean="0">
              <a:ln>
                <a:solidFill>
                  <a:srgbClr val="7030A0"/>
                </a:solidFill>
              </a:ln>
              <a:solidFill>
                <a:srgbClr val="7030A0"/>
              </a:solidFill>
              <a:latin typeface="Times New Roman" pitchFamily="18" charset="0"/>
              <a:cs typeface="Times New Roman" pitchFamily="18" charset="0"/>
            </a:endParaRPr>
          </a:p>
          <a:p>
            <a:pPr indent="515938" algn="just"/>
            <a:r>
              <a:rPr lang="en-US" sz="2800" b="1" i="1" dirty="0">
                <a:solidFill>
                  <a:srgbClr val="FF0000"/>
                </a:solidFill>
              </a:rPr>
              <a:t>b) </a:t>
            </a:r>
            <a:r>
              <a:rPr lang="vi-VN" sz="2800" b="1" i="1" dirty="0">
                <a:solidFill>
                  <a:srgbClr val="FF0000"/>
                </a:solidFill>
              </a:rPr>
              <a:t>Tích hợp liên môn</a:t>
            </a:r>
            <a:r>
              <a:rPr lang="vi-VN" sz="2800" b="1" dirty="0"/>
              <a:t> là phương án, trong đó nhiều môn học liên quan được kết lại thành một môn học mới với hệ thống những chủ đề nhất định xuyên suốt qua nhiều cấp lớp.</a:t>
            </a:r>
            <a:endParaRPr lang="en-US" sz="2800" b="1" dirty="0"/>
          </a:p>
          <a:p>
            <a:pPr indent="515938" algn="just"/>
            <a:r>
              <a:rPr lang="vi-VN" sz="2800" b="1" dirty="0" smtClean="0"/>
              <a: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684972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Hình Nền điện Thoại Màu Trắng Hình ảnh | Định dạng hình ảnh JPG 400484180|  vn.lovepik.com"/>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Rectangle 1"/>
          <p:cNvSpPr/>
          <p:nvPr/>
        </p:nvSpPr>
        <p:spPr>
          <a:xfrm>
            <a:off x="152400" y="457200"/>
            <a:ext cx="8991600" cy="3970318"/>
          </a:xfrm>
          <a:prstGeom prst="rect">
            <a:avLst/>
          </a:prstGeom>
        </p:spPr>
        <p:txBody>
          <a:bodyPr wrap="square">
            <a:spAutoFit/>
          </a:bodyPr>
          <a:lstStyle/>
          <a:p>
            <a:pPr indent="463550" algn="just"/>
            <a:r>
              <a:rPr lang="en-US" sz="2800" b="1" i="1" dirty="0" smtClean="0">
                <a:ln>
                  <a:solidFill>
                    <a:srgbClr val="7030A0"/>
                  </a:solidFill>
                </a:ln>
                <a:solidFill>
                  <a:srgbClr val="7030A0"/>
                </a:solidFill>
                <a:latin typeface="Times New Roman" pitchFamily="18" charset="0"/>
                <a:cs typeface="Times New Roman" pitchFamily="18" charset="0"/>
              </a:rPr>
              <a:t>3. </a:t>
            </a:r>
            <a:r>
              <a:rPr lang="vi-VN" sz="2800" b="1" i="1" dirty="0" smtClean="0">
                <a:ln>
                  <a:solidFill>
                    <a:srgbClr val="7030A0"/>
                  </a:solidFill>
                </a:ln>
                <a:solidFill>
                  <a:srgbClr val="7030A0"/>
                </a:solidFill>
                <a:latin typeface="Times New Roman" pitchFamily="18" charset="0"/>
                <a:cs typeface="Times New Roman" pitchFamily="18" charset="0"/>
              </a:rPr>
              <a:t>PP </a:t>
            </a:r>
            <a:r>
              <a:rPr lang="vi-VN" sz="2800" b="1" i="1" dirty="0">
                <a:ln>
                  <a:solidFill>
                    <a:srgbClr val="7030A0"/>
                  </a:solidFill>
                </a:ln>
                <a:solidFill>
                  <a:srgbClr val="7030A0"/>
                </a:solidFill>
                <a:latin typeface="Times New Roman" pitchFamily="18" charset="0"/>
                <a:cs typeface="Times New Roman" pitchFamily="18" charset="0"/>
              </a:rPr>
              <a:t>DH “Tích hợp</a:t>
            </a:r>
            <a:r>
              <a:rPr lang="vi-VN" sz="2800" b="1" i="1" dirty="0" smtClean="0">
                <a:ln>
                  <a:solidFill>
                    <a:srgbClr val="7030A0"/>
                  </a:solidFill>
                </a:ln>
                <a:solidFill>
                  <a:srgbClr val="7030A0"/>
                </a:solidFill>
                <a:latin typeface="Times New Roman" pitchFamily="18" charset="0"/>
                <a:cs typeface="Times New Roman" pitchFamily="18" charset="0"/>
              </a:rPr>
              <a:t>”</a:t>
            </a:r>
            <a:endParaRPr lang="en-US" sz="2800" b="1" i="1" dirty="0" smtClean="0">
              <a:ln>
                <a:solidFill>
                  <a:srgbClr val="7030A0"/>
                </a:solidFill>
              </a:ln>
              <a:solidFill>
                <a:srgbClr val="7030A0"/>
              </a:solidFill>
              <a:latin typeface="Times New Roman" pitchFamily="18" charset="0"/>
              <a:cs typeface="Times New Roman" pitchFamily="18" charset="0"/>
            </a:endParaRPr>
          </a:p>
          <a:p>
            <a:pPr indent="515938"/>
            <a:r>
              <a:rPr lang="en-US" sz="2800" b="1" i="1" dirty="0">
                <a:solidFill>
                  <a:srgbClr val="FF0000"/>
                </a:solidFill>
                <a:latin typeface="Times New Roman" pitchFamily="18" charset="0"/>
                <a:cs typeface="Times New Roman" pitchFamily="18" charset="0"/>
              </a:rPr>
              <a:t>c)</a:t>
            </a:r>
            <a:r>
              <a:rPr lang="vi-VN" sz="2800" b="1" i="1" dirty="0">
                <a:solidFill>
                  <a:srgbClr val="FF0000"/>
                </a:solidFill>
                <a:latin typeface="Times New Roman" pitchFamily="18" charset="0"/>
                <a:cs typeface="Times New Roman" pitchFamily="18" charset="0"/>
              </a:rPr>
              <a:t> Các kiểu bài tích hợp trong Toán tiểu học:</a:t>
            </a:r>
            <a:r>
              <a:rPr lang="en-US" sz="2800" b="1" i="1" dirty="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a:p>
            <a:pPr indent="515938"/>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Kiểu </a:t>
            </a:r>
            <a:r>
              <a:rPr lang="vi-VN" sz="2800" b="1" dirty="0">
                <a:latin typeface="Times New Roman" pitchFamily="18" charset="0"/>
                <a:cs typeface="Times New Roman" pitchFamily="18" charset="0"/>
              </a:rPr>
              <a:t>1: Bài học tích hợp gắn với nội dung CT sách giáo </a:t>
            </a:r>
            <a:r>
              <a:rPr lang="vi-VN" sz="2800" b="1" dirty="0" smtClean="0">
                <a:latin typeface="Times New Roman" pitchFamily="18" charset="0"/>
                <a:cs typeface="Times New Roman" pitchFamily="18" charset="0"/>
              </a:rPr>
              <a:t>khoa.</a:t>
            </a:r>
            <a:endParaRPr lang="en-US" sz="2800" b="1" dirty="0" smtClean="0">
              <a:latin typeface="Times New Roman" pitchFamily="18" charset="0"/>
              <a:cs typeface="Times New Roman" pitchFamily="18" charset="0"/>
            </a:endParaRPr>
          </a:p>
          <a:p>
            <a:pPr indent="515938" algn="just"/>
            <a:r>
              <a:rPr lang="vi-VN" sz="2800" b="1" u="sng" dirty="0">
                <a:latin typeface="Times New Roman" pitchFamily="18" charset="0"/>
                <a:cs typeface="Times New Roman" pitchFamily="18" charset="0"/>
              </a:rPr>
              <a:t>Ví </a:t>
            </a:r>
            <a:r>
              <a:rPr lang="vi-VN" sz="2800" b="1" u="sng" dirty="0" smtClean="0">
                <a:latin typeface="Times New Roman" pitchFamily="18" charset="0"/>
                <a:cs typeface="Times New Roman" pitchFamily="18" charset="0"/>
              </a:rPr>
              <a:t>dụ</a:t>
            </a:r>
            <a:r>
              <a:rPr lang="vi-VN" sz="2800" b="1" dirty="0" smtClean="0">
                <a:latin typeface="Times New Roman" pitchFamily="18" charset="0"/>
                <a:cs typeface="Times New Roman" pitchFamily="18" charset="0"/>
              </a:rPr>
              <a:t>: </a:t>
            </a:r>
            <a:r>
              <a:rPr lang="vi-VN" sz="2800" b="1" dirty="0">
                <a:latin typeface="Times New Roman" pitchFamily="18" charset="0"/>
                <a:cs typeface="Times New Roman" pitchFamily="18" charset="0"/>
              </a:rPr>
              <a:t>Bài học “Hình hộp chữ nhật. Hình lập phương”, GV có thể tổ chức cho HS trải nghiệm qua hoạt động cầm, nắm, quan sát các đồ vật thật có dạng hình hộp chữ nhật, hình lập phương từ đó nhận biết hình dạng và đặc điểm của mỗi hình. </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55455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left)">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Hình Nền điện Thoại Màu Trắng Hình ảnh | Định dạng hình ảnh JPG 400484180|  vn.lovepik.com"/>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Rectangle 1"/>
          <p:cNvSpPr/>
          <p:nvPr/>
        </p:nvSpPr>
        <p:spPr>
          <a:xfrm>
            <a:off x="152400" y="457200"/>
            <a:ext cx="8991600" cy="3970318"/>
          </a:xfrm>
          <a:prstGeom prst="rect">
            <a:avLst/>
          </a:prstGeom>
        </p:spPr>
        <p:txBody>
          <a:bodyPr wrap="square">
            <a:spAutoFit/>
          </a:bodyPr>
          <a:lstStyle/>
          <a:p>
            <a:pPr indent="463550" algn="just"/>
            <a:r>
              <a:rPr lang="en-US" sz="2800" b="1" i="1" dirty="0" smtClean="0">
                <a:ln>
                  <a:solidFill>
                    <a:srgbClr val="7030A0"/>
                  </a:solidFill>
                </a:ln>
                <a:solidFill>
                  <a:srgbClr val="7030A0"/>
                </a:solidFill>
                <a:latin typeface="Times New Roman" pitchFamily="18" charset="0"/>
                <a:cs typeface="Times New Roman" pitchFamily="18" charset="0"/>
              </a:rPr>
              <a:t>3. </a:t>
            </a:r>
            <a:r>
              <a:rPr lang="vi-VN" sz="2800" b="1" i="1" dirty="0" smtClean="0">
                <a:ln>
                  <a:solidFill>
                    <a:srgbClr val="7030A0"/>
                  </a:solidFill>
                </a:ln>
                <a:solidFill>
                  <a:srgbClr val="7030A0"/>
                </a:solidFill>
                <a:latin typeface="Times New Roman" pitchFamily="18" charset="0"/>
                <a:cs typeface="Times New Roman" pitchFamily="18" charset="0"/>
              </a:rPr>
              <a:t>PP </a:t>
            </a:r>
            <a:r>
              <a:rPr lang="vi-VN" sz="2800" b="1" i="1" dirty="0">
                <a:ln>
                  <a:solidFill>
                    <a:srgbClr val="7030A0"/>
                  </a:solidFill>
                </a:ln>
                <a:solidFill>
                  <a:srgbClr val="7030A0"/>
                </a:solidFill>
                <a:latin typeface="Times New Roman" pitchFamily="18" charset="0"/>
                <a:cs typeface="Times New Roman" pitchFamily="18" charset="0"/>
              </a:rPr>
              <a:t>DH “Tích hợp</a:t>
            </a:r>
            <a:r>
              <a:rPr lang="vi-VN" sz="2800" b="1" i="1" dirty="0" smtClean="0">
                <a:ln>
                  <a:solidFill>
                    <a:srgbClr val="7030A0"/>
                  </a:solidFill>
                </a:ln>
                <a:solidFill>
                  <a:srgbClr val="7030A0"/>
                </a:solidFill>
                <a:latin typeface="Times New Roman" pitchFamily="18" charset="0"/>
                <a:cs typeface="Times New Roman" pitchFamily="18" charset="0"/>
              </a:rPr>
              <a:t>”</a:t>
            </a:r>
            <a:endParaRPr lang="en-US" sz="2800" b="1" i="1" dirty="0" smtClean="0">
              <a:ln>
                <a:solidFill>
                  <a:srgbClr val="7030A0"/>
                </a:solidFill>
              </a:ln>
              <a:solidFill>
                <a:srgbClr val="7030A0"/>
              </a:solidFill>
              <a:latin typeface="Times New Roman" pitchFamily="18" charset="0"/>
              <a:cs typeface="Times New Roman" pitchFamily="18" charset="0"/>
            </a:endParaRPr>
          </a:p>
          <a:p>
            <a:pPr indent="515938"/>
            <a:r>
              <a:rPr lang="en-US" sz="2800" b="1" i="1" dirty="0">
                <a:solidFill>
                  <a:srgbClr val="FF0000"/>
                </a:solidFill>
                <a:latin typeface="Times New Roman" pitchFamily="18" charset="0"/>
                <a:cs typeface="Times New Roman" pitchFamily="18" charset="0"/>
              </a:rPr>
              <a:t>c)</a:t>
            </a:r>
            <a:r>
              <a:rPr lang="vi-VN" sz="2800" b="1" i="1" dirty="0">
                <a:solidFill>
                  <a:srgbClr val="FF0000"/>
                </a:solidFill>
                <a:latin typeface="Times New Roman" pitchFamily="18" charset="0"/>
                <a:cs typeface="Times New Roman" pitchFamily="18" charset="0"/>
              </a:rPr>
              <a:t> Các kiểu bài tích hợp trong Toán tiểu học:</a:t>
            </a:r>
            <a:r>
              <a:rPr lang="en-US" sz="2800" b="1" i="1" dirty="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a:p>
            <a:pPr indent="515938"/>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Kiểu </a:t>
            </a:r>
            <a:r>
              <a:rPr lang="vi-VN" sz="2800" b="1" dirty="0">
                <a:latin typeface="Times New Roman" pitchFamily="18" charset="0"/>
                <a:cs typeface="Times New Roman" pitchFamily="18" charset="0"/>
              </a:rPr>
              <a:t>2: Bài học tích hợp theo chủ đề dự án học </a:t>
            </a:r>
            <a:r>
              <a:rPr lang="vi-VN" sz="2800" b="1" dirty="0" smtClean="0">
                <a:latin typeface="Times New Roman" pitchFamily="18" charset="0"/>
                <a:cs typeface="Times New Roman" pitchFamily="18" charset="0"/>
              </a:rPr>
              <a:t>tập</a:t>
            </a:r>
            <a:endParaRPr lang="en-US" sz="2800" b="1" dirty="0" smtClean="0">
              <a:latin typeface="Times New Roman" pitchFamily="18" charset="0"/>
              <a:cs typeface="Times New Roman" pitchFamily="18" charset="0"/>
            </a:endParaRPr>
          </a:p>
          <a:p>
            <a:pPr indent="630238"/>
            <a:r>
              <a:rPr lang="vi-VN" sz="2800" b="1" u="sng" dirty="0">
                <a:latin typeface="Times New Roman" pitchFamily="18" charset="0"/>
                <a:cs typeface="Times New Roman" pitchFamily="18" charset="0"/>
              </a:rPr>
              <a:t>Ví dụ </a:t>
            </a:r>
            <a:r>
              <a:rPr lang="vi-VN" sz="2800" b="1" dirty="0">
                <a:latin typeface="Times New Roman" pitchFamily="18" charset="0"/>
                <a:cs typeface="Times New Roman" pitchFamily="18" charset="0"/>
              </a:rPr>
              <a:t>: </a:t>
            </a:r>
            <a:r>
              <a:rPr lang="vi-VN" sz="2800" b="1" i="1" dirty="0">
                <a:latin typeface="Times New Roman" pitchFamily="18" charset="0"/>
                <a:cs typeface="Times New Roman" pitchFamily="18" charset="0"/>
              </a:rPr>
              <a:t>Dự án học tập: Thống kê số liệu về sốt xuất huyết</a:t>
            </a:r>
            <a:r>
              <a:rPr lang="en-US" sz="2800" b="1" i="1" dirty="0">
                <a:latin typeface="Times New Roman" pitchFamily="18" charset="0"/>
                <a:cs typeface="Times New Roman" pitchFamily="18" charset="0"/>
              </a:rPr>
              <a:t> </a:t>
            </a:r>
            <a:endParaRPr lang="vi-VN" sz="2800" b="1" i="1" dirty="0">
              <a:latin typeface="Times New Roman" pitchFamily="18" charset="0"/>
              <a:cs typeface="Times New Roman" pitchFamily="18" charset="0"/>
            </a:endParaRPr>
          </a:p>
          <a:p>
            <a:pPr indent="630238"/>
            <a:r>
              <a:rPr lang="en-US" sz="2800" b="1" dirty="0">
                <a:latin typeface="Times New Roman" pitchFamily="18" charset="0"/>
                <a:cs typeface="Times New Roman" pitchFamily="18" charset="0"/>
              </a:rPr>
              <a:t>+ </a:t>
            </a:r>
            <a:r>
              <a:rPr lang="vi-VN" sz="2800" b="1" dirty="0">
                <a:latin typeface="Times New Roman" pitchFamily="18" charset="0"/>
                <a:cs typeface="Times New Roman" pitchFamily="18" charset="0"/>
              </a:rPr>
              <a:t>Đối tượng: HS lớp </a:t>
            </a:r>
            <a:r>
              <a:rPr lang="vi-VN" sz="2800" b="1" dirty="0" smtClean="0">
                <a:latin typeface="Times New Roman" pitchFamily="18" charset="0"/>
                <a:cs typeface="Times New Roman" pitchFamily="18" charset="0"/>
              </a:rPr>
              <a:t>5</a:t>
            </a:r>
            <a:r>
              <a:rPr lang="en-US" sz="2800" b="1" dirty="0" smtClean="0">
                <a:latin typeface="Times New Roman" pitchFamily="18" charset="0"/>
                <a:cs typeface="Times New Roman" pitchFamily="18" charset="0"/>
              </a:rPr>
              <a:t> </a:t>
            </a:r>
            <a:endParaRPr lang="vi-VN" sz="2800" b="1" dirty="0">
              <a:latin typeface="Times New Roman" pitchFamily="18" charset="0"/>
              <a:cs typeface="Times New Roman" pitchFamily="18" charset="0"/>
            </a:endParaRPr>
          </a:p>
          <a:p>
            <a:pPr indent="630238"/>
            <a:r>
              <a:rPr lang="en-US" sz="2800" b="1" dirty="0">
                <a:latin typeface="Times New Roman" pitchFamily="18" charset="0"/>
                <a:cs typeface="Times New Roman" pitchFamily="18" charset="0"/>
              </a:rPr>
              <a:t>+ </a:t>
            </a:r>
            <a:r>
              <a:rPr lang="vi-VN" sz="2800" b="1" dirty="0">
                <a:latin typeface="Times New Roman" pitchFamily="18" charset="0"/>
                <a:cs typeface="Times New Roman" pitchFamily="18" charset="0"/>
              </a:rPr>
              <a:t>Thời điểm thực hiện: Sau giai đoạn ôn tập cuối năm;</a:t>
            </a:r>
            <a:r>
              <a:rPr lang="en-US" sz="2800" b="1" dirty="0">
                <a:latin typeface="Times New Roman" pitchFamily="18" charset="0"/>
                <a:cs typeface="Times New Roman" pitchFamily="18" charset="0"/>
              </a:rPr>
              <a:t> </a:t>
            </a:r>
            <a:endParaRPr lang="vi-VN" sz="2800" b="1" dirty="0">
              <a:latin typeface="Times New Roman" pitchFamily="18" charset="0"/>
              <a:cs typeface="Times New Roman" pitchFamily="18" charset="0"/>
            </a:endParaRPr>
          </a:p>
          <a:p>
            <a:pPr indent="630238"/>
            <a:r>
              <a:rPr lang="en-US" sz="2800" b="1" dirty="0">
                <a:latin typeface="Times New Roman" pitchFamily="18" charset="0"/>
                <a:cs typeface="Times New Roman" pitchFamily="18" charset="0"/>
              </a:rPr>
              <a:t>+ </a:t>
            </a:r>
            <a:r>
              <a:rPr lang="vi-VN" sz="2800" b="1" dirty="0">
                <a:latin typeface="Times New Roman" pitchFamily="18" charset="0"/>
                <a:cs typeface="Times New Roman" pitchFamily="18" charset="0"/>
              </a:rPr>
              <a:t>Hình thức: DH theo dự án. </a:t>
            </a:r>
          </a:p>
        </p:txBody>
      </p:sp>
    </p:spTree>
    <p:extLst>
      <p:ext uri="{BB962C8B-B14F-4D97-AF65-F5344CB8AC3E}">
        <p14:creationId xmlns:p14="http://schemas.microsoft.com/office/powerpoint/2010/main" val="164653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left)">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left)">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left)">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Hình Nền điện Thoại Màu Trắng Hình ảnh | Định dạng hình ảnh JPG 400484180|  vn.lovepik.co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Hình chữ nhật 2"/>
          <p:cNvSpPr/>
          <p:nvPr/>
        </p:nvSpPr>
        <p:spPr>
          <a:xfrm>
            <a:off x="228600" y="152400"/>
            <a:ext cx="8686800" cy="6555641"/>
          </a:xfrm>
          <a:prstGeom prst="rect">
            <a:avLst/>
          </a:prstGeom>
        </p:spPr>
        <p:txBody>
          <a:bodyPr wrap="square">
            <a:spAutoFit/>
          </a:bodyPr>
          <a:lstStyle/>
          <a:p>
            <a:pPr indent="393700"/>
            <a:r>
              <a:rPr lang="vi-VN" sz="2800" b="1" dirty="0">
                <a:latin typeface="Times New Roman" pitchFamily="18" charset="0"/>
                <a:cs typeface="Times New Roman" pitchFamily="18" charset="0"/>
              </a:rPr>
              <a:t>A. Mục tiêu</a:t>
            </a:r>
            <a:r>
              <a:rPr lang="en-US" sz="2800" b="1" dirty="0">
                <a:latin typeface="Times New Roman" pitchFamily="18" charset="0"/>
                <a:cs typeface="Times New Roman" pitchFamily="18" charset="0"/>
              </a:rPr>
              <a:t>: </a:t>
            </a:r>
            <a:r>
              <a:rPr lang="vi-VN" sz="2800" b="1" dirty="0">
                <a:latin typeface="Times New Roman" pitchFamily="18" charset="0"/>
                <a:cs typeface="Times New Roman" pitchFamily="18" charset="0"/>
              </a:rPr>
              <a:t>Sau khi học chủ đề này, HS:</a:t>
            </a:r>
          </a:p>
          <a:p>
            <a:pPr indent="393700" algn="just"/>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Củng cố kĩ năng về thống kê số liệu, biểu diễn số liệu trên biểu đồ, phân tích số liệu,...;Củng cố về ý nghĩa của tỉ số phần trăm và vận dụng trong thực tế cuộc sống;</a:t>
            </a:r>
            <a:r>
              <a:rPr lang="en-US" sz="2800"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a:p>
            <a:pPr indent="393700" algn="just"/>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Củng cố, phát triển kĩ năng tính toán trên các số thập phân;</a:t>
            </a:r>
            <a:r>
              <a:rPr lang="en-US" sz="2800"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a:p>
            <a:pPr indent="393700" algn="just"/>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Phát triển các NL giải quyết vấn đề; NL giao tiếp và hợp tác, kĩ năng xây dựng kế hoạch, thu thập, trình bày thông tin; kinh nghiệm sống thường ngày (về tình hình dịch sốt xuất huyết, nguyên nhân, cách phòng tránh,...) ở địa bàn dân cư nhà trường đóng;</a:t>
            </a:r>
            <a:r>
              <a:rPr lang="en-US" sz="2800"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a:p>
            <a:pPr indent="393700" algn="just"/>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Gắn hoạt động học với kinh nghiệm thực tế: ước lượng trong tính toán...</a:t>
            </a:r>
            <a:r>
              <a:rPr lang="en-US" sz="2800"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a:p>
            <a:pPr indent="393700" algn="just"/>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Hiểu tầm quan trọng và những khó khăn trong công tác phòng chống bệnh dịch ở địa phương.</a:t>
            </a:r>
          </a:p>
        </p:txBody>
      </p:sp>
    </p:spTree>
    <p:extLst>
      <p:ext uri="{BB962C8B-B14F-4D97-AF65-F5344CB8AC3E}">
        <p14:creationId xmlns:p14="http://schemas.microsoft.com/office/powerpoint/2010/main" val="356517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2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25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Hình Nền điện Thoại Màu Trắng Hình ảnh | Định dạng hình ảnh JPG 400484180|  vn.lovepik.co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Hình chữ nhật 2"/>
          <p:cNvSpPr/>
          <p:nvPr/>
        </p:nvSpPr>
        <p:spPr>
          <a:xfrm>
            <a:off x="304800" y="228600"/>
            <a:ext cx="8534400" cy="2246769"/>
          </a:xfrm>
          <a:prstGeom prst="rect">
            <a:avLst/>
          </a:prstGeom>
        </p:spPr>
        <p:txBody>
          <a:bodyPr wrap="square">
            <a:spAutoFit/>
          </a:bodyPr>
          <a:lstStyle/>
          <a:p>
            <a:pPr indent="393700"/>
            <a:r>
              <a:rPr lang="vi-VN" sz="2800" b="1" dirty="0">
                <a:latin typeface="Times New Roman" pitchFamily="18" charset="0"/>
                <a:cs typeface="Times New Roman" pitchFamily="18" charset="0"/>
              </a:rPr>
              <a:t>B. Nội dung chính của chủ đề</a:t>
            </a:r>
          </a:p>
          <a:p>
            <a:pPr indent="393700"/>
            <a:r>
              <a:rPr lang="vi-VN" sz="2800" dirty="0">
                <a:latin typeface="Times New Roman" pitchFamily="18" charset="0"/>
                <a:cs typeface="Times New Roman" pitchFamily="18" charset="0"/>
              </a:rPr>
              <a:t>Nội dung chủ đề này vừa thể hiện sự tích hợp nội môn (Số học – Yếu tố thống kê), vừa thể hiện sự tích hợp liên môn, giữa môn Toán với một số môn học khác, như: Khoa học, Công nghệ, Địa lí, Tin học, Đời sống, Mĩ thuật...</a:t>
            </a:r>
          </a:p>
        </p:txBody>
      </p:sp>
    </p:spTree>
    <p:extLst>
      <p:ext uri="{BB962C8B-B14F-4D97-AF65-F5344CB8AC3E}">
        <p14:creationId xmlns:p14="http://schemas.microsoft.com/office/powerpoint/2010/main" val="34255798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Hình Nền điện Thoại Màu Trắng Hình ảnh | Định dạng hình ảnh JPG 400484180|  vn.lovepik.com"/>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Hình chữ nhật 2"/>
          <p:cNvSpPr/>
          <p:nvPr/>
        </p:nvSpPr>
        <p:spPr>
          <a:xfrm>
            <a:off x="152400" y="228600"/>
            <a:ext cx="8915400" cy="3293209"/>
          </a:xfrm>
          <a:prstGeom prst="rect">
            <a:avLst/>
          </a:prstGeom>
        </p:spPr>
        <p:txBody>
          <a:bodyPr wrap="square">
            <a:spAutoFit/>
          </a:bodyPr>
          <a:lstStyle/>
          <a:p>
            <a:pPr indent="693738"/>
            <a:r>
              <a:rPr lang="vi-VN" sz="2600" b="1" dirty="0">
                <a:solidFill>
                  <a:srgbClr val="FF0000"/>
                </a:solidFill>
                <a:latin typeface="Times New Roman" pitchFamily="18" charset="0"/>
                <a:cs typeface="Times New Roman" pitchFamily="18" charset="0"/>
              </a:rPr>
              <a:t>C. Một số hoạt động chủ yếu</a:t>
            </a:r>
            <a:r>
              <a:rPr lang="en-US" sz="2600" b="1" dirty="0">
                <a:solidFill>
                  <a:srgbClr val="FF0000"/>
                </a:solidFill>
                <a:latin typeface="Times New Roman" pitchFamily="18" charset="0"/>
                <a:cs typeface="Times New Roman" pitchFamily="18" charset="0"/>
              </a:rPr>
              <a:t> </a:t>
            </a:r>
            <a:endParaRPr lang="vi-VN" sz="2600" b="1" dirty="0">
              <a:solidFill>
                <a:srgbClr val="FF0000"/>
              </a:solidFill>
              <a:latin typeface="Times New Roman" pitchFamily="18" charset="0"/>
              <a:cs typeface="Times New Roman" pitchFamily="18" charset="0"/>
            </a:endParaRPr>
          </a:p>
          <a:p>
            <a:pPr indent="693738"/>
            <a:r>
              <a:rPr lang="vi-VN" sz="2600" b="1" i="1" u="sng" dirty="0">
                <a:latin typeface="Times New Roman" pitchFamily="18" charset="0"/>
                <a:cs typeface="Times New Roman" pitchFamily="18" charset="0"/>
              </a:rPr>
              <a:t>Hoạt động 1</a:t>
            </a:r>
            <a:r>
              <a:rPr lang="vi-VN" sz="2600" b="1" i="1" dirty="0">
                <a:latin typeface="Times New Roman" pitchFamily="18" charset="0"/>
                <a:cs typeface="Times New Roman" pitchFamily="18" charset="0"/>
              </a:rPr>
              <a:t>: Làm việc chung cả lớp (dự kiến khoảng 1 tiết)</a:t>
            </a:r>
          </a:p>
          <a:p>
            <a:pPr indent="693738"/>
            <a:r>
              <a:rPr lang="vi-VN" sz="2600" b="1" u="sng" dirty="0">
                <a:latin typeface="Times New Roman" pitchFamily="18" charset="0"/>
                <a:cs typeface="Times New Roman" pitchFamily="18" charset="0"/>
              </a:rPr>
              <a:t>Việc 1</a:t>
            </a:r>
            <a:r>
              <a:rPr lang="vi-VN" sz="2600" b="1" dirty="0">
                <a:latin typeface="Times New Roman" pitchFamily="18" charset="0"/>
                <a:cs typeface="Times New Roman" pitchFamily="18" charset="0"/>
              </a:rPr>
              <a:t>: Xác định nhiệm vụ</a:t>
            </a:r>
            <a:r>
              <a:rPr lang="en-US" sz="2600" b="1" dirty="0">
                <a:latin typeface="Times New Roman" pitchFamily="18" charset="0"/>
                <a:cs typeface="Times New Roman" pitchFamily="18" charset="0"/>
              </a:rPr>
              <a:t> </a:t>
            </a:r>
            <a:endParaRPr lang="vi-VN" sz="2600" b="1" dirty="0">
              <a:latin typeface="Times New Roman" pitchFamily="18" charset="0"/>
              <a:cs typeface="Times New Roman" pitchFamily="18" charset="0"/>
            </a:endParaRPr>
          </a:p>
          <a:p>
            <a:pPr indent="693738" algn="just"/>
            <a:r>
              <a:rPr lang="vi-VN" sz="2600" b="1" u="sng" dirty="0" smtClean="0">
                <a:latin typeface="Times New Roman" pitchFamily="18" charset="0"/>
                <a:cs typeface="Times New Roman" pitchFamily="18" charset="0"/>
              </a:rPr>
              <a:t>Việc </a:t>
            </a:r>
            <a:r>
              <a:rPr lang="vi-VN" sz="2600" b="1" u="sng" dirty="0">
                <a:latin typeface="Times New Roman" pitchFamily="18" charset="0"/>
                <a:cs typeface="Times New Roman" pitchFamily="18" charset="0"/>
              </a:rPr>
              <a:t>2</a:t>
            </a:r>
            <a:r>
              <a:rPr lang="vi-VN" sz="2600" b="1" dirty="0">
                <a:latin typeface="Times New Roman" pitchFamily="18" charset="0"/>
                <a:cs typeface="Times New Roman" pitchFamily="18" charset="0"/>
              </a:rPr>
              <a:t>: HS thảo luận chung (hoặc theo nhóm): </a:t>
            </a:r>
            <a:endParaRPr lang="en-US" sz="2600" b="1" dirty="0" smtClean="0">
              <a:latin typeface="Times New Roman" pitchFamily="18" charset="0"/>
              <a:cs typeface="Times New Roman" pitchFamily="18" charset="0"/>
            </a:endParaRPr>
          </a:p>
          <a:p>
            <a:pPr indent="693738" algn="just"/>
            <a:r>
              <a:rPr lang="en-US" sz="2600" b="1" dirty="0" smtClean="0">
                <a:latin typeface="Times New Roman" pitchFamily="18" charset="0"/>
                <a:cs typeface="Times New Roman" pitchFamily="18" charset="0"/>
              </a:rPr>
              <a:t>+ </a:t>
            </a:r>
            <a:r>
              <a:rPr lang="vi-VN" sz="2600" b="1" dirty="0" smtClean="0">
                <a:latin typeface="Times New Roman" pitchFamily="18" charset="0"/>
                <a:cs typeface="Times New Roman" pitchFamily="18" charset="0"/>
              </a:rPr>
              <a:t>Để </a:t>
            </a:r>
            <a:r>
              <a:rPr lang="vi-VN" sz="2600" b="1" dirty="0">
                <a:latin typeface="Times New Roman" pitchFamily="18" charset="0"/>
                <a:cs typeface="Times New Roman" pitchFamily="18" charset="0"/>
              </a:rPr>
              <a:t>biết được về tình hình bệnh sốt xuất huyết ở địa phương chúng ta cần những thông tin nào ? </a:t>
            </a:r>
            <a:endParaRPr lang="en-US" sz="2600" b="1" dirty="0" smtClean="0">
              <a:latin typeface="Times New Roman" pitchFamily="18" charset="0"/>
              <a:cs typeface="Times New Roman" pitchFamily="18" charset="0"/>
            </a:endParaRPr>
          </a:p>
          <a:p>
            <a:pPr indent="693738" algn="just"/>
            <a:r>
              <a:rPr lang="en-US" sz="2600" b="1" dirty="0" smtClean="0">
                <a:latin typeface="Times New Roman" pitchFamily="18" charset="0"/>
                <a:cs typeface="Times New Roman" pitchFamily="18" charset="0"/>
              </a:rPr>
              <a:t>+ </a:t>
            </a:r>
            <a:r>
              <a:rPr lang="vi-VN" sz="2600" b="1" dirty="0" smtClean="0">
                <a:latin typeface="Times New Roman" pitchFamily="18" charset="0"/>
                <a:cs typeface="Times New Roman" pitchFamily="18" charset="0"/>
              </a:rPr>
              <a:t>Phải </a:t>
            </a:r>
            <a:r>
              <a:rPr lang="vi-VN" sz="2600" b="1" dirty="0">
                <a:latin typeface="Times New Roman" pitchFamily="18" charset="0"/>
                <a:cs typeface="Times New Roman" pitchFamily="18" charset="0"/>
              </a:rPr>
              <a:t>làm gì để có những thông tin đó ?</a:t>
            </a:r>
            <a:r>
              <a:rPr lang="en-US" sz="2600" b="1" dirty="0">
                <a:latin typeface="Times New Roman" pitchFamily="18" charset="0"/>
                <a:cs typeface="Times New Roman" pitchFamily="18" charset="0"/>
              </a:rPr>
              <a:t> </a:t>
            </a:r>
            <a:endParaRPr lang="en-US" sz="26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82105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Hình Nền điện Thoại Màu Trắng Hình ảnh | Định dạng hình ảnh JPG 400484180|  vn.lovepik.com"/>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Hình chữ nhật 2"/>
          <p:cNvSpPr/>
          <p:nvPr/>
        </p:nvSpPr>
        <p:spPr>
          <a:xfrm>
            <a:off x="228600" y="228600"/>
            <a:ext cx="8763000" cy="2677656"/>
          </a:xfrm>
          <a:prstGeom prst="rect">
            <a:avLst/>
          </a:prstGeom>
        </p:spPr>
        <p:txBody>
          <a:bodyPr wrap="square">
            <a:spAutoFit/>
          </a:bodyPr>
          <a:lstStyle/>
          <a:p>
            <a:pPr indent="568325" algn="just"/>
            <a:r>
              <a:rPr lang="vi-VN" sz="2800" b="1" u="sng" dirty="0" smtClean="0">
                <a:latin typeface="Times New Roman" pitchFamily="18" charset="0"/>
                <a:cs typeface="Times New Roman" pitchFamily="18" charset="0"/>
              </a:rPr>
              <a:t>Việc </a:t>
            </a:r>
            <a:r>
              <a:rPr lang="vi-VN" sz="2800" b="1" u="sng" dirty="0">
                <a:latin typeface="Times New Roman" pitchFamily="18" charset="0"/>
                <a:cs typeface="Times New Roman" pitchFamily="18" charset="0"/>
              </a:rPr>
              <a:t>3</a:t>
            </a:r>
            <a:r>
              <a:rPr lang="vi-VN" sz="2800" b="1" dirty="0">
                <a:latin typeface="Times New Roman" pitchFamily="18" charset="0"/>
                <a:cs typeface="Times New Roman" pitchFamily="18" charset="0"/>
              </a:rPr>
              <a:t>: Mỗi nhóm chọn một địa bàn cụ thể để tìm hiểu thông tin về bệnh sốt xuất huyết trên địa bàn đó.</a:t>
            </a:r>
            <a:r>
              <a:rPr lang="en-US" sz="2800" b="1" dirty="0">
                <a:latin typeface="Times New Roman" pitchFamily="18" charset="0"/>
                <a:cs typeface="Times New Roman" pitchFamily="18" charset="0"/>
              </a:rPr>
              <a:t> </a:t>
            </a:r>
            <a:endParaRPr lang="vi-VN" sz="2800" b="1" dirty="0">
              <a:latin typeface="Times New Roman" pitchFamily="18" charset="0"/>
              <a:cs typeface="Times New Roman" pitchFamily="18" charset="0"/>
            </a:endParaRPr>
          </a:p>
          <a:p>
            <a:pPr indent="568325" algn="just"/>
            <a:r>
              <a:rPr lang="vi-VN" sz="2800" b="1" u="sng" dirty="0">
                <a:latin typeface="Times New Roman" pitchFamily="18" charset="0"/>
                <a:cs typeface="Times New Roman" pitchFamily="18" charset="0"/>
              </a:rPr>
              <a:t>Việc 4</a:t>
            </a:r>
            <a:r>
              <a:rPr lang="vi-VN" sz="2800" b="1" dirty="0">
                <a:latin typeface="Times New Roman" pitchFamily="18" charset="0"/>
                <a:cs typeface="Times New Roman" pitchFamily="18" charset="0"/>
              </a:rPr>
              <a:t>: Từng nhóm dự kiến cách làm của mình và cả lớp trao đổi góp ý cho từng nhóm. Thống nhất các công việc cần làm và phân công cho từng thành viên trong nhóm. </a:t>
            </a:r>
          </a:p>
        </p:txBody>
      </p:sp>
    </p:spTree>
    <p:extLst>
      <p:ext uri="{BB962C8B-B14F-4D97-AF65-F5344CB8AC3E}">
        <p14:creationId xmlns:p14="http://schemas.microsoft.com/office/powerpoint/2010/main" val="3729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Hình Nền điện Thoại Màu Trắng Hình ảnh | Định dạng hình ảnh JPG 400484180|  vn.lovepik.com"/>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Hình chữ nhật 2"/>
          <p:cNvSpPr/>
          <p:nvPr/>
        </p:nvSpPr>
        <p:spPr>
          <a:xfrm>
            <a:off x="381000" y="228600"/>
            <a:ext cx="8458200" cy="954107"/>
          </a:xfrm>
          <a:prstGeom prst="rect">
            <a:avLst/>
          </a:prstGeom>
        </p:spPr>
        <p:txBody>
          <a:bodyPr wrap="square">
            <a:spAutoFit/>
          </a:bodyPr>
          <a:lstStyle/>
          <a:p>
            <a:pPr indent="693738" algn="just"/>
            <a:r>
              <a:rPr lang="vi-VN" sz="2800" b="1" i="1" u="sng" dirty="0">
                <a:latin typeface="Times New Roman" pitchFamily="18" charset="0"/>
                <a:cs typeface="Times New Roman" pitchFamily="18" charset="0"/>
              </a:rPr>
              <a:t>Hoạt động 2</a:t>
            </a:r>
            <a:r>
              <a:rPr lang="vi-VN" sz="2800" b="1" i="1" dirty="0">
                <a:latin typeface="Times New Roman" pitchFamily="18" charset="0"/>
                <a:cs typeface="Times New Roman" pitchFamily="18" charset="0"/>
              </a:rPr>
              <a:t>: </a:t>
            </a:r>
            <a:r>
              <a:rPr lang="vi-VN" sz="2800" b="1" dirty="0">
                <a:latin typeface="Times New Roman" pitchFamily="18" charset="0"/>
                <a:cs typeface="Times New Roman" pitchFamily="18" charset="0"/>
              </a:rPr>
              <a:t>Từng nhóm và các cá nhân làm việc theo phân công. </a:t>
            </a:r>
          </a:p>
        </p:txBody>
      </p:sp>
      <p:sp>
        <p:nvSpPr>
          <p:cNvPr id="4" name="Hình chữ nhật 2"/>
          <p:cNvSpPr/>
          <p:nvPr/>
        </p:nvSpPr>
        <p:spPr>
          <a:xfrm>
            <a:off x="381000" y="1182707"/>
            <a:ext cx="8458200" cy="5262979"/>
          </a:xfrm>
          <a:prstGeom prst="rect">
            <a:avLst/>
          </a:prstGeom>
        </p:spPr>
        <p:txBody>
          <a:bodyPr wrap="square">
            <a:spAutoFit/>
          </a:bodyPr>
          <a:lstStyle/>
          <a:p>
            <a:pPr indent="520700" algn="just"/>
            <a:r>
              <a:rPr lang="vi-VN" sz="2800" b="1" i="1" u="sng" dirty="0">
                <a:latin typeface="Times New Roman" pitchFamily="18" charset="0"/>
                <a:cs typeface="Times New Roman" pitchFamily="18" charset="0"/>
              </a:rPr>
              <a:t>Hoạt động 3</a:t>
            </a:r>
            <a:r>
              <a:rPr lang="vi-VN" sz="2800" b="1" i="1" dirty="0">
                <a:latin typeface="Times New Roman" pitchFamily="18" charset="0"/>
                <a:cs typeface="Times New Roman" pitchFamily="18" charset="0"/>
              </a:rPr>
              <a:t>: Làm việc chung cả lớp</a:t>
            </a:r>
            <a:r>
              <a:rPr lang="en-US" sz="2800" b="1" i="1" dirty="0">
                <a:latin typeface="Times New Roman" pitchFamily="18" charset="0"/>
                <a:cs typeface="Times New Roman" pitchFamily="18" charset="0"/>
              </a:rPr>
              <a:t> </a:t>
            </a:r>
            <a:endParaRPr lang="vi-VN" sz="2800" b="1" i="1" dirty="0">
              <a:latin typeface="Times New Roman" pitchFamily="18" charset="0"/>
              <a:cs typeface="Times New Roman" pitchFamily="18" charset="0"/>
            </a:endParaRPr>
          </a:p>
          <a:p>
            <a:pPr indent="520700" algn="just"/>
            <a:r>
              <a:rPr lang="vi-VN" sz="2800" b="1" dirty="0">
                <a:latin typeface="Times New Roman" pitchFamily="18" charset="0"/>
                <a:cs typeface="Times New Roman" pitchFamily="18" charset="0"/>
              </a:rPr>
              <a:t>Các nhóm báo cáo kết quả và giải thích cách làm, trình bày các sản phẩm.</a:t>
            </a:r>
            <a:r>
              <a:rPr lang="en-US" sz="2800" b="1" dirty="0">
                <a:latin typeface="Times New Roman" pitchFamily="18" charset="0"/>
                <a:cs typeface="Times New Roman" pitchFamily="18" charset="0"/>
              </a:rPr>
              <a:t> </a:t>
            </a:r>
            <a:endParaRPr lang="vi-VN" sz="2800" b="1" dirty="0">
              <a:latin typeface="Times New Roman" pitchFamily="18" charset="0"/>
              <a:cs typeface="Times New Roman" pitchFamily="18" charset="0"/>
            </a:endParaRPr>
          </a:p>
          <a:p>
            <a:pPr indent="520700" algn="just"/>
            <a:r>
              <a:rPr lang="vi-VN" sz="2800" b="1" dirty="0">
                <a:latin typeface="Times New Roman" pitchFamily="18" charset="0"/>
                <a:cs typeface="Times New Roman" pitchFamily="18" charset="0"/>
              </a:rPr>
              <a:t>HS bình luận, đặt câu hỏi, tranh biện, đưa ra ý tưởng mới xung quanh vấn đề các nhóm trình bày.</a:t>
            </a:r>
            <a:r>
              <a:rPr lang="en-US" sz="2800" b="1" dirty="0">
                <a:latin typeface="Times New Roman" pitchFamily="18" charset="0"/>
                <a:cs typeface="Times New Roman" pitchFamily="18" charset="0"/>
              </a:rPr>
              <a:t> </a:t>
            </a:r>
            <a:endParaRPr lang="vi-VN" sz="2800" b="1" dirty="0">
              <a:latin typeface="Times New Roman" pitchFamily="18" charset="0"/>
              <a:cs typeface="Times New Roman" pitchFamily="18" charset="0"/>
            </a:endParaRPr>
          </a:p>
          <a:p>
            <a:pPr indent="520700" algn="just"/>
            <a:r>
              <a:rPr lang="vi-VN" sz="2800" b="1" dirty="0">
                <a:latin typeface="Times New Roman" pitchFamily="18" charset="0"/>
                <a:cs typeface="Times New Roman" pitchFamily="18" charset="0"/>
              </a:rPr>
              <a:t>GV chốt lại cách thức thực hiện nhiệm vụ, cùng HS nhấn mạnh cách làm:</a:t>
            </a:r>
            <a:r>
              <a:rPr lang="en-US" sz="2800" b="1" dirty="0">
                <a:latin typeface="Times New Roman" pitchFamily="18" charset="0"/>
                <a:cs typeface="Times New Roman" pitchFamily="18" charset="0"/>
              </a:rPr>
              <a:t> </a:t>
            </a:r>
            <a:endParaRPr lang="vi-VN" sz="2800" b="1" dirty="0">
              <a:latin typeface="Times New Roman" pitchFamily="18" charset="0"/>
              <a:cs typeface="Times New Roman" pitchFamily="18" charset="0"/>
            </a:endParaRPr>
          </a:p>
          <a:p>
            <a:pPr indent="520700" algn="just"/>
            <a:r>
              <a:rPr lang="en-US" sz="2800" b="1" dirty="0">
                <a:latin typeface="Times New Roman" pitchFamily="18" charset="0"/>
                <a:cs typeface="Times New Roman" pitchFamily="18" charset="0"/>
              </a:rPr>
              <a:t>+ </a:t>
            </a:r>
            <a:r>
              <a:rPr lang="vi-VN" sz="2800" b="1" dirty="0">
                <a:latin typeface="Times New Roman" pitchFamily="18" charset="0"/>
                <a:cs typeface="Times New Roman" pitchFamily="18" charset="0"/>
              </a:rPr>
              <a:t>Cách tìm kiếm thông tin, thu thập số liệu;</a:t>
            </a:r>
            <a:r>
              <a:rPr lang="en-US" sz="2800" b="1" dirty="0">
                <a:latin typeface="Times New Roman" pitchFamily="18" charset="0"/>
                <a:cs typeface="Times New Roman" pitchFamily="18" charset="0"/>
              </a:rPr>
              <a:t> </a:t>
            </a:r>
            <a:endParaRPr lang="vi-VN" sz="2800" b="1" dirty="0">
              <a:latin typeface="Times New Roman" pitchFamily="18" charset="0"/>
              <a:cs typeface="Times New Roman" pitchFamily="18" charset="0"/>
            </a:endParaRPr>
          </a:p>
          <a:p>
            <a:pPr indent="520700" algn="just"/>
            <a:r>
              <a:rPr lang="en-US" sz="2800" b="1" dirty="0">
                <a:latin typeface="Times New Roman" pitchFamily="18" charset="0"/>
                <a:cs typeface="Times New Roman" pitchFamily="18" charset="0"/>
              </a:rPr>
              <a:t>+ </a:t>
            </a:r>
            <a:r>
              <a:rPr lang="vi-VN" sz="2800" b="1" dirty="0">
                <a:latin typeface="Times New Roman" pitchFamily="18" charset="0"/>
                <a:cs typeface="Times New Roman" pitchFamily="18" charset="0"/>
              </a:rPr>
              <a:t>Cách phân tích các yếu tố tác động;</a:t>
            </a:r>
            <a:r>
              <a:rPr lang="en-US" sz="2800" b="1" dirty="0">
                <a:latin typeface="Times New Roman" pitchFamily="18" charset="0"/>
                <a:cs typeface="Times New Roman" pitchFamily="18" charset="0"/>
              </a:rPr>
              <a:t> </a:t>
            </a:r>
            <a:endParaRPr lang="vi-VN" sz="2800" b="1" dirty="0">
              <a:latin typeface="Times New Roman" pitchFamily="18" charset="0"/>
              <a:cs typeface="Times New Roman" pitchFamily="18" charset="0"/>
            </a:endParaRPr>
          </a:p>
          <a:p>
            <a:pPr indent="520700" algn="just"/>
            <a:r>
              <a:rPr lang="en-US" sz="2800" b="1" dirty="0">
                <a:latin typeface="Times New Roman" pitchFamily="18" charset="0"/>
                <a:cs typeface="Times New Roman" pitchFamily="18" charset="0"/>
              </a:rPr>
              <a:t>+ </a:t>
            </a:r>
            <a:r>
              <a:rPr lang="vi-VN" sz="2800" b="1" dirty="0">
                <a:latin typeface="Times New Roman" pitchFamily="18" charset="0"/>
                <a:cs typeface="Times New Roman" pitchFamily="18" charset="0"/>
              </a:rPr>
              <a:t>Cách thiết kế các hoạt động tuyên truyền,... </a:t>
            </a:r>
            <a:endParaRPr lang="en-US" sz="2800" b="1" dirty="0" smtClean="0">
              <a:latin typeface="Times New Roman" pitchFamily="18" charset="0"/>
              <a:cs typeface="Times New Roman" pitchFamily="18" charset="0"/>
            </a:endParaRPr>
          </a:p>
          <a:p>
            <a:pPr indent="520700" algn="just"/>
            <a:r>
              <a:rPr lang="vi-VN" sz="2800" b="1" i="1" u="sng" dirty="0">
                <a:latin typeface="Times New Roman" pitchFamily="18" charset="0"/>
                <a:cs typeface="Times New Roman" pitchFamily="18" charset="0"/>
              </a:rPr>
              <a:t>Hoạt động 4</a:t>
            </a:r>
            <a:r>
              <a:rPr lang="vi-VN" sz="2800" b="1" i="1" dirty="0">
                <a:latin typeface="Times New Roman" pitchFamily="18" charset="0"/>
                <a:cs typeface="Times New Roman" pitchFamily="18" charset="0"/>
              </a:rPr>
              <a:t>: Phản hồi và đánh giá</a:t>
            </a:r>
            <a:r>
              <a:rPr lang="en-US" sz="2800" b="1" i="1" dirty="0">
                <a:latin typeface="Times New Roman" pitchFamily="18" charset="0"/>
                <a:cs typeface="Times New Roman" pitchFamily="18" charset="0"/>
              </a:rPr>
              <a:t> </a:t>
            </a:r>
            <a:endParaRPr lang="vi-VN" sz="2800" b="1" i="1" dirty="0">
              <a:latin typeface="Times New Roman" pitchFamily="18" charset="0"/>
              <a:cs typeface="Times New Roman" pitchFamily="18" charset="0"/>
            </a:endParaRPr>
          </a:p>
          <a:p>
            <a:pPr indent="520700" algn="just"/>
            <a:endParaRPr lang="vi-VN" sz="2800" b="1" dirty="0">
              <a:latin typeface="Times New Roman" pitchFamily="18" charset="0"/>
              <a:cs typeface="Times New Roman" pitchFamily="18" charset="0"/>
            </a:endParaRPr>
          </a:p>
        </p:txBody>
      </p:sp>
      <p:sp>
        <p:nvSpPr>
          <p:cNvPr id="67586" name="AutoShape 2" descr="Trọn bộ background powerpoint đẹp và chuyên nghiệp nhất cho slid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8592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50" name="Picture 14" descr="Tải hình ảnh pp trang 45b04e9e2c61b3 tại kho hình nền, ảnh đẹp khoanh24.com"/>
          <p:cNvPicPr>
            <a:picLocks noChangeAspect="1" noChangeArrowheads="1"/>
          </p:cNvPicPr>
          <p:nvPr/>
        </p:nvPicPr>
        <p:blipFill>
          <a:blip r:embed="rId2"/>
          <a:srcRect/>
          <a:stretch>
            <a:fillRect/>
          </a:stretch>
        </p:blipFill>
        <p:spPr bwMode="auto">
          <a:xfrm>
            <a:off x="0" y="0"/>
            <a:ext cx="9296400" cy="6851905"/>
          </a:xfrm>
          <a:prstGeom prst="rect">
            <a:avLst/>
          </a:prstGeom>
          <a:noFill/>
        </p:spPr>
      </p:pic>
      <p:sp>
        <p:nvSpPr>
          <p:cNvPr id="3" name="Hình chữ nhật 2"/>
          <p:cNvSpPr/>
          <p:nvPr/>
        </p:nvSpPr>
        <p:spPr>
          <a:xfrm>
            <a:off x="381000" y="228600"/>
            <a:ext cx="8458200" cy="523220"/>
          </a:xfrm>
          <a:prstGeom prst="rect">
            <a:avLst/>
          </a:prstGeom>
        </p:spPr>
        <p:txBody>
          <a:bodyPr wrap="square">
            <a:spAutoFit/>
          </a:bodyPr>
          <a:lstStyle/>
          <a:p>
            <a:pPr indent="520700"/>
            <a:r>
              <a:rPr lang="vi-VN" sz="2800" b="1" i="1" dirty="0">
                <a:ln>
                  <a:solidFill>
                    <a:srgbClr val="7030A0"/>
                  </a:solidFill>
                </a:ln>
                <a:solidFill>
                  <a:srgbClr val="7030A0"/>
                </a:solidFill>
                <a:latin typeface="Times New Roman" pitchFamily="18" charset="0"/>
                <a:cs typeface="Times New Roman" pitchFamily="18" charset="0"/>
              </a:rPr>
              <a:t>4. PP DH “Phát hiện và giải quyết vấn đề”</a:t>
            </a:r>
          </a:p>
        </p:txBody>
      </p:sp>
      <p:sp>
        <p:nvSpPr>
          <p:cNvPr id="2" name="Rectangle 1"/>
          <p:cNvSpPr/>
          <p:nvPr/>
        </p:nvSpPr>
        <p:spPr>
          <a:xfrm>
            <a:off x="381000" y="990600"/>
            <a:ext cx="8458200" cy="1815882"/>
          </a:xfrm>
          <a:prstGeom prst="rect">
            <a:avLst/>
          </a:prstGeom>
        </p:spPr>
        <p:txBody>
          <a:bodyPr wrap="square">
            <a:spAutoFit/>
          </a:bodyPr>
          <a:lstStyle/>
          <a:p>
            <a:pPr indent="633413" algn="just"/>
            <a:r>
              <a:rPr lang="en-US" sz="2800" b="1" dirty="0">
                <a:latin typeface="Times New Roman" pitchFamily="18" charset="0"/>
                <a:cs typeface="Times New Roman" pitchFamily="18" charset="0"/>
              </a:rPr>
              <a:t>DH </a:t>
            </a:r>
            <a:r>
              <a:rPr lang="en-US" sz="2800" b="1" dirty="0" err="1">
                <a:latin typeface="Times New Roman" pitchFamily="18" charset="0"/>
                <a:cs typeface="Times New Roman" pitchFamily="18" charset="0"/>
              </a:rPr>
              <a:t>phát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vấn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lĩnh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hội</a:t>
            </a:r>
            <a:r>
              <a:rPr lang="en-US" sz="2800" b="1" dirty="0">
                <a:latin typeface="Times New Roman" pitchFamily="18" charset="0"/>
                <a:cs typeface="Times New Roman" pitchFamily="18" charset="0"/>
              </a:rPr>
              <a:t> tri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thông</a:t>
            </a:r>
            <a:r>
              <a:rPr lang="en-US" sz="2800" b="1" dirty="0">
                <a:latin typeface="Times New Roman" pitchFamily="18" charset="0"/>
                <a:cs typeface="Times New Roman" pitchFamily="18" charset="0"/>
              </a:rPr>
              <a:t> qua </a:t>
            </a:r>
            <a:r>
              <a:rPr lang="en-US" sz="2800" b="1" dirty="0" err="1">
                <a:latin typeface="Times New Roman" pitchFamily="18" charset="0"/>
                <a:cs typeface="Times New Roman" pitchFamily="18" charset="0"/>
              </a:rPr>
              <a:t>việc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xét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vấn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đang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tồn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định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nhằm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vấn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đề</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65540" name="AutoShape 4" descr="Trọn bộ background powerpoint đẹp và chuyên nghiệp nhất cho slid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42" name="AutoShape 6" descr="Trọn bộ background powerpoint đẹp và chuyên nghiệp nhất cho slid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44" name="AutoShape 8" descr="Trọn bộ background powerpoint đẹp và chuyên nghiệp nhất cho slid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46" name="AutoShape 10" descr="Trọn bộ background powerpoint đẹp và chuyên nghiệp nhất cho slid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48" name="AutoShape 12" descr="Trọn bộ background powerpoint đẹp và chuyên nghiệp nhất cho slid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77422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2" name="Picture 2" descr="Kết quả hình ảnh cho hình nền powerpoint đơn giản tinh tế | Hình nền, Hình  ảnh, Hình"/>
          <p:cNvPicPr>
            <a:picLocks noChangeAspect="1" noChangeArrowheads="1"/>
          </p:cNvPicPr>
          <p:nvPr/>
        </p:nvPicPr>
        <p:blipFill>
          <a:blip r:embed="rId3"/>
          <a:srcRect/>
          <a:stretch>
            <a:fillRect/>
          </a:stretch>
        </p:blipFill>
        <p:spPr bwMode="auto">
          <a:xfrm>
            <a:off x="-76200" y="0"/>
            <a:ext cx="9220200" cy="6858000"/>
          </a:xfrm>
          <a:prstGeom prst="rect">
            <a:avLst/>
          </a:prstGeom>
          <a:noFill/>
        </p:spPr>
      </p:pic>
      <p:sp>
        <p:nvSpPr>
          <p:cNvPr id="3" name="Hình chữ nhật 2"/>
          <p:cNvSpPr/>
          <p:nvPr/>
        </p:nvSpPr>
        <p:spPr>
          <a:xfrm>
            <a:off x="152400" y="228600"/>
            <a:ext cx="8610600" cy="6494085"/>
          </a:xfrm>
          <a:prstGeom prst="rect">
            <a:avLst/>
          </a:prstGeom>
        </p:spPr>
        <p:txBody>
          <a:bodyPr wrap="square">
            <a:spAutoFit/>
          </a:bodyPr>
          <a:lstStyle/>
          <a:p>
            <a:pPr indent="515938"/>
            <a:r>
              <a:rPr lang="vi-VN" sz="2600" b="1" i="1" u="sng" dirty="0">
                <a:latin typeface="Times New Roman" pitchFamily="18" charset="0"/>
                <a:cs typeface="Times New Roman" pitchFamily="18" charset="0"/>
              </a:rPr>
              <a:t>Câu 1</a:t>
            </a:r>
            <a:r>
              <a:rPr lang="vi-VN" sz="2600" b="1" i="1" dirty="0">
                <a:latin typeface="Times New Roman" pitchFamily="18" charset="0"/>
                <a:cs typeface="Times New Roman" pitchFamily="18" charset="0"/>
              </a:rPr>
              <a:t>. </a:t>
            </a:r>
            <a:r>
              <a:rPr lang="vi-VN" sz="2600" b="1" i="1" dirty="0">
                <a:solidFill>
                  <a:srgbClr val="FF0000"/>
                </a:solidFill>
                <a:latin typeface="Times New Roman" pitchFamily="18" charset="0"/>
                <a:cs typeface="Times New Roman" pitchFamily="18" charset="0"/>
              </a:rPr>
              <a:t>Chọn phát biểu đúng và đầy đủ nhất :</a:t>
            </a:r>
            <a:r>
              <a:rPr lang="vi-VN" sz="2600" i="1" dirty="0">
                <a:solidFill>
                  <a:srgbClr val="FF0000"/>
                </a:solidFill>
                <a:latin typeface="Times New Roman" pitchFamily="18" charset="0"/>
                <a:cs typeface="Times New Roman" pitchFamily="18" charset="0"/>
              </a:rPr>
              <a:t> </a:t>
            </a:r>
          </a:p>
          <a:p>
            <a:pPr indent="515938"/>
            <a:r>
              <a:rPr lang="vi-VN" sz="2600" dirty="0">
                <a:latin typeface="Times New Roman" pitchFamily="18" charset="0"/>
                <a:cs typeface="Times New Roman" pitchFamily="18" charset="0"/>
              </a:rPr>
              <a:t>A. Phương pháp dạy học môn Toán góp phần hình thành và phát triển các phẩm chất chủ yếu : yêu nước, nhân ái, trách nhiệm với những biểu hiện cụ thể. </a:t>
            </a:r>
          </a:p>
          <a:p>
            <a:pPr indent="515938"/>
            <a:r>
              <a:rPr lang="vi-VN" sz="2600" dirty="0">
                <a:latin typeface="Times New Roman" pitchFamily="18" charset="0"/>
                <a:cs typeface="Times New Roman" pitchFamily="18" charset="0"/>
              </a:rPr>
              <a:t>B. Phương pháp dạy học môn Toán góp phần hình thành và phát triển các phẩm chất chủ yếu : yêu nước, nhân ái, chăm chỉ, trung thực với những biểu hiện cụ thể. </a:t>
            </a:r>
          </a:p>
          <a:p>
            <a:pPr indent="515938"/>
            <a:r>
              <a:rPr lang="vi-VN" sz="2600" dirty="0">
                <a:latin typeface="Times New Roman" pitchFamily="18" charset="0"/>
                <a:cs typeface="Times New Roman" pitchFamily="18" charset="0"/>
              </a:rPr>
              <a:t>C. Phương pháp dạy học môn Toán góp phần hình thành và phát triển các phẩm chất chủ yếu : yêu nước, nhân ái, chăm chỉ, trung thực với những biểu hiện cụ thể như tính kỉ luật, kiên trì ; hứng thú và niềm tin trong học tập. </a:t>
            </a:r>
          </a:p>
          <a:p>
            <a:pPr indent="515938"/>
            <a:r>
              <a:rPr lang="vi-VN" sz="2600" dirty="0">
                <a:latin typeface="Times New Roman" pitchFamily="18" charset="0"/>
                <a:cs typeface="Times New Roman" pitchFamily="18" charset="0"/>
              </a:rPr>
              <a:t>D. Phương pháp dạy học môn Toán góp phần hình thành và phát triển các phẩm chất chủ yếu : yêu nước, nhân ái, chăm chỉ, trung thực, trách nhiệm với những biểu hiện cụ thể như tính kỉ luật, kiên trì, chủ động, linh hoạt, độc lập ; hứng thú và niềm tin trong học tập. </a:t>
            </a:r>
          </a:p>
        </p:txBody>
      </p:sp>
      <p:sp>
        <p:nvSpPr>
          <p:cNvPr id="4" name="Hình Bầu dục 3"/>
          <p:cNvSpPr/>
          <p:nvPr/>
        </p:nvSpPr>
        <p:spPr>
          <a:xfrm>
            <a:off x="685800" y="45720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4930" name="AutoShape 2" descr="Chọn Lọc 101 Hình Nền Powerpoint Đẹp Cùng Background Chuyên Nghiệp Full HD  - Giadinh360.v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4932" name="AutoShape 4" descr="Chọn Lọc 101 Hình Nền Powerpoint Đẹp Cùng Background Chuyên Nghiệp Full HD  - Giadinh360.v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4934" name="AutoShape 6" descr="Chọn Lọc 101 Hình Nền Powerpoint Đẹp Cùng Background Chuyên Nghiệp Full HD  - Giadinh360.v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6988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Tải hình ảnh pp trang 45b04e9e2c61b3 tại kho hình nền, ảnh đẹp khoanh24.com"/>
          <p:cNvPicPr>
            <a:picLocks noChangeAspect="1" noChangeArrowheads="1"/>
          </p:cNvPicPr>
          <p:nvPr/>
        </p:nvPicPr>
        <p:blipFill>
          <a:blip r:embed="rId2"/>
          <a:srcRect/>
          <a:stretch>
            <a:fillRect/>
          </a:stretch>
        </p:blipFill>
        <p:spPr bwMode="auto">
          <a:xfrm>
            <a:off x="0" y="0"/>
            <a:ext cx="9296400" cy="7162800"/>
          </a:xfrm>
          <a:prstGeom prst="rect">
            <a:avLst/>
          </a:prstGeom>
          <a:noFill/>
        </p:spPr>
      </p:pic>
      <p:sp>
        <p:nvSpPr>
          <p:cNvPr id="2" name="Rectangle 1"/>
          <p:cNvSpPr/>
          <p:nvPr/>
        </p:nvSpPr>
        <p:spPr>
          <a:xfrm>
            <a:off x="46892" y="859334"/>
            <a:ext cx="8944708" cy="5693866"/>
          </a:xfrm>
          <a:prstGeom prst="rect">
            <a:avLst/>
          </a:prstGeom>
        </p:spPr>
        <p:txBody>
          <a:bodyPr wrap="square">
            <a:spAutoFit/>
          </a:bodyPr>
          <a:lstStyle/>
          <a:p>
            <a:pPr indent="401638" algn="just"/>
            <a:r>
              <a:rPr lang="en-US" sz="2800" b="1" i="1" dirty="0">
                <a:solidFill>
                  <a:srgbClr val="FF0000"/>
                </a:solidFill>
                <a:latin typeface="Times New Roman" pitchFamily="18" charset="0"/>
                <a:cs typeface="Times New Roman" pitchFamily="18" charset="0"/>
              </a:rPr>
              <a:t>b) </a:t>
            </a:r>
            <a:r>
              <a:rPr lang="en-US" sz="2800" b="1" i="1" dirty="0" err="1">
                <a:solidFill>
                  <a:srgbClr val="FF0000"/>
                </a:solidFill>
                <a:latin typeface="Times New Roman" pitchFamily="18" charset="0"/>
                <a:cs typeface="Times New Roman" pitchFamily="18" charset="0"/>
              </a:rPr>
              <a:t>Đặc</a:t>
            </a:r>
            <a:r>
              <a:rPr lang="en-US" sz="2800" b="1" i="1" dirty="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điểm</a:t>
            </a:r>
            <a:endParaRPr lang="en-US" sz="2800" b="1" i="1" dirty="0" smtClean="0">
              <a:solidFill>
                <a:srgbClr val="FF0000"/>
              </a:solidFill>
              <a:latin typeface="Times New Roman" pitchFamily="18" charset="0"/>
              <a:cs typeface="Times New Roman" pitchFamily="18" charset="0"/>
            </a:endParaRPr>
          </a:p>
          <a:p>
            <a:pPr lvl="0" indent="401638"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Nội</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dung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lvl="0" indent="401638" algn="just"/>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HS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báo</a:t>
            </a:r>
            <a:r>
              <a:rPr lang="en-US" sz="2800" dirty="0">
                <a:latin typeface="Times New Roman" pitchFamily="18" charset="0"/>
                <a:cs typeface="Times New Roman" pitchFamily="18" charset="0"/>
              </a:rPr>
              <a:t> tri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sẵn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p>
          <a:p>
            <a:pPr lvl="0" indent="401638" algn="just"/>
            <a:r>
              <a:rPr lang="en-US" sz="2800" dirty="0">
                <a:latin typeface="Times New Roman" pitchFamily="18" charset="0"/>
                <a:cs typeface="Times New Roman" pitchFamily="18" charset="0"/>
              </a:rPr>
              <a:t>HS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tri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nghe</a:t>
            </a:r>
            <a:r>
              <a:rPr lang="en-US" sz="2800" dirty="0">
                <a:latin typeface="Times New Roman" pitchFamily="18" charset="0"/>
                <a:cs typeface="Times New Roman" pitchFamily="18" charset="0"/>
              </a:rPr>
              <a:t> GV </a:t>
            </a:r>
            <a:r>
              <a:rPr lang="en-US" sz="2800" dirty="0" err="1">
                <a:latin typeface="Times New Roman" pitchFamily="18" charset="0"/>
                <a:cs typeface="Times New Roman" pitchFamily="18" charset="0"/>
              </a:rPr>
              <a:t>giảng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p>
          <a:p>
            <a:pPr indent="401638" algn="just"/>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Mục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DH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HS </a:t>
            </a:r>
            <a:r>
              <a:rPr lang="en-US" sz="2800" dirty="0" err="1">
                <a:latin typeface="Times New Roman" pitchFamily="18" charset="0"/>
                <a:cs typeface="Times New Roman" pitchFamily="18" charset="0"/>
              </a:rPr>
              <a:t>lĩnh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chỗ</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HS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HS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4" name="Hình chữ nhật 2"/>
          <p:cNvSpPr/>
          <p:nvPr/>
        </p:nvSpPr>
        <p:spPr>
          <a:xfrm>
            <a:off x="381000" y="228600"/>
            <a:ext cx="8458200" cy="523220"/>
          </a:xfrm>
          <a:prstGeom prst="rect">
            <a:avLst/>
          </a:prstGeom>
        </p:spPr>
        <p:txBody>
          <a:bodyPr wrap="square">
            <a:spAutoFit/>
          </a:bodyPr>
          <a:lstStyle/>
          <a:p>
            <a:pPr indent="520700"/>
            <a:r>
              <a:rPr lang="vi-VN" sz="2800" b="1" i="1" dirty="0">
                <a:ln>
                  <a:solidFill>
                    <a:srgbClr val="7030A0"/>
                  </a:solidFill>
                </a:ln>
                <a:solidFill>
                  <a:srgbClr val="7030A0"/>
                </a:solidFill>
                <a:latin typeface="Times New Roman" pitchFamily="18" charset="0"/>
                <a:cs typeface="Times New Roman" pitchFamily="18" charset="0"/>
              </a:rPr>
              <a:t>4. PP DH “Phát hiện và giải quyết vấn đề”</a:t>
            </a:r>
          </a:p>
        </p:txBody>
      </p:sp>
    </p:spTree>
    <p:extLst>
      <p:ext uri="{BB962C8B-B14F-4D97-AF65-F5344CB8AC3E}">
        <p14:creationId xmlns:p14="http://schemas.microsoft.com/office/powerpoint/2010/main" val="92897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Tải hình ảnh pp trang 45b04e9e2c61b3 tại kho hình nền, ảnh đẹp khoanh24.com"/>
          <p:cNvPicPr>
            <a:picLocks noChangeAspect="1" noChangeArrowheads="1"/>
          </p:cNvPicPr>
          <p:nvPr/>
        </p:nvPicPr>
        <p:blipFill>
          <a:blip r:embed="rId2"/>
          <a:srcRect/>
          <a:stretch>
            <a:fillRect/>
          </a:stretch>
        </p:blipFill>
        <p:spPr bwMode="auto">
          <a:xfrm>
            <a:off x="0" y="0"/>
            <a:ext cx="9296400" cy="6851905"/>
          </a:xfrm>
          <a:prstGeom prst="rect">
            <a:avLst/>
          </a:prstGeom>
          <a:noFill/>
        </p:spPr>
      </p:pic>
      <p:sp>
        <p:nvSpPr>
          <p:cNvPr id="2" name="Rectangle 1"/>
          <p:cNvSpPr/>
          <p:nvPr/>
        </p:nvSpPr>
        <p:spPr>
          <a:xfrm>
            <a:off x="46892" y="859334"/>
            <a:ext cx="8944708" cy="1815882"/>
          </a:xfrm>
          <a:prstGeom prst="rect">
            <a:avLst/>
          </a:prstGeom>
        </p:spPr>
        <p:txBody>
          <a:bodyPr wrap="square">
            <a:spAutoFit/>
          </a:bodyPr>
          <a:lstStyle/>
          <a:p>
            <a:pPr indent="401638" algn="just"/>
            <a:r>
              <a:rPr lang="en-US" sz="2800" b="1" i="1" dirty="0">
                <a:solidFill>
                  <a:srgbClr val="FF0000"/>
                </a:solidFill>
                <a:latin typeface="Times New Roman" pitchFamily="18" charset="0"/>
                <a:cs typeface="Times New Roman" pitchFamily="18" charset="0"/>
              </a:rPr>
              <a:t>b) </a:t>
            </a:r>
            <a:r>
              <a:rPr lang="en-US" sz="2800" b="1" i="1" dirty="0" err="1">
                <a:solidFill>
                  <a:srgbClr val="FF0000"/>
                </a:solidFill>
                <a:latin typeface="Times New Roman" pitchFamily="18" charset="0"/>
                <a:cs typeface="Times New Roman" pitchFamily="18" charset="0"/>
              </a:rPr>
              <a:t>Đặc</a:t>
            </a:r>
            <a:r>
              <a:rPr lang="en-US" sz="2800" b="1" i="1" dirty="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điểm</a:t>
            </a:r>
            <a:endParaRPr lang="en-US" sz="2800" b="1" i="1" dirty="0" smtClean="0">
              <a:solidFill>
                <a:srgbClr val="FF0000"/>
              </a:solidFill>
              <a:latin typeface="Times New Roman" pitchFamily="18" charset="0"/>
              <a:cs typeface="Times New Roman" pitchFamily="18" charset="0"/>
            </a:endParaRPr>
          </a:p>
          <a:p>
            <a:pPr lvl="0" indent="401638"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Phương</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HS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nhóm</a:t>
            </a:r>
            <a:r>
              <a:rPr lang="en-US" sz="2800" dirty="0">
                <a:latin typeface="Times New Roman" pitchFamily="18" charset="0"/>
                <a:cs typeface="Times New Roman" pitchFamily="18" charset="0"/>
              </a:rPr>
              <a:t>.</a:t>
            </a:r>
          </a:p>
        </p:txBody>
      </p:sp>
      <p:sp>
        <p:nvSpPr>
          <p:cNvPr id="4" name="Hình chữ nhật 2"/>
          <p:cNvSpPr/>
          <p:nvPr/>
        </p:nvSpPr>
        <p:spPr>
          <a:xfrm>
            <a:off x="381000" y="228600"/>
            <a:ext cx="8458200" cy="523220"/>
          </a:xfrm>
          <a:prstGeom prst="rect">
            <a:avLst/>
          </a:prstGeom>
        </p:spPr>
        <p:txBody>
          <a:bodyPr wrap="square">
            <a:spAutoFit/>
          </a:bodyPr>
          <a:lstStyle/>
          <a:p>
            <a:pPr indent="520700"/>
            <a:r>
              <a:rPr lang="vi-VN" sz="2800" b="1" i="1" dirty="0">
                <a:ln>
                  <a:solidFill>
                    <a:srgbClr val="7030A0"/>
                  </a:solidFill>
                </a:ln>
                <a:solidFill>
                  <a:srgbClr val="7030A0"/>
                </a:solidFill>
                <a:latin typeface="Times New Roman" pitchFamily="18" charset="0"/>
                <a:cs typeface="Times New Roman" pitchFamily="18" charset="0"/>
              </a:rPr>
              <a:t>4. PP DH “Phát hiện và giải quyết vấn đề”</a:t>
            </a:r>
          </a:p>
        </p:txBody>
      </p:sp>
    </p:spTree>
    <p:extLst>
      <p:ext uri="{BB962C8B-B14F-4D97-AF65-F5344CB8AC3E}">
        <p14:creationId xmlns:p14="http://schemas.microsoft.com/office/powerpoint/2010/main" val="14328034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385" y="685800"/>
            <a:ext cx="8534400" cy="523220"/>
          </a:xfrm>
          <a:prstGeom prst="rect">
            <a:avLst/>
          </a:prstGeom>
        </p:spPr>
        <p:txBody>
          <a:bodyPr wrap="square">
            <a:spAutoFit/>
          </a:bodyPr>
          <a:lstStyle/>
          <a:p>
            <a:pPr indent="457200"/>
            <a:r>
              <a:rPr lang="en-US" sz="2800" b="1" i="1" dirty="0">
                <a:solidFill>
                  <a:srgbClr val="FF0000"/>
                </a:solidFill>
                <a:latin typeface="Times New Roman" pitchFamily="18" charset="0"/>
                <a:cs typeface="Times New Roman" pitchFamily="18" charset="0"/>
              </a:rPr>
              <a:t>c) </a:t>
            </a:r>
            <a:r>
              <a:rPr lang="en-US" sz="2800" b="1" i="1" dirty="0" err="1">
                <a:solidFill>
                  <a:srgbClr val="FF0000"/>
                </a:solidFill>
                <a:latin typeface="Times New Roman" pitchFamily="18" charset="0"/>
                <a:cs typeface="Times New Roman" pitchFamily="18" charset="0"/>
              </a:rPr>
              <a:t>Quy</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trình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thực</a:t>
            </a:r>
            <a:r>
              <a:rPr lang="en-US" sz="2800" b="1" i="1" dirty="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hiện</a:t>
            </a:r>
            <a:endParaRPr lang="en-US" sz="2800" b="1" i="1" dirty="0" smtClean="0">
              <a:solidFill>
                <a:srgbClr val="FF0000"/>
              </a:solidFill>
              <a:latin typeface="Times New Roman" pitchFamily="18" charset="0"/>
              <a:cs typeface="Times New Roman" pitchFamily="18" charset="0"/>
            </a:endParaRPr>
          </a:p>
        </p:txBody>
      </p:sp>
      <p:sp>
        <p:nvSpPr>
          <p:cNvPr id="3" name="Hình chữ nhật 2"/>
          <p:cNvSpPr/>
          <p:nvPr/>
        </p:nvSpPr>
        <p:spPr>
          <a:xfrm>
            <a:off x="381000" y="228600"/>
            <a:ext cx="8458200" cy="523220"/>
          </a:xfrm>
          <a:prstGeom prst="rect">
            <a:avLst/>
          </a:prstGeom>
        </p:spPr>
        <p:txBody>
          <a:bodyPr wrap="square">
            <a:spAutoFit/>
          </a:bodyPr>
          <a:lstStyle/>
          <a:p>
            <a:pPr indent="520700"/>
            <a:r>
              <a:rPr lang="vi-VN" sz="2800" b="1" i="1" dirty="0">
                <a:ln>
                  <a:solidFill>
                    <a:srgbClr val="7030A0"/>
                  </a:solidFill>
                </a:ln>
                <a:solidFill>
                  <a:srgbClr val="7030A0"/>
                </a:solidFill>
                <a:latin typeface="Times New Roman" pitchFamily="18" charset="0"/>
                <a:cs typeface="Times New Roman" pitchFamily="18" charset="0"/>
              </a:rPr>
              <a:t>4. PP DH “Phát hiện và giải quyết vấn đề”</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411" y="1524000"/>
            <a:ext cx="8555789"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5971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Tải hình ảnh pp trang 45b04e9e2c61b3 tại kho hình nền, ảnh đẹp khoanh24.com"/>
          <p:cNvPicPr>
            <a:picLocks noChangeAspect="1" noChangeArrowheads="1"/>
          </p:cNvPicPr>
          <p:nvPr/>
        </p:nvPicPr>
        <p:blipFill>
          <a:blip r:embed="rId3"/>
          <a:srcRect/>
          <a:stretch>
            <a:fillRect/>
          </a:stretch>
        </p:blipFill>
        <p:spPr bwMode="auto">
          <a:xfrm>
            <a:off x="0" y="0"/>
            <a:ext cx="9296400" cy="6851905"/>
          </a:xfrm>
          <a:prstGeom prst="rect">
            <a:avLst/>
          </a:prstGeom>
          <a:noFill/>
        </p:spPr>
      </p:pic>
      <p:sp>
        <p:nvSpPr>
          <p:cNvPr id="3" name="Hình chữ nhật 2"/>
          <p:cNvSpPr/>
          <p:nvPr/>
        </p:nvSpPr>
        <p:spPr>
          <a:xfrm>
            <a:off x="304800" y="304800"/>
            <a:ext cx="8458200" cy="4832092"/>
          </a:xfrm>
          <a:prstGeom prst="rect">
            <a:avLst/>
          </a:prstGeom>
        </p:spPr>
        <p:txBody>
          <a:bodyPr wrap="square">
            <a:spAutoFit/>
          </a:bodyPr>
          <a:lstStyle/>
          <a:p>
            <a:pPr indent="457200" algn="just"/>
            <a:r>
              <a:rPr lang="en-US" sz="2800" b="1" i="1" dirty="0">
                <a:solidFill>
                  <a:srgbClr val="FF0000"/>
                </a:solidFill>
                <a:latin typeface="Times New Roman" pitchFamily="18" charset="0"/>
                <a:cs typeface="Times New Roman" pitchFamily="18" charset="0"/>
              </a:rPr>
              <a:t>d) </a:t>
            </a:r>
            <a:r>
              <a:rPr lang="en-US" sz="2800" b="1" i="1" dirty="0" err="1">
                <a:solidFill>
                  <a:srgbClr val="FF0000"/>
                </a:solidFill>
                <a:latin typeface="Times New Roman" pitchFamily="18" charset="0"/>
                <a:cs typeface="Times New Roman" pitchFamily="18" charset="0"/>
              </a:rPr>
              <a:t>Điều</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kiện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để</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thực</a:t>
            </a:r>
            <a:r>
              <a:rPr lang="en-US" sz="2800" b="1" i="1" dirty="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hiện</a:t>
            </a:r>
            <a:endParaRPr lang="en-US" sz="2800" b="1" i="1" dirty="0" smtClean="0">
              <a:solidFill>
                <a:srgbClr val="FF0000"/>
              </a:solidFill>
              <a:latin typeface="Times New Roman" pitchFamily="18" charset="0"/>
              <a:cs typeface="Times New Roman" pitchFamily="18" charset="0"/>
            </a:endParaRPr>
          </a:p>
          <a:p>
            <a:pPr indent="457200" algn="just"/>
            <a:r>
              <a:rPr lang="en-US" sz="2800" b="1" dirty="0" smtClean="0">
                <a:latin typeface="Times New Roman" pitchFamily="18" charset="0"/>
                <a:cs typeface="Times New Roman" pitchFamily="18" charset="0"/>
              </a:rPr>
              <a:t>- HS </a:t>
            </a:r>
            <a:r>
              <a:rPr lang="en-US" sz="2800" b="1" dirty="0" err="1">
                <a:latin typeface="Times New Roman" pitchFamily="18" charset="0"/>
                <a:cs typeface="Times New Roman" pitchFamily="18" charset="0"/>
              </a:rPr>
              <a:t>phải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chưa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tìm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chỉ</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giữa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chưa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biết</a:t>
            </a:r>
            <a:r>
              <a:rPr lang="en-US" sz="2800" b="1" dirty="0">
                <a:latin typeface="Times New Roman" pitchFamily="18" charset="0"/>
                <a:cs typeface="Times New Roman" pitchFamily="18" charset="0"/>
              </a:rPr>
              <a:t>. </a:t>
            </a:r>
            <a:endParaRPr lang="en-US" sz="2800" b="1" dirty="0" smtClean="0">
              <a:latin typeface="Times New Roman" pitchFamily="18" charset="0"/>
              <a:cs typeface="Times New Roman" pitchFamily="18" charset="0"/>
            </a:endParaRPr>
          </a:p>
          <a:p>
            <a:pPr indent="457200" algn="just"/>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tình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huống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vấn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kích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thích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hứng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thú</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tò</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mò</a:t>
            </a:r>
            <a:r>
              <a:rPr lang="en-US" sz="2800" b="1" dirty="0">
                <a:latin typeface="Times New Roman" pitchFamily="18" charset="0"/>
                <a:cs typeface="Times New Roman" pitchFamily="18" charset="0"/>
              </a:rPr>
              <a:t>, ham </a:t>
            </a:r>
            <a:r>
              <a:rPr lang="en-US" sz="2800" b="1" dirty="0" err="1">
                <a:latin typeface="Times New Roman" pitchFamily="18" charset="0"/>
                <a:cs typeface="Times New Roman" pitchFamily="18" charset="0"/>
              </a:rPr>
              <a:t>hiểu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thích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khám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sinh</a:t>
            </a:r>
            <a:r>
              <a:rPr lang="en-US" sz="2800" b="1" dirty="0" smtClean="0">
                <a:latin typeface="Times New Roman" pitchFamily="18" charset="0"/>
                <a:cs typeface="Times New Roman" pitchFamily="18" charset="0"/>
              </a:rPr>
              <a:t>.</a:t>
            </a:r>
          </a:p>
          <a:p>
            <a:pPr lvl="0" indent="457200" algn="just"/>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tình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huống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phù</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hợp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HS.</a:t>
            </a:r>
            <a:endParaRPr lang="en-US" sz="2800" b="1" dirty="0">
              <a:latin typeface="Times New Roman" pitchFamily="18" charset="0"/>
              <a:cs typeface="Times New Roman" pitchFamily="18" charset="0"/>
            </a:endParaRPr>
          </a:p>
          <a:p>
            <a:pPr indent="457200" algn="just"/>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Vấn</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đề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đặt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HS </a:t>
            </a:r>
            <a:r>
              <a:rPr lang="en-US" sz="2800" b="1" dirty="0" err="1">
                <a:latin typeface="Times New Roman" pitchFamily="18" charset="0"/>
                <a:cs typeface="Times New Roman" pitchFamily="18" charset="0"/>
              </a:rPr>
              <a:t>phải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dưới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huống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hỏi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vấn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đề</a:t>
            </a:r>
            <a:r>
              <a:rPr lang="en-US" sz="2800" b="1" dirty="0">
                <a:latin typeface="Times New Roman" pitchFamily="18" charset="0"/>
                <a:cs typeface="Times New Roman" pitchFamily="18" charset="0"/>
              </a:rPr>
              <a:t>.</a:t>
            </a:r>
            <a:endParaRPr lang="vi-VN" sz="2800" b="1" i="1" dirty="0">
              <a:latin typeface="Times New Roman" pitchFamily="18" charset="0"/>
              <a:cs typeface="Times New Roman" pitchFamily="18" charset="0"/>
            </a:endParaRPr>
          </a:p>
        </p:txBody>
      </p:sp>
    </p:spTree>
    <p:extLst>
      <p:ext uri="{BB962C8B-B14F-4D97-AF65-F5344CB8AC3E}">
        <p14:creationId xmlns:p14="http://schemas.microsoft.com/office/powerpoint/2010/main" val="245790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Tổng hợp hình nền slide đẹp nhất - Hình nền Background cho PowerPoint"/>
          <p:cNvPicPr>
            <a:picLocks noChangeAspect="1" noChangeArrowheads="1"/>
          </p:cNvPicPr>
          <p:nvPr/>
        </p:nvPicPr>
        <p:blipFill>
          <a:blip r:embed="rId2"/>
          <a:srcRect/>
          <a:stretch>
            <a:fillRect/>
          </a:stretch>
        </p:blipFill>
        <p:spPr bwMode="auto">
          <a:xfrm>
            <a:off x="-1" y="0"/>
            <a:ext cx="9180993" cy="6858000"/>
          </a:xfrm>
          <a:prstGeom prst="rect">
            <a:avLst/>
          </a:prstGeom>
          <a:noFill/>
        </p:spPr>
      </p:pic>
      <p:sp>
        <p:nvSpPr>
          <p:cNvPr id="3" name="Hình chữ nhật 2"/>
          <p:cNvSpPr/>
          <p:nvPr/>
        </p:nvSpPr>
        <p:spPr>
          <a:xfrm>
            <a:off x="381000" y="228600"/>
            <a:ext cx="8458200" cy="523220"/>
          </a:xfrm>
          <a:prstGeom prst="rect">
            <a:avLst/>
          </a:prstGeom>
        </p:spPr>
        <p:txBody>
          <a:bodyPr wrap="square">
            <a:spAutoFit/>
          </a:bodyPr>
          <a:lstStyle/>
          <a:p>
            <a:pPr indent="520700"/>
            <a:r>
              <a:rPr lang="en-US" sz="2800" b="1" i="1" dirty="0" smtClean="0">
                <a:ln>
                  <a:solidFill>
                    <a:srgbClr val="7030A0"/>
                  </a:solidFill>
                </a:ln>
                <a:solidFill>
                  <a:srgbClr val="7030A0"/>
                </a:solidFill>
                <a:latin typeface="Times New Roman" pitchFamily="18" charset="0"/>
                <a:cs typeface="Times New Roman" pitchFamily="18" charset="0"/>
              </a:rPr>
              <a:t>5</a:t>
            </a:r>
            <a:r>
              <a:rPr lang="vi-VN" sz="2800" b="1" i="1" dirty="0" smtClean="0">
                <a:ln>
                  <a:solidFill>
                    <a:srgbClr val="7030A0"/>
                  </a:solidFill>
                </a:ln>
                <a:solidFill>
                  <a:srgbClr val="7030A0"/>
                </a:solidFill>
                <a:latin typeface="Times New Roman" pitchFamily="18" charset="0"/>
                <a:cs typeface="Times New Roman" pitchFamily="18" charset="0"/>
              </a:rPr>
              <a:t>. </a:t>
            </a:r>
            <a:r>
              <a:rPr lang="vi-VN" sz="2800" b="1" i="1" u="sng" dirty="0">
                <a:ln>
                  <a:solidFill>
                    <a:srgbClr val="7030A0"/>
                  </a:solidFill>
                </a:ln>
                <a:solidFill>
                  <a:srgbClr val="7030A0"/>
                </a:solidFill>
                <a:latin typeface="Times New Roman" pitchFamily="18" charset="0"/>
                <a:cs typeface="Times New Roman" pitchFamily="18" charset="0"/>
              </a:rPr>
              <a:t>PP DH </a:t>
            </a:r>
            <a:r>
              <a:rPr lang="vi-VN" sz="2800" b="1" i="1" u="sng" dirty="0" smtClean="0">
                <a:ln>
                  <a:solidFill>
                    <a:srgbClr val="7030A0"/>
                  </a:solidFill>
                </a:ln>
                <a:solidFill>
                  <a:srgbClr val="7030A0"/>
                </a:solidFill>
                <a:latin typeface="Times New Roman" pitchFamily="18" charset="0"/>
                <a:cs typeface="Times New Roman" pitchFamily="18" charset="0"/>
              </a:rPr>
              <a:t>“</a:t>
            </a:r>
            <a:r>
              <a:rPr lang="en-US" sz="2800" b="1" i="1" u="sng" dirty="0" err="1" smtClean="0">
                <a:ln>
                  <a:solidFill>
                    <a:srgbClr val="7030A0"/>
                  </a:solidFill>
                </a:ln>
                <a:solidFill>
                  <a:srgbClr val="7030A0"/>
                </a:solidFill>
                <a:latin typeface="Times New Roman" pitchFamily="18" charset="0"/>
                <a:cs typeface="Times New Roman" pitchFamily="18" charset="0"/>
              </a:rPr>
              <a:t>dự</a:t>
            </a:r>
            <a:r>
              <a:rPr lang="en-US" sz="2800" b="1" i="1" u="sng" dirty="0" smtClean="0">
                <a:ln>
                  <a:solidFill>
                    <a:srgbClr val="7030A0"/>
                  </a:solidFill>
                </a:ln>
                <a:solidFill>
                  <a:srgbClr val="7030A0"/>
                </a:solidFill>
                <a:latin typeface="Times New Roman" pitchFamily="18" charset="0"/>
                <a:cs typeface="Times New Roman" pitchFamily="18" charset="0"/>
              </a:rPr>
              <a:t> </a:t>
            </a:r>
            <a:r>
              <a:rPr lang="en-US" sz="2800" b="1" i="1" u="sng" dirty="0" err="1" smtClean="0">
                <a:ln>
                  <a:solidFill>
                    <a:srgbClr val="7030A0"/>
                  </a:solidFill>
                </a:ln>
                <a:solidFill>
                  <a:srgbClr val="7030A0"/>
                </a:solidFill>
                <a:latin typeface="Times New Roman" pitchFamily="18" charset="0"/>
                <a:cs typeface="Times New Roman" pitchFamily="18" charset="0"/>
              </a:rPr>
              <a:t>án</a:t>
            </a:r>
            <a:r>
              <a:rPr lang="vi-VN" sz="2800" b="1" i="1" dirty="0" smtClean="0">
                <a:ln>
                  <a:solidFill>
                    <a:srgbClr val="7030A0"/>
                  </a:solidFill>
                </a:ln>
                <a:solidFill>
                  <a:srgbClr val="7030A0"/>
                </a:solidFill>
                <a:latin typeface="Times New Roman" pitchFamily="18" charset="0"/>
                <a:cs typeface="Times New Roman" pitchFamily="18" charset="0"/>
              </a:rPr>
              <a:t>”</a:t>
            </a:r>
            <a:endParaRPr lang="vi-VN" sz="2800" b="1" i="1" dirty="0">
              <a:ln>
                <a:solidFill>
                  <a:srgbClr val="7030A0"/>
                </a:solidFill>
              </a:ln>
              <a:solidFill>
                <a:srgbClr val="7030A0"/>
              </a:solidFill>
              <a:latin typeface="Times New Roman" pitchFamily="18" charset="0"/>
              <a:cs typeface="Times New Roman" pitchFamily="18" charset="0"/>
            </a:endParaRPr>
          </a:p>
        </p:txBody>
      </p:sp>
      <p:sp>
        <p:nvSpPr>
          <p:cNvPr id="2" name="Rectangle 1"/>
          <p:cNvSpPr/>
          <p:nvPr/>
        </p:nvSpPr>
        <p:spPr>
          <a:xfrm>
            <a:off x="381000" y="990600"/>
            <a:ext cx="8458200" cy="2677656"/>
          </a:xfrm>
          <a:prstGeom prst="rect">
            <a:avLst/>
          </a:prstGeom>
        </p:spPr>
        <p:txBody>
          <a:bodyPr wrap="square">
            <a:spAutoFit/>
          </a:bodyPr>
          <a:lstStyle/>
          <a:p>
            <a:pPr indent="633413" algn="just"/>
            <a:r>
              <a:rPr lang="en-US" sz="2800" b="1" dirty="0">
                <a:latin typeface="Times New Roman" pitchFamily="18" charset="0"/>
                <a:cs typeface="Times New Roman" pitchFamily="18" charset="0"/>
              </a:rPr>
              <a:t>DH </a:t>
            </a:r>
            <a:r>
              <a:rPr lang="en-US" sz="2800" b="1" dirty="0" err="1">
                <a:latin typeface="Times New Roman" pitchFamily="18" charset="0"/>
                <a:cs typeface="Times New Roman" pitchFamily="18" charset="0"/>
              </a:rPr>
              <a:t>dự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PPDH,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hợp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gắn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tiễn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hợp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thuyết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hoạch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việc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chủ</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yếu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nhóm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phẩm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38654637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Tổng hợp hình nền slide đẹp nhất - Hình nền Background cho PowerPoint"/>
          <p:cNvPicPr>
            <a:picLocks noChangeAspect="1" noChangeArrowheads="1"/>
          </p:cNvPicPr>
          <p:nvPr/>
        </p:nvPicPr>
        <p:blipFill>
          <a:blip r:embed="rId3"/>
          <a:srcRect/>
          <a:stretch>
            <a:fillRect/>
          </a:stretch>
        </p:blipFill>
        <p:spPr bwMode="auto">
          <a:xfrm>
            <a:off x="-1" y="0"/>
            <a:ext cx="9180993" cy="6858000"/>
          </a:xfrm>
          <a:prstGeom prst="rect">
            <a:avLst/>
          </a:prstGeom>
          <a:noFill/>
        </p:spPr>
      </p:pic>
      <p:sp>
        <p:nvSpPr>
          <p:cNvPr id="5" name="Hình chữ nhật 2"/>
          <p:cNvSpPr/>
          <p:nvPr/>
        </p:nvSpPr>
        <p:spPr>
          <a:xfrm>
            <a:off x="381000" y="228600"/>
            <a:ext cx="8458200" cy="523220"/>
          </a:xfrm>
          <a:prstGeom prst="rect">
            <a:avLst/>
          </a:prstGeom>
        </p:spPr>
        <p:txBody>
          <a:bodyPr wrap="square">
            <a:spAutoFit/>
          </a:bodyPr>
          <a:lstStyle/>
          <a:p>
            <a:pPr indent="520700"/>
            <a:r>
              <a:rPr lang="en-US" sz="2800" b="1" i="1" dirty="0" smtClean="0">
                <a:ln>
                  <a:solidFill>
                    <a:srgbClr val="7030A0"/>
                  </a:solidFill>
                </a:ln>
                <a:solidFill>
                  <a:srgbClr val="7030A0"/>
                </a:solidFill>
                <a:latin typeface="Times New Roman" pitchFamily="18" charset="0"/>
                <a:cs typeface="Times New Roman" pitchFamily="18" charset="0"/>
              </a:rPr>
              <a:t>5</a:t>
            </a:r>
            <a:r>
              <a:rPr lang="vi-VN" sz="2800" b="1" i="1" dirty="0" smtClean="0">
                <a:ln>
                  <a:solidFill>
                    <a:srgbClr val="7030A0"/>
                  </a:solidFill>
                </a:ln>
                <a:solidFill>
                  <a:srgbClr val="7030A0"/>
                </a:solidFill>
                <a:latin typeface="Times New Roman" pitchFamily="18" charset="0"/>
                <a:cs typeface="Times New Roman" pitchFamily="18" charset="0"/>
              </a:rPr>
              <a:t>. </a:t>
            </a:r>
            <a:r>
              <a:rPr lang="vi-VN" sz="2800" b="1" i="1" u="sng" dirty="0">
                <a:ln>
                  <a:solidFill>
                    <a:srgbClr val="7030A0"/>
                  </a:solidFill>
                </a:ln>
                <a:solidFill>
                  <a:srgbClr val="7030A0"/>
                </a:solidFill>
                <a:latin typeface="Times New Roman" pitchFamily="18" charset="0"/>
                <a:cs typeface="Times New Roman" pitchFamily="18" charset="0"/>
              </a:rPr>
              <a:t>PP DH </a:t>
            </a:r>
            <a:r>
              <a:rPr lang="vi-VN" sz="2800" b="1" i="1" u="sng" dirty="0" smtClean="0">
                <a:ln>
                  <a:solidFill>
                    <a:srgbClr val="7030A0"/>
                  </a:solidFill>
                </a:ln>
                <a:solidFill>
                  <a:srgbClr val="7030A0"/>
                </a:solidFill>
                <a:latin typeface="Times New Roman" pitchFamily="18" charset="0"/>
                <a:cs typeface="Times New Roman" pitchFamily="18" charset="0"/>
              </a:rPr>
              <a:t>“</a:t>
            </a:r>
            <a:r>
              <a:rPr lang="en-US" sz="2800" b="1" i="1" u="sng" dirty="0" err="1" smtClean="0">
                <a:ln>
                  <a:solidFill>
                    <a:srgbClr val="7030A0"/>
                  </a:solidFill>
                </a:ln>
                <a:solidFill>
                  <a:srgbClr val="7030A0"/>
                </a:solidFill>
                <a:latin typeface="Times New Roman" pitchFamily="18" charset="0"/>
                <a:cs typeface="Times New Roman" pitchFamily="18" charset="0"/>
              </a:rPr>
              <a:t>dự</a:t>
            </a:r>
            <a:r>
              <a:rPr lang="en-US" sz="2800" b="1" i="1" u="sng" dirty="0" smtClean="0">
                <a:ln>
                  <a:solidFill>
                    <a:srgbClr val="7030A0"/>
                  </a:solidFill>
                </a:ln>
                <a:solidFill>
                  <a:srgbClr val="7030A0"/>
                </a:solidFill>
                <a:latin typeface="Times New Roman" pitchFamily="18" charset="0"/>
                <a:cs typeface="Times New Roman" pitchFamily="18" charset="0"/>
              </a:rPr>
              <a:t> </a:t>
            </a:r>
            <a:r>
              <a:rPr lang="en-US" sz="2800" b="1" i="1" u="sng" dirty="0" err="1" smtClean="0">
                <a:ln>
                  <a:solidFill>
                    <a:srgbClr val="7030A0"/>
                  </a:solidFill>
                </a:ln>
                <a:solidFill>
                  <a:srgbClr val="7030A0"/>
                </a:solidFill>
                <a:latin typeface="Times New Roman" pitchFamily="18" charset="0"/>
                <a:cs typeface="Times New Roman" pitchFamily="18" charset="0"/>
              </a:rPr>
              <a:t>án</a:t>
            </a:r>
            <a:r>
              <a:rPr lang="vi-VN" sz="2800" b="1" i="1" dirty="0" smtClean="0">
                <a:ln>
                  <a:solidFill>
                    <a:srgbClr val="7030A0"/>
                  </a:solidFill>
                </a:ln>
                <a:solidFill>
                  <a:srgbClr val="7030A0"/>
                </a:solidFill>
                <a:latin typeface="Times New Roman" pitchFamily="18" charset="0"/>
                <a:cs typeface="Times New Roman" pitchFamily="18" charset="0"/>
              </a:rPr>
              <a:t>”</a:t>
            </a:r>
            <a:endParaRPr lang="vi-VN" sz="2800" b="1" i="1" dirty="0">
              <a:ln>
                <a:solidFill>
                  <a:srgbClr val="7030A0"/>
                </a:solidFill>
              </a:ln>
              <a:solidFill>
                <a:srgbClr val="7030A0"/>
              </a:solidFill>
              <a:latin typeface="Times New Roman" pitchFamily="18" charset="0"/>
              <a:cs typeface="Times New Roman" pitchFamily="18" charset="0"/>
            </a:endParaRPr>
          </a:p>
        </p:txBody>
      </p:sp>
      <p:pic>
        <p:nvPicPr>
          <p:cNvPr id="4" name="Picture 7"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201999"/>
            <a:ext cx="4551363" cy="38856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9462" y="914400"/>
            <a:ext cx="4046537" cy="36615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6263" y="787639"/>
            <a:ext cx="2781300" cy="43000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6913" y="3654425"/>
            <a:ext cx="2155825" cy="161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00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Tổng hợp hình nền slide đẹp nhất - Hình nền Background cho PowerPoint"/>
          <p:cNvPicPr>
            <a:picLocks noChangeAspect="1" noChangeArrowheads="1"/>
          </p:cNvPicPr>
          <p:nvPr/>
        </p:nvPicPr>
        <p:blipFill>
          <a:blip r:embed="rId3"/>
          <a:srcRect/>
          <a:stretch>
            <a:fillRect/>
          </a:stretch>
        </p:blipFill>
        <p:spPr bwMode="auto">
          <a:xfrm>
            <a:off x="-1" y="0"/>
            <a:ext cx="9180993" cy="6858000"/>
          </a:xfrm>
          <a:prstGeom prst="rect">
            <a:avLst/>
          </a:prstGeom>
          <a:noFill/>
        </p:spPr>
      </p:pic>
      <p:sp>
        <p:nvSpPr>
          <p:cNvPr id="5" name="Hình chữ nhật 2"/>
          <p:cNvSpPr/>
          <p:nvPr/>
        </p:nvSpPr>
        <p:spPr>
          <a:xfrm>
            <a:off x="381000" y="228600"/>
            <a:ext cx="8458200" cy="523220"/>
          </a:xfrm>
          <a:prstGeom prst="rect">
            <a:avLst/>
          </a:prstGeom>
        </p:spPr>
        <p:txBody>
          <a:bodyPr wrap="square">
            <a:spAutoFit/>
          </a:bodyPr>
          <a:lstStyle/>
          <a:p>
            <a:pPr indent="520700"/>
            <a:r>
              <a:rPr lang="en-US" sz="2800" b="1" i="1" dirty="0" smtClean="0">
                <a:ln>
                  <a:solidFill>
                    <a:srgbClr val="7030A0"/>
                  </a:solidFill>
                </a:ln>
                <a:solidFill>
                  <a:srgbClr val="7030A0"/>
                </a:solidFill>
                <a:latin typeface="Times New Roman" pitchFamily="18" charset="0"/>
                <a:cs typeface="Times New Roman" pitchFamily="18" charset="0"/>
              </a:rPr>
              <a:t>5</a:t>
            </a:r>
            <a:r>
              <a:rPr lang="vi-VN" sz="2800" b="1" i="1" dirty="0" smtClean="0">
                <a:ln>
                  <a:solidFill>
                    <a:srgbClr val="7030A0"/>
                  </a:solidFill>
                </a:ln>
                <a:solidFill>
                  <a:srgbClr val="7030A0"/>
                </a:solidFill>
                <a:latin typeface="Times New Roman" pitchFamily="18" charset="0"/>
                <a:cs typeface="Times New Roman" pitchFamily="18" charset="0"/>
              </a:rPr>
              <a:t>. </a:t>
            </a:r>
            <a:r>
              <a:rPr lang="vi-VN" sz="2800" b="1" i="1" u="sng" dirty="0">
                <a:ln>
                  <a:solidFill>
                    <a:srgbClr val="7030A0"/>
                  </a:solidFill>
                </a:ln>
                <a:solidFill>
                  <a:srgbClr val="7030A0"/>
                </a:solidFill>
                <a:latin typeface="Times New Roman" pitchFamily="18" charset="0"/>
                <a:cs typeface="Times New Roman" pitchFamily="18" charset="0"/>
              </a:rPr>
              <a:t>PP DH </a:t>
            </a:r>
            <a:r>
              <a:rPr lang="vi-VN" sz="2800" b="1" i="1" u="sng" dirty="0" smtClean="0">
                <a:ln>
                  <a:solidFill>
                    <a:srgbClr val="7030A0"/>
                  </a:solidFill>
                </a:ln>
                <a:solidFill>
                  <a:srgbClr val="7030A0"/>
                </a:solidFill>
                <a:latin typeface="Times New Roman" pitchFamily="18" charset="0"/>
                <a:cs typeface="Times New Roman" pitchFamily="18" charset="0"/>
              </a:rPr>
              <a:t>“</a:t>
            </a:r>
            <a:r>
              <a:rPr lang="en-US" sz="2800" b="1" i="1" u="sng" dirty="0" err="1" smtClean="0">
                <a:ln>
                  <a:solidFill>
                    <a:srgbClr val="7030A0"/>
                  </a:solidFill>
                </a:ln>
                <a:solidFill>
                  <a:srgbClr val="7030A0"/>
                </a:solidFill>
                <a:latin typeface="Times New Roman" pitchFamily="18" charset="0"/>
                <a:cs typeface="Times New Roman" pitchFamily="18" charset="0"/>
              </a:rPr>
              <a:t>dự</a:t>
            </a:r>
            <a:r>
              <a:rPr lang="en-US" sz="2800" b="1" i="1" u="sng" dirty="0" smtClean="0">
                <a:ln>
                  <a:solidFill>
                    <a:srgbClr val="7030A0"/>
                  </a:solidFill>
                </a:ln>
                <a:solidFill>
                  <a:srgbClr val="7030A0"/>
                </a:solidFill>
                <a:latin typeface="Times New Roman" pitchFamily="18" charset="0"/>
                <a:cs typeface="Times New Roman" pitchFamily="18" charset="0"/>
              </a:rPr>
              <a:t> </a:t>
            </a:r>
            <a:r>
              <a:rPr lang="en-US" sz="2800" b="1" i="1" u="sng" dirty="0" err="1" smtClean="0">
                <a:ln>
                  <a:solidFill>
                    <a:srgbClr val="7030A0"/>
                  </a:solidFill>
                </a:ln>
                <a:solidFill>
                  <a:srgbClr val="7030A0"/>
                </a:solidFill>
                <a:latin typeface="Times New Roman" pitchFamily="18" charset="0"/>
                <a:cs typeface="Times New Roman" pitchFamily="18" charset="0"/>
              </a:rPr>
              <a:t>án</a:t>
            </a:r>
            <a:r>
              <a:rPr lang="vi-VN" sz="2800" b="1" i="1" dirty="0" smtClean="0">
                <a:ln>
                  <a:solidFill>
                    <a:srgbClr val="7030A0"/>
                  </a:solidFill>
                </a:ln>
                <a:solidFill>
                  <a:srgbClr val="7030A0"/>
                </a:solidFill>
                <a:latin typeface="Times New Roman" pitchFamily="18" charset="0"/>
                <a:cs typeface="Times New Roman" pitchFamily="18" charset="0"/>
              </a:rPr>
              <a:t>”</a:t>
            </a:r>
            <a:endParaRPr lang="vi-VN" sz="2800" b="1" i="1" dirty="0">
              <a:ln>
                <a:solidFill>
                  <a:srgbClr val="7030A0"/>
                </a:solidFill>
              </a:ln>
              <a:solidFill>
                <a:srgbClr val="7030A0"/>
              </a:solidFill>
              <a:latin typeface="Times New Roman" pitchFamily="18" charset="0"/>
              <a:cs typeface="Times New Roman" pitchFamily="18" charset="0"/>
            </a:endParaRPr>
          </a:p>
        </p:txBody>
      </p:sp>
      <p:pic>
        <p:nvPicPr>
          <p:cNvPr id="4" name="Picture 10"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9833" y="4242597"/>
            <a:ext cx="5024437" cy="12494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09" y="3495870"/>
            <a:ext cx="4432300" cy="14079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3688" y="2532063"/>
            <a:ext cx="4159250" cy="23698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795" y="981632"/>
            <a:ext cx="4551363" cy="38856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8782" y="701271"/>
            <a:ext cx="4046537" cy="36615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6263" y="787639"/>
            <a:ext cx="2781300" cy="43000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6913" y="3654425"/>
            <a:ext cx="2155825" cy="161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74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Tổng hợp hình nền slide đẹp nhất - Hình nền Background cho PowerPoint"/>
          <p:cNvPicPr>
            <a:picLocks noChangeAspect="1" noChangeArrowheads="1"/>
          </p:cNvPicPr>
          <p:nvPr/>
        </p:nvPicPr>
        <p:blipFill>
          <a:blip r:embed="rId3"/>
          <a:srcRect/>
          <a:stretch>
            <a:fillRect/>
          </a:stretch>
        </p:blipFill>
        <p:spPr bwMode="auto">
          <a:xfrm>
            <a:off x="-1" y="0"/>
            <a:ext cx="9180993" cy="6858000"/>
          </a:xfrm>
          <a:prstGeom prst="rect">
            <a:avLst/>
          </a:prstGeom>
          <a:noFill/>
        </p:spPr>
      </p:pic>
      <p:sp>
        <p:nvSpPr>
          <p:cNvPr id="5" name="Hình chữ nhật 2"/>
          <p:cNvSpPr/>
          <p:nvPr/>
        </p:nvSpPr>
        <p:spPr>
          <a:xfrm>
            <a:off x="381000" y="228600"/>
            <a:ext cx="8458200" cy="523220"/>
          </a:xfrm>
          <a:prstGeom prst="rect">
            <a:avLst/>
          </a:prstGeom>
        </p:spPr>
        <p:txBody>
          <a:bodyPr wrap="square">
            <a:spAutoFit/>
          </a:bodyPr>
          <a:lstStyle/>
          <a:p>
            <a:pPr indent="520700"/>
            <a:r>
              <a:rPr lang="en-US" sz="2800" b="1" i="1" dirty="0" smtClean="0">
                <a:ln>
                  <a:solidFill>
                    <a:srgbClr val="7030A0"/>
                  </a:solidFill>
                </a:ln>
                <a:solidFill>
                  <a:srgbClr val="7030A0"/>
                </a:solidFill>
                <a:latin typeface="Times New Roman" pitchFamily="18" charset="0"/>
                <a:cs typeface="Times New Roman" pitchFamily="18" charset="0"/>
              </a:rPr>
              <a:t>5</a:t>
            </a:r>
            <a:r>
              <a:rPr lang="vi-VN" sz="2800" b="1" i="1" dirty="0" smtClean="0">
                <a:ln>
                  <a:solidFill>
                    <a:srgbClr val="7030A0"/>
                  </a:solidFill>
                </a:ln>
                <a:solidFill>
                  <a:srgbClr val="7030A0"/>
                </a:solidFill>
                <a:latin typeface="Times New Roman" pitchFamily="18" charset="0"/>
                <a:cs typeface="Times New Roman" pitchFamily="18" charset="0"/>
              </a:rPr>
              <a:t>. </a:t>
            </a:r>
            <a:r>
              <a:rPr lang="vi-VN" sz="2800" b="1" i="1" u="sng" dirty="0">
                <a:ln>
                  <a:solidFill>
                    <a:srgbClr val="7030A0"/>
                  </a:solidFill>
                </a:ln>
                <a:solidFill>
                  <a:srgbClr val="7030A0"/>
                </a:solidFill>
                <a:latin typeface="Times New Roman" pitchFamily="18" charset="0"/>
                <a:cs typeface="Times New Roman" pitchFamily="18" charset="0"/>
              </a:rPr>
              <a:t>PP DH </a:t>
            </a:r>
            <a:r>
              <a:rPr lang="vi-VN" sz="2800" b="1" i="1" u="sng" dirty="0" smtClean="0">
                <a:ln>
                  <a:solidFill>
                    <a:srgbClr val="7030A0"/>
                  </a:solidFill>
                </a:ln>
                <a:solidFill>
                  <a:srgbClr val="7030A0"/>
                </a:solidFill>
                <a:latin typeface="Times New Roman" pitchFamily="18" charset="0"/>
                <a:cs typeface="Times New Roman" pitchFamily="18" charset="0"/>
              </a:rPr>
              <a:t>“</a:t>
            </a:r>
            <a:r>
              <a:rPr lang="en-US" sz="2800" b="1" i="1" u="sng" dirty="0" err="1" smtClean="0">
                <a:ln>
                  <a:solidFill>
                    <a:srgbClr val="7030A0"/>
                  </a:solidFill>
                </a:ln>
                <a:solidFill>
                  <a:srgbClr val="7030A0"/>
                </a:solidFill>
                <a:latin typeface="Times New Roman" pitchFamily="18" charset="0"/>
                <a:cs typeface="Times New Roman" pitchFamily="18" charset="0"/>
              </a:rPr>
              <a:t>dự</a:t>
            </a:r>
            <a:r>
              <a:rPr lang="en-US" sz="2800" b="1" i="1" u="sng" dirty="0" smtClean="0">
                <a:ln>
                  <a:solidFill>
                    <a:srgbClr val="7030A0"/>
                  </a:solidFill>
                </a:ln>
                <a:solidFill>
                  <a:srgbClr val="7030A0"/>
                </a:solidFill>
                <a:latin typeface="Times New Roman" pitchFamily="18" charset="0"/>
                <a:cs typeface="Times New Roman" pitchFamily="18" charset="0"/>
              </a:rPr>
              <a:t> </a:t>
            </a:r>
            <a:r>
              <a:rPr lang="en-US" sz="2800" b="1" i="1" u="sng" dirty="0" err="1" smtClean="0">
                <a:ln>
                  <a:solidFill>
                    <a:srgbClr val="7030A0"/>
                  </a:solidFill>
                </a:ln>
                <a:solidFill>
                  <a:srgbClr val="7030A0"/>
                </a:solidFill>
                <a:latin typeface="Times New Roman" pitchFamily="18" charset="0"/>
                <a:cs typeface="Times New Roman" pitchFamily="18" charset="0"/>
              </a:rPr>
              <a:t>án</a:t>
            </a:r>
            <a:r>
              <a:rPr lang="vi-VN" sz="2800" b="1" i="1" dirty="0" smtClean="0">
                <a:ln>
                  <a:solidFill>
                    <a:srgbClr val="7030A0"/>
                  </a:solidFill>
                </a:ln>
                <a:solidFill>
                  <a:srgbClr val="7030A0"/>
                </a:solidFill>
                <a:latin typeface="Times New Roman" pitchFamily="18" charset="0"/>
                <a:cs typeface="Times New Roman" pitchFamily="18" charset="0"/>
              </a:rPr>
              <a:t>”</a:t>
            </a:r>
            <a:endParaRPr lang="vi-VN" sz="2800" b="1" i="1" dirty="0">
              <a:ln>
                <a:solidFill>
                  <a:srgbClr val="7030A0"/>
                </a:solidFill>
              </a:ln>
              <a:solidFill>
                <a:srgbClr val="7030A0"/>
              </a:solidFill>
              <a:latin typeface="Times New Roman" pitchFamily="18" charset="0"/>
              <a:cs typeface="Times New Roman" pitchFamily="18" charset="0"/>
            </a:endParaRPr>
          </a:p>
        </p:txBody>
      </p:sp>
      <p:pic>
        <p:nvPicPr>
          <p:cNvPr id="4" name="Picture 12"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193" y="4383969"/>
            <a:ext cx="4143375" cy="20168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0044" y="4479694"/>
            <a:ext cx="3590925" cy="25939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9833" y="4242597"/>
            <a:ext cx="5024437" cy="12494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09" y="3495870"/>
            <a:ext cx="4432300" cy="14079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03688" y="2532063"/>
            <a:ext cx="4159250" cy="23698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795" y="981632"/>
            <a:ext cx="4551363" cy="38856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8782" y="701271"/>
            <a:ext cx="4046537" cy="36615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46263" y="787639"/>
            <a:ext cx="2781300" cy="43000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6913" y="3654425"/>
            <a:ext cx="2155825" cy="161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78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ổng hợp hình nền slide đẹp nhất - Hình nền Background cho PowerPoint"/>
          <p:cNvPicPr>
            <a:picLocks noChangeAspect="1" noChangeArrowheads="1"/>
          </p:cNvPicPr>
          <p:nvPr/>
        </p:nvPicPr>
        <p:blipFill>
          <a:blip r:embed="rId3"/>
          <a:srcRect/>
          <a:stretch>
            <a:fillRect/>
          </a:stretch>
        </p:blipFill>
        <p:spPr bwMode="auto">
          <a:xfrm>
            <a:off x="-1" y="0"/>
            <a:ext cx="9180993" cy="6858000"/>
          </a:xfrm>
          <a:prstGeom prst="rect">
            <a:avLst/>
          </a:prstGeom>
          <a:noFill/>
        </p:spPr>
      </p:pic>
      <p:sp>
        <p:nvSpPr>
          <p:cNvPr id="5" name="Hình chữ nhật 2"/>
          <p:cNvSpPr/>
          <p:nvPr/>
        </p:nvSpPr>
        <p:spPr>
          <a:xfrm>
            <a:off x="381000" y="228600"/>
            <a:ext cx="8458200" cy="523220"/>
          </a:xfrm>
          <a:prstGeom prst="rect">
            <a:avLst/>
          </a:prstGeom>
        </p:spPr>
        <p:txBody>
          <a:bodyPr wrap="square">
            <a:spAutoFit/>
          </a:bodyPr>
          <a:lstStyle/>
          <a:p>
            <a:pPr indent="520700"/>
            <a:r>
              <a:rPr lang="en-US" sz="2800" b="1" i="1" dirty="0" smtClean="0">
                <a:ln>
                  <a:solidFill>
                    <a:srgbClr val="7030A0"/>
                  </a:solidFill>
                </a:ln>
                <a:solidFill>
                  <a:srgbClr val="7030A0"/>
                </a:solidFill>
                <a:latin typeface="Times New Roman" pitchFamily="18" charset="0"/>
                <a:cs typeface="Times New Roman" pitchFamily="18" charset="0"/>
              </a:rPr>
              <a:t>5</a:t>
            </a:r>
            <a:r>
              <a:rPr lang="vi-VN" sz="2800" b="1" i="1" dirty="0" smtClean="0">
                <a:ln>
                  <a:solidFill>
                    <a:srgbClr val="7030A0"/>
                  </a:solidFill>
                </a:ln>
                <a:solidFill>
                  <a:srgbClr val="7030A0"/>
                </a:solidFill>
                <a:latin typeface="Times New Roman" pitchFamily="18" charset="0"/>
                <a:cs typeface="Times New Roman" pitchFamily="18" charset="0"/>
              </a:rPr>
              <a:t>. </a:t>
            </a:r>
            <a:r>
              <a:rPr lang="vi-VN" sz="2800" b="1" i="1" dirty="0">
                <a:ln>
                  <a:solidFill>
                    <a:srgbClr val="7030A0"/>
                  </a:solidFill>
                </a:ln>
                <a:solidFill>
                  <a:srgbClr val="7030A0"/>
                </a:solidFill>
                <a:latin typeface="Times New Roman" pitchFamily="18" charset="0"/>
                <a:cs typeface="Times New Roman" pitchFamily="18" charset="0"/>
              </a:rPr>
              <a:t>PP DH </a:t>
            </a:r>
            <a:r>
              <a:rPr lang="vi-VN" sz="2800" b="1" i="1" dirty="0" smtClean="0">
                <a:ln>
                  <a:solidFill>
                    <a:srgbClr val="7030A0"/>
                  </a:solidFill>
                </a:ln>
                <a:solidFill>
                  <a:srgbClr val="7030A0"/>
                </a:solidFill>
                <a:latin typeface="Times New Roman" pitchFamily="18" charset="0"/>
                <a:cs typeface="Times New Roman" pitchFamily="18" charset="0"/>
              </a:rPr>
              <a:t>“</a:t>
            </a:r>
            <a:r>
              <a:rPr lang="en-US" sz="2800" b="1" i="1" dirty="0" err="1" smtClean="0">
                <a:ln>
                  <a:solidFill>
                    <a:srgbClr val="7030A0"/>
                  </a:solidFill>
                </a:ln>
                <a:solidFill>
                  <a:srgbClr val="7030A0"/>
                </a:solidFill>
                <a:latin typeface="Times New Roman" pitchFamily="18" charset="0"/>
                <a:cs typeface="Times New Roman" pitchFamily="18" charset="0"/>
              </a:rPr>
              <a:t>dự</a:t>
            </a:r>
            <a:r>
              <a:rPr lang="en-US" sz="2800" b="1" i="1" dirty="0" smtClean="0">
                <a:ln>
                  <a:solidFill>
                    <a:srgbClr val="7030A0"/>
                  </a:solidFill>
                </a:ln>
                <a:solidFill>
                  <a:srgbClr val="7030A0"/>
                </a:solidFill>
                <a:latin typeface="Times New Roman" pitchFamily="18" charset="0"/>
                <a:cs typeface="Times New Roman" pitchFamily="18" charset="0"/>
              </a:rPr>
              <a:t> </a:t>
            </a:r>
            <a:r>
              <a:rPr lang="en-US" sz="2800" b="1" i="1" dirty="0" err="1" smtClean="0">
                <a:ln>
                  <a:solidFill>
                    <a:srgbClr val="7030A0"/>
                  </a:solidFill>
                </a:ln>
                <a:solidFill>
                  <a:srgbClr val="7030A0"/>
                </a:solidFill>
                <a:latin typeface="Times New Roman" pitchFamily="18" charset="0"/>
                <a:cs typeface="Times New Roman" pitchFamily="18" charset="0"/>
              </a:rPr>
              <a:t>án</a:t>
            </a:r>
            <a:r>
              <a:rPr lang="vi-VN" sz="2800" b="1" i="1" dirty="0" smtClean="0">
                <a:ln>
                  <a:solidFill>
                    <a:srgbClr val="7030A0"/>
                  </a:solidFill>
                </a:ln>
                <a:solidFill>
                  <a:srgbClr val="7030A0"/>
                </a:solidFill>
                <a:latin typeface="Times New Roman" pitchFamily="18" charset="0"/>
                <a:cs typeface="Times New Roman" pitchFamily="18" charset="0"/>
              </a:rPr>
              <a:t>”</a:t>
            </a:r>
            <a:endParaRPr lang="vi-VN" sz="2800" b="1" i="1" dirty="0">
              <a:ln>
                <a:solidFill>
                  <a:srgbClr val="7030A0"/>
                </a:solidFill>
              </a:ln>
              <a:solidFill>
                <a:srgbClr val="7030A0"/>
              </a:solidFill>
              <a:latin typeface="Times New Roman" pitchFamily="18" charset="0"/>
              <a:cs typeface="Times New Roman" pitchFamily="18" charset="0"/>
            </a:endParaRPr>
          </a:p>
        </p:txBody>
      </p:sp>
      <p:pic>
        <p:nvPicPr>
          <p:cNvPr id="8" name="Picture 6"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575" y="1460500"/>
            <a:ext cx="6880225" cy="1635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7575" y="0"/>
            <a:ext cx="6389687" cy="31067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764579"/>
            <a:ext cx="3041650" cy="206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20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Tổng hợp hình nền slide đẹp nhất - Hình nền Background cho PowerPoint"/>
          <p:cNvPicPr>
            <a:picLocks noChangeAspect="1" noChangeArrowheads="1"/>
          </p:cNvPicPr>
          <p:nvPr/>
        </p:nvPicPr>
        <p:blipFill>
          <a:blip r:embed="rId3"/>
          <a:srcRect/>
          <a:stretch>
            <a:fillRect/>
          </a:stretch>
        </p:blipFill>
        <p:spPr bwMode="auto">
          <a:xfrm>
            <a:off x="-1" y="0"/>
            <a:ext cx="9180993" cy="6858000"/>
          </a:xfrm>
          <a:prstGeom prst="rect">
            <a:avLst/>
          </a:prstGeom>
          <a:noFill/>
        </p:spPr>
      </p:pic>
      <p:sp>
        <p:nvSpPr>
          <p:cNvPr id="5" name="Hình chữ nhật 2"/>
          <p:cNvSpPr/>
          <p:nvPr/>
        </p:nvSpPr>
        <p:spPr>
          <a:xfrm>
            <a:off x="381000" y="228600"/>
            <a:ext cx="8458200" cy="523220"/>
          </a:xfrm>
          <a:prstGeom prst="rect">
            <a:avLst/>
          </a:prstGeom>
        </p:spPr>
        <p:txBody>
          <a:bodyPr wrap="square">
            <a:spAutoFit/>
          </a:bodyPr>
          <a:lstStyle/>
          <a:p>
            <a:pPr indent="520700"/>
            <a:r>
              <a:rPr lang="en-US" sz="2800" b="1" i="1" dirty="0" smtClean="0">
                <a:ln>
                  <a:solidFill>
                    <a:srgbClr val="7030A0"/>
                  </a:solidFill>
                </a:ln>
                <a:solidFill>
                  <a:srgbClr val="7030A0"/>
                </a:solidFill>
                <a:latin typeface="Times New Roman" pitchFamily="18" charset="0"/>
                <a:cs typeface="Times New Roman" pitchFamily="18" charset="0"/>
              </a:rPr>
              <a:t>5</a:t>
            </a:r>
            <a:r>
              <a:rPr lang="vi-VN" sz="2800" b="1" i="1" dirty="0" smtClean="0">
                <a:ln>
                  <a:solidFill>
                    <a:srgbClr val="7030A0"/>
                  </a:solidFill>
                </a:ln>
                <a:solidFill>
                  <a:srgbClr val="7030A0"/>
                </a:solidFill>
                <a:latin typeface="Times New Roman" pitchFamily="18" charset="0"/>
                <a:cs typeface="Times New Roman" pitchFamily="18" charset="0"/>
              </a:rPr>
              <a:t>. </a:t>
            </a:r>
            <a:r>
              <a:rPr lang="vi-VN" sz="2800" b="1" i="1" dirty="0">
                <a:ln>
                  <a:solidFill>
                    <a:srgbClr val="7030A0"/>
                  </a:solidFill>
                </a:ln>
                <a:solidFill>
                  <a:srgbClr val="7030A0"/>
                </a:solidFill>
                <a:latin typeface="Times New Roman" pitchFamily="18" charset="0"/>
                <a:cs typeface="Times New Roman" pitchFamily="18" charset="0"/>
              </a:rPr>
              <a:t>PP DH </a:t>
            </a:r>
            <a:r>
              <a:rPr lang="vi-VN" sz="2800" b="1" i="1" dirty="0" smtClean="0">
                <a:ln>
                  <a:solidFill>
                    <a:srgbClr val="7030A0"/>
                  </a:solidFill>
                </a:ln>
                <a:solidFill>
                  <a:srgbClr val="7030A0"/>
                </a:solidFill>
                <a:latin typeface="Times New Roman" pitchFamily="18" charset="0"/>
                <a:cs typeface="Times New Roman" pitchFamily="18" charset="0"/>
              </a:rPr>
              <a:t>“</a:t>
            </a:r>
            <a:r>
              <a:rPr lang="en-US" sz="2800" b="1" i="1" dirty="0" err="1" smtClean="0">
                <a:ln>
                  <a:solidFill>
                    <a:srgbClr val="7030A0"/>
                  </a:solidFill>
                </a:ln>
                <a:solidFill>
                  <a:srgbClr val="7030A0"/>
                </a:solidFill>
                <a:latin typeface="Times New Roman" pitchFamily="18" charset="0"/>
                <a:cs typeface="Times New Roman" pitchFamily="18" charset="0"/>
              </a:rPr>
              <a:t>dự</a:t>
            </a:r>
            <a:r>
              <a:rPr lang="en-US" sz="2800" b="1" i="1" dirty="0" smtClean="0">
                <a:ln>
                  <a:solidFill>
                    <a:srgbClr val="7030A0"/>
                  </a:solidFill>
                </a:ln>
                <a:solidFill>
                  <a:srgbClr val="7030A0"/>
                </a:solidFill>
                <a:latin typeface="Times New Roman" pitchFamily="18" charset="0"/>
                <a:cs typeface="Times New Roman" pitchFamily="18" charset="0"/>
              </a:rPr>
              <a:t> </a:t>
            </a:r>
            <a:r>
              <a:rPr lang="en-US" sz="2800" b="1" i="1" dirty="0" err="1" smtClean="0">
                <a:ln>
                  <a:solidFill>
                    <a:srgbClr val="7030A0"/>
                  </a:solidFill>
                </a:ln>
                <a:solidFill>
                  <a:srgbClr val="7030A0"/>
                </a:solidFill>
                <a:latin typeface="Times New Roman" pitchFamily="18" charset="0"/>
                <a:cs typeface="Times New Roman" pitchFamily="18" charset="0"/>
              </a:rPr>
              <a:t>án</a:t>
            </a:r>
            <a:r>
              <a:rPr lang="vi-VN" sz="2800" b="1" i="1" dirty="0" smtClean="0">
                <a:ln>
                  <a:solidFill>
                    <a:srgbClr val="7030A0"/>
                  </a:solidFill>
                </a:ln>
                <a:solidFill>
                  <a:srgbClr val="7030A0"/>
                </a:solidFill>
                <a:latin typeface="Times New Roman" pitchFamily="18" charset="0"/>
                <a:cs typeface="Times New Roman" pitchFamily="18" charset="0"/>
              </a:rPr>
              <a:t>”</a:t>
            </a:r>
            <a:endParaRPr lang="vi-VN" sz="2800" b="1" i="1" dirty="0">
              <a:ln>
                <a:solidFill>
                  <a:srgbClr val="7030A0"/>
                </a:solidFill>
              </a:ln>
              <a:solidFill>
                <a:srgbClr val="7030A0"/>
              </a:solidFill>
              <a:latin typeface="Times New Roman" pitchFamily="18" charset="0"/>
              <a:cs typeface="Times New Roman" pitchFamily="18" charset="0"/>
            </a:endParaRPr>
          </a:p>
        </p:txBody>
      </p:sp>
      <p:pic>
        <p:nvPicPr>
          <p:cNvPr id="7" name="Picture 7"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575" y="2420938"/>
            <a:ext cx="6956425" cy="16573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7575" y="1482725"/>
            <a:ext cx="6880225" cy="1635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7575" y="22225"/>
            <a:ext cx="6389687" cy="31067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1786804"/>
            <a:ext cx="3041650" cy="206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07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123908" name="Picture 4" descr="漂亮的地球蓝色简洁背景商务ppt模板_素材无忧，提供psd,ppt,doc,矢量，图标等下载"/>
          <p:cNvPicPr>
            <a:picLocks noChangeAspect="1" noChangeArrowheads="1"/>
          </p:cNvPicPr>
          <p:nvPr/>
        </p:nvPicPr>
        <p:blipFill>
          <a:blip r:embed="rId3"/>
          <a:srcRect/>
          <a:stretch>
            <a:fillRect/>
          </a:stretch>
        </p:blipFill>
        <p:spPr bwMode="auto">
          <a:xfrm rot="10800000">
            <a:off x="0" y="0"/>
            <a:ext cx="9144000" cy="6858000"/>
          </a:xfrm>
          <a:prstGeom prst="rect">
            <a:avLst/>
          </a:prstGeom>
          <a:noFill/>
        </p:spPr>
      </p:pic>
      <p:sp>
        <p:nvSpPr>
          <p:cNvPr id="3" name="Hình chữ nhật 2"/>
          <p:cNvSpPr/>
          <p:nvPr/>
        </p:nvSpPr>
        <p:spPr>
          <a:xfrm>
            <a:off x="228600" y="197346"/>
            <a:ext cx="8610600" cy="4339650"/>
          </a:xfrm>
          <a:prstGeom prst="rect">
            <a:avLst/>
          </a:prstGeom>
        </p:spPr>
        <p:txBody>
          <a:bodyPr wrap="square">
            <a:spAutoFit/>
          </a:bodyPr>
          <a:lstStyle/>
          <a:p>
            <a:pPr indent="515938"/>
            <a:r>
              <a:rPr lang="vi-VN" sz="2600" b="1" i="1" u="sng" dirty="0">
                <a:latin typeface="Times New Roman" pitchFamily="18" charset="0"/>
                <a:cs typeface="Times New Roman" pitchFamily="18" charset="0"/>
              </a:rPr>
              <a:t>Câu </a:t>
            </a:r>
            <a:r>
              <a:rPr lang="en-US" sz="2600" b="1" i="1" u="sng" dirty="0" smtClean="0">
                <a:latin typeface="Times New Roman" pitchFamily="18" charset="0"/>
                <a:cs typeface="Times New Roman" pitchFamily="18" charset="0"/>
              </a:rPr>
              <a:t>2</a:t>
            </a:r>
            <a:r>
              <a:rPr lang="vi-VN" sz="2600" b="1" i="1" dirty="0" smtClean="0">
                <a:latin typeface="Times New Roman" pitchFamily="18" charset="0"/>
                <a:cs typeface="Times New Roman" pitchFamily="18" charset="0"/>
              </a:rPr>
              <a:t>. </a:t>
            </a:r>
            <a:r>
              <a:rPr lang="en-US" sz="2600" b="1" i="1" dirty="0" err="1" smtClean="0">
                <a:solidFill>
                  <a:srgbClr val="FF0000"/>
                </a:solidFill>
                <a:latin typeface="Times New Roman" pitchFamily="18" charset="0"/>
                <a:cs typeface="Times New Roman" pitchFamily="18" charset="0"/>
              </a:rPr>
              <a:t>Môn</a:t>
            </a:r>
            <a:r>
              <a:rPr lang="en-US" sz="2600" b="1" i="1" dirty="0" smtClean="0">
                <a:solidFill>
                  <a:srgbClr val="FF0000"/>
                </a:solidFill>
                <a:latin typeface="Times New Roman" pitchFamily="18" charset="0"/>
                <a:cs typeface="Times New Roman" pitchFamily="18" charset="0"/>
              </a:rPr>
              <a:t> </a:t>
            </a:r>
            <a:r>
              <a:rPr lang="en-US" sz="2600" b="1" i="1" dirty="0" err="1" smtClean="0">
                <a:solidFill>
                  <a:srgbClr val="FF0000"/>
                </a:solidFill>
                <a:latin typeface="Times New Roman" pitchFamily="18" charset="0"/>
                <a:cs typeface="Times New Roman" pitchFamily="18" charset="0"/>
              </a:rPr>
              <a:t>Toán</a:t>
            </a:r>
            <a:r>
              <a:rPr lang="en-US" sz="2600" b="1" i="1" dirty="0" smtClean="0">
                <a:solidFill>
                  <a:srgbClr val="FF0000"/>
                </a:solidFill>
                <a:latin typeface="Times New Roman" pitchFamily="18" charset="0"/>
                <a:cs typeface="Times New Roman" pitchFamily="18" charset="0"/>
              </a:rPr>
              <a:t> </a:t>
            </a:r>
            <a:r>
              <a:rPr lang="en-US" sz="2600" b="1" i="1" dirty="0" err="1" smtClean="0">
                <a:solidFill>
                  <a:srgbClr val="FF0000"/>
                </a:solidFill>
                <a:latin typeface="Times New Roman" pitchFamily="18" charset="0"/>
                <a:cs typeface="Times New Roman" pitchFamily="18" charset="0"/>
              </a:rPr>
              <a:t>góp</a:t>
            </a:r>
            <a:r>
              <a:rPr lang="en-US" sz="2600" b="1" i="1" dirty="0" smtClean="0">
                <a:solidFill>
                  <a:srgbClr val="FF0000"/>
                </a:solidFill>
                <a:latin typeface="Times New Roman" pitchFamily="18" charset="0"/>
                <a:cs typeface="Times New Roman" pitchFamily="18" charset="0"/>
              </a:rPr>
              <a:t> </a:t>
            </a:r>
            <a:r>
              <a:rPr lang="en-US" sz="2600" b="1" i="1" dirty="0" err="1" smtClean="0">
                <a:solidFill>
                  <a:srgbClr val="FF0000"/>
                </a:solidFill>
                <a:latin typeface="Times New Roman" pitchFamily="18" charset="0"/>
                <a:cs typeface="Times New Roman" pitchFamily="18" charset="0"/>
              </a:rPr>
              <a:t>phần</a:t>
            </a:r>
            <a:r>
              <a:rPr lang="en-US" sz="2600" b="1" i="1" dirty="0" smtClean="0">
                <a:solidFill>
                  <a:srgbClr val="FF0000"/>
                </a:solidFill>
                <a:latin typeface="Times New Roman" pitchFamily="18" charset="0"/>
                <a:cs typeface="Times New Roman" pitchFamily="18" charset="0"/>
              </a:rPr>
              <a:t> </a:t>
            </a:r>
            <a:r>
              <a:rPr lang="en-US" sz="2600" b="1" i="1" dirty="0" err="1" smtClean="0">
                <a:solidFill>
                  <a:srgbClr val="FF0000"/>
                </a:solidFill>
                <a:latin typeface="Times New Roman" pitchFamily="18" charset="0"/>
                <a:cs typeface="Times New Roman" pitchFamily="18" charset="0"/>
              </a:rPr>
              <a:t>hình</a:t>
            </a:r>
            <a:r>
              <a:rPr lang="en-US" sz="2600" b="1" i="1" dirty="0" smtClean="0">
                <a:solidFill>
                  <a:srgbClr val="FF0000"/>
                </a:solidFill>
                <a:latin typeface="Times New Roman" pitchFamily="18" charset="0"/>
                <a:cs typeface="Times New Roman" pitchFamily="18" charset="0"/>
              </a:rPr>
              <a:t> </a:t>
            </a:r>
            <a:r>
              <a:rPr lang="en-US" sz="2600" b="1" i="1" dirty="0" err="1" smtClean="0">
                <a:solidFill>
                  <a:srgbClr val="FF0000"/>
                </a:solidFill>
                <a:latin typeface="Times New Roman" pitchFamily="18" charset="0"/>
                <a:cs typeface="Times New Roman" pitchFamily="18" charset="0"/>
              </a:rPr>
              <a:t>thành</a:t>
            </a:r>
            <a:r>
              <a:rPr lang="en-US" sz="2600" b="1" i="1" dirty="0" smtClean="0">
                <a:solidFill>
                  <a:srgbClr val="FF0000"/>
                </a:solidFill>
                <a:latin typeface="Times New Roman" pitchFamily="18" charset="0"/>
                <a:cs typeface="Times New Roman" pitchFamily="18" charset="0"/>
              </a:rPr>
              <a:t> </a:t>
            </a:r>
            <a:r>
              <a:rPr lang="en-US" sz="2600" b="1" i="1" dirty="0" err="1" smtClean="0">
                <a:solidFill>
                  <a:srgbClr val="FF0000"/>
                </a:solidFill>
                <a:latin typeface="Times New Roman" pitchFamily="18" charset="0"/>
                <a:cs typeface="Times New Roman" pitchFamily="18" charset="0"/>
              </a:rPr>
              <a:t>và</a:t>
            </a:r>
            <a:r>
              <a:rPr lang="en-US" sz="2600" b="1" i="1" dirty="0" smtClean="0">
                <a:solidFill>
                  <a:srgbClr val="FF0000"/>
                </a:solidFill>
                <a:latin typeface="Times New Roman" pitchFamily="18" charset="0"/>
                <a:cs typeface="Times New Roman" pitchFamily="18" charset="0"/>
              </a:rPr>
              <a:t> </a:t>
            </a:r>
            <a:r>
              <a:rPr lang="en-US" sz="2600" b="1" i="1" dirty="0" err="1" smtClean="0">
                <a:solidFill>
                  <a:srgbClr val="FF0000"/>
                </a:solidFill>
                <a:latin typeface="Times New Roman" pitchFamily="18" charset="0"/>
                <a:cs typeface="Times New Roman" pitchFamily="18" charset="0"/>
              </a:rPr>
              <a:t>phát</a:t>
            </a:r>
            <a:r>
              <a:rPr lang="en-US" sz="2600" b="1" i="1" dirty="0" smtClean="0">
                <a:solidFill>
                  <a:srgbClr val="FF0000"/>
                </a:solidFill>
                <a:latin typeface="Times New Roman" pitchFamily="18" charset="0"/>
                <a:cs typeface="Times New Roman" pitchFamily="18" charset="0"/>
              </a:rPr>
              <a:t> </a:t>
            </a:r>
            <a:r>
              <a:rPr lang="en-US" sz="2600" b="1" i="1" dirty="0" err="1" smtClean="0">
                <a:solidFill>
                  <a:srgbClr val="FF0000"/>
                </a:solidFill>
                <a:latin typeface="Times New Roman" pitchFamily="18" charset="0"/>
                <a:cs typeface="Times New Roman" pitchFamily="18" charset="0"/>
              </a:rPr>
              <a:t>triển</a:t>
            </a:r>
            <a:r>
              <a:rPr lang="en-US" sz="2600" b="1" i="1" dirty="0" smtClean="0">
                <a:solidFill>
                  <a:srgbClr val="FF0000"/>
                </a:solidFill>
                <a:latin typeface="Times New Roman" pitchFamily="18" charset="0"/>
                <a:cs typeface="Times New Roman" pitchFamily="18" charset="0"/>
              </a:rPr>
              <a:t> ở </a:t>
            </a:r>
            <a:r>
              <a:rPr lang="en-US" sz="2600" b="1" i="1" dirty="0" err="1" smtClean="0">
                <a:solidFill>
                  <a:srgbClr val="FF0000"/>
                </a:solidFill>
                <a:latin typeface="Times New Roman" pitchFamily="18" charset="0"/>
                <a:cs typeface="Times New Roman" pitchFamily="18" charset="0"/>
              </a:rPr>
              <a:t>người</a:t>
            </a:r>
            <a:r>
              <a:rPr lang="en-US" sz="2600" b="1" i="1" dirty="0" smtClean="0">
                <a:solidFill>
                  <a:srgbClr val="FF0000"/>
                </a:solidFill>
                <a:latin typeface="Times New Roman" pitchFamily="18" charset="0"/>
                <a:cs typeface="Times New Roman" pitchFamily="18" charset="0"/>
              </a:rPr>
              <a:t> </a:t>
            </a:r>
            <a:r>
              <a:rPr lang="en-US" sz="2600" b="1" i="1" dirty="0" err="1" smtClean="0">
                <a:solidFill>
                  <a:srgbClr val="FF0000"/>
                </a:solidFill>
                <a:latin typeface="Times New Roman" pitchFamily="18" charset="0"/>
                <a:cs typeface="Times New Roman" pitchFamily="18" charset="0"/>
              </a:rPr>
              <a:t>học</a:t>
            </a:r>
            <a:r>
              <a:rPr lang="en-US" sz="2600" b="1" i="1" dirty="0" smtClean="0">
                <a:solidFill>
                  <a:srgbClr val="FF0000"/>
                </a:solidFill>
                <a:latin typeface="Times New Roman" pitchFamily="18" charset="0"/>
                <a:cs typeface="Times New Roman" pitchFamily="18" charset="0"/>
              </a:rPr>
              <a:t> </a:t>
            </a:r>
            <a:r>
              <a:rPr lang="en-US" sz="2600" b="1" i="1" dirty="0" err="1" smtClean="0">
                <a:solidFill>
                  <a:srgbClr val="FF0000"/>
                </a:solidFill>
                <a:latin typeface="Times New Roman" pitchFamily="18" charset="0"/>
                <a:cs typeface="Times New Roman" pitchFamily="18" charset="0"/>
              </a:rPr>
              <a:t>những</a:t>
            </a:r>
            <a:r>
              <a:rPr lang="en-US" sz="2600" b="1" i="1" dirty="0" smtClean="0">
                <a:solidFill>
                  <a:srgbClr val="FF0000"/>
                </a:solidFill>
                <a:latin typeface="Times New Roman" pitchFamily="18" charset="0"/>
                <a:cs typeface="Times New Roman" pitchFamily="18" charset="0"/>
              </a:rPr>
              <a:t> </a:t>
            </a:r>
            <a:r>
              <a:rPr lang="en-US" sz="2600" b="1" i="1" dirty="0" err="1" smtClean="0">
                <a:solidFill>
                  <a:srgbClr val="FF0000"/>
                </a:solidFill>
                <a:latin typeface="Times New Roman" pitchFamily="18" charset="0"/>
                <a:cs typeface="Times New Roman" pitchFamily="18" charset="0"/>
              </a:rPr>
              <a:t>năng</a:t>
            </a:r>
            <a:r>
              <a:rPr lang="en-US" sz="2600" b="1" i="1" dirty="0" smtClean="0">
                <a:solidFill>
                  <a:srgbClr val="FF0000"/>
                </a:solidFill>
                <a:latin typeface="Times New Roman" pitchFamily="18" charset="0"/>
                <a:cs typeface="Times New Roman" pitchFamily="18" charset="0"/>
              </a:rPr>
              <a:t> </a:t>
            </a:r>
            <a:r>
              <a:rPr lang="en-US" sz="2600" b="1" i="1" dirty="0" err="1" smtClean="0">
                <a:solidFill>
                  <a:srgbClr val="FF0000"/>
                </a:solidFill>
                <a:latin typeface="Times New Roman" pitchFamily="18" charset="0"/>
                <a:cs typeface="Times New Roman" pitchFamily="18" charset="0"/>
              </a:rPr>
              <a:t>lực</a:t>
            </a:r>
            <a:r>
              <a:rPr lang="en-US" sz="2600" b="1" i="1" dirty="0" smtClean="0">
                <a:solidFill>
                  <a:srgbClr val="FF0000"/>
                </a:solidFill>
                <a:latin typeface="Times New Roman" pitchFamily="18" charset="0"/>
                <a:cs typeface="Times New Roman" pitchFamily="18" charset="0"/>
              </a:rPr>
              <a:t> </a:t>
            </a:r>
            <a:r>
              <a:rPr lang="en-US" sz="2600" b="1" i="1" dirty="0" err="1" smtClean="0">
                <a:solidFill>
                  <a:srgbClr val="FF0000"/>
                </a:solidFill>
                <a:latin typeface="Times New Roman" pitchFamily="18" charset="0"/>
                <a:cs typeface="Times New Roman" pitchFamily="18" charset="0"/>
              </a:rPr>
              <a:t>chung</a:t>
            </a:r>
            <a:r>
              <a:rPr lang="en-US" sz="2600" b="1" i="1" dirty="0" smtClean="0">
                <a:solidFill>
                  <a:srgbClr val="FF0000"/>
                </a:solidFill>
                <a:latin typeface="Times New Roman" pitchFamily="18" charset="0"/>
                <a:cs typeface="Times New Roman" pitchFamily="18" charset="0"/>
              </a:rPr>
              <a:t> </a:t>
            </a:r>
            <a:r>
              <a:rPr lang="en-US" sz="2600" b="1" i="1" dirty="0" err="1" smtClean="0">
                <a:solidFill>
                  <a:srgbClr val="FF0000"/>
                </a:solidFill>
                <a:latin typeface="Times New Roman" pitchFamily="18" charset="0"/>
                <a:cs typeface="Times New Roman" pitchFamily="18" charset="0"/>
              </a:rPr>
              <a:t>nào</a:t>
            </a:r>
            <a:r>
              <a:rPr lang="en-US" sz="2600" b="1" i="1" dirty="0" smtClean="0">
                <a:solidFill>
                  <a:srgbClr val="FF0000"/>
                </a:solidFill>
                <a:latin typeface="Times New Roman" pitchFamily="18" charset="0"/>
                <a:cs typeface="Times New Roman" pitchFamily="18" charset="0"/>
              </a:rPr>
              <a:t> ?</a:t>
            </a:r>
            <a:r>
              <a:rPr lang="vi-VN" sz="2600" i="1" dirty="0" smtClean="0">
                <a:solidFill>
                  <a:srgbClr val="FF0000"/>
                </a:solidFill>
                <a:latin typeface="Times New Roman" pitchFamily="18" charset="0"/>
                <a:cs typeface="Times New Roman" pitchFamily="18" charset="0"/>
              </a:rPr>
              <a:t> </a:t>
            </a:r>
            <a:endParaRPr lang="vi-VN" sz="2600" i="1" dirty="0">
              <a:solidFill>
                <a:srgbClr val="FF0000"/>
              </a:solidFill>
              <a:latin typeface="Times New Roman" pitchFamily="18" charset="0"/>
              <a:cs typeface="Times New Roman" pitchFamily="18" charset="0"/>
            </a:endParaRPr>
          </a:p>
          <a:p>
            <a:pPr indent="515938" algn="just"/>
            <a:r>
              <a:rPr lang="vi-VN" sz="2800" dirty="0">
                <a:latin typeface="Times New Roman" pitchFamily="18" charset="0"/>
                <a:cs typeface="Times New Roman" pitchFamily="18" charset="0"/>
              </a:rPr>
              <a:t>A.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tự </a:t>
            </a:r>
            <a:r>
              <a:rPr lang="vi-VN" sz="2800" dirty="0">
                <a:latin typeface="Times New Roman" pitchFamily="18" charset="0"/>
                <a:cs typeface="Times New Roman" pitchFamily="18" charset="0"/>
              </a:rPr>
              <a:t>chủ và tự học,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giao </a:t>
            </a:r>
            <a:r>
              <a:rPr lang="vi-VN" sz="2800" dirty="0">
                <a:latin typeface="Times New Roman" pitchFamily="18" charset="0"/>
                <a:cs typeface="Times New Roman" pitchFamily="18" charset="0"/>
              </a:rPr>
              <a:t>tiếp và hợp tác,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giải </a:t>
            </a:r>
            <a:r>
              <a:rPr lang="vi-VN" sz="2800" dirty="0">
                <a:latin typeface="Times New Roman" pitchFamily="18" charset="0"/>
                <a:cs typeface="Times New Roman" pitchFamily="18" charset="0"/>
              </a:rPr>
              <a:t>quyết vấn đề và sáng </a:t>
            </a:r>
            <a:r>
              <a:rPr lang="vi-VN" sz="2800" dirty="0" smtClean="0">
                <a:latin typeface="Times New Roman" pitchFamily="18" charset="0"/>
                <a:cs typeface="Times New Roman" pitchFamily="18" charset="0"/>
              </a:rPr>
              <a:t>tạo</a:t>
            </a:r>
            <a:endParaRPr lang="vi-VN" sz="2800" dirty="0">
              <a:latin typeface="Times New Roman" pitchFamily="18" charset="0"/>
              <a:cs typeface="Times New Roman" pitchFamily="18" charset="0"/>
            </a:endParaRPr>
          </a:p>
          <a:p>
            <a:pPr indent="515938" algn="just"/>
            <a:r>
              <a:rPr lang="vi-VN" sz="2800" dirty="0">
                <a:latin typeface="Times New Roman" pitchFamily="18" charset="0"/>
                <a:cs typeface="Times New Roman" pitchFamily="18" charset="0"/>
              </a:rPr>
              <a:t>B.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ngôn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toán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khoa</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tin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thẩm</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mĩ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indent="515938" algn="just"/>
            <a:r>
              <a:rPr lang="vi-VN" sz="2800" dirty="0" smtClean="0">
                <a:latin typeface="Times New Roman" pitchFamily="18" charset="0"/>
                <a:cs typeface="Times New Roman" pitchFamily="18" charset="0"/>
              </a:rPr>
              <a:t>C</a:t>
            </a:r>
            <a:r>
              <a:rPr lang="vi-VN"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tự chủ và tự học,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giao tiếp và hợp tác,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giải quyết vấn đề và sáng </a:t>
            </a:r>
            <a:r>
              <a:rPr lang="vi-VN" sz="2800" dirty="0"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ngữ</a:t>
            </a:r>
            <a:r>
              <a:rPr lang="vi-VN" sz="2800" dirty="0" smtClean="0">
                <a:latin typeface="Times New Roman" pitchFamily="18" charset="0"/>
                <a:cs typeface="Times New Roman" pitchFamily="18" charset="0"/>
              </a:rPr>
              <a:t> </a:t>
            </a:r>
            <a:endParaRPr lang="vi-VN" sz="2800" dirty="0">
              <a:latin typeface="Times New Roman" pitchFamily="18" charset="0"/>
              <a:cs typeface="Times New Roman" pitchFamily="18" charset="0"/>
            </a:endParaRPr>
          </a:p>
        </p:txBody>
      </p:sp>
      <p:sp>
        <p:nvSpPr>
          <p:cNvPr id="4" name="Hình Bầu dục 3"/>
          <p:cNvSpPr/>
          <p:nvPr/>
        </p:nvSpPr>
        <p:spPr>
          <a:xfrm>
            <a:off x="726743" y="10668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3906" name="AutoShape 2" descr="Chọn Lọc 101 Hình Nền Powerpoint Đẹp Cùng Background Chuyên Nghiệp Full HD  - Giadinh360.v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8566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Tổng hợp hình nền slide đẹp nhất - Hình nền Background cho PowerPoint"/>
          <p:cNvPicPr>
            <a:picLocks noChangeAspect="1" noChangeArrowheads="1"/>
          </p:cNvPicPr>
          <p:nvPr/>
        </p:nvPicPr>
        <p:blipFill>
          <a:blip r:embed="rId3"/>
          <a:srcRect/>
          <a:stretch>
            <a:fillRect/>
          </a:stretch>
        </p:blipFill>
        <p:spPr bwMode="auto">
          <a:xfrm>
            <a:off x="-1" y="0"/>
            <a:ext cx="9180993" cy="6858000"/>
          </a:xfrm>
          <a:prstGeom prst="rect">
            <a:avLst/>
          </a:prstGeom>
          <a:noFill/>
        </p:spPr>
      </p:pic>
      <p:sp>
        <p:nvSpPr>
          <p:cNvPr id="5" name="Hình chữ nhật 2"/>
          <p:cNvSpPr/>
          <p:nvPr/>
        </p:nvSpPr>
        <p:spPr>
          <a:xfrm>
            <a:off x="381000" y="228600"/>
            <a:ext cx="8458200" cy="523220"/>
          </a:xfrm>
          <a:prstGeom prst="rect">
            <a:avLst/>
          </a:prstGeom>
        </p:spPr>
        <p:txBody>
          <a:bodyPr wrap="square">
            <a:spAutoFit/>
          </a:bodyPr>
          <a:lstStyle/>
          <a:p>
            <a:pPr indent="520700"/>
            <a:r>
              <a:rPr lang="en-US" sz="2800" b="1" i="1" dirty="0" smtClean="0">
                <a:ln>
                  <a:solidFill>
                    <a:srgbClr val="7030A0"/>
                  </a:solidFill>
                </a:ln>
                <a:solidFill>
                  <a:srgbClr val="7030A0"/>
                </a:solidFill>
                <a:latin typeface="Times New Roman" pitchFamily="18" charset="0"/>
                <a:cs typeface="Times New Roman" pitchFamily="18" charset="0"/>
              </a:rPr>
              <a:t>5</a:t>
            </a:r>
            <a:r>
              <a:rPr lang="vi-VN" sz="2800" b="1" i="1" dirty="0" smtClean="0">
                <a:ln>
                  <a:solidFill>
                    <a:srgbClr val="7030A0"/>
                  </a:solidFill>
                </a:ln>
                <a:solidFill>
                  <a:srgbClr val="7030A0"/>
                </a:solidFill>
                <a:latin typeface="Times New Roman" pitchFamily="18" charset="0"/>
                <a:cs typeface="Times New Roman" pitchFamily="18" charset="0"/>
              </a:rPr>
              <a:t>. </a:t>
            </a:r>
            <a:r>
              <a:rPr lang="vi-VN" sz="2800" b="1" i="1" dirty="0">
                <a:ln>
                  <a:solidFill>
                    <a:srgbClr val="7030A0"/>
                  </a:solidFill>
                </a:ln>
                <a:solidFill>
                  <a:srgbClr val="7030A0"/>
                </a:solidFill>
                <a:latin typeface="Times New Roman" pitchFamily="18" charset="0"/>
                <a:cs typeface="Times New Roman" pitchFamily="18" charset="0"/>
              </a:rPr>
              <a:t>PP DH </a:t>
            </a:r>
            <a:r>
              <a:rPr lang="vi-VN" sz="2800" b="1" i="1" dirty="0" smtClean="0">
                <a:ln>
                  <a:solidFill>
                    <a:srgbClr val="7030A0"/>
                  </a:solidFill>
                </a:ln>
                <a:solidFill>
                  <a:srgbClr val="7030A0"/>
                </a:solidFill>
                <a:latin typeface="Times New Roman" pitchFamily="18" charset="0"/>
                <a:cs typeface="Times New Roman" pitchFamily="18" charset="0"/>
              </a:rPr>
              <a:t>“</a:t>
            </a:r>
            <a:r>
              <a:rPr lang="en-US" sz="2800" b="1" i="1" dirty="0" err="1" smtClean="0">
                <a:ln>
                  <a:solidFill>
                    <a:srgbClr val="7030A0"/>
                  </a:solidFill>
                </a:ln>
                <a:solidFill>
                  <a:srgbClr val="7030A0"/>
                </a:solidFill>
                <a:latin typeface="Times New Roman" pitchFamily="18" charset="0"/>
                <a:cs typeface="Times New Roman" pitchFamily="18" charset="0"/>
              </a:rPr>
              <a:t>dự</a:t>
            </a:r>
            <a:r>
              <a:rPr lang="en-US" sz="2800" b="1" i="1" dirty="0" smtClean="0">
                <a:ln>
                  <a:solidFill>
                    <a:srgbClr val="7030A0"/>
                  </a:solidFill>
                </a:ln>
                <a:solidFill>
                  <a:srgbClr val="7030A0"/>
                </a:solidFill>
                <a:latin typeface="Times New Roman" pitchFamily="18" charset="0"/>
                <a:cs typeface="Times New Roman" pitchFamily="18" charset="0"/>
              </a:rPr>
              <a:t> </a:t>
            </a:r>
            <a:r>
              <a:rPr lang="en-US" sz="2800" b="1" i="1" dirty="0" err="1" smtClean="0">
                <a:ln>
                  <a:solidFill>
                    <a:srgbClr val="7030A0"/>
                  </a:solidFill>
                </a:ln>
                <a:solidFill>
                  <a:srgbClr val="7030A0"/>
                </a:solidFill>
                <a:latin typeface="Times New Roman" pitchFamily="18" charset="0"/>
                <a:cs typeface="Times New Roman" pitchFamily="18" charset="0"/>
              </a:rPr>
              <a:t>án</a:t>
            </a:r>
            <a:r>
              <a:rPr lang="vi-VN" sz="2800" b="1" i="1" dirty="0" smtClean="0">
                <a:ln>
                  <a:solidFill>
                    <a:srgbClr val="7030A0"/>
                  </a:solidFill>
                </a:ln>
                <a:solidFill>
                  <a:srgbClr val="7030A0"/>
                </a:solidFill>
                <a:latin typeface="Times New Roman" pitchFamily="18" charset="0"/>
                <a:cs typeface="Times New Roman" pitchFamily="18" charset="0"/>
              </a:rPr>
              <a:t>”</a:t>
            </a:r>
            <a:endParaRPr lang="vi-VN" sz="2800" b="1" i="1" dirty="0">
              <a:ln>
                <a:solidFill>
                  <a:srgbClr val="7030A0"/>
                </a:solidFill>
              </a:ln>
              <a:solidFill>
                <a:srgbClr val="7030A0"/>
              </a:solidFill>
              <a:latin typeface="Times New Roman" pitchFamily="18" charset="0"/>
              <a:cs typeface="Times New Roman" pitchFamily="18" charset="0"/>
            </a:endParaRPr>
          </a:p>
        </p:txBody>
      </p:sp>
      <p:pic>
        <p:nvPicPr>
          <p:cNvPr id="6" name="Picture 8"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575" y="2593975"/>
            <a:ext cx="6727825" cy="31067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7575" y="2551113"/>
            <a:ext cx="6956425" cy="16573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7575" y="1612900"/>
            <a:ext cx="6880225" cy="1635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7575" y="152400"/>
            <a:ext cx="6389687" cy="31067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1916979"/>
            <a:ext cx="3041650" cy="206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00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Tổng hợp hình nền slide đẹp nhất - Hình nền Background cho PowerPoint"/>
          <p:cNvPicPr>
            <a:picLocks noChangeAspect="1" noChangeArrowheads="1"/>
          </p:cNvPicPr>
          <p:nvPr/>
        </p:nvPicPr>
        <p:blipFill>
          <a:blip r:embed="rId3"/>
          <a:srcRect/>
          <a:stretch>
            <a:fillRect/>
          </a:stretch>
        </p:blipFill>
        <p:spPr bwMode="auto">
          <a:xfrm>
            <a:off x="-1" y="0"/>
            <a:ext cx="9180993" cy="6858000"/>
          </a:xfrm>
          <a:prstGeom prst="rect">
            <a:avLst/>
          </a:prstGeom>
          <a:noFill/>
        </p:spPr>
      </p:pic>
      <p:sp>
        <p:nvSpPr>
          <p:cNvPr id="5" name="Hình chữ nhật 2"/>
          <p:cNvSpPr/>
          <p:nvPr/>
        </p:nvSpPr>
        <p:spPr>
          <a:xfrm>
            <a:off x="381000" y="228600"/>
            <a:ext cx="8458200" cy="523220"/>
          </a:xfrm>
          <a:prstGeom prst="rect">
            <a:avLst/>
          </a:prstGeom>
        </p:spPr>
        <p:txBody>
          <a:bodyPr wrap="square">
            <a:spAutoFit/>
          </a:bodyPr>
          <a:lstStyle/>
          <a:p>
            <a:pPr indent="520700"/>
            <a:r>
              <a:rPr lang="en-US" sz="2800" b="1" i="1" dirty="0" smtClean="0">
                <a:ln>
                  <a:solidFill>
                    <a:srgbClr val="7030A0"/>
                  </a:solidFill>
                </a:ln>
                <a:solidFill>
                  <a:srgbClr val="7030A0"/>
                </a:solidFill>
                <a:latin typeface="Times New Roman" pitchFamily="18" charset="0"/>
                <a:cs typeface="Times New Roman" pitchFamily="18" charset="0"/>
              </a:rPr>
              <a:t>5</a:t>
            </a:r>
            <a:r>
              <a:rPr lang="vi-VN" sz="2800" b="1" i="1" dirty="0" smtClean="0">
                <a:ln>
                  <a:solidFill>
                    <a:srgbClr val="7030A0"/>
                  </a:solidFill>
                </a:ln>
                <a:solidFill>
                  <a:srgbClr val="7030A0"/>
                </a:solidFill>
                <a:latin typeface="Times New Roman" pitchFamily="18" charset="0"/>
                <a:cs typeface="Times New Roman" pitchFamily="18" charset="0"/>
              </a:rPr>
              <a:t>. </a:t>
            </a:r>
            <a:r>
              <a:rPr lang="vi-VN" sz="2800" b="1" i="1" dirty="0">
                <a:ln>
                  <a:solidFill>
                    <a:srgbClr val="7030A0"/>
                  </a:solidFill>
                </a:ln>
                <a:solidFill>
                  <a:srgbClr val="7030A0"/>
                </a:solidFill>
                <a:latin typeface="Times New Roman" pitchFamily="18" charset="0"/>
                <a:cs typeface="Times New Roman" pitchFamily="18" charset="0"/>
              </a:rPr>
              <a:t>PP DH </a:t>
            </a:r>
            <a:r>
              <a:rPr lang="vi-VN" sz="2800" b="1" i="1" dirty="0" smtClean="0">
                <a:ln>
                  <a:solidFill>
                    <a:srgbClr val="7030A0"/>
                  </a:solidFill>
                </a:ln>
                <a:solidFill>
                  <a:srgbClr val="7030A0"/>
                </a:solidFill>
                <a:latin typeface="Times New Roman" pitchFamily="18" charset="0"/>
                <a:cs typeface="Times New Roman" pitchFamily="18" charset="0"/>
              </a:rPr>
              <a:t>“</a:t>
            </a:r>
            <a:r>
              <a:rPr lang="en-US" sz="2800" b="1" i="1" dirty="0" err="1" smtClean="0">
                <a:ln>
                  <a:solidFill>
                    <a:srgbClr val="7030A0"/>
                  </a:solidFill>
                </a:ln>
                <a:solidFill>
                  <a:srgbClr val="7030A0"/>
                </a:solidFill>
                <a:latin typeface="Times New Roman" pitchFamily="18" charset="0"/>
                <a:cs typeface="Times New Roman" pitchFamily="18" charset="0"/>
              </a:rPr>
              <a:t>dự</a:t>
            </a:r>
            <a:r>
              <a:rPr lang="en-US" sz="2800" b="1" i="1" dirty="0" smtClean="0">
                <a:ln>
                  <a:solidFill>
                    <a:srgbClr val="7030A0"/>
                  </a:solidFill>
                </a:ln>
                <a:solidFill>
                  <a:srgbClr val="7030A0"/>
                </a:solidFill>
                <a:latin typeface="Times New Roman" pitchFamily="18" charset="0"/>
                <a:cs typeface="Times New Roman" pitchFamily="18" charset="0"/>
              </a:rPr>
              <a:t> </a:t>
            </a:r>
            <a:r>
              <a:rPr lang="en-US" sz="2800" b="1" i="1" dirty="0" err="1" smtClean="0">
                <a:ln>
                  <a:solidFill>
                    <a:srgbClr val="7030A0"/>
                  </a:solidFill>
                </a:ln>
                <a:solidFill>
                  <a:srgbClr val="7030A0"/>
                </a:solidFill>
                <a:latin typeface="Times New Roman" pitchFamily="18" charset="0"/>
                <a:cs typeface="Times New Roman" pitchFamily="18" charset="0"/>
              </a:rPr>
              <a:t>án</a:t>
            </a:r>
            <a:r>
              <a:rPr lang="vi-VN" sz="2800" b="1" i="1" dirty="0" smtClean="0">
                <a:ln>
                  <a:solidFill>
                    <a:srgbClr val="7030A0"/>
                  </a:solidFill>
                </a:ln>
                <a:solidFill>
                  <a:srgbClr val="7030A0"/>
                </a:solidFill>
                <a:latin typeface="Times New Roman" pitchFamily="18" charset="0"/>
                <a:cs typeface="Times New Roman" pitchFamily="18" charset="0"/>
              </a:rPr>
              <a:t>”</a:t>
            </a:r>
            <a:endParaRPr lang="vi-VN" sz="2800" b="1" i="1" dirty="0">
              <a:ln>
                <a:solidFill>
                  <a:srgbClr val="7030A0"/>
                </a:solidFill>
              </a:ln>
              <a:solidFill>
                <a:srgbClr val="7030A0"/>
              </a:solidFill>
              <a:latin typeface="Times New Roman" pitchFamily="18" charset="0"/>
              <a:cs typeface="Times New Roman" pitchFamily="18" charset="0"/>
            </a:endParaRPr>
          </a:p>
        </p:txBody>
      </p:sp>
      <p:pic>
        <p:nvPicPr>
          <p:cNvPr id="4" name="Picture 9"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575" y="2584450"/>
            <a:ext cx="6215062" cy="4349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7575" y="2540000"/>
            <a:ext cx="6727825" cy="31067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7575" y="2497138"/>
            <a:ext cx="6956425" cy="16573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7575" y="1558925"/>
            <a:ext cx="6880225" cy="1635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7575" y="98425"/>
            <a:ext cx="6389687" cy="31067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1863004"/>
            <a:ext cx="3041650" cy="206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00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ổng hợp hình nền slide đẹp nhất - Hình nền Background cho PowerPoint"/>
          <p:cNvPicPr>
            <a:picLocks noChangeAspect="1" noChangeArrowheads="1"/>
          </p:cNvPicPr>
          <p:nvPr/>
        </p:nvPicPr>
        <p:blipFill>
          <a:blip r:embed="rId2"/>
          <a:srcRect/>
          <a:stretch>
            <a:fillRect/>
          </a:stretch>
        </p:blipFill>
        <p:spPr bwMode="auto">
          <a:xfrm>
            <a:off x="-1" y="0"/>
            <a:ext cx="9180993" cy="6858000"/>
          </a:xfrm>
          <a:prstGeom prst="rect">
            <a:avLst/>
          </a:prstGeom>
          <a:noFill/>
        </p:spPr>
      </p:pic>
      <p:sp>
        <p:nvSpPr>
          <p:cNvPr id="3" name="Hình chữ nhật 2"/>
          <p:cNvSpPr/>
          <p:nvPr/>
        </p:nvSpPr>
        <p:spPr>
          <a:xfrm>
            <a:off x="304800" y="304800"/>
            <a:ext cx="8458200" cy="3970318"/>
          </a:xfrm>
          <a:prstGeom prst="rect">
            <a:avLst/>
          </a:prstGeom>
        </p:spPr>
        <p:txBody>
          <a:bodyPr wrap="square">
            <a:spAutoFit/>
          </a:bodyPr>
          <a:lstStyle/>
          <a:p>
            <a:pPr indent="457200" algn="just"/>
            <a:r>
              <a:rPr lang="en-US" sz="2800" b="1" i="1" dirty="0">
                <a:solidFill>
                  <a:srgbClr val="FF0000"/>
                </a:solidFill>
                <a:latin typeface="Times New Roman" pitchFamily="18" charset="0"/>
                <a:cs typeface="Times New Roman" pitchFamily="18" charset="0"/>
              </a:rPr>
              <a:t>d) </a:t>
            </a:r>
            <a:r>
              <a:rPr lang="en-US" sz="2800" b="1" i="1" dirty="0" err="1">
                <a:solidFill>
                  <a:srgbClr val="FF0000"/>
                </a:solidFill>
                <a:latin typeface="Times New Roman" pitchFamily="18" charset="0"/>
                <a:cs typeface="Times New Roman" pitchFamily="18" charset="0"/>
              </a:rPr>
              <a:t>Điều</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kiện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để</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thực</a:t>
            </a:r>
            <a:r>
              <a:rPr lang="en-US" sz="2800" b="1" i="1" dirty="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hiện</a:t>
            </a:r>
            <a:endParaRPr lang="en-US" sz="2800" b="1" i="1" dirty="0" smtClean="0">
              <a:solidFill>
                <a:srgbClr val="FF0000"/>
              </a:solidFill>
              <a:latin typeface="Times New Roman" pitchFamily="18" charset="0"/>
              <a:cs typeface="Times New Roman" pitchFamily="18" charset="0"/>
            </a:endParaRPr>
          </a:p>
          <a:p>
            <a:pPr lvl="0" indent="398463" algn="just"/>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gắn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a:t>
            </a:r>
          </a:p>
          <a:p>
            <a:pPr indent="398463" algn="just"/>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DH </a:t>
            </a:r>
            <a:r>
              <a:rPr lang="en-US" sz="2800" b="1" dirty="0" err="1">
                <a:latin typeface="Times New Roman" pitchFamily="18" charset="0"/>
                <a:cs typeface="Times New Roman" pitchFamily="18" charset="0"/>
              </a:rPr>
              <a:t>dự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đòi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hỏi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phương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bị</a:t>
            </a:r>
            <a:r>
              <a:rPr lang="en-US" sz="2800" b="1" dirty="0">
                <a:latin typeface="Times New Roman" pitchFamily="18" charset="0"/>
                <a:cs typeface="Times New Roman" pitchFamily="18" charset="0"/>
              </a:rPr>
              <a:t> DH </a:t>
            </a:r>
            <a:r>
              <a:rPr lang="en-US" sz="2800" b="1" dirty="0" err="1">
                <a:latin typeface="Times New Roman" pitchFamily="18" charset="0"/>
                <a:cs typeface="Times New Roman" pitchFamily="18" charset="0"/>
              </a:rPr>
              <a:t>phù</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hợp</a:t>
            </a:r>
            <a:r>
              <a:rPr lang="en-US" sz="2800" b="1" dirty="0" smtClean="0">
                <a:latin typeface="Times New Roman" pitchFamily="18" charset="0"/>
                <a:cs typeface="Times New Roman" pitchFamily="18" charset="0"/>
              </a:rPr>
              <a:t>.</a:t>
            </a:r>
          </a:p>
          <a:p>
            <a:pPr lvl="0" indent="398463" algn="just"/>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GV </a:t>
            </a:r>
            <a:r>
              <a:rPr lang="en-US" sz="2800" b="1" dirty="0" err="1">
                <a:latin typeface="Times New Roman" pitchFamily="18" charset="0"/>
                <a:cs typeface="Times New Roman" pitchFamily="18" charset="0"/>
              </a:rPr>
              <a:t>cần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tuệ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sinh</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a:p>
            <a:pPr indent="398463" algn="just"/>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Dự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phù</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hợp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phù</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hợp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sinh</a:t>
            </a:r>
            <a:r>
              <a:rPr lang="en-US" sz="2800" b="1" dirty="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83835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êu đề 1"/>
          <p:cNvSpPr>
            <a:spLocks noGrp="1"/>
          </p:cNvSpPr>
          <p:nvPr>
            <p:ph type="ctrTitle"/>
          </p:nvPr>
        </p:nvSpPr>
        <p:spPr>
          <a:xfrm>
            <a:off x="1066800" y="1752600"/>
            <a:ext cx="6858000" cy="3048000"/>
          </a:xfrm>
        </p:spPr>
        <p:txBody>
          <a:bodyPr>
            <a:noAutofit/>
          </a:bodyPr>
          <a:lstStyle/>
          <a:p>
            <a:pPr indent="395288"/>
            <a:r>
              <a:rPr lang="vi-VN" sz="3200" b="1" u="sng" dirty="0">
                <a:ln>
                  <a:solidFill>
                    <a:srgbClr val="FF0000"/>
                  </a:solidFill>
                </a:ln>
                <a:solidFill>
                  <a:srgbClr val="FF0000"/>
                </a:solidFill>
              </a:rPr>
              <a:t>Phần </a:t>
            </a:r>
            <a:r>
              <a:rPr lang="en-US" sz="3200" b="1" u="sng" dirty="0" smtClean="0">
                <a:ln>
                  <a:solidFill>
                    <a:srgbClr val="FF0000"/>
                  </a:solidFill>
                </a:ln>
                <a:solidFill>
                  <a:srgbClr val="FF0000"/>
                </a:solidFill>
              </a:rPr>
              <a:t>3</a:t>
            </a:r>
            <a:r>
              <a:rPr lang="en-US" sz="3200" b="1" dirty="0" smtClean="0">
                <a:ln>
                  <a:solidFill>
                    <a:srgbClr val="FF0000"/>
                  </a:solidFill>
                </a:ln>
                <a:solidFill>
                  <a:srgbClr val="FF0000"/>
                </a:solidFill>
              </a:rPr>
              <a:t>:</a:t>
            </a:r>
            <a:r>
              <a:rPr lang="vi-VN" sz="3600" dirty="0"/>
              <a:t/>
            </a:r>
            <a:br>
              <a:rPr lang="vi-VN" sz="3600" dirty="0"/>
            </a:br>
            <a:r>
              <a:rPr lang="en-US" sz="2800" b="1" dirty="0" smtClean="0">
                <a:ln>
                  <a:solidFill>
                    <a:schemeClr val="tx1"/>
                  </a:solidFill>
                </a:ln>
                <a:latin typeface="Times New Roman" pitchFamily="18" charset="0"/>
                <a:cs typeface="Times New Roman" pitchFamily="18" charset="0"/>
              </a:rPr>
              <a:t>MỘT SỐ  KĨ THUẬT </a:t>
            </a:r>
            <a:r>
              <a:rPr lang="vi-VN" sz="2800" b="1" dirty="0" smtClean="0">
                <a:ln>
                  <a:solidFill>
                    <a:schemeClr val="tx1"/>
                  </a:solidFill>
                </a:ln>
                <a:latin typeface="Times New Roman" pitchFamily="18" charset="0"/>
                <a:cs typeface="Times New Roman" pitchFamily="18" charset="0"/>
              </a:rPr>
              <a:t>DẠY </a:t>
            </a:r>
            <a:r>
              <a:rPr lang="vi-VN" sz="2800" b="1" dirty="0">
                <a:ln>
                  <a:solidFill>
                    <a:schemeClr val="tx1"/>
                  </a:solidFill>
                </a:ln>
                <a:latin typeface="Times New Roman" pitchFamily="18" charset="0"/>
                <a:cs typeface="Times New Roman" pitchFamily="18" charset="0"/>
              </a:rPr>
              <a:t>HỌC </a:t>
            </a:r>
            <a:r>
              <a:rPr lang="en-US" sz="2800" b="1" dirty="0" smtClean="0">
                <a:ln>
                  <a:solidFill>
                    <a:schemeClr val="tx1"/>
                  </a:solidFill>
                </a:ln>
                <a:latin typeface="Times New Roman" pitchFamily="18" charset="0"/>
                <a:cs typeface="Times New Roman" pitchFamily="18" charset="0"/>
              </a:rPr>
              <a:t/>
            </a:r>
            <a:br>
              <a:rPr lang="en-US" sz="2800" b="1" dirty="0" smtClean="0">
                <a:ln>
                  <a:solidFill>
                    <a:schemeClr val="tx1"/>
                  </a:solidFill>
                </a:ln>
                <a:latin typeface="Times New Roman" pitchFamily="18" charset="0"/>
                <a:cs typeface="Times New Roman" pitchFamily="18" charset="0"/>
              </a:rPr>
            </a:br>
            <a:r>
              <a:rPr lang="en-US" sz="2800" b="1" dirty="0" smtClean="0">
                <a:ln>
                  <a:solidFill>
                    <a:schemeClr val="tx1"/>
                  </a:solidFill>
                </a:ln>
                <a:latin typeface="Times New Roman" pitchFamily="18" charset="0"/>
                <a:cs typeface="Times New Roman" pitchFamily="18" charset="0"/>
              </a:rPr>
              <a:t>TÍCH CỰC GÓP PHẦN </a:t>
            </a:r>
            <a:r>
              <a:rPr lang="vi-VN" sz="2800" b="1" dirty="0" smtClean="0">
                <a:ln>
                  <a:solidFill>
                    <a:schemeClr val="tx1"/>
                  </a:solidFill>
                </a:ln>
                <a:latin typeface="Times New Roman" pitchFamily="18" charset="0"/>
                <a:cs typeface="Times New Roman" pitchFamily="18" charset="0"/>
              </a:rPr>
              <a:t>PHÁT </a:t>
            </a:r>
            <a:r>
              <a:rPr lang="vi-VN" sz="2800" b="1" dirty="0">
                <a:ln>
                  <a:solidFill>
                    <a:schemeClr val="tx1"/>
                  </a:solidFill>
                </a:ln>
                <a:latin typeface="Times New Roman" pitchFamily="18" charset="0"/>
                <a:cs typeface="Times New Roman" pitchFamily="18" charset="0"/>
              </a:rPr>
              <a:t>TRIỂN PHẨM CHẤT, NĂNG LỰC HỌC </a:t>
            </a:r>
            <a:r>
              <a:rPr lang="vi-VN" sz="2800" b="1" dirty="0" smtClean="0">
                <a:ln>
                  <a:solidFill>
                    <a:schemeClr val="tx1"/>
                  </a:solidFill>
                </a:ln>
                <a:latin typeface="Times New Roman" pitchFamily="18" charset="0"/>
                <a:cs typeface="Times New Roman" pitchFamily="18" charset="0"/>
              </a:rPr>
              <a:t>SINH</a:t>
            </a:r>
            <a:r>
              <a:rPr lang="en-US" sz="2800" b="1" dirty="0" smtClean="0">
                <a:ln>
                  <a:solidFill>
                    <a:schemeClr val="tx1"/>
                  </a:solidFill>
                </a:ln>
                <a:latin typeface="Times New Roman" pitchFamily="18" charset="0"/>
                <a:cs typeface="Times New Roman" pitchFamily="18" charset="0"/>
              </a:rPr>
              <a:t> TIỂU HỌC QUA DẠY HỌC </a:t>
            </a:r>
            <a:r>
              <a:rPr lang="vi-VN" sz="2800" b="1" dirty="0">
                <a:ln>
                  <a:solidFill>
                    <a:schemeClr val="tx1"/>
                  </a:solidFill>
                </a:ln>
                <a:latin typeface="Times New Roman" pitchFamily="18" charset="0"/>
                <a:cs typeface="Times New Roman" pitchFamily="18" charset="0"/>
              </a:rPr>
              <a:t>MÔN TOÁN </a:t>
            </a:r>
            <a:endParaRPr lang="vi-VN" sz="2800" dirty="0">
              <a:ln>
                <a:solidFill>
                  <a:schemeClr val="tx1"/>
                </a:solidFill>
              </a:ln>
              <a:latin typeface="Times New Roman" pitchFamily="18" charset="0"/>
              <a:cs typeface="Times New Roman" pitchFamily="18" charset="0"/>
            </a:endParaRPr>
          </a:p>
        </p:txBody>
      </p:sp>
    </p:spTree>
    <p:extLst>
      <p:ext uri="{BB962C8B-B14F-4D97-AF65-F5344CB8AC3E}">
        <p14:creationId xmlns:p14="http://schemas.microsoft.com/office/powerpoint/2010/main" val="22908563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79"/>
            <a:ext cx="9127553" cy="6870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65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8)">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62200" y="609600"/>
            <a:ext cx="56388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FF0000"/>
                </a:solidFill>
              </a:rPr>
              <a:t>MỘT SỐ KĨ THUẬT DẠY HỌC </a:t>
            </a:r>
            <a:endParaRPr lang="vi-VN" sz="4800" b="1">
              <a:solidFill>
                <a:srgbClr val="FF0000"/>
              </a:solidFill>
            </a:endParaRPr>
          </a:p>
        </p:txBody>
      </p:sp>
      <p:sp>
        <p:nvSpPr>
          <p:cNvPr id="4" name="Rectangle 3"/>
          <p:cNvSpPr/>
          <p:nvPr/>
        </p:nvSpPr>
        <p:spPr>
          <a:xfrm>
            <a:off x="152400" y="2209800"/>
            <a:ext cx="3886200" cy="44931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charset="0"/>
              <a:buChar char="•"/>
            </a:pPr>
            <a:r>
              <a:rPr lang="en-US" sz="4000" b="1" smtClean="0">
                <a:solidFill>
                  <a:prstClr val="black"/>
                </a:solidFill>
              </a:rPr>
              <a:t>Động não</a:t>
            </a:r>
          </a:p>
          <a:p>
            <a:pPr marL="342900" indent="-342900" algn="ctr">
              <a:buFont typeface="Arial" charset="0"/>
              <a:buChar char="•"/>
            </a:pPr>
            <a:r>
              <a:rPr lang="en-US" sz="4000" b="1" smtClean="0">
                <a:solidFill>
                  <a:prstClr val="black"/>
                </a:solidFill>
              </a:rPr>
              <a:t>Sơ đồ tư duy</a:t>
            </a:r>
          </a:p>
          <a:p>
            <a:pPr marL="342900" indent="-342900" algn="ctr">
              <a:buFont typeface="Arial" charset="0"/>
              <a:buChar char="•"/>
            </a:pPr>
            <a:r>
              <a:rPr lang="en-US" sz="4000" b="1" smtClean="0">
                <a:solidFill>
                  <a:prstClr val="black"/>
                </a:solidFill>
              </a:rPr>
              <a:t>KWL</a:t>
            </a:r>
          </a:p>
          <a:p>
            <a:pPr marL="342900" indent="-342900" algn="ctr">
              <a:buFont typeface="Arial" charset="0"/>
              <a:buChar char="•"/>
            </a:pPr>
            <a:r>
              <a:rPr lang="en-US" sz="4000" b="1" smtClean="0">
                <a:solidFill>
                  <a:prstClr val="black"/>
                </a:solidFill>
              </a:rPr>
              <a:t>XYZ</a:t>
            </a:r>
          </a:p>
          <a:p>
            <a:pPr marL="342900" indent="-342900" algn="ctr">
              <a:buFont typeface="Arial" charset="0"/>
              <a:buChar char="•"/>
            </a:pPr>
            <a:r>
              <a:rPr lang="en-US" sz="4000" b="1" smtClean="0">
                <a:solidFill>
                  <a:prstClr val="black"/>
                </a:solidFill>
              </a:rPr>
              <a:t>Các mảnh ghép</a:t>
            </a:r>
          </a:p>
          <a:p>
            <a:pPr marL="342900" indent="-342900" algn="ctr">
              <a:buFont typeface="Arial" charset="0"/>
              <a:buChar char="•"/>
            </a:pPr>
            <a:r>
              <a:rPr lang="en-US" sz="4000" b="1" smtClean="0">
                <a:solidFill>
                  <a:prstClr val="black"/>
                </a:solidFill>
              </a:rPr>
              <a:t>Khăn trải bàn</a:t>
            </a:r>
          </a:p>
          <a:p>
            <a:pPr marL="342900" indent="-342900" algn="ctr">
              <a:buFont typeface="Arial" charset="0"/>
              <a:buChar char="•"/>
            </a:pPr>
            <a:endParaRPr lang="vi-VN" sz="2400" b="1">
              <a:solidFill>
                <a:prstClr val="black"/>
              </a:solidFill>
            </a:endParaRPr>
          </a:p>
        </p:txBody>
      </p:sp>
      <p:sp>
        <p:nvSpPr>
          <p:cNvPr id="6" name="Rectangle 5"/>
          <p:cNvSpPr/>
          <p:nvPr/>
        </p:nvSpPr>
        <p:spPr>
          <a:xfrm>
            <a:off x="4267200" y="2209800"/>
            <a:ext cx="4495800" cy="44931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charset="0"/>
              <a:buChar char="•"/>
            </a:pPr>
            <a:r>
              <a:rPr lang="en-US" sz="4000" b="1" smtClean="0">
                <a:solidFill>
                  <a:prstClr val="black"/>
                </a:solidFill>
              </a:rPr>
              <a:t>Dạy học theo trạm</a:t>
            </a:r>
          </a:p>
          <a:p>
            <a:pPr marL="342900" indent="-342900" algn="ctr">
              <a:buFont typeface="Arial" charset="0"/>
              <a:buChar char="•"/>
            </a:pPr>
            <a:r>
              <a:rPr lang="en-US" sz="4000" b="1" smtClean="0">
                <a:solidFill>
                  <a:prstClr val="black"/>
                </a:solidFill>
              </a:rPr>
              <a:t>Đọc tích cực</a:t>
            </a:r>
          </a:p>
          <a:p>
            <a:pPr marL="342900" indent="-342900" algn="ctr">
              <a:buFont typeface="Arial" charset="0"/>
              <a:buChar char="•"/>
            </a:pPr>
            <a:r>
              <a:rPr lang="en-US" sz="4000" b="1" smtClean="0">
                <a:solidFill>
                  <a:prstClr val="black"/>
                </a:solidFill>
              </a:rPr>
              <a:t>Đóng vai</a:t>
            </a:r>
          </a:p>
          <a:p>
            <a:pPr marL="342900" indent="-342900" algn="ctr">
              <a:buFont typeface="Arial" charset="0"/>
              <a:buChar char="•"/>
            </a:pPr>
            <a:r>
              <a:rPr lang="en-US" sz="4000" b="1" smtClean="0">
                <a:solidFill>
                  <a:prstClr val="black"/>
                </a:solidFill>
              </a:rPr>
              <a:t>Ổ bi</a:t>
            </a:r>
          </a:p>
          <a:p>
            <a:pPr marL="342900" indent="-342900" algn="ctr">
              <a:buFont typeface="Arial" charset="0"/>
              <a:buChar char="•"/>
            </a:pPr>
            <a:r>
              <a:rPr lang="en-US" sz="4000" b="1" smtClean="0">
                <a:solidFill>
                  <a:prstClr val="black"/>
                </a:solidFill>
              </a:rPr>
              <a:t>Bể cá</a:t>
            </a:r>
          </a:p>
          <a:p>
            <a:pPr marL="342900" indent="-342900" algn="ctr">
              <a:buFont typeface="Arial" charset="0"/>
              <a:buChar char="•"/>
            </a:pPr>
            <a:r>
              <a:rPr lang="en-US" sz="4000" b="1" smtClean="0">
                <a:solidFill>
                  <a:prstClr val="black"/>
                </a:solidFill>
              </a:rPr>
              <a:t>Tia chớp</a:t>
            </a:r>
          </a:p>
          <a:p>
            <a:pPr algn="ctr"/>
            <a:r>
              <a:rPr lang="en-US" sz="4000" b="1" smtClean="0">
                <a:solidFill>
                  <a:prstClr val="black"/>
                </a:solidFill>
              </a:rPr>
              <a:t>…..</a:t>
            </a:r>
          </a:p>
          <a:p>
            <a:pPr marL="342900" indent="-342900" algn="ctr">
              <a:buFont typeface="Arial" charset="0"/>
              <a:buChar char="•"/>
            </a:pPr>
            <a:endParaRPr lang="vi-VN" sz="2400" b="1">
              <a:solidFill>
                <a:prstClr val="black"/>
              </a:solidFill>
            </a:endParaRPr>
          </a:p>
        </p:txBody>
      </p:sp>
    </p:spTree>
    <p:extLst>
      <p:ext uri="{BB962C8B-B14F-4D97-AF65-F5344CB8AC3E}">
        <p14:creationId xmlns:p14="http://schemas.microsoft.com/office/powerpoint/2010/main" val="132927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ircle(in)">
                                      <p:cBhvr>
                                        <p:cTn id="13" dur="2000"/>
                                        <p:tgtEl>
                                          <p:spTgt spid="4">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circle(in)">
                                      <p:cBhvr>
                                        <p:cTn id="16" dur="2000"/>
                                        <p:tgtEl>
                                          <p:spTgt spid="4">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circle(in)">
                                      <p:cBhvr>
                                        <p:cTn id="19" dur="2000"/>
                                        <p:tgtEl>
                                          <p:spTgt spid="4">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circle(in)">
                                      <p:cBhvr>
                                        <p:cTn id="22" dur="20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heel(1)">
                                      <p:cBhvr>
                                        <p:cTn id="27" dur="2000"/>
                                        <p:tgtEl>
                                          <p:spTgt spid="6">
                                            <p:txEl>
                                              <p:pRg st="0" end="0"/>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heel(1)">
                                      <p:cBhvr>
                                        <p:cTn id="30" dur="2000"/>
                                        <p:tgtEl>
                                          <p:spTgt spid="6">
                                            <p:txEl>
                                              <p:pRg st="1" end="1"/>
                                            </p:txEl>
                                          </p:spTgt>
                                        </p:tgtEl>
                                      </p:cBhvr>
                                    </p:animEffect>
                                  </p:childTnLst>
                                </p:cTn>
                              </p:par>
                              <p:par>
                                <p:cTn id="31" presetID="21" presetClass="entr" presetSubtype="1"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wheel(1)">
                                      <p:cBhvr>
                                        <p:cTn id="33" dur="2000"/>
                                        <p:tgtEl>
                                          <p:spTgt spid="6">
                                            <p:txEl>
                                              <p:pRg st="2" end="2"/>
                                            </p:txEl>
                                          </p:spTgt>
                                        </p:tgtEl>
                                      </p:cBhvr>
                                    </p:animEffect>
                                  </p:childTnLst>
                                </p:cTn>
                              </p:par>
                              <p:par>
                                <p:cTn id="34" presetID="21" presetClass="entr" presetSubtype="1" fill="hold" nodeType="with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wheel(1)">
                                      <p:cBhvr>
                                        <p:cTn id="36" dur="2000"/>
                                        <p:tgtEl>
                                          <p:spTgt spid="6">
                                            <p:txEl>
                                              <p:pRg st="3" end="3"/>
                                            </p:txEl>
                                          </p:spTgt>
                                        </p:tgtEl>
                                      </p:cBhvr>
                                    </p:animEffect>
                                  </p:childTnLst>
                                </p:cTn>
                              </p:par>
                              <p:par>
                                <p:cTn id="37" presetID="21" presetClass="entr" presetSubtype="1" fill="hold" nodeType="with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wheel(1)">
                                      <p:cBhvr>
                                        <p:cTn id="39" dur="2000"/>
                                        <p:tgtEl>
                                          <p:spTgt spid="6">
                                            <p:txEl>
                                              <p:pRg st="4" end="4"/>
                                            </p:txEl>
                                          </p:spTgt>
                                        </p:tgtEl>
                                      </p:cBhvr>
                                    </p:animEffect>
                                  </p:childTnLst>
                                </p:cTn>
                              </p:par>
                              <p:par>
                                <p:cTn id="40" presetID="21" presetClass="entr" presetSubtype="1" fill="hold" nodeType="with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wheel(1)">
                                      <p:cBhvr>
                                        <p:cTn id="42" dur="2000"/>
                                        <p:tgtEl>
                                          <p:spTgt spid="6">
                                            <p:txEl>
                                              <p:pRg st="5" end="5"/>
                                            </p:txEl>
                                          </p:spTgt>
                                        </p:tgtEl>
                                      </p:cBhvr>
                                    </p:animEffect>
                                  </p:childTnLst>
                                </p:cTn>
                              </p:par>
                              <p:par>
                                <p:cTn id="43" presetID="21" presetClass="entr" presetSubtype="1" fill="hold" nodeType="with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Effect transition="in" filter="wheel(1)">
                                      <p:cBhvr>
                                        <p:cTn id="45"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ộ hình nền powerpoint đơn giản mà vẫn đẹp và sang trọ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8" y="0"/>
            <a:ext cx="913086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a:xfrm>
            <a:off x="1981200" y="203858"/>
            <a:ext cx="7467600" cy="105568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i="1"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Kĩ</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thuật</a:t>
            </a:r>
            <a:r>
              <a:rPr lang="en-US" sz="4000" b="1" dirty="0" smtClean="0">
                <a:solidFill>
                  <a:srgbClr val="FF0000"/>
                </a:solidFill>
                <a:latin typeface="Times New Roman" pitchFamily="18" charset="0"/>
                <a:cs typeface="Times New Roman" pitchFamily="18" charset="0"/>
              </a:rPr>
              <a:t> </a:t>
            </a:r>
            <a:r>
              <a:rPr lang="nl-NL" sz="4000" b="1" dirty="0" smtClean="0">
                <a:solidFill>
                  <a:srgbClr val="FF0000"/>
                </a:solidFill>
                <a:latin typeface="Times New Roman" pitchFamily="18" charset="0"/>
                <a:cs typeface="Times New Roman" pitchFamily="18" charset="0"/>
              </a:rPr>
              <a:t>“Khăn trải bàn”</a:t>
            </a:r>
            <a:endParaRPr lang="en-US" sz="4000" b="1" dirty="0">
              <a:solidFill>
                <a:srgbClr val="FF0000"/>
              </a:solidFill>
              <a:latin typeface="Times New Roman" pitchFamily="18" charset="0"/>
              <a:cs typeface="Times New Roman" pitchFamily="18" charset="0"/>
            </a:endParaRPr>
          </a:p>
        </p:txBody>
      </p:sp>
      <p:pic>
        <p:nvPicPr>
          <p:cNvPr id="5" name="Picture 8"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431" y="3761704"/>
            <a:ext cx="3844925" cy="2895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057525"/>
            <a:ext cx="3751262" cy="18192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over"/>
          <p:cNvPicPr>
            <a:picLocks noChangeAspect="1" noChangeArrowheads="1"/>
          </p:cNvPicPr>
          <p:nvPr/>
        </p:nvPicPr>
        <p:blipFill rotWithShape="1">
          <a:blip r:embed="rId5">
            <a:extLst>
              <a:ext uri="{28A0092B-C50C-407E-A947-70E740481C1C}">
                <a14:useLocalDpi xmlns:a14="http://schemas.microsoft.com/office/drawing/2010/main" val="0"/>
              </a:ext>
            </a:extLst>
          </a:blip>
          <a:srcRect t="1" b="15809"/>
          <a:stretch/>
        </p:blipFill>
        <p:spPr bwMode="auto">
          <a:xfrm>
            <a:off x="5029200" y="1066800"/>
            <a:ext cx="3946525" cy="28106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573338"/>
            <a:ext cx="4540250" cy="26082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605088"/>
            <a:ext cx="2259013" cy="227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19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07" y="152400"/>
            <a:ext cx="8976986"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00200"/>
            <a:ext cx="6724550" cy="4634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52600" y="187569"/>
            <a:ext cx="5883812" cy="707886"/>
          </a:xfrm>
          <a:prstGeom prst="rect">
            <a:avLst/>
          </a:prstGeom>
        </p:spPr>
        <p:txBody>
          <a:bodyPr wrap="square">
            <a:spAutoFit/>
          </a:bodyPr>
          <a:lstStyle/>
          <a:p>
            <a:pPr lvl="0"/>
            <a:r>
              <a:rPr lang="en-US" sz="4000" b="1">
                <a:solidFill>
                  <a:srgbClr val="FF0000"/>
                </a:solidFill>
                <a:latin typeface="Times New Roman" pitchFamily="18" charset="0"/>
                <a:cs typeface="Times New Roman" pitchFamily="18" charset="0"/>
              </a:rPr>
              <a:t>Kĩ thuật </a:t>
            </a:r>
            <a:r>
              <a:rPr lang="nl-NL" sz="4000" b="1">
                <a:solidFill>
                  <a:srgbClr val="FF0000"/>
                </a:solidFill>
                <a:latin typeface="Times New Roman" pitchFamily="18" charset="0"/>
                <a:cs typeface="Times New Roman" pitchFamily="18" charset="0"/>
              </a:rPr>
              <a:t>“Khăn trải bàn”</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5972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heel(1)">
                                      <p:cBhvr>
                                        <p:cTn id="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
            <a:ext cx="9144000" cy="684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26852"/>
            <a:ext cx="6958168" cy="481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00200" y="-131580"/>
            <a:ext cx="6324600" cy="707886"/>
          </a:xfrm>
          <a:prstGeom prst="rect">
            <a:avLst/>
          </a:prstGeom>
        </p:spPr>
        <p:txBody>
          <a:bodyPr wrap="square">
            <a:spAutoFit/>
          </a:bodyPr>
          <a:lstStyle/>
          <a:p>
            <a:pPr lvl="0"/>
            <a:r>
              <a:rPr lang="en-US" sz="4000" b="1">
                <a:solidFill>
                  <a:srgbClr val="FFC000"/>
                </a:solidFill>
                <a:latin typeface="Times New Roman" pitchFamily="18" charset="0"/>
                <a:cs typeface="Times New Roman" pitchFamily="18" charset="0"/>
              </a:rPr>
              <a:t>Kĩ thuật </a:t>
            </a:r>
            <a:r>
              <a:rPr lang="nl-NL" sz="4000" b="1">
                <a:solidFill>
                  <a:srgbClr val="FFC000"/>
                </a:solidFill>
                <a:latin typeface="Times New Roman" pitchFamily="18" charset="0"/>
                <a:cs typeface="Times New Roman" pitchFamily="18" charset="0"/>
              </a:rPr>
              <a:t>“Khăn trải bàn”</a:t>
            </a:r>
            <a:endParaRPr lang="en-US" sz="4000" b="1" dirty="0">
              <a:solidFill>
                <a:srgbClr val="FFC000"/>
              </a:solidFill>
              <a:latin typeface="Times New Roman" pitchFamily="18" charset="0"/>
              <a:cs typeface="Times New Roman" pitchFamily="18" charset="0"/>
            </a:endParaRPr>
          </a:p>
        </p:txBody>
      </p:sp>
    </p:spTree>
    <p:extLst>
      <p:ext uri="{BB962C8B-B14F-4D97-AF65-F5344CB8AC3E}">
        <p14:creationId xmlns:p14="http://schemas.microsoft.com/office/powerpoint/2010/main" val="35921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2" y="7937"/>
            <a:ext cx="9097007" cy="67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8"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75" y="2438400"/>
            <a:ext cx="2955925" cy="35883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8100" y="3495061"/>
            <a:ext cx="2617788" cy="20748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2363" y="2585422"/>
            <a:ext cx="2711450" cy="20841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888" y="2842598"/>
            <a:ext cx="3348037" cy="25648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498110"/>
            <a:ext cx="1568450" cy="20841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03294" y="465138"/>
            <a:ext cx="4262705" cy="584775"/>
          </a:xfrm>
          <a:prstGeom prst="rect">
            <a:avLst/>
          </a:prstGeom>
        </p:spPr>
        <p:txBody>
          <a:bodyPr wrap="none">
            <a:spAutoFit/>
          </a:bodyPr>
          <a:lstStyle/>
          <a:p>
            <a:pPr algn="ctr"/>
            <a:r>
              <a:rPr lang="en-US" sz="3200" b="1">
                <a:ln>
                  <a:solidFill>
                    <a:srgbClr val="FF0000"/>
                  </a:solidFill>
                </a:ln>
                <a:solidFill>
                  <a:srgbClr val="FF0000"/>
                </a:solidFill>
                <a:latin typeface="Times New Roman" pitchFamily="18" charset="0"/>
                <a:cs typeface="Times New Roman" pitchFamily="18" charset="0"/>
              </a:rPr>
              <a:t>Kĩ thuật  “Mảnh ghép”</a:t>
            </a:r>
            <a:endParaRPr lang="en-US" sz="3200" b="1" dirty="0">
              <a:ln>
                <a:solidFill>
                  <a:srgbClr val="FF0000"/>
                </a:solidFill>
              </a:ln>
              <a:solidFill>
                <a:srgbClr val="FF0000"/>
              </a:solidFill>
              <a:latin typeface="Times New Roman" pitchFamily="18" charset="0"/>
              <a:cs typeface="Times New Roman" pitchFamily="18" charset="0"/>
            </a:endParaRPr>
          </a:p>
        </p:txBody>
      </p:sp>
      <p:sp>
        <p:nvSpPr>
          <p:cNvPr id="3" name="AutoShape 6" descr="60+ hình nền màu trắng đẹp sử dụng cho thiết kế trình chiế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solidFill>
                <a:prstClr val="black"/>
              </a:solidFill>
            </a:endParaRPr>
          </a:p>
        </p:txBody>
      </p:sp>
      <p:sp>
        <p:nvSpPr>
          <p:cNvPr id="9" name="AutoShape 8" descr="60+ hình nền màu trắng đẹp sử dụng cho thiết kế trình chiế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solidFill>
                <a:prstClr val="black"/>
              </a:solidFill>
            </a:endParaRPr>
          </a:p>
        </p:txBody>
      </p:sp>
      <p:sp>
        <p:nvSpPr>
          <p:cNvPr id="10" name="AutoShape 10" descr="60+ hình nền màu trắng đẹp sử dụng cho thiết kế trình chiế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solidFill>
                <a:prstClr val="black"/>
              </a:solidFill>
            </a:endParaRPr>
          </a:p>
        </p:txBody>
      </p:sp>
    </p:spTree>
    <p:extLst>
      <p:ext uri="{BB962C8B-B14F-4D97-AF65-F5344CB8AC3E}">
        <p14:creationId xmlns:p14="http://schemas.microsoft.com/office/powerpoint/2010/main" val="237019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2882" name="Picture 2" descr="动感蓝色曲线条纹背景PPT模版|幻灯片模板免费下载- PPT宝藏"/>
          <p:cNvPicPr>
            <a:picLocks noChangeAspect="1" noChangeArrowheads="1"/>
          </p:cNvPicPr>
          <p:nvPr/>
        </p:nvPicPr>
        <p:blipFill>
          <a:blip r:embed="rId3"/>
          <a:srcRect/>
          <a:stretch>
            <a:fillRect/>
          </a:stretch>
        </p:blipFill>
        <p:spPr bwMode="auto">
          <a:xfrm rot="10800000">
            <a:off x="0" y="0"/>
            <a:ext cx="9144000" cy="6858000"/>
          </a:xfrm>
          <a:prstGeom prst="rect">
            <a:avLst/>
          </a:prstGeom>
          <a:noFill/>
        </p:spPr>
      </p:pic>
      <p:sp>
        <p:nvSpPr>
          <p:cNvPr id="3" name="Hình chữ nhật 2"/>
          <p:cNvSpPr/>
          <p:nvPr/>
        </p:nvSpPr>
        <p:spPr>
          <a:xfrm>
            <a:off x="228600" y="197346"/>
            <a:ext cx="8610600" cy="4247317"/>
          </a:xfrm>
          <a:prstGeom prst="rect">
            <a:avLst/>
          </a:prstGeom>
        </p:spPr>
        <p:txBody>
          <a:bodyPr wrap="square">
            <a:spAutoFit/>
          </a:bodyPr>
          <a:lstStyle/>
          <a:p>
            <a:pPr indent="515938" algn="just"/>
            <a:r>
              <a:rPr lang="vi-VN" sz="2600" b="1" i="1" u="sng" dirty="0">
                <a:latin typeface="Times New Roman" pitchFamily="18" charset="0"/>
                <a:cs typeface="Times New Roman" pitchFamily="18" charset="0"/>
              </a:rPr>
              <a:t>Câu </a:t>
            </a:r>
            <a:r>
              <a:rPr lang="en-US" sz="2600" b="1" i="1" u="sng" dirty="0">
                <a:latin typeface="Times New Roman" pitchFamily="18" charset="0"/>
                <a:cs typeface="Times New Roman" pitchFamily="18" charset="0"/>
              </a:rPr>
              <a:t>3</a:t>
            </a:r>
            <a:r>
              <a:rPr lang="vi-VN" sz="2600" b="1" i="1" dirty="0" smtClean="0">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Năng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lực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toán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học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bao</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gồm</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các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thành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tố</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cốt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lõi</a:t>
            </a:r>
            <a:r>
              <a:rPr lang="en-US" sz="2600" b="1" i="1" dirty="0" smtClean="0">
                <a:solidFill>
                  <a:srgbClr val="FF0000"/>
                </a:solidFill>
                <a:latin typeface="Times New Roman" pitchFamily="18" charset="0"/>
                <a:cs typeface="Times New Roman" pitchFamily="18" charset="0"/>
              </a:rPr>
              <a:t> </a:t>
            </a:r>
            <a:r>
              <a:rPr lang="en-US" sz="2600" b="1" i="1" dirty="0" err="1" smtClean="0">
                <a:solidFill>
                  <a:srgbClr val="FF0000"/>
                </a:solidFill>
                <a:latin typeface="Times New Roman" pitchFamily="18" charset="0"/>
                <a:cs typeface="Times New Roman" pitchFamily="18" charset="0"/>
              </a:rPr>
              <a:t>nào</a:t>
            </a:r>
            <a:r>
              <a:rPr lang="en-US" sz="2600" b="1" i="1" dirty="0" smtClean="0">
                <a:solidFill>
                  <a:srgbClr val="FF0000"/>
                </a:solidFill>
                <a:latin typeface="Times New Roman" pitchFamily="18" charset="0"/>
                <a:cs typeface="Times New Roman" pitchFamily="18" charset="0"/>
              </a:rPr>
              <a:t> ?</a:t>
            </a:r>
            <a:r>
              <a:rPr lang="vi-VN" sz="2600" i="1" dirty="0" smtClean="0">
                <a:solidFill>
                  <a:srgbClr val="FF0000"/>
                </a:solidFill>
                <a:latin typeface="Times New Roman" pitchFamily="18" charset="0"/>
                <a:cs typeface="Times New Roman" pitchFamily="18" charset="0"/>
              </a:rPr>
              <a:t> </a:t>
            </a:r>
            <a:endParaRPr lang="vi-VN" sz="2600" i="1" dirty="0">
              <a:solidFill>
                <a:srgbClr val="FF0000"/>
              </a:solidFill>
              <a:latin typeface="Times New Roman" pitchFamily="18" charset="0"/>
              <a:cs typeface="Times New Roman" pitchFamily="18" charset="0"/>
            </a:endParaRPr>
          </a:p>
          <a:p>
            <a:pPr indent="515938" algn="just"/>
            <a:r>
              <a:rPr lang="vi-VN"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N</a:t>
            </a:r>
            <a:r>
              <a:rPr lang="en-US" sz="2400" dirty="0" err="1" smtClean="0">
                <a:latin typeface="Times New Roman" pitchFamily="18" charset="0"/>
                <a:cs typeface="Times New Roman" pitchFamily="18" charset="0"/>
              </a:rPr>
              <a:t>ăng</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tự chủ và tự học</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a:t>
            </a:r>
            <a:r>
              <a:rPr lang="vi-VN" sz="2400" dirty="0" smtClean="0">
                <a:latin typeface="Times New Roman" pitchFamily="18" charset="0"/>
                <a:cs typeface="Times New Roman" pitchFamily="18" charset="0"/>
              </a:rPr>
              <a:t> </a:t>
            </a:r>
            <a:endParaRPr lang="vi-VN" sz="2400" dirty="0">
              <a:latin typeface="Times New Roman" pitchFamily="18" charset="0"/>
              <a:cs typeface="Times New Roman" pitchFamily="18" charset="0"/>
            </a:endParaRPr>
          </a:p>
          <a:p>
            <a:pPr indent="515938" algn="just"/>
            <a:r>
              <a:rPr lang="vi-VN"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N</a:t>
            </a:r>
            <a:r>
              <a:rPr lang="en-US" sz="2400" dirty="0" err="1" smtClean="0">
                <a:latin typeface="Times New Roman" pitchFamily="18" charset="0"/>
                <a:cs typeface="Times New Roman" pitchFamily="18" charset="0"/>
              </a:rPr>
              <a:t>ăng</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a:t>
            </a:r>
            <a:r>
              <a:rPr lang="vi-VN" sz="2400" dirty="0" smtClean="0">
                <a:latin typeface="Times New Roman" pitchFamily="18" charset="0"/>
                <a:cs typeface="Times New Roman" pitchFamily="18" charset="0"/>
              </a:rPr>
              <a:t> </a:t>
            </a:r>
            <a:endParaRPr lang="vi-VN" sz="2400" dirty="0">
              <a:latin typeface="Times New Roman" pitchFamily="18" charset="0"/>
              <a:cs typeface="Times New Roman" pitchFamily="18" charset="0"/>
            </a:endParaRPr>
          </a:p>
          <a:p>
            <a:pPr indent="515938" algn="just"/>
            <a:r>
              <a:rPr lang="vi-VN"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N</a:t>
            </a:r>
            <a:r>
              <a:rPr lang="en-US" sz="2400" dirty="0" err="1" smtClean="0">
                <a:latin typeface="Times New Roman" pitchFamily="18" charset="0"/>
                <a:cs typeface="Times New Roman" pitchFamily="18" charset="0"/>
              </a:rPr>
              <a:t>ăng</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4" name="Hình Bầu dục 3"/>
          <p:cNvSpPr/>
          <p:nvPr/>
        </p:nvSpPr>
        <p:spPr>
          <a:xfrm>
            <a:off x="685800" y="32004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8221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695"/>
            <a:ext cx="9144000" cy="680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537" t="44203" r="21268" b="27899"/>
          <a:stretch/>
        </p:blipFill>
        <p:spPr bwMode="auto">
          <a:xfrm>
            <a:off x="152400" y="1295400"/>
            <a:ext cx="8720942"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90800" y="304800"/>
            <a:ext cx="4262705" cy="584775"/>
          </a:xfrm>
          <a:prstGeom prst="rect">
            <a:avLst/>
          </a:prstGeom>
        </p:spPr>
        <p:txBody>
          <a:bodyPr wrap="none">
            <a:spAutoFit/>
          </a:bodyPr>
          <a:lstStyle/>
          <a:p>
            <a:pPr lvl="0" algn="ctr"/>
            <a:r>
              <a:rPr lang="en-US" sz="3200" b="1">
                <a:ln>
                  <a:solidFill>
                    <a:srgbClr val="FF0000"/>
                  </a:solidFill>
                </a:ln>
                <a:solidFill>
                  <a:srgbClr val="FF0000"/>
                </a:solidFill>
                <a:latin typeface="Times New Roman" pitchFamily="18" charset="0"/>
                <a:cs typeface="Times New Roman" pitchFamily="18" charset="0"/>
              </a:rPr>
              <a:t>Kĩ thuật  “Mảnh ghép”</a:t>
            </a:r>
            <a:endParaRPr lang="en-US" sz="3200" b="1" dirty="0">
              <a:ln>
                <a:solidFill>
                  <a:srgbClr val="FF0000"/>
                </a:solidFill>
              </a:ln>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1402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304800"/>
            <a:ext cx="8305800" cy="1200329"/>
          </a:xfrm>
          <a:prstGeom prst="rect">
            <a:avLst/>
          </a:prstGeom>
        </p:spPr>
        <p:txBody>
          <a:bodyPr wrap="square">
            <a:spAutoFit/>
          </a:bodyPr>
          <a:lstStyle/>
          <a:p>
            <a:r>
              <a:rPr lang="vi-VN" sz="3600" b="1" smtClean="0">
                <a:ln>
                  <a:solidFill>
                    <a:srgbClr val="FF0000"/>
                  </a:solidFill>
                </a:ln>
                <a:solidFill>
                  <a:srgbClr val="FF0000"/>
                </a:solidFill>
                <a:latin typeface="Times New Roman" pitchFamily="18" charset="0"/>
                <a:cs typeface="Times New Roman" pitchFamily="18" charset="0"/>
              </a:rPr>
              <a:t>Kĩ thuật KWL (</a:t>
            </a:r>
            <a:r>
              <a:rPr lang="vi-VN" sz="3600" b="1">
                <a:ln>
                  <a:solidFill>
                    <a:srgbClr val="FF0000"/>
                  </a:solidFill>
                </a:ln>
                <a:solidFill>
                  <a:srgbClr val="FF0000"/>
                </a:solidFill>
                <a:latin typeface="Times New Roman" pitchFamily="18" charset="0"/>
                <a:cs typeface="Times New Roman" pitchFamily="18" charset="0"/>
              </a:rPr>
              <a:t>Know – Want – Learned)</a:t>
            </a:r>
            <a:endParaRPr lang="vi-VN" sz="3600">
              <a:solidFill>
                <a:prstClr val="black"/>
              </a:solidFill>
            </a:endParaRPr>
          </a:p>
          <a:p>
            <a:r>
              <a:rPr lang="vi-VN" sz="3600" b="1" i="1" smtClean="0">
                <a:ln>
                  <a:solidFill>
                    <a:srgbClr val="FF0000"/>
                  </a:solidFill>
                </a:ln>
                <a:solidFill>
                  <a:srgbClr val="FF0000"/>
                </a:solidFill>
                <a:latin typeface="Times New Roman" pitchFamily="18" charset="0"/>
                <a:cs typeface="Times New Roman" pitchFamily="18" charset="0"/>
              </a:rPr>
              <a:t> </a:t>
            </a:r>
            <a:endParaRPr lang="vi-VN">
              <a:solidFill>
                <a:prstClr val="black"/>
              </a:solidFill>
            </a:endParaRPr>
          </a:p>
        </p:txBody>
      </p:sp>
      <p:sp>
        <p:nvSpPr>
          <p:cNvPr id="3" name="Rectangle 2"/>
          <p:cNvSpPr/>
          <p:nvPr/>
        </p:nvSpPr>
        <p:spPr>
          <a:xfrm>
            <a:off x="2286000" y="2828836"/>
            <a:ext cx="4572000" cy="369332"/>
          </a:xfrm>
          <a:prstGeom prst="rect">
            <a:avLst/>
          </a:prstGeom>
        </p:spPr>
        <p:txBody>
          <a:bodyPr>
            <a:spAutoFit/>
          </a:bodyPr>
          <a:lstStyle/>
          <a:p>
            <a:endParaRPr lang="vi-VN">
              <a:solidFill>
                <a:prstClr val="black"/>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7" y="1116159"/>
            <a:ext cx="8736013" cy="416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673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arn(inVertical)">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hung hình nền đơn giản đẹp - Tìm với Google | Hình nền, Nền,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9" y="-13796"/>
            <a:ext cx="9141371" cy="68560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203" t="26560" r="57185" b="39898"/>
          <a:stretch/>
        </p:blipFill>
        <p:spPr bwMode="auto">
          <a:xfrm>
            <a:off x="1699972" y="-15766"/>
            <a:ext cx="6335643" cy="4449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8213" y="4800599"/>
            <a:ext cx="5999163"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70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down)">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12"/>
            <a:ext cx="9143999" cy="685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67000" y="59591"/>
            <a:ext cx="4387740" cy="1015663"/>
          </a:xfrm>
          <a:prstGeom prst="rect">
            <a:avLst/>
          </a:prstGeom>
        </p:spPr>
        <p:txBody>
          <a:bodyPr wrap="none">
            <a:spAutoFit/>
          </a:bodyPr>
          <a:lstStyle/>
          <a:p>
            <a:r>
              <a:rPr lang="vi-VN" sz="6000" b="1" smtClean="0">
                <a:solidFill>
                  <a:srgbClr val="FF0000"/>
                </a:solidFill>
                <a:latin typeface="Times New Roman" pitchFamily="18" charset="0"/>
                <a:cs typeface="Times New Roman" pitchFamily="18" charset="0"/>
              </a:rPr>
              <a:t>Sơ </a:t>
            </a:r>
            <a:r>
              <a:rPr lang="vi-VN" sz="6000" b="1">
                <a:solidFill>
                  <a:srgbClr val="FF0000"/>
                </a:solidFill>
                <a:latin typeface="Times New Roman" pitchFamily="18" charset="0"/>
                <a:cs typeface="Times New Roman" pitchFamily="18" charset="0"/>
              </a:rPr>
              <a:t>đồ tư duy</a:t>
            </a:r>
            <a:endParaRPr lang="vi-VN" sz="6000">
              <a:solidFill>
                <a:prstClr val="black"/>
              </a:solidFill>
            </a:endParaRPr>
          </a:p>
        </p:txBody>
      </p:sp>
      <p:pic>
        <p:nvPicPr>
          <p:cNvPr id="4" name="Picture 9"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672" y="4154323"/>
            <a:ext cx="8024812" cy="14001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797" y="3043073"/>
            <a:ext cx="80168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547" y="2520786"/>
            <a:ext cx="3822700" cy="26717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41" y="1136486"/>
            <a:ext cx="4852988" cy="18351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8984" y="1160298"/>
            <a:ext cx="4724400" cy="18113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9034" y="2046123"/>
            <a:ext cx="2165350" cy="136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12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 y="4412"/>
            <a:ext cx="9149891" cy="685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9922" y="-228600"/>
            <a:ext cx="5084763"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4038" y="3303588"/>
            <a:ext cx="4779962" cy="16081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938" y="3368675"/>
            <a:ext cx="3984625" cy="26543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4038" y="1492250"/>
            <a:ext cx="4632325" cy="23939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 y="2971800"/>
            <a:ext cx="4862513" cy="11557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813" y="1066800"/>
            <a:ext cx="4141787" cy="28289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1350" y="2416175"/>
            <a:ext cx="2857500" cy="239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23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Cover"/>
          <p:cNvPicPr>
            <a:picLocks noChangeAspect="1" noChangeArrowheads="1"/>
          </p:cNvPicPr>
          <p:nvPr/>
        </p:nvPicPr>
        <p:blipFill rotWithShape="1">
          <a:blip r:embed="rId3">
            <a:extLst>
              <a:ext uri="{28A0092B-C50C-407E-A947-70E740481C1C}">
                <a14:useLocalDpi xmlns:a14="http://schemas.microsoft.com/office/drawing/2010/main" val="0"/>
              </a:ext>
            </a:extLst>
          </a:blip>
          <a:srcRect t="13715" b="6127"/>
          <a:stretch/>
        </p:blipFill>
        <p:spPr bwMode="auto">
          <a:xfrm>
            <a:off x="4284663" y="3124200"/>
            <a:ext cx="4841875" cy="2164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over"/>
          <p:cNvPicPr>
            <a:picLocks noChangeAspect="1" noChangeArrowheads="1"/>
          </p:cNvPicPr>
          <p:nvPr/>
        </p:nvPicPr>
        <p:blipFill rotWithShape="1">
          <a:blip r:embed="rId4">
            <a:extLst>
              <a:ext uri="{28A0092B-C50C-407E-A947-70E740481C1C}">
                <a14:useLocalDpi xmlns:a14="http://schemas.microsoft.com/office/drawing/2010/main" val="0"/>
              </a:ext>
            </a:extLst>
          </a:blip>
          <a:srcRect b="28919"/>
          <a:stretch/>
        </p:blipFill>
        <p:spPr bwMode="auto">
          <a:xfrm>
            <a:off x="4284663" y="1292225"/>
            <a:ext cx="4841875" cy="16795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over"/>
          <p:cNvPicPr>
            <a:picLocks noChangeAspect="1" noChangeArrowheads="1"/>
          </p:cNvPicPr>
          <p:nvPr/>
        </p:nvPicPr>
        <p:blipFill rotWithShape="1">
          <a:blip r:embed="rId5">
            <a:extLst>
              <a:ext uri="{28A0092B-C50C-407E-A947-70E740481C1C}">
                <a14:useLocalDpi xmlns:a14="http://schemas.microsoft.com/office/drawing/2010/main" val="0"/>
              </a:ext>
            </a:extLst>
          </a:blip>
          <a:srcRect t="23404"/>
          <a:stretch/>
        </p:blipFill>
        <p:spPr bwMode="auto">
          <a:xfrm>
            <a:off x="0" y="3352800"/>
            <a:ext cx="4803775" cy="21542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over"/>
          <p:cNvPicPr>
            <a:picLocks noChangeAspect="1" noChangeArrowheads="1"/>
          </p:cNvPicPr>
          <p:nvPr/>
        </p:nvPicPr>
        <p:blipFill rotWithShape="1">
          <a:blip r:embed="rId6">
            <a:extLst>
              <a:ext uri="{28A0092B-C50C-407E-A947-70E740481C1C}">
                <a14:useLocalDpi xmlns:a14="http://schemas.microsoft.com/office/drawing/2010/main" val="0"/>
              </a:ext>
            </a:extLst>
          </a:blip>
          <a:srcRect b="28449"/>
          <a:stretch/>
        </p:blipFill>
        <p:spPr bwMode="auto">
          <a:xfrm>
            <a:off x="120650" y="1219200"/>
            <a:ext cx="4673600" cy="1841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9775" y="2416175"/>
            <a:ext cx="2500313" cy="15795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228599"/>
            <a:ext cx="4874885" cy="15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410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9"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0" y="3248025"/>
            <a:ext cx="6773863" cy="37226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5950" y="3160713"/>
            <a:ext cx="7134225" cy="27797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5950" y="3086100"/>
            <a:ext cx="6948488" cy="13271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5950" y="1931988"/>
            <a:ext cx="7245350" cy="20224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5950" y="914400"/>
            <a:ext cx="5943600" cy="30273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11288"/>
            <a:ext cx="4454525" cy="4330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5844434" cy="1015663"/>
          </a:xfrm>
          <a:prstGeom prst="rect">
            <a:avLst/>
          </a:prstGeom>
        </p:spPr>
        <p:txBody>
          <a:bodyPr wrap="square">
            <a:spAutoFit/>
          </a:bodyPr>
          <a:lstStyle/>
          <a:p>
            <a:r>
              <a:rPr lang="vi-VN" sz="6000" b="1">
                <a:solidFill>
                  <a:srgbClr val="FF0000"/>
                </a:solidFill>
                <a:latin typeface="Times New Roman" pitchFamily="18" charset="0"/>
                <a:cs typeface="Times New Roman" pitchFamily="18" charset="0"/>
              </a:rPr>
              <a:t>Sơ đồ tư duy</a:t>
            </a:r>
            <a:endParaRPr lang="vi-VN" sz="6000">
              <a:solidFill>
                <a:prstClr val="black"/>
              </a:solidFill>
            </a:endParaRPr>
          </a:p>
        </p:txBody>
      </p:sp>
    </p:spTree>
    <p:extLst>
      <p:ext uri="{BB962C8B-B14F-4D97-AF65-F5344CB8AC3E}">
        <p14:creationId xmlns:p14="http://schemas.microsoft.com/office/powerpoint/2010/main" val="85360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4" y="-21677"/>
            <a:ext cx="9172903" cy="6879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4" y="1066800"/>
            <a:ext cx="9172904"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38400" y="87216"/>
            <a:ext cx="5486400" cy="1015663"/>
          </a:xfrm>
          <a:prstGeom prst="rect">
            <a:avLst/>
          </a:prstGeom>
        </p:spPr>
        <p:txBody>
          <a:bodyPr wrap="square">
            <a:spAutoFit/>
          </a:bodyPr>
          <a:lstStyle/>
          <a:p>
            <a:r>
              <a:rPr lang="vi-VN" sz="6000" b="1" smtClean="0">
                <a:solidFill>
                  <a:srgbClr val="FF0000"/>
                </a:solidFill>
                <a:latin typeface="Times New Roman" pitchFamily="18" charset="0"/>
                <a:cs typeface="Times New Roman" pitchFamily="18" charset="0"/>
              </a:rPr>
              <a:t>Sơ</a:t>
            </a:r>
            <a:r>
              <a:rPr lang="vi-VN" sz="6000" b="1">
                <a:solidFill>
                  <a:srgbClr val="FF0000"/>
                </a:solidFill>
                <a:latin typeface="Times New Roman" pitchFamily="18" charset="0"/>
                <a:cs typeface="Times New Roman" pitchFamily="18" charset="0"/>
              </a:rPr>
              <a:t> đồ tư duy</a:t>
            </a:r>
            <a:r>
              <a:rPr lang="vi-VN" sz="6000" b="1" smtClean="0">
                <a:solidFill>
                  <a:srgbClr val="FF0000"/>
                </a:solidFill>
                <a:latin typeface="Times New Roman" pitchFamily="18" charset="0"/>
                <a:cs typeface="Times New Roman" pitchFamily="18" charset="0"/>
              </a:rPr>
              <a:t> </a:t>
            </a:r>
            <a:endParaRPr lang="vi-VN">
              <a:solidFill>
                <a:prstClr val="black"/>
              </a:solidFill>
            </a:endParaRPr>
          </a:p>
        </p:txBody>
      </p:sp>
    </p:spTree>
    <p:extLst>
      <p:ext uri="{BB962C8B-B14F-4D97-AF65-F5344CB8AC3E}">
        <p14:creationId xmlns:p14="http://schemas.microsoft.com/office/powerpoint/2010/main" val="190689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 y="4412"/>
            <a:ext cx="9149891" cy="685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01407" y="59591"/>
            <a:ext cx="5056192" cy="830997"/>
          </a:xfrm>
          <a:prstGeom prst="rect">
            <a:avLst/>
          </a:prstGeom>
        </p:spPr>
        <p:txBody>
          <a:bodyPr wrap="none">
            <a:spAutoFit/>
          </a:bodyPr>
          <a:lstStyle/>
          <a:p>
            <a:r>
              <a:rPr lang="vi-VN" sz="4800" b="1">
                <a:solidFill>
                  <a:srgbClr val="FF0000"/>
                </a:solidFill>
                <a:latin typeface="Times New Roman" pitchFamily="18" charset="0"/>
                <a:cs typeface="Times New Roman" pitchFamily="18" charset="0"/>
              </a:rPr>
              <a:t>Dạy học theo trạm</a:t>
            </a:r>
            <a:endParaRPr lang="en-US" sz="4800" b="1" dirty="0">
              <a:solidFill>
                <a:srgbClr val="FF0000"/>
              </a:solidFill>
              <a:latin typeface="Times New Roman" pitchFamily="18" charset="0"/>
              <a:cs typeface="Times New Roman" pitchFamily="18" charset="0"/>
            </a:endParaRPr>
          </a:p>
        </p:txBody>
      </p:sp>
      <p:sp>
        <p:nvSpPr>
          <p:cNvPr id="6" name="Rectangle 5"/>
          <p:cNvSpPr/>
          <p:nvPr/>
        </p:nvSpPr>
        <p:spPr>
          <a:xfrm>
            <a:off x="-29539" y="890588"/>
            <a:ext cx="8610600" cy="2246769"/>
          </a:xfrm>
          <a:prstGeom prst="rect">
            <a:avLst/>
          </a:prstGeom>
        </p:spPr>
        <p:txBody>
          <a:bodyPr wrap="square">
            <a:spAutoFit/>
          </a:bodyPr>
          <a:lstStyle/>
          <a:p>
            <a:pPr indent="581025" algn="just"/>
            <a:r>
              <a:rPr lang="en-US" sz="2800" b="1" dirty="0">
                <a:solidFill>
                  <a:prstClr val="black"/>
                </a:solidFill>
                <a:latin typeface="Times New Roman" pitchFamily="18" charset="0"/>
                <a:cs typeface="Times New Roman" pitchFamily="18" charset="0"/>
              </a:rPr>
              <a:t>DH </a:t>
            </a:r>
            <a:r>
              <a:rPr lang="en-US" sz="2800" b="1" dirty="0" err="1">
                <a:solidFill>
                  <a:prstClr val="black"/>
                </a:solidFill>
                <a:latin typeface="Times New Roman" pitchFamily="18" charset="0"/>
                <a:cs typeface="Times New Roman" pitchFamily="18" charset="0"/>
              </a:rPr>
              <a:t>theo</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trạm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là</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cách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thức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tổ</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chức</a:t>
            </a:r>
            <a:r>
              <a:rPr lang="en-US" sz="2800" b="1" dirty="0">
                <a:solidFill>
                  <a:prstClr val="black"/>
                </a:solidFill>
                <a:latin typeface="Times New Roman" pitchFamily="18" charset="0"/>
                <a:cs typeface="Times New Roman" pitchFamily="18" charset="0"/>
              </a:rPr>
              <a:t> DH </a:t>
            </a:r>
            <a:r>
              <a:rPr lang="en-US" sz="2800" b="1" dirty="0" err="1">
                <a:solidFill>
                  <a:prstClr val="black"/>
                </a:solidFill>
                <a:latin typeface="Times New Roman" pitchFamily="18" charset="0"/>
                <a:cs typeface="Times New Roman" pitchFamily="18" charset="0"/>
              </a:rPr>
              <a:t>đặt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dấu</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nhấn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vào</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việc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tổ</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chức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nội</a:t>
            </a:r>
            <a:r>
              <a:rPr lang="en-US" sz="2800" b="1" dirty="0">
                <a:solidFill>
                  <a:prstClr val="black"/>
                </a:solidFill>
                <a:latin typeface="Times New Roman" pitchFamily="18" charset="0"/>
                <a:cs typeface="Times New Roman" pitchFamily="18" charset="0"/>
              </a:rPr>
              <a:t> dung DH </a:t>
            </a:r>
            <a:r>
              <a:rPr lang="en-US" sz="2800" b="1" dirty="0" err="1">
                <a:solidFill>
                  <a:prstClr val="black"/>
                </a:solidFill>
                <a:latin typeface="Times New Roman" pitchFamily="18" charset="0"/>
                <a:cs typeface="Times New Roman" pitchFamily="18" charset="0"/>
              </a:rPr>
              <a:t>thành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từng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nhiệm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vụ</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nhận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thức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độc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lập</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của</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các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nhóm</a:t>
            </a:r>
            <a:r>
              <a:rPr lang="en-US" sz="2800" b="1" dirty="0">
                <a:solidFill>
                  <a:prstClr val="black"/>
                </a:solidFill>
                <a:latin typeface="Times New Roman" pitchFamily="18" charset="0"/>
                <a:cs typeface="Times New Roman" pitchFamily="18" charset="0"/>
              </a:rPr>
              <a:t> HS </a:t>
            </a:r>
            <a:r>
              <a:rPr lang="en-US" sz="2800" b="1" dirty="0" err="1">
                <a:solidFill>
                  <a:prstClr val="black"/>
                </a:solidFill>
                <a:latin typeface="Times New Roman" pitchFamily="18" charset="0"/>
                <a:cs typeface="Times New Roman" pitchFamily="18" charset="0"/>
              </a:rPr>
              <a:t>khác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nhau</a:t>
            </a:r>
            <a:r>
              <a:rPr lang="en-US" sz="2800" b="1" dirty="0">
                <a:solidFill>
                  <a:prstClr val="black"/>
                </a:solidFill>
                <a:latin typeface="Times New Roman" pitchFamily="18" charset="0"/>
                <a:cs typeface="Times New Roman" pitchFamily="18" charset="0"/>
              </a:rPr>
              <a:t>. HS </a:t>
            </a:r>
            <a:r>
              <a:rPr lang="en-US" sz="2800" b="1" dirty="0" err="1">
                <a:solidFill>
                  <a:prstClr val="black"/>
                </a:solidFill>
                <a:latin typeface="Times New Roman" pitchFamily="18" charset="0"/>
                <a:cs typeface="Times New Roman" pitchFamily="18" charset="0"/>
              </a:rPr>
              <a:t>có</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thể</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thực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hiện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nhiệm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vụ</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theo</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cặp</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theo</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nhóm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hoặc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hoạt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động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cá</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nhân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theo</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một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thứ</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tự</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linh</a:t>
            </a:r>
            <a:r>
              <a:rPr lang="en-US" sz="2800" b="1" dirty="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hoạt</a:t>
            </a:r>
            <a:r>
              <a:rPr lang="en-US" sz="2800" b="1" dirty="0" smtClean="0">
                <a:solidFill>
                  <a:prstClr val="black"/>
                </a:solidFill>
                <a:latin typeface="Times New Roman" pitchFamily="18" charset="0"/>
                <a:cs typeface="Times New Roman" pitchFamily="18" charset="0"/>
              </a:rPr>
              <a:t>….</a:t>
            </a:r>
            <a:endParaRPr lang="en-US" sz="2800" b="1" dirty="0">
              <a:solidFill>
                <a:prstClr val="black"/>
              </a:solidFill>
              <a:latin typeface="Times New Roman" pitchFamily="18" charset="0"/>
              <a:cs typeface="Times New Roman" pitchFamily="18" charset="0"/>
            </a:endParaRPr>
          </a:p>
        </p:txBody>
      </p:sp>
      <p:pic>
        <p:nvPicPr>
          <p:cNvPr id="8" name="Picture 7"/>
          <p:cNvPicPr>
            <a:picLocks noChangeAspect="1"/>
          </p:cNvPicPr>
          <p:nvPr/>
        </p:nvPicPr>
        <p:blipFill>
          <a:blip r:embed="rId3">
            <a:clrChange>
              <a:clrFrom>
                <a:srgbClr val="FFFFFF"/>
              </a:clrFrom>
              <a:clrTo>
                <a:srgbClr val="FFFFFF">
                  <a:alpha val="0"/>
                </a:srgbClr>
              </a:clrTo>
            </a:clrChange>
          </a:blip>
          <a:stretch>
            <a:fillRect/>
          </a:stretch>
        </p:blipFill>
        <p:spPr>
          <a:xfrm>
            <a:off x="2465091" y="3170278"/>
            <a:ext cx="4316710" cy="3545869"/>
          </a:xfrm>
          <a:prstGeom prst="rect">
            <a:avLst/>
          </a:prstGeom>
        </p:spPr>
      </p:pic>
    </p:spTree>
    <p:extLst>
      <p:ext uri="{BB962C8B-B14F-4D97-AF65-F5344CB8AC3E}">
        <p14:creationId xmlns:p14="http://schemas.microsoft.com/office/powerpoint/2010/main" val="303711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542" y="1616183"/>
            <a:ext cx="6815138" cy="19208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074" y="1631949"/>
            <a:ext cx="6815138" cy="1920875"/>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466"/>
            <a:ext cx="9132737" cy="6866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8"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4542" y="2768600"/>
            <a:ext cx="6761163" cy="4089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7862" y="2713013"/>
            <a:ext cx="6815138" cy="24145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862" y="1628751"/>
            <a:ext cx="6815138" cy="19208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6515" y="174077"/>
            <a:ext cx="6869113" cy="33813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382688"/>
            <a:ext cx="3852862" cy="3744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01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121868" name="Picture 12" descr="Company Profile PowerPoint Template"/>
          <p:cNvPicPr>
            <a:picLocks noChangeAspect="1" noChangeArrowheads="1"/>
          </p:cNvPicPr>
          <p:nvPr/>
        </p:nvPicPr>
        <p:blipFill>
          <a:blip r:embed="rId3"/>
          <a:srcRect/>
          <a:stretch>
            <a:fillRect/>
          </a:stretch>
        </p:blipFill>
        <p:spPr bwMode="auto">
          <a:xfrm>
            <a:off x="0" y="0"/>
            <a:ext cx="9144000" cy="6838462"/>
          </a:xfrm>
          <a:prstGeom prst="rect">
            <a:avLst/>
          </a:prstGeom>
          <a:noFill/>
        </p:spPr>
      </p:pic>
      <p:graphicFrame>
        <p:nvGraphicFramePr>
          <p:cNvPr id="4" name="Bảng 3"/>
          <p:cNvGraphicFramePr>
            <a:graphicFrameLocks noGrp="1"/>
          </p:cNvGraphicFramePr>
          <p:nvPr>
            <p:extLst>
              <p:ext uri="{D42A27DB-BD31-4B8C-83A1-F6EECF244321}">
                <p14:modId xmlns:p14="http://schemas.microsoft.com/office/powerpoint/2010/main" val="3053621193"/>
              </p:ext>
            </p:extLst>
          </p:nvPr>
        </p:nvGraphicFramePr>
        <p:xfrm>
          <a:off x="76200" y="914400"/>
          <a:ext cx="2133600" cy="5651653"/>
        </p:xfrm>
        <a:graphic>
          <a:graphicData uri="http://schemas.openxmlformats.org/drawingml/2006/table">
            <a:tbl>
              <a:tblPr firstRow="1" bandRow="1">
                <a:tableStyleId>{5940675A-B579-460E-94D1-54222C63F5DA}</a:tableStyleId>
              </a:tblPr>
              <a:tblGrid>
                <a:gridCol w="2133600">
                  <a:extLst>
                    <a:ext uri="{9D8B030D-6E8A-4147-A177-3AD203B41FA5}">
                      <a16:colId xmlns:a16="http://schemas.microsoft.com/office/drawing/2014/main" val="20000"/>
                    </a:ext>
                  </a:extLst>
                </a:gridCol>
              </a:tblGrid>
              <a:tr h="1024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000" kern="1200" smtClean="0">
                          <a:solidFill>
                            <a:schemeClr val="tx1"/>
                          </a:solidFill>
                          <a:latin typeface="Times New Roman" pitchFamily="18" charset="0"/>
                          <a:ea typeface="+mn-ea"/>
                          <a:cs typeface="Times New Roman" pitchFamily="18" charset="0"/>
                        </a:rPr>
                        <a:t>1</a:t>
                      </a:r>
                      <a:r>
                        <a:rPr lang="en-US" sz="2000" kern="1200" smtClean="0">
                          <a:solidFill>
                            <a:schemeClr val="tx1"/>
                          </a:solidFill>
                          <a:latin typeface="Times New Roman" pitchFamily="18" charset="0"/>
                          <a:ea typeface="+mn-ea"/>
                          <a:cs typeface="Times New Roman" pitchFamily="18" charset="0"/>
                        </a:rPr>
                        <a:t>.</a:t>
                      </a:r>
                      <a:r>
                        <a:rPr lang="vi-VN" sz="2000" kern="1200" smtClean="0">
                          <a:solidFill>
                            <a:schemeClr val="tx1"/>
                          </a:solidFill>
                          <a:latin typeface="Times New Roman" pitchFamily="18" charset="0"/>
                          <a:ea typeface="+mn-ea"/>
                          <a:cs typeface="Times New Roman" pitchFamily="18" charset="0"/>
                        </a:rPr>
                        <a:t> PPDH môn Toán góp</a:t>
                      </a:r>
                      <a:r>
                        <a:rPr lang="en-US" sz="2000" kern="1200" smtClean="0">
                          <a:solidFill>
                            <a:schemeClr val="tx1"/>
                          </a:solidFill>
                          <a:latin typeface="Times New Roman" pitchFamily="18" charset="0"/>
                          <a:ea typeface="+mn-ea"/>
                          <a:cs typeface="Times New Roman" pitchFamily="18" charset="0"/>
                        </a:rPr>
                        <a:t> phần hình thành và phát triển</a:t>
                      </a:r>
                      <a:endParaRPr lang="vi-VN" sz="2000" kern="1200" smtClean="0">
                        <a:solidFill>
                          <a:schemeClr val="tx1"/>
                        </a:solidFill>
                        <a:latin typeface="Times New Roman" pitchFamily="18" charset="0"/>
                        <a:ea typeface="Arial"/>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341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000" kern="1200" smtClean="0">
                          <a:solidFill>
                            <a:schemeClr val="tx1"/>
                          </a:solidFill>
                          <a:latin typeface="Times New Roman" pitchFamily="18" charset="0"/>
                          <a:ea typeface="+mn-ea"/>
                          <a:cs typeface="Times New Roman" pitchFamily="18" charset="0"/>
                        </a:rPr>
                        <a:t>2. Môn Toán có nhiều cơ </a:t>
                      </a:r>
                      <a:r>
                        <a:rPr lang="en-US" sz="2000" kern="1200" smtClean="0">
                          <a:solidFill>
                            <a:schemeClr val="tx1"/>
                          </a:solidFill>
                          <a:latin typeface="Times New Roman" pitchFamily="18" charset="0"/>
                          <a:ea typeface="+mn-ea"/>
                          <a:cs typeface="Times New Roman" pitchFamily="18" charset="0"/>
                        </a:rPr>
                        <a:t>hội phát </a:t>
                      </a:r>
                      <a:r>
                        <a:rPr lang="vi-VN" sz="2000" kern="1200" smtClean="0">
                          <a:solidFill>
                            <a:schemeClr val="tx1"/>
                          </a:solidFill>
                          <a:latin typeface="Times New Roman" pitchFamily="18" charset="0"/>
                          <a:ea typeface="+mn-ea"/>
                          <a:cs typeface="Times New Roman" pitchFamily="18" charset="0"/>
                        </a:rPr>
                        <a:t>triển</a:t>
                      </a:r>
                      <a:r>
                        <a:rPr lang="en-US" sz="2000" kern="1200" smtClean="0">
                          <a:solidFill>
                            <a:schemeClr val="tx1"/>
                          </a:solidFill>
                          <a:latin typeface="Times New Roman" pitchFamily="18" charset="0"/>
                          <a:ea typeface="+mn-ea"/>
                          <a:cs typeface="Times New Roman" pitchFamily="18" charset="0"/>
                        </a:rPr>
                        <a:t> năng lực tính toán</a:t>
                      </a:r>
                      <a:endParaRPr lang="vi-VN" sz="2000" kern="1200" smtClean="0">
                        <a:solidFill>
                          <a:schemeClr val="tx1"/>
                        </a:solidFill>
                        <a:latin typeface="Times New Roman" pitchFamily="18" charset="0"/>
                        <a:ea typeface="Arial"/>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946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000" kern="1200" smtClean="0">
                          <a:solidFill>
                            <a:schemeClr val="tx1"/>
                          </a:solidFill>
                          <a:latin typeface="Times New Roman" pitchFamily="18" charset="0"/>
                          <a:ea typeface="+mn-ea"/>
                          <a:cs typeface="Times New Roman" pitchFamily="18" charset="0"/>
                        </a:rPr>
                        <a:t>3. Môn Toán góp phần phát triển </a:t>
                      </a:r>
                      <a:r>
                        <a:rPr lang="en-US" sz="2000" kern="1200" smtClean="0">
                          <a:solidFill>
                            <a:schemeClr val="tx1"/>
                          </a:solidFill>
                          <a:latin typeface="Times New Roman" pitchFamily="18" charset="0"/>
                          <a:ea typeface="+mn-ea"/>
                          <a:cs typeface="Times New Roman" pitchFamily="18" charset="0"/>
                        </a:rPr>
                        <a:t>năng lực</a:t>
                      </a:r>
                      <a:r>
                        <a:rPr lang="vi-VN" sz="2000" kern="1200" smtClean="0">
                          <a:solidFill>
                            <a:schemeClr val="tx1"/>
                          </a:solidFill>
                          <a:latin typeface="Times New Roman" pitchFamily="18" charset="0"/>
                          <a:ea typeface="+mn-ea"/>
                          <a:cs typeface="Times New Roman" pitchFamily="18" charset="0"/>
                        </a:rPr>
                        <a:t> tin học</a:t>
                      </a:r>
                      <a:endParaRPr lang="vi-VN" sz="2000" kern="1200" smtClean="0">
                        <a:solidFill>
                          <a:schemeClr val="tx1"/>
                        </a:solidFill>
                        <a:latin typeface="Times New Roman" pitchFamily="18" charset="0"/>
                        <a:ea typeface="Arial"/>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186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000" kern="1200" smtClean="0">
                          <a:solidFill>
                            <a:schemeClr val="tx1"/>
                          </a:solidFill>
                          <a:latin typeface="Times New Roman" pitchFamily="18" charset="0"/>
                          <a:ea typeface="+mn-ea"/>
                          <a:cs typeface="Times New Roman" pitchFamily="18" charset="0"/>
                        </a:rPr>
                        <a:t>4. Môn Toán góp phần phát triển </a:t>
                      </a:r>
                      <a:r>
                        <a:rPr lang="en-US" sz="2000" kern="1200" smtClean="0">
                          <a:solidFill>
                            <a:schemeClr val="tx1"/>
                          </a:solidFill>
                          <a:latin typeface="Times New Roman" pitchFamily="18" charset="0"/>
                          <a:ea typeface="+mn-ea"/>
                          <a:cs typeface="Times New Roman" pitchFamily="18" charset="0"/>
                        </a:rPr>
                        <a:t>năng lực</a:t>
                      </a:r>
                      <a:r>
                        <a:rPr lang="vi-VN" sz="2000" kern="1200" smtClean="0">
                          <a:solidFill>
                            <a:schemeClr val="tx1"/>
                          </a:solidFill>
                          <a:latin typeface="Times New Roman" pitchFamily="18" charset="0"/>
                          <a:ea typeface="+mn-ea"/>
                          <a:cs typeface="Times New Roman" pitchFamily="18" charset="0"/>
                        </a:rPr>
                        <a:t> ngôn ngữ</a:t>
                      </a:r>
                      <a:endParaRPr lang="vi-VN" sz="2000" kern="1200" smtClean="0">
                        <a:solidFill>
                          <a:schemeClr val="tx1"/>
                        </a:solidFill>
                        <a:latin typeface="Times New Roman" pitchFamily="18" charset="0"/>
                        <a:ea typeface="Arial"/>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274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000" kern="1200" smtClean="0">
                          <a:solidFill>
                            <a:schemeClr val="tx1"/>
                          </a:solidFill>
                          <a:latin typeface="Times New Roman" pitchFamily="18" charset="0"/>
                          <a:ea typeface="+mn-ea"/>
                          <a:cs typeface="Times New Roman" pitchFamily="18" charset="0"/>
                        </a:rPr>
                        <a:t>5. Môn Toán góp phần phát triển NL thẩm mĩ</a:t>
                      </a:r>
                      <a:endParaRPr lang="vi-VN" sz="2000" kern="1200" smtClean="0">
                        <a:solidFill>
                          <a:schemeClr val="tx1"/>
                        </a:solidFill>
                        <a:latin typeface="Times New Roman" pitchFamily="18" charset="0"/>
                        <a:ea typeface="Arial"/>
                        <a:cs typeface="Times New Roman"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graphicFrame>
        <p:nvGraphicFramePr>
          <p:cNvPr id="5" name="Bảng 4"/>
          <p:cNvGraphicFramePr>
            <a:graphicFrameLocks noGrp="1"/>
          </p:cNvGraphicFramePr>
          <p:nvPr>
            <p:extLst>
              <p:ext uri="{D42A27DB-BD31-4B8C-83A1-F6EECF244321}">
                <p14:modId xmlns:p14="http://schemas.microsoft.com/office/powerpoint/2010/main" val="562825751"/>
              </p:ext>
            </p:extLst>
          </p:nvPr>
        </p:nvGraphicFramePr>
        <p:xfrm>
          <a:off x="2971800" y="914654"/>
          <a:ext cx="6096000" cy="5837555"/>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20000"/>
                    </a:ext>
                  </a:extLst>
                </a:gridCol>
              </a:tblGrid>
              <a:tr h="1066800">
                <a:tc>
                  <a:txBody>
                    <a:bodyPr/>
                    <a:lstStyle/>
                    <a:p>
                      <a:pPr indent="270510" algn="just">
                        <a:lnSpc>
                          <a:spcPct val="115000"/>
                        </a:lnSpc>
                        <a:spcAft>
                          <a:spcPts val="0"/>
                        </a:spcAft>
                      </a:pPr>
                      <a:r>
                        <a:rPr lang="en-US" sz="1900" kern="1200" dirty="0" smtClean="0">
                          <a:solidFill>
                            <a:schemeClr val="tx1"/>
                          </a:solidFill>
                          <a:latin typeface="Times New Roman" pitchFamily="18" charset="0"/>
                          <a:ea typeface="+mn-ea"/>
                          <a:cs typeface="Times New Roman" pitchFamily="18" charset="0"/>
                        </a:rPr>
                        <a:t>a</a:t>
                      </a:r>
                      <a:r>
                        <a:rPr lang="vi-VN" sz="1900" kern="1200" dirty="0" smtClean="0">
                          <a:solidFill>
                            <a:schemeClr val="tx1"/>
                          </a:solidFill>
                          <a:latin typeface="Times New Roman" pitchFamily="18" charset="0"/>
                          <a:ea typeface="+mn-ea"/>
                          <a:cs typeface="Times New Roman" pitchFamily="18" charset="0"/>
                        </a:rPr>
                        <a:t>. Thông qua việc cung cấp KT, rèn luyện kĩ năng tính toán, ước</a:t>
                      </a:r>
                      <a:r>
                        <a:rPr lang="en-US" sz="1900" kern="1200" baseline="0" dirty="0" smtClean="0">
                          <a:solidFill>
                            <a:schemeClr val="tx1"/>
                          </a:solidFill>
                          <a:latin typeface="Times New Roman" pitchFamily="18" charset="0"/>
                          <a:ea typeface="+mn-ea"/>
                          <a:cs typeface="Times New Roman" pitchFamily="18" charset="0"/>
                        </a:rPr>
                        <a:t> </a:t>
                      </a:r>
                      <a:r>
                        <a:rPr lang="en-US" sz="1900" kern="1200" baseline="0" dirty="0" err="1" smtClean="0">
                          <a:solidFill>
                            <a:schemeClr val="tx1"/>
                          </a:solidFill>
                          <a:latin typeface="Times New Roman" pitchFamily="18" charset="0"/>
                          <a:ea typeface="+mn-ea"/>
                          <a:cs typeface="Times New Roman" pitchFamily="18" charset="0"/>
                        </a:rPr>
                        <a:t>lượng</a:t>
                      </a:r>
                      <a:r>
                        <a:rPr lang="en-US" sz="1900" kern="1200" baseline="0" dirty="0" smtClean="0">
                          <a:solidFill>
                            <a:schemeClr val="tx1"/>
                          </a:solidFill>
                          <a:latin typeface="Times New Roman" pitchFamily="18" charset="0"/>
                          <a:ea typeface="+mn-ea"/>
                          <a:cs typeface="Times New Roman" pitchFamily="18" charset="0"/>
                        </a:rPr>
                        <a:t>;</a:t>
                      </a:r>
                      <a:r>
                        <a:rPr lang="vi-VN" sz="1900" kern="1200" dirty="0" smtClean="0">
                          <a:solidFill>
                            <a:schemeClr val="tx1"/>
                          </a:solidFill>
                          <a:latin typeface="Times New Roman" pitchFamily="18" charset="0"/>
                          <a:ea typeface="+mn-ea"/>
                          <a:cs typeface="Times New Roman" pitchFamily="18" charset="0"/>
                        </a:rPr>
                        <a:t> hình thành và phát triển các thành tố cốt lõi của NL toán học </a:t>
                      </a:r>
                      <a:endParaRPr lang="vi-VN" sz="1900" kern="1200" dirty="0">
                        <a:solidFill>
                          <a:schemeClr val="tx1"/>
                        </a:solidFill>
                        <a:latin typeface="Times New Roman" pitchFamily="18" charset="0"/>
                        <a:ea typeface="Arial"/>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42746">
                <a:tc>
                  <a:txBody>
                    <a:bodyPr/>
                    <a:lstStyle/>
                    <a:p>
                      <a:pPr indent="270510" algn="just">
                        <a:lnSpc>
                          <a:spcPct val="115000"/>
                        </a:lnSpc>
                        <a:spcAft>
                          <a:spcPts val="0"/>
                        </a:spcAft>
                      </a:pPr>
                      <a:r>
                        <a:rPr lang="en-US" sz="1900" kern="1200" dirty="0" smtClean="0">
                          <a:solidFill>
                            <a:schemeClr val="tx1"/>
                          </a:solidFill>
                          <a:latin typeface="Times New Roman" pitchFamily="18" charset="0"/>
                          <a:ea typeface="+mn-ea"/>
                          <a:cs typeface="Times New Roman" pitchFamily="18" charset="0"/>
                        </a:rPr>
                        <a:t>b</a:t>
                      </a:r>
                      <a:r>
                        <a:rPr lang="vi-VN" sz="1900" kern="1200" dirty="0" smtClean="0">
                          <a:solidFill>
                            <a:schemeClr val="tx1"/>
                          </a:solidFill>
                          <a:latin typeface="Times New Roman" pitchFamily="18" charset="0"/>
                          <a:ea typeface="+mn-ea"/>
                          <a:cs typeface="Times New Roman" pitchFamily="18" charset="0"/>
                        </a:rPr>
                        <a:t>. Thông qua việc giúp HS làm quen với lịch sử toán học, với tiểu  sử của các nhà toán học và thông qua việc nhận biết vẻ đẹp của Toán học trong thế giới tự nhiên</a:t>
                      </a:r>
                      <a:r>
                        <a:rPr lang="en-US" sz="1900" kern="1200" dirty="0" smtClean="0">
                          <a:solidFill>
                            <a:schemeClr val="tx1"/>
                          </a:solidFill>
                          <a:latin typeface="Times New Roman" pitchFamily="18" charset="0"/>
                          <a:ea typeface="+mn-ea"/>
                          <a:cs typeface="Times New Roman" pitchFamily="18" charset="0"/>
                        </a:rPr>
                        <a:t>. </a:t>
                      </a:r>
                      <a:endParaRPr lang="vi-VN" sz="1900" kern="1200" dirty="0" smtClean="0">
                        <a:solidFill>
                          <a:schemeClr val="tx1"/>
                        </a:solidFill>
                        <a:latin typeface="Times New Roman" pitchFamily="18" charset="0"/>
                        <a:ea typeface="Arial"/>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4561">
                <a:tc>
                  <a:txBody>
                    <a:bodyPr/>
                    <a:lstStyle/>
                    <a:p>
                      <a:pPr indent="270510" algn="just">
                        <a:lnSpc>
                          <a:spcPct val="115000"/>
                        </a:lnSpc>
                        <a:spcAft>
                          <a:spcPts val="0"/>
                        </a:spcAft>
                      </a:pPr>
                      <a:r>
                        <a:rPr lang="en-US" sz="1900" kern="1200" smtClean="0">
                          <a:solidFill>
                            <a:schemeClr val="tx1"/>
                          </a:solidFill>
                          <a:latin typeface="Times New Roman" pitchFamily="18" charset="0"/>
                          <a:ea typeface="+mn-ea"/>
                          <a:cs typeface="Times New Roman" pitchFamily="18" charset="0"/>
                        </a:rPr>
                        <a:t>c.</a:t>
                      </a:r>
                      <a:r>
                        <a:rPr lang="vi-VN" sz="1900" kern="1200" smtClean="0">
                          <a:solidFill>
                            <a:schemeClr val="tx1"/>
                          </a:solidFill>
                          <a:latin typeface="Times New Roman" pitchFamily="18" charset="0"/>
                          <a:ea typeface="+mn-ea"/>
                          <a:cs typeface="Times New Roman" pitchFamily="18" charset="0"/>
                        </a:rPr>
                        <a:t> Năng lực chung và năng lực đặc thù </a:t>
                      </a:r>
                      <a:endParaRPr lang="vi-VN" sz="1900" kern="1200" smtClean="0">
                        <a:solidFill>
                          <a:schemeClr val="tx1"/>
                        </a:solidFill>
                        <a:latin typeface="Times New Roman" pitchFamily="18" charset="0"/>
                        <a:ea typeface="Arial"/>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99439">
                <a:tc>
                  <a:txBody>
                    <a:bodyPr/>
                    <a:lstStyle/>
                    <a:p>
                      <a:pPr indent="270510" algn="just">
                        <a:lnSpc>
                          <a:spcPct val="115000"/>
                        </a:lnSpc>
                        <a:spcAft>
                          <a:spcPts val="0"/>
                        </a:spcAft>
                      </a:pPr>
                      <a:r>
                        <a:rPr lang="en-US" sz="1900" kern="1200" smtClean="0">
                          <a:solidFill>
                            <a:schemeClr val="tx1"/>
                          </a:solidFill>
                          <a:latin typeface="Times New Roman" pitchFamily="18" charset="0"/>
                          <a:ea typeface="+mn-ea"/>
                          <a:cs typeface="Times New Roman" pitchFamily="18" charset="0"/>
                        </a:rPr>
                        <a:t>d</a:t>
                      </a:r>
                      <a:r>
                        <a:rPr lang="vi-VN" sz="1900" kern="1200" smtClean="0">
                          <a:solidFill>
                            <a:schemeClr val="tx1"/>
                          </a:solidFill>
                          <a:latin typeface="Times New Roman" pitchFamily="18" charset="0"/>
                          <a:ea typeface="+mn-ea"/>
                          <a:cs typeface="Times New Roman" pitchFamily="18" charset="0"/>
                        </a:rPr>
                        <a:t>. Thông qua việc sử dụng các phương tiện, công cụ công nghệ thông tin và truyền thông như công cụ hỗ trợ trong học tập và tự học ; tạo dựng môi trường học tập trải nghiệm sáng tạo</a:t>
                      </a:r>
                      <a:r>
                        <a:rPr lang="en-US" sz="1900" kern="1200" smtClean="0">
                          <a:solidFill>
                            <a:schemeClr val="tx1"/>
                          </a:solidFill>
                          <a:latin typeface="Times New Roman" pitchFamily="18" charset="0"/>
                          <a:ea typeface="+mn-ea"/>
                          <a:cs typeface="Times New Roman" pitchFamily="18" charset="0"/>
                        </a:rPr>
                        <a:t>.</a:t>
                      </a:r>
                      <a:endParaRPr lang="vi-VN" sz="1900" kern="1200" smtClean="0">
                        <a:solidFill>
                          <a:schemeClr val="tx1"/>
                        </a:solidFill>
                        <a:latin typeface="Times New Roman" pitchFamily="18" charset="0"/>
                        <a:ea typeface="Arial"/>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295400">
                <a:tc>
                  <a:txBody>
                    <a:bodyPr/>
                    <a:lstStyle/>
                    <a:p>
                      <a:pPr indent="270510" algn="just">
                        <a:lnSpc>
                          <a:spcPct val="115000"/>
                        </a:lnSpc>
                        <a:spcAft>
                          <a:spcPts val="0"/>
                        </a:spcAft>
                      </a:pPr>
                      <a:r>
                        <a:rPr lang="en-US" sz="1900" kern="1200" smtClean="0">
                          <a:solidFill>
                            <a:schemeClr val="tx1"/>
                          </a:solidFill>
                          <a:latin typeface="Times New Roman" pitchFamily="18" charset="0"/>
                          <a:ea typeface="+mn-ea"/>
                          <a:cs typeface="Times New Roman" pitchFamily="18" charset="0"/>
                        </a:rPr>
                        <a:t>e</a:t>
                      </a:r>
                      <a:r>
                        <a:rPr lang="vi-VN" sz="1900" kern="1200" smtClean="0">
                          <a:solidFill>
                            <a:schemeClr val="tx1"/>
                          </a:solidFill>
                          <a:latin typeface="Times New Roman" pitchFamily="18" charset="0"/>
                          <a:ea typeface="+mn-ea"/>
                          <a:cs typeface="Times New Roman" pitchFamily="18" charset="0"/>
                        </a:rPr>
                        <a:t>. Thông qua rèn luyện kĩ năng đọc hiểu, diễn giải, phân tích, đánh giá tình huống có ý nghĩa toán học, thông qua việc sử dụng hiệu quả ngôn ngữ toán học kết hợp với ngôn ngữ thông thường để trình bày, diễn tả các nội dung, ý tưởng, giải pháp toán học.</a:t>
                      </a:r>
                      <a:endParaRPr lang="vi-VN" sz="1900" kern="1200">
                        <a:solidFill>
                          <a:schemeClr val="tx1"/>
                        </a:solidFill>
                        <a:latin typeface="Times New Roman" pitchFamily="18" charset="0"/>
                        <a:ea typeface="Arial"/>
                        <a:cs typeface="Times New Roman"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6" name="Hộp_Văn_Bản 5"/>
          <p:cNvSpPr txBox="1"/>
          <p:nvPr/>
        </p:nvSpPr>
        <p:spPr>
          <a:xfrm>
            <a:off x="-76200" y="76200"/>
            <a:ext cx="8534400" cy="461665"/>
          </a:xfrm>
          <a:prstGeom prst="rect">
            <a:avLst/>
          </a:prstGeom>
          <a:noFill/>
        </p:spPr>
        <p:txBody>
          <a:bodyPr wrap="square" rtlCol="0">
            <a:spAutoFit/>
          </a:bodyPr>
          <a:lstStyle/>
          <a:p>
            <a:pPr algn="ctr"/>
            <a:r>
              <a:rPr lang="vi-VN" sz="2400" b="1" i="1" u="sng" dirty="0">
                <a:latin typeface="+mj-lt"/>
              </a:rPr>
              <a:t>Câu </a:t>
            </a:r>
            <a:r>
              <a:rPr lang="en-US" sz="2400" b="1" i="1" u="sng" dirty="0" smtClean="0">
                <a:latin typeface="+mj-lt"/>
              </a:rPr>
              <a:t>4</a:t>
            </a:r>
            <a:r>
              <a:rPr lang="vi-VN" sz="2400" b="1" i="1" dirty="0" smtClean="0">
                <a:latin typeface="+mj-lt"/>
              </a:rPr>
              <a:t>. </a:t>
            </a:r>
            <a:r>
              <a:rPr lang="vi-VN" sz="2400" b="1" i="1" dirty="0">
                <a:latin typeface="+mj-lt"/>
              </a:rPr>
              <a:t>Nối cột A với cột B để được phát biểu đúng : </a:t>
            </a:r>
          </a:p>
        </p:txBody>
      </p:sp>
      <p:sp>
        <p:nvSpPr>
          <p:cNvPr id="7" name="Hộp_Văn_Bản 6"/>
          <p:cNvSpPr txBox="1"/>
          <p:nvPr/>
        </p:nvSpPr>
        <p:spPr>
          <a:xfrm>
            <a:off x="685800" y="457200"/>
            <a:ext cx="1295400" cy="461665"/>
          </a:xfrm>
          <a:prstGeom prst="rect">
            <a:avLst/>
          </a:prstGeom>
          <a:noFill/>
        </p:spPr>
        <p:txBody>
          <a:bodyPr wrap="square" rtlCol="0">
            <a:spAutoFit/>
          </a:bodyPr>
          <a:lstStyle/>
          <a:p>
            <a:pPr algn="ctr"/>
            <a:r>
              <a:rPr lang="vi-VN" sz="2400" b="1">
                <a:solidFill>
                  <a:srgbClr val="FF0000"/>
                </a:solidFill>
                <a:latin typeface="+mj-lt"/>
              </a:rPr>
              <a:t>Cột </a:t>
            </a:r>
            <a:r>
              <a:rPr lang="vi-VN" sz="2400" b="1" smtClean="0">
                <a:solidFill>
                  <a:srgbClr val="FF0000"/>
                </a:solidFill>
                <a:latin typeface="+mj-lt"/>
              </a:rPr>
              <a:t>A</a:t>
            </a:r>
            <a:endParaRPr lang="vi-VN" sz="2400" b="1">
              <a:solidFill>
                <a:srgbClr val="FF0000"/>
              </a:solidFill>
              <a:latin typeface="+mj-lt"/>
            </a:endParaRPr>
          </a:p>
        </p:txBody>
      </p:sp>
      <p:sp>
        <p:nvSpPr>
          <p:cNvPr id="8" name="Hộp_Văn_Bản 7"/>
          <p:cNvSpPr txBox="1"/>
          <p:nvPr/>
        </p:nvSpPr>
        <p:spPr>
          <a:xfrm>
            <a:off x="5638800" y="457200"/>
            <a:ext cx="1295400" cy="461665"/>
          </a:xfrm>
          <a:prstGeom prst="rect">
            <a:avLst/>
          </a:prstGeom>
          <a:noFill/>
        </p:spPr>
        <p:txBody>
          <a:bodyPr wrap="square" rtlCol="0">
            <a:spAutoFit/>
          </a:bodyPr>
          <a:lstStyle/>
          <a:p>
            <a:pPr algn="ctr"/>
            <a:r>
              <a:rPr lang="vi-VN" sz="2400" b="1">
                <a:solidFill>
                  <a:srgbClr val="FF0000"/>
                </a:solidFill>
                <a:latin typeface="+mj-lt"/>
              </a:rPr>
              <a:t>Cột </a:t>
            </a:r>
            <a:r>
              <a:rPr lang="vi-VN" sz="2400" b="1" smtClean="0">
                <a:solidFill>
                  <a:srgbClr val="FF0000"/>
                </a:solidFill>
                <a:latin typeface="+mj-lt"/>
              </a:rPr>
              <a:t>B</a:t>
            </a:r>
            <a:endParaRPr lang="vi-VN" sz="2400" b="1">
              <a:solidFill>
                <a:srgbClr val="FF0000"/>
              </a:solidFill>
              <a:latin typeface="+mj-lt"/>
            </a:endParaRPr>
          </a:p>
        </p:txBody>
      </p:sp>
      <p:cxnSp>
        <p:nvCxnSpPr>
          <p:cNvPr id="10" name="Đường kết nối Thẳng 9"/>
          <p:cNvCxnSpPr/>
          <p:nvPr/>
        </p:nvCxnSpPr>
        <p:spPr>
          <a:xfrm>
            <a:off x="2209800" y="1676400"/>
            <a:ext cx="785648" cy="17289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Đường kết nối Thẳng 13"/>
          <p:cNvCxnSpPr/>
          <p:nvPr/>
        </p:nvCxnSpPr>
        <p:spPr>
          <a:xfrm flipV="1">
            <a:off x="2209800" y="1524000"/>
            <a:ext cx="785648" cy="1295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Đường kết nối Thẳng 15"/>
          <p:cNvCxnSpPr/>
          <p:nvPr/>
        </p:nvCxnSpPr>
        <p:spPr>
          <a:xfrm>
            <a:off x="2221624" y="3886200"/>
            <a:ext cx="773824"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Đường kết nối Thẳng 17"/>
          <p:cNvCxnSpPr/>
          <p:nvPr/>
        </p:nvCxnSpPr>
        <p:spPr>
          <a:xfrm>
            <a:off x="2221624" y="4876800"/>
            <a:ext cx="773824" cy="990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Đường kết nối Thẳng 19"/>
          <p:cNvCxnSpPr/>
          <p:nvPr/>
        </p:nvCxnSpPr>
        <p:spPr>
          <a:xfrm flipV="1">
            <a:off x="2209800" y="2540876"/>
            <a:ext cx="785648" cy="34789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1860" name="AutoShape 4" descr="Vita bakgrunder i PowerPoint - Dag Köni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1862" name="AutoShape 6" descr="Vita bakgrunder i PowerPoint - Dag Köni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1864" name="AutoShape 8" descr="Vita bakgrunder i PowerPoint - Dag Köni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1866" name="AutoShape 10" descr="Vita bakgrunder i PowerPoint - Dag Köni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4899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99+ Background Powerpoint Đẹp cho bài thuyết trình chuyên nghiệp - Hình Ảnh  Đẹp 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888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33600" y="1"/>
            <a:ext cx="6172200" cy="830997"/>
          </a:xfrm>
          <a:prstGeom prst="rect">
            <a:avLst/>
          </a:prstGeom>
        </p:spPr>
        <p:txBody>
          <a:bodyPr wrap="square">
            <a:spAutoFit/>
          </a:bodyPr>
          <a:lstStyle/>
          <a:p>
            <a:r>
              <a:rPr lang="vi-VN" sz="4800" b="1">
                <a:solidFill>
                  <a:srgbClr val="FF0000"/>
                </a:solidFill>
                <a:latin typeface="Times New Roman" pitchFamily="18" charset="0"/>
                <a:cs typeface="Times New Roman" pitchFamily="18" charset="0"/>
              </a:rPr>
              <a:t>Dạy học theo góc</a:t>
            </a:r>
            <a:endParaRPr lang="en-US" sz="4800" b="1" dirty="0">
              <a:solidFill>
                <a:srgbClr val="FF0000"/>
              </a:solidFill>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36834" y="1234633"/>
            <a:ext cx="7391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27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31" y="1519731"/>
            <a:ext cx="9107214" cy="381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117834" y="304800"/>
            <a:ext cx="6111766" cy="830997"/>
          </a:xfrm>
          <a:prstGeom prst="rect">
            <a:avLst/>
          </a:prstGeom>
        </p:spPr>
        <p:txBody>
          <a:bodyPr wrap="square">
            <a:spAutoFit/>
          </a:bodyPr>
          <a:lstStyle/>
          <a:p>
            <a:r>
              <a:rPr lang="vi-VN" sz="4800" b="1">
                <a:solidFill>
                  <a:srgbClr val="FF0000"/>
                </a:solidFill>
                <a:latin typeface="Times New Roman" pitchFamily="18" charset="0"/>
                <a:cs typeface="Times New Roman" pitchFamily="18" charset="0"/>
              </a:rPr>
              <a:t>Dạy học theo </a:t>
            </a:r>
            <a:r>
              <a:rPr lang="vi-VN" sz="4800" b="1" smtClean="0">
                <a:solidFill>
                  <a:srgbClr val="FF0000"/>
                </a:solidFill>
                <a:latin typeface="Times New Roman" pitchFamily="18" charset="0"/>
                <a:cs typeface="Times New Roman" pitchFamily="18" charset="0"/>
              </a:rPr>
              <a:t>góc</a:t>
            </a:r>
            <a:endParaRPr lang="en-US"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0525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0" y="0"/>
            <a:ext cx="5256567" cy="830997"/>
          </a:xfrm>
          <a:prstGeom prst="rect">
            <a:avLst/>
          </a:prstGeom>
        </p:spPr>
        <p:txBody>
          <a:bodyPr wrap="none">
            <a:spAutoFit/>
          </a:bodyPr>
          <a:lstStyle/>
          <a:p>
            <a:r>
              <a:rPr lang="vi-VN" sz="4800" b="1" smtClean="0">
                <a:solidFill>
                  <a:srgbClr val="FFFF66"/>
                </a:solidFill>
                <a:latin typeface="Times New Roman" pitchFamily="18" charset="0"/>
                <a:cs typeface="Times New Roman" pitchFamily="18" charset="0"/>
              </a:rPr>
              <a:t>Lớp </a:t>
            </a:r>
            <a:r>
              <a:rPr lang="vi-VN" sz="4800" b="1">
                <a:solidFill>
                  <a:srgbClr val="FFFF66"/>
                </a:solidFill>
                <a:latin typeface="Times New Roman" pitchFamily="18" charset="0"/>
                <a:cs typeface="Times New Roman" pitchFamily="18" charset="0"/>
              </a:rPr>
              <a:t>học đảo ngược</a:t>
            </a:r>
            <a:endParaRPr lang="en-US" sz="4800" b="1" dirty="0">
              <a:solidFill>
                <a:srgbClr val="FFFF66"/>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019" y="990600"/>
            <a:ext cx="8876706"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6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0" y="1600200"/>
            <a:ext cx="7086600" cy="4524315"/>
          </a:xfrm>
          <a:prstGeom prst="rect">
            <a:avLst/>
          </a:prstGeom>
        </p:spPr>
        <p:txBody>
          <a:bodyPr wrap="square">
            <a:spAutoFit/>
          </a:bodyPr>
          <a:lstStyle/>
          <a:p>
            <a:pPr indent="514350" algn="just"/>
            <a:r>
              <a:rPr lang="en-US" sz="3600" b="1">
                <a:solidFill>
                  <a:prstClr val="black"/>
                </a:solidFill>
                <a:latin typeface="Times New Roman" pitchFamily="18" charset="0"/>
                <a:cs typeface="Times New Roman" pitchFamily="18" charset="0"/>
              </a:rPr>
              <a:t>- HS xem trước các bài giảng qua mạng, sau đó GV sẽ tổ chức các hoạt động hợp tác giúp củng cố thêm các khái niệm đã tìm hiểu.</a:t>
            </a:r>
          </a:p>
          <a:p>
            <a:pPr indent="514350" algn="just"/>
            <a:r>
              <a:rPr lang="en-US" sz="3600" b="1">
                <a:solidFill>
                  <a:prstClr val="black"/>
                </a:solidFill>
                <a:latin typeface="Times New Roman" pitchFamily="18" charset="0"/>
                <a:cs typeface="Times New Roman" pitchFamily="18" charset="0"/>
              </a:rPr>
              <a:t>- Việc tìm hiểu kiến thức được định hướng bởi GV, nhiệm vụ của học sinh là tự học kiến thức mới này và làm trước bài tập mức thấp.</a:t>
            </a:r>
            <a:endParaRPr lang="en-US" sz="3600" b="1" dirty="0">
              <a:solidFill>
                <a:prstClr val="black"/>
              </a:solidFill>
              <a:latin typeface="Times New Roman" pitchFamily="18" charset="0"/>
              <a:cs typeface="Times New Roman" pitchFamily="18" charset="0"/>
            </a:endParaRPr>
          </a:p>
        </p:txBody>
      </p:sp>
      <p:sp>
        <p:nvSpPr>
          <p:cNvPr id="6" name="Rectangle 5"/>
          <p:cNvSpPr/>
          <p:nvPr/>
        </p:nvSpPr>
        <p:spPr>
          <a:xfrm>
            <a:off x="2590800" y="0"/>
            <a:ext cx="5256567" cy="830997"/>
          </a:xfrm>
          <a:prstGeom prst="rect">
            <a:avLst/>
          </a:prstGeom>
        </p:spPr>
        <p:txBody>
          <a:bodyPr wrap="none">
            <a:spAutoFit/>
          </a:bodyPr>
          <a:lstStyle/>
          <a:p>
            <a:r>
              <a:rPr lang="vi-VN" sz="4800" b="1" smtClean="0">
                <a:solidFill>
                  <a:srgbClr val="1F497D">
                    <a:lumMod val="60000"/>
                    <a:lumOff val="40000"/>
                  </a:srgbClr>
                </a:solidFill>
                <a:latin typeface="Times New Roman" pitchFamily="18" charset="0"/>
                <a:cs typeface="Times New Roman" pitchFamily="18" charset="0"/>
              </a:rPr>
              <a:t>Lớp </a:t>
            </a:r>
            <a:r>
              <a:rPr lang="vi-VN" sz="4800" b="1">
                <a:solidFill>
                  <a:srgbClr val="1F497D">
                    <a:lumMod val="60000"/>
                    <a:lumOff val="40000"/>
                  </a:srgbClr>
                </a:solidFill>
                <a:latin typeface="Times New Roman" pitchFamily="18" charset="0"/>
                <a:cs typeface="Times New Roman" pitchFamily="18" charset="0"/>
              </a:rPr>
              <a:t>học đảo ngược</a:t>
            </a:r>
            <a:endParaRPr lang="en-US" sz="4800" b="1" dirty="0">
              <a:solidFill>
                <a:srgbClr val="1F497D">
                  <a:lumMod val="60000"/>
                  <a:lumOff val="40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316422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1000" y="685800"/>
            <a:ext cx="8665779" cy="2246769"/>
          </a:xfrm>
          <a:prstGeom prst="rect">
            <a:avLst/>
          </a:prstGeom>
        </p:spPr>
        <p:txBody>
          <a:bodyPr wrap="square">
            <a:spAutoFit/>
          </a:bodyPr>
          <a:lstStyle/>
          <a:p>
            <a:pPr indent="581025" algn="just"/>
            <a:r>
              <a:rPr lang="en-US" sz="2800" b="1" u="sng">
                <a:ln>
                  <a:solidFill>
                    <a:srgbClr val="7030A0"/>
                  </a:solidFill>
                </a:ln>
                <a:solidFill>
                  <a:srgbClr val="7030A0"/>
                </a:solidFill>
                <a:latin typeface="Times New Roman" pitchFamily="18" charset="0"/>
                <a:cs typeface="Times New Roman" pitchFamily="18" charset="0"/>
              </a:rPr>
              <a:t>Quy trình thực hiện</a:t>
            </a:r>
          </a:p>
          <a:p>
            <a:pPr indent="581025" algn="just"/>
            <a:r>
              <a:rPr lang="en-US" sz="2800" b="1">
                <a:solidFill>
                  <a:prstClr val="black"/>
                </a:solidFill>
                <a:latin typeface="Times New Roman" pitchFamily="18" charset="0"/>
                <a:cs typeface="Times New Roman" pitchFamily="18" charset="0"/>
              </a:rPr>
              <a:t>Bước 1</a:t>
            </a:r>
            <a:r>
              <a:rPr lang="en-US" sz="2800">
                <a:solidFill>
                  <a:prstClr val="black"/>
                </a:solidFill>
                <a:latin typeface="Times New Roman" pitchFamily="18" charset="0"/>
                <a:cs typeface="Times New Roman" pitchFamily="18" charset="0"/>
              </a:rPr>
              <a:t>. Lựa chọn chủ đề</a:t>
            </a:r>
            <a:r>
              <a:rPr lang="en-US" sz="2800" b="1">
                <a:solidFill>
                  <a:prstClr val="black"/>
                </a:solidFill>
                <a:latin typeface="Times New Roman" pitchFamily="18" charset="0"/>
                <a:cs typeface="Times New Roman" pitchFamily="18" charset="0"/>
              </a:rPr>
              <a:t> </a:t>
            </a:r>
            <a:r>
              <a:rPr lang="en-US" sz="2800">
                <a:solidFill>
                  <a:prstClr val="black"/>
                </a:solidFill>
                <a:latin typeface="Times New Roman" pitchFamily="18" charset="0"/>
                <a:cs typeface="Times New Roman" pitchFamily="18" charset="0"/>
              </a:rPr>
              <a:t>DH thích hợp</a:t>
            </a:r>
          </a:p>
          <a:p>
            <a:pPr indent="581025" algn="just"/>
            <a:r>
              <a:rPr lang="en-US" sz="2800" b="1">
                <a:solidFill>
                  <a:prstClr val="black"/>
                </a:solidFill>
                <a:latin typeface="Times New Roman" pitchFamily="18" charset="0"/>
                <a:cs typeface="Times New Roman" pitchFamily="18" charset="0"/>
              </a:rPr>
              <a:t>Bước 2</a:t>
            </a:r>
            <a:r>
              <a:rPr lang="en-US" sz="2800">
                <a:solidFill>
                  <a:prstClr val="black"/>
                </a:solidFill>
                <a:latin typeface="Times New Roman" pitchFamily="18" charset="0"/>
                <a:cs typeface="Times New Roman" pitchFamily="18" charset="0"/>
              </a:rPr>
              <a:t>. GV thiết kế</a:t>
            </a:r>
            <a:r>
              <a:rPr lang="en-US" sz="2800" b="1">
                <a:solidFill>
                  <a:prstClr val="black"/>
                </a:solidFill>
                <a:latin typeface="Times New Roman" pitchFamily="18" charset="0"/>
                <a:cs typeface="Times New Roman" pitchFamily="18" charset="0"/>
              </a:rPr>
              <a:t> </a:t>
            </a:r>
            <a:r>
              <a:rPr lang="en-US" sz="2800">
                <a:solidFill>
                  <a:prstClr val="black"/>
                </a:solidFill>
                <a:latin typeface="Times New Roman" pitchFamily="18" charset="0"/>
                <a:cs typeface="Times New Roman" pitchFamily="18" charset="0"/>
              </a:rPr>
              <a:t>bài giảng, video, phiếu hướng dẫn bài mới (để</a:t>
            </a:r>
            <a:r>
              <a:rPr lang="en-US" sz="2800" b="1">
                <a:solidFill>
                  <a:prstClr val="black"/>
                </a:solidFill>
                <a:latin typeface="Times New Roman" pitchFamily="18" charset="0"/>
                <a:cs typeface="Times New Roman" pitchFamily="18" charset="0"/>
              </a:rPr>
              <a:t> </a:t>
            </a:r>
            <a:r>
              <a:rPr lang="en-US" sz="2800">
                <a:solidFill>
                  <a:prstClr val="black"/>
                </a:solidFill>
                <a:latin typeface="Times New Roman" pitchFamily="18" charset="0"/>
                <a:cs typeface="Times New Roman" pitchFamily="18" charset="0"/>
              </a:rPr>
              <a:t>học sinh</a:t>
            </a:r>
            <a:r>
              <a:rPr lang="en-US" sz="2800" b="1">
                <a:solidFill>
                  <a:prstClr val="black"/>
                </a:solidFill>
                <a:latin typeface="Times New Roman" pitchFamily="18" charset="0"/>
                <a:cs typeface="Times New Roman" pitchFamily="18" charset="0"/>
              </a:rPr>
              <a:t> </a:t>
            </a:r>
            <a:r>
              <a:rPr lang="en-US" sz="2800">
                <a:solidFill>
                  <a:prstClr val="black"/>
                </a:solidFill>
                <a:latin typeface="Times New Roman" pitchFamily="18" charset="0"/>
                <a:cs typeface="Times New Roman" pitchFamily="18" charset="0"/>
              </a:rPr>
              <a:t>tự học trước) rồi chia sẻ lên mạng.</a:t>
            </a:r>
          </a:p>
          <a:p>
            <a:pPr algn="just"/>
            <a:endParaRPr lang="en-US" sz="2800" dirty="0">
              <a:solidFill>
                <a:prstClr val="black"/>
              </a:solidFill>
              <a:latin typeface="Times New Roman" pitchFamily="18" charset="0"/>
              <a:cs typeface="Times New Roman" pitchFamily="18" charset="0"/>
            </a:endParaRPr>
          </a:p>
        </p:txBody>
      </p:sp>
      <p:sp>
        <p:nvSpPr>
          <p:cNvPr id="5" name="Rectangle 4"/>
          <p:cNvSpPr/>
          <p:nvPr/>
        </p:nvSpPr>
        <p:spPr>
          <a:xfrm>
            <a:off x="2819400" y="0"/>
            <a:ext cx="6172200" cy="769441"/>
          </a:xfrm>
          <a:prstGeom prst="rect">
            <a:avLst/>
          </a:prstGeom>
        </p:spPr>
        <p:txBody>
          <a:bodyPr wrap="square">
            <a:spAutoFit/>
          </a:bodyPr>
          <a:lstStyle/>
          <a:p>
            <a:r>
              <a:rPr lang="vi-VN" sz="4400" b="1">
                <a:solidFill>
                  <a:srgbClr val="9A7500"/>
                </a:solidFill>
                <a:latin typeface="Times New Roman" pitchFamily="18" charset="0"/>
                <a:cs typeface="Times New Roman" pitchFamily="18" charset="0"/>
              </a:rPr>
              <a:t>Lớp học đảo ngược</a:t>
            </a:r>
            <a:endParaRPr lang="en-US" sz="4400" b="1" dirty="0">
              <a:solidFill>
                <a:srgbClr val="9A7500"/>
              </a:solidFill>
              <a:latin typeface="Times New Roman" pitchFamily="18" charset="0"/>
              <a:cs typeface="Times New Roman" pitchFamily="18" charset="0"/>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286" t="24144" r="18391" b="23725"/>
          <a:stretch/>
        </p:blipFill>
        <p:spPr bwMode="auto">
          <a:xfrm>
            <a:off x="901262" y="2438400"/>
            <a:ext cx="7467600" cy="398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36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798"/>
            <a:ext cx="9144000" cy="6886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1990251"/>
            <a:ext cx="8534400" cy="3600986"/>
          </a:xfrm>
          <a:prstGeom prst="rect">
            <a:avLst/>
          </a:prstGeom>
        </p:spPr>
        <p:txBody>
          <a:bodyPr wrap="square">
            <a:spAutoFit/>
          </a:bodyPr>
          <a:lstStyle/>
          <a:p>
            <a:r>
              <a:rPr lang="en-US" sz="4000" b="1" smtClean="0">
                <a:solidFill>
                  <a:prstClr val="black"/>
                </a:solidFill>
                <a:latin typeface="Times New Roman" pitchFamily="18" charset="0"/>
                <a:cs typeface="Times New Roman" pitchFamily="18" charset="0"/>
              </a:rPr>
              <a:t>Bước 3</a:t>
            </a:r>
            <a:r>
              <a:rPr lang="en-US" sz="4000" smtClean="0">
                <a:solidFill>
                  <a:prstClr val="black"/>
                </a:solidFill>
                <a:latin typeface="Times New Roman" pitchFamily="18" charset="0"/>
                <a:cs typeface="Times New Roman" pitchFamily="18" charset="0"/>
              </a:rPr>
              <a:t>. HS xem bài giảng, video và tài liệu trước.</a:t>
            </a:r>
          </a:p>
          <a:p>
            <a:r>
              <a:rPr lang="en-US" sz="4000" b="1" smtClean="0">
                <a:solidFill>
                  <a:prstClr val="black"/>
                </a:solidFill>
                <a:latin typeface="Times New Roman" pitchFamily="18" charset="0"/>
                <a:cs typeface="Times New Roman" pitchFamily="18" charset="0"/>
              </a:rPr>
              <a:t>Bước 4</a:t>
            </a:r>
            <a:r>
              <a:rPr lang="en-US" sz="4000" smtClean="0">
                <a:solidFill>
                  <a:prstClr val="black"/>
                </a:solidFill>
                <a:latin typeface="Times New Roman" pitchFamily="18" charset="0"/>
                <a:cs typeface="Times New Roman" pitchFamily="18" charset="0"/>
              </a:rPr>
              <a:t>. Lên lớp HS thực hành, thảo luận, trao đổi với GV và với bạn cùng</a:t>
            </a:r>
            <a:r>
              <a:rPr lang="en-US" sz="4000" b="1" smtClean="0">
                <a:solidFill>
                  <a:prstClr val="black"/>
                </a:solidFill>
                <a:latin typeface="Times New Roman" pitchFamily="18" charset="0"/>
                <a:cs typeface="Times New Roman" pitchFamily="18" charset="0"/>
              </a:rPr>
              <a:t> </a:t>
            </a:r>
            <a:r>
              <a:rPr lang="en-US" sz="4000" smtClean="0">
                <a:solidFill>
                  <a:prstClr val="black"/>
                </a:solidFill>
                <a:latin typeface="Times New Roman" pitchFamily="18" charset="0"/>
                <a:cs typeface="Times New Roman" pitchFamily="18" charset="0"/>
              </a:rPr>
              <a:t>lớp.</a:t>
            </a:r>
          </a:p>
          <a:p>
            <a:pPr marL="457200" indent="-457200">
              <a:buFontTx/>
              <a:buChar char="-"/>
            </a:pPr>
            <a:endParaRPr lang="en-US" sz="2800" dirty="0">
              <a:solidFill>
                <a:prstClr val="black"/>
              </a:solidFill>
              <a:latin typeface="Times New Roman" pitchFamily="18" charset="0"/>
              <a:cs typeface="Times New Roman" pitchFamily="18" charset="0"/>
            </a:endParaRPr>
          </a:p>
        </p:txBody>
      </p:sp>
      <p:sp>
        <p:nvSpPr>
          <p:cNvPr id="5" name="Rectangle 4"/>
          <p:cNvSpPr/>
          <p:nvPr/>
        </p:nvSpPr>
        <p:spPr>
          <a:xfrm>
            <a:off x="2133600" y="304800"/>
            <a:ext cx="5867400" cy="830997"/>
          </a:xfrm>
          <a:prstGeom prst="rect">
            <a:avLst/>
          </a:prstGeom>
        </p:spPr>
        <p:txBody>
          <a:bodyPr wrap="square">
            <a:spAutoFit/>
          </a:bodyPr>
          <a:lstStyle/>
          <a:p>
            <a:r>
              <a:rPr lang="vi-VN" sz="4800" b="1">
                <a:solidFill>
                  <a:srgbClr val="9A7500"/>
                </a:solidFill>
                <a:latin typeface="Times New Roman" pitchFamily="18" charset="0"/>
                <a:cs typeface="Times New Roman" pitchFamily="18" charset="0"/>
              </a:rPr>
              <a:t>Lớp học đảo ngược</a:t>
            </a:r>
            <a:endParaRPr lang="en-US" sz="4800" b="1" dirty="0">
              <a:solidFill>
                <a:srgbClr val="9A7500"/>
              </a:solidFill>
              <a:latin typeface="Times New Roman" pitchFamily="18" charset="0"/>
              <a:cs typeface="Times New Roman" pitchFamily="18" charset="0"/>
            </a:endParaRPr>
          </a:p>
        </p:txBody>
      </p:sp>
      <p:sp>
        <p:nvSpPr>
          <p:cNvPr id="6" name="Rectangle 5"/>
          <p:cNvSpPr/>
          <p:nvPr/>
        </p:nvSpPr>
        <p:spPr>
          <a:xfrm>
            <a:off x="2000622" y="1114776"/>
            <a:ext cx="5142755" cy="707886"/>
          </a:xfrm>
          <a:prstGeom prst="rect">
            <a:avLst/>
          </a:prstGeom>
        </p:spPr>
        <p:txBody>
          <a:bodyPr wrap="none">
            <a:spAutoFit/>
          </a:bodyPr>
          <a:lstStyle/>
          <a:p>
            <a:pPr indent="581025" algn="just"/>
            <a:r>
              <a:rPr lang="en-US" sz="4000" b="1" u="sng">
                <a:ln>
                  <a:solidFill>
                    <a:srgbClr val="7030A0"/>
                  </a:solidFill>
                </a:ln>
                <a:solidFill>
                  <a:srgbClr val="7030A0"/>
                </a:solidFill>
                <a:latin typeface="Times New Roman" pitchFamily="18" charset="0"/>
                <a:cs typeface="Times New Roman" pitchFamily="18" charset="0"/>
              </a:rPr>
              <a:t>Quy trình thực hiện</a:t>
            </a:r>
          </a:p>
        </p:txBody>
      </p:sp>
    </p:spTree>
    <p:extLst>
      <p:ext uri="{BB962C8B-B14F-4D97-AF65-F5344CB8AC3E}">
        <p14:creationId xmlns:p14="http://schemas.microsoft.com/office/powerpoint/2010/main" val="65997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657600" y="1061545"/>
            <a:ext cx="2009081" cy="923330"/>
          </a:xfrm>
          <a:prstGeom prst="rect">
            <a:avLst/>
          </a:prstGeom>
        </p:spPr>
        <p:txBody>
          <a:bodyPr wrap="square">
            <a:spAutoFit/>
          </a:bodyPr>
          <a:lstStyle/>
          <a:p>
            <a:pPr algn="ctr"/>
            <a:r>
              <a:rPr lang="en-US" sz="5400" b="1">
                <a:solidFill>
                  <a:srgbClr val="FF0000"/>
                </a:solidFill>
                <a:latin typeface="Cambria"/>
              </a:rPr>
              <a:t>Ổ bi</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724" y="2286000"/>
            <a:ext cx="4166161" cy="3963847"/>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3750"/>
          <a:stretch/>
        </p:blipFill>
        <p:spPr>
          <a:xfrm>
            <a:off x="4662140" y="2807189"/>
            <a:ext cx="4644217" cy="3028837"/>
          </a:xfrm>
          <a:prstGeom prst="rect">
            <a:avLst/>
          </a:prstGeom>
        </p:spPr>
      </p:pic>
    </p:spTree>
    <p:extLst>
      <p:ext uri="{BB962C8B-B14F-4D97-AF65-F5344CB8AC3E}">
        <p14:creationId xmlns:p14="http://schemas.microsoft.com/office/powerpoint/2010/main" val="194623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 y="0"/>
            <a:ext cx="9149891" cy="685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709" b="1949"/>
          <a:stretch/>
        </p:blipFill>
        <p:spPr>
          <a:xfrm>
            <a:off x="2390745" y="1208091"/>
            <a:ext cx="5076855" cy="5116509"/>
          </a:xfrm>
          <a:prstGeom prst="rect">
            <a:avLst/>
          </a:prstGeom>
        </p:spPr>
      </p:pic>
      <p:pic>
        <p:nvPicPr>
          <p:cNvPr id="5" name="Picture 4"/>
          <p:cNvPicPr>
            <a:picLocks noChangeAspect="1"/>
          </p:cNvPicPr>
          <p:nvPr/>
        </p:nvPicPr>
        <p:blipFill rotWithShape="1">
          <a:blip r:embed="rId5" cstate="print">
            <a:clrChange>
              <a:clrFrom>
                <a:srgbClr val="FCFCFC"/>
              </a:clrFrom>
              <a:clrTo>
                <a:srgbClr val="FCFCFC">
                  <a:alpha val="0"/>
                </a:srgbClr>
              </a:clrTo>
            </a:clrChang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21509" r="1051" b="7333"/>
          <a:stretch/>
        </p:blipFill>
        <p:spPr>
          <a:xfrm>
            <a:off x="3641826" y="2940879"/>
            <a:ext cx="2433375" cy="1752601"/>
          </a:xfrm>
          <a:prstGeom prst="rect">
            <a:avLst/>
          </a:prstGeom>
        </p:spPr>
      </p:pic>
      <p:sp>
        <p:nvSpPr>
          <p:cNvPr id="6" name="Rectangle 5"/>
          <p:cNvSpPr/>
          <p:nvPr/>
        </p:nvSpPr>
        <p:spPr>
          <a:xfrm>
            <a:off x="3962400" y="365426"/>
            <a:ext cx="1850186" cy="923330"/>
          </a:xfrm>
          <a:prstGeom prst="rect">
            <a:avLst/>
          </a:prstGeom>
        </p:spPr>
        <p:txBody>
          <a:bodyPr wrap="none">
            <a:spAutoFit/>
          </a:bodyPr>
          <a:lstStyle/>
          <a:p>
            <a:pPr algn="ctr"/>
            <a:r>
              <a:rPr lang="en-US" sz="5400" b="1">
                <a:solidFill>
                  <a:srgbClr val="FF0000"/>
                </a:solidFill>
                <a:latin typeface="Cambria"/>
              </a:rPr>
              <a:t>Bể cá</a:t>
            </a:r>
          </a:p>
        </p:txBody>
      </p:sp>
    </p:spTree>
    <p:extLst>
      <p:ext uri="{BB962C8B-B14F-4D97-AF65-F5344CB8AC3E}">
        <p14:creationId xmlns:p14="http://schemas.microsoft.com/office/powerpoint/2010/main" val="169052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1173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p:cNvSpPr>
            <a:spLocks noGrp="1"/>
          </p:cNvSpPr>
          <p:nvPr>
            <p:ph idx="4294967295"/>
          </p:nvPr>
        </p:nvSpPr>
        <p:spPr>
          <a:xfrm>
            <a:off x="457200" y="1066800"/>
            <a:ext cx="8229600" cy="5638800"/>
          </a:xfrm>
        </p:spPr>
        <p:txBody>
          <a:bodyPr>
            <a:noAutofit/>
          </a:bodyPr>
          <a:lstStyle/>
          <a:p>
            <a:pPr marL="0" indent="0" algn="just" eaLnBrk="1" hangingPunct="1">
              <a:buFont typeface="Wingdings" pitchFamily="2" charset="2"/>
              <a:buNone/>
            </a:pPr>
            <a:r>
              <a:rPr lang="en-US" sz="2800" b="1" i="1" dirty="0" smtClean="0">
                <a:latin typeface="Times New Roman" pitchFamily="18" charset="0"/>
                <a:cs typeface="Times New Roman" pitchFamily="18" charset="0"/>
                <a:sym typeface="Wingdings" pitchFamily="2" charset="2"/>
              </a:rPr>
              <a:t>    </a:t>
            </a:r>
            <a:r>
              <a:rPr lang="en-US" sz="2800" b="1" i="1" dirty="0" err="1" smtClean="0">
                <a:latin typeface="Times New Roman" pitchFamily="18" charset="0"/>
                <a:cs typeface="Times New Roman" pitchFamily="18" charset="0"/>
                <a:sym typeface="Wingdings" pitchFamily="2" charset="2"/>
              </a:rPr>
              <a:t>Không</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tuyệt</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đối</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hóa</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kỹ</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thuật</a:t>
            </a:r>
            <a:r>
              <a:rPr lang="en-US" sz="2800" b="1" i="1" dirty="0" smtClean="0">
                <a:latin typeface="Times New Roman" pitchFamily="18" charset="0"/>
                <a:cs typeface="Times New Roman" pitchFamily="18" charset="0"/>
                <a:sym typeface="Wingdings" pitchFamily="2" charset="2"/>
              </a:rPr>
              <a:t> DHTC </a:t>
            </a:r>
            <a:r>
              <a:rPr lang="en-US" sz="2800" b="1" i="1" dirty="0" err="1" smtClean="0">
                <a:latin typeface="Times New Roman" pitchFamily="18" charset="0"/>
                <a:cs typeface="Times New Roman" pitchFamily="18" charset="0"/>
                <a:sym typeface="Wingdings" pitchFamily="2" charset="2"/>
              </a:rPr>
              <a:t>nào</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vì</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mỗi</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kỹ</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thuật</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có</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ưu</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thế</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trong</a:t>
            </a:r>
            <a:r>
              <a:rPr lang="en-US" sz="2800" b="1" i="1" dirty="0" smtClean="0">
                <a:latin typeface="Times New Roman" pitchFamily="18" charset="0"/>
                <a:cs typeface="Times New Roman" pitchFamily="18" charset="0"/>
                <a:sym typeface="Wingdings" pitchFamily="2" charset="2"/>
              </a:rPr>
              <a:t> DH </a:t>
            </a:r>
            <a:r>
              <a:rPr lang="en-US" sz="2800" b="1" i="1" dirty="0" err="1" smtClean="0">
                <a:latin typeface="Times New Roman" pitchFamily="18" charset="0"/>
                <a:cs typeface="Times New Roman" pitchFamily="18" charset="0"/>
                <a:sym typeface="Wingdings" pitchFamily="2" charset="2"/>
              </a:rPr>
              <a:t>một</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số</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nội</a:t>
            </a:r>
            <a:r>
              <a:rPr lang="en-US" sz="2800" b="1" i="1" dirty="0" smtClean="0">
                <a:latin typeface="Times New Roman" pitchFamily="18" charset="0"/>
                <a:cs typeface="Times New Roman" pitchFamily="18" charset="0"/>
                <a:sym typeface="Wingdings" pitchFamily="2" charset="2"/>
              </a:rPr>
              <a:t> dung</a:t>
            </a:r>
          </a:p>
          <a:p>
            <a:pPr marL="0" indent="0" algn="just" eaLnBrk="1" hangingPunct="1">
              <a:buFont typeface="Wingdings" pitchFamily="2" charset="2"/>
              <a:buNone/>
            </a:pPr>
            <a:r>
              <a:rPr lang="en-US" sz="2800" b="1" i="1" dirty="0" smtClean="0">
                <a:latin typeface="Times New Roman" pitchFamily="18" charset="0"/>
                <a:cs typeface="Times New Roman" pitchFamily="18" charset="0"/>
                <a:sym typeface="Wingdings" pitchFamily="2" charset="2"/>
              </a:rPr>
              <a:t>    </a:t>
            </a:r>
            <a:r>
              <a:rPr lang="en-US" sz="2800" b="1" i="1" dirty="0" err="1" smtClean="0">
                <a:latin typeface="Times New Roman" pitchFamily="18" charset="0"/>
                <a:cs typeface="Times New Roman" pitchFamily="18" charset="0"/>
                <a:sym typeface="Wingdings" pitchFamily="2" charset="2"/>
              </a:rPr>
              <a:t>Phối</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hợp</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nhiều</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kỹ</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thuật</a:t>
            </a:r>
            <a:r>
              <a:rPr lang="en-US" sz="2800" b="1" i="1" dirty="0" smtClean="0">
                <a:latin typeface="Times New Roman" pitchFamily="18" charset="0"/>
                <a:cs typeface="Times New Roman" pitchFamily="18" charset="0"/>
                <a:sym typeface="Wingdings" pitchFamily="2" charset="2"/>
              </a:rPr>
              <a:t> DHTC </a:t>
            </a:r>
            <a:r>
              <a:rPr lang="en-US" sz="2800" b="1" i="1" dirty="0" err="1" smtClean="0">
                <a:latin typeface="Times New Roman" pitchFamily="18" charset="0"/>
                <a:cs typeface="Times New Roman" pitchFamily="18" charset="0"/>
                <a:sym typeface="Wingdings" pitchFamily="2" charset="2"/>
              </a:rPr>
              <a:t>trong</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một</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hoạt</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động</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học</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tập</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trong</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một</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bài</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học</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để</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thay</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đổi</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hình</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thức</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hoạt</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động</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học</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tránh</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nhàm</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chán</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tăng</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hứng</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thú</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trong</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học</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tập</a:t>
            </a:r>
            <a:endParaRPr lang="en-US" sz="2800" b="1" i="1" dirty="0" smtClean="0">
              <a:latin typeface="Times New Roman" pitchFamily="18" charset="0"/>
              <a:cs typeface="Times New Roman" pitchFamily="18" charset="0"/>
              <a:sym typeface="Wingdings" pitchFamily="2" charset="2"/>
            </a:endParaRPr>
          </a:p>
          <a:p>
            <a:pPr marL="0" indent="0" algn="just" eaLnBrk="1" hangingPunct="1">
              <a:spcBef>
                <a:spcPct val="0"/>
              </a:spcBef>
              <a:spcAft>
                <a:spcPts val="1000"/>
              </a:spcAft>
              <a:buFont typeface="Wingdings" pitchFamily="2" charset="2"/>
              <a:buNone/>
            </a:pPr>
            <a:r>
              <a:rPr lang="en-US" sz="2800" b="1" i="1" dirty="0" smtClean="0">
                <a:latin typeface="Times New Roman" pitchFamily="18" charset="0"/>
                <a:cs typeface="Times New Roman" pitchFamily="18" charset="0"/>
                <a:sym typeface="Wingdings" pitchFamily="2" charset="2"/>
              </a:rPr>
              <a:t>    </a:t>
            </a:r>
            <a:r>
              <a:rPr lang="en-US" sz="2800" b="1" i="1" dirty="0" err="1" smtClean="0">
                <a:latin typeface="Times New Roman" pitchFamily="18" charset="0"/>
                <a:cs typeface="Times New Roman" pitchFamily="18" charset="0"/>
                <a:sym typeface="Wingdings" pitchFamily="2" charset="2"/>
              </a:rPr>
              <a:t>Cần</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chuẩn</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bị</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đồ</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dùng</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thiết</a:t>
            </a:r>
            <a:r>
              <a:rPr lang="en-US" sz="2800" b="1" i="1" dirty="0" smtClean="0">
                <a:latin typeface="Times New Roman" pitchFamily="18" charset="0"/>
                <a:cs typeface="Times New Roman" pitchFamily="18" charset="0"/>
                <a:sym typeface="Wingdings" pitchFamily="2" charset="2"/>
              </a:rPr>
              <a:t> </a:t>
            </a:r>
            <a:r>
              <a:rPr lang="en-US" sz="2800" b="1" i="1" err="1" smtClean="0">
                <a:latin typeface="Times New Roman" pitchFamily="18" charset="0"/>
                <a:cs typeface="Times New Roman" pitchFamily="18" charset="0"/>
                <a:sym typeface="Wingdings" pitchFamily="2" charset="2"/>
              </a:rPr>
              <a:t>bị</a:t>
            </a:r>
            <a:r>
              <a:rPr lang="en-US" sz="2800" b="1" i="1" smtClean="0">
                <a:latin typeface="Times New Roman" pitchFamily="18" charset="0"/>
                <a:cs typeface="Times New Roman" pitchFamily="18" charset="0"/>
                <a:sym typeface="Wingdings" pitchFamily="2" charset="2"/>
              </a:rPr>
              <a:t> để </a:t>
            </a:r>
            <a:r>
              <a:rPr lang="en-US" sz="2800" b="1" i="1" dirty="0" smtClean="0">
                <a:latin typeface="Times New Roman" pitchFamily="18" charset="0"/>
                <a:cs typeface="Times New Roman" pitchFamily="18" charset="0"/>
                <a:sym typeface="Wingdings" pitchFamily="2" charset="2"/>
              </a:rPr>
              <a:t>HS </a:t>
            </a:r>
            <a:r>
              <a:rPr lang="en-US" sz="2800" b="1" i="1" dirty="0" err="1" smtClean="0">
                <a:latin typeface="Times New Roman" pitchFamily="18" charset="0"/>
                <a:cs typeface="Times New Roman" pitchFamily="18" charset="0"/>
                <a:sym typeface="Wingdings" pitchFamily="2" charset="2"/>
              </a:rPr>
              <a:t>hoạt</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động</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theo</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các</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kỹ</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thuật</a:t>
            </a:r>
            <a:r>
              <a:rPr lang="en-US" sz="2800" b="1" i="1" dirty="0" smtClean="0">
                <a:latin typeface="Times New Roman" pitchFamily="18" charset="0"/>
                <a:cs typeface="Times New Roman" pitchFamily="18" charset="0"/>
                <a:sym typeface="Wingdings" pitchFamily="2" charset="2"/>
              </a:rPr>
              <a:t> DHTC : </a:t>
            </a:r>
            <a:r>
              <a:rPr lang="en-US" sz="2800" b="1" i="1" dirty="0" err="1" smtClean="0">
                <a:latin typeface="Times New Roman" pitchFamily="18" charset="0"/>
                <a:cs typeface="Times New Roman" pitchFamily="18" charset="0"/>
                <a:sym typeface="Wingdings" pitchFamily="2" charset="2"/>
              </a:rPr>
              <a:t>bảng</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nhóm</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phiếu</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học</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cá</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nhân</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dụng</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cụ</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cần</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cho</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đóng</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vai</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dụng</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cụ</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thí</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nghiệm</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tài</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liệu</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đọc</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thêm</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máy</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tính</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có</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nối</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mạng</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vật</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liệu</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tiêu</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hao</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giấy</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vẽ</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bút</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dạ</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bút</a:t>
            </a:r>
            <a:r>
              <a:rPr lang="en-US" sz="2800" b="1" i="1" dirty="0" smtClean="0">
                <a:latin typeface="Times New Roman" pitchFamily="18" charset="0"/>
                <a:cs typeface="Times New Roman" pitchFamily="18" charset="0"/>
                <a:sym typeface="Wingdings" pitchFamily="2" charset="2"/>
              </a:rPr>
              <a:t> </a:t>
            </a:r>
            <a:r>
              <a:rPr lang="en-US" sz="2800" b="1" i="1" dirty="0" err="1" smtClean="0">
                <a:latin typeface="Times New Roman" pitchFamily="18" charset="0"/>
                <a:cs typeface="Times New Roman" pitchFamily="18" charset="0"/>
                <a:sym typeface="Wingdings" pitchFamily="2" charset="2"/>
              </a:rPr>
              <a:t>màu</a:t>
            </a:r>
            <a:r>
              <a:rPr lang="en-US" sz="2800" b="1" i="1" dirty="0" smtClean="0">
                <a:latin typeface="Times New Roman" pitchFamily="18" charset="0"/>
                <a:cs typeface="Times New Roman" pitchFamily="18" charset="0"/>
                <a:sym typeface="Wingdings" pitchFamily="2" charset="2"/>
              </a:rPr>
              <a:t>) …</a:t>
            </a:r>
            <a:endParaRPr lang="en-US" sz="2800" b="1" i="1" u="sng" dirty="0" smtClean="0">
              <a:solidFill>
                <a:srgbClr val="C00000"/>
              </a:solidFill>
              <a:latin typeface="Times New Roman" pitchFamily="18" charset="0"/>
              <a:ea typeface="Calibri" pitchFamily="34" charset="0"/>
              <a:cs typeface="Times New Roman" pitchFamily="18" charset="0"/>
            </a:endParaRPr>
          </a:p>
          <a:p>
            <a:pPr marL="0" indent="0" eaLnBrk="1" hangingPunct="1">
              <a:buFont typeface="Wingdings" pitchFamily="2" charset="2"/>
              <a:buNone/>
            </a:pPr>
            <a:endParaRPr lang="en-US" sz="2800" b="1" i="1" dirty="0" smtClean="0">
              <a:latin typeface="Times New Roman" pitchFamily="18" charset="0"/>
              <a:cs typeface="Times New Roman" pitchFamily="18" charset="0"/>
            </a:endParaRPr>
          </a:p>
        </p:txBody>
      </p:sp>
      <p:sp>
        <p:nvSpPr>
          <p:cNvPr id="5" name="Rectangle 4"/>
          <p:cNvSpPr/>
          <p:nvPr/>
        </p:nvSpPr>
        <p:spPr>
          <a:xfrm>
            <a:off x="3518890" y="228600"/>
            <a:ext cx="2272309" cy="707886"/>
          </a:xfrm>
          <a:prstGeom prst="rect">
            <a:avLst/>
          </a:prstGeom>
        </p:spPr>
        <p:txBody>
          <a:bodyPr wrap="square">
            <a:spAutoFit/>
          </a:bodyPr>
          <a:lstStyle/>
          <a:p>
            <a:r>
              <a:rPr lang="en-US" sz="4000" b="1" u="sng">
                <a:solidFill>
                  <a:srgbClr val="FF0000"/>
                </a:solidFill>
                <a:latin typeface="Times New Roman" pitchFamily="18" charset="0"/>
                <a:cs typeface="Times New Roman" pitchFamily="18" charset="0"/>
              </a:rPr>
              <a:t>Lưu ý</a:t>
            </a:r>
            <a:endParaRPr lang="vi-VN" sz="4000">
              <a:solidFill>
                <a:prstClr val="black"/>
              </a:solidFill>
            </a:endParaRPr>
          </a:p>
        </p:txBody>
      </p:sp>
    </p:spTree>
    <p:extLst>
      <p:ext uri="{BB962C8B-B14F-4D97-AF65-F5344CB8AC3E}">
        <p14:creationId xmlns:p14="http://schemas.microsoft.com/office/powerpoint/2010/main" val="273641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p:cNvSpPr/>
          <p:nvPr/>
        </p:nvSpPr>
        <p:spPr>
          <a:xfrm>
            <a:off x="0" y="609600"/>
            <a:ext cx="8915400" cy="2585323"/>
          </a:xfrm>
          <a:prstGeom prst="rect">
            <a:avLst/>
          </a:prstGeom>
        </p:spPr>
        <p:txBody>
          <a:bodyPr wrap="square">
            <a:spAutoFit/>
          </a:bodyPr>
          <a:lstStyle/>
          <a:p>
            <a:pPr algn="ctr"/>
            <a:r>
              <a:rPr lang="vi-VN" sz="3600" b="1" u="sng" dirty="0">
                <a:latin typeface="Times New Roman" pitchFamily="18" charset="0"/>
                <a:cs typeface="Times New Roman" pitchFamily="18" charset="0"/>
              </a:rPr>
              <a:t>Phần </a:t>
            </a:r>
            <a:r>
              <a:rPr lang="en-US" sz="3600" b="1" u="sng" dirty="0" smtClean="0">
                <a:latin typeface="Times New Roman" pitchFamily="18" charset="0"/>
                <a:cs typeface="Times New Roman" pitchFamily="18" charset="0"/>
              </a:rPr>
              <a:t>4</a:t>
            </a:r>
            <a:r>
              <a:rPr lang="vi-VN" sz="3600" b="1" dirty="0" smtClean="0">
                <a:latin typeface="Times New Roman" pitchFamily="18" charset="0"/>
                <a:cs typeface="Times New Roman" pitchFamily="18" charset="0"/>
              </a:rPr>
              <a:t>:</a:t>
            </a:r>
            <a:r>
              <a:rPr lang="vi-VN" sz="5400" b="1" dirty="0" smtClean="0">
                <a:latin typeface="Times New Roman" pitchFamily="18" charset="0"/>
                <a:cs typeface="Times New Roman" pitchFamily="18" charset="0"/>
              </a:rPr>
              <a:t> </a:t>
            </a:r>
            <a:endParaRPr lang="vi-VN" sz="5400" dirty="0">
              <a:latin typeface="Times New Roman" pitchFamily="18" charset="0"/>
              <a:cs typeface="Times New Roman" pitchFamily="18" charset="0"/>
            </a:endParaRPr>
          </a:p>
          <a:p>
            <a:pPr algn="ctr"/>
            <a:r>
              <a:rPr lang="en-US" sz="3600" b="1" dirty="0" smtClean="0">
                <a:solidFill>
                  <a:srgbClr val="FF0000"/>
                </a:solidFill>
                <a:latin typeface="Times New Roman" pitchFamily="18" charset="0"/>
                <a:cs typeface="Times New Roman" pitchFamily="18" charset="0"/>
              </a:rPr>
              <a:t>SOẠN KẾ HOẠCH BÀI DẠY </a:t>
            </a:r>
            <a:r>
              <a:rPr lang="vi-VN" sz="3600" b="1" dirty="0" smtClean="0">
                <a:solidFill>
                  <a:srgbClr val="FF0000"/>
                </a:solidFill>
                <a:latin typeface="Times New Roman" pitchFamily="18" charset="0"/>
                <a:cs typeface="Times New Roman" pitchFamily="18" charset="0"/>
              </a:rPr>
              <a:t>MINH H</a:t>
            </a:r>
            <a:r>
              <a:rPr lang="en-US" sz="3600" b="1" dirty="0" smtClean="0">
                <a:solidFill>
                  <a:srgbClr val="FF0000"/>
                </a:solidFill>
                <a:latin typeface="Times New Roman" pitchFamily="18" charset="0"/>
                <a:cs typeface="Times New Roman" pitchFamily="18" charset="0"/>
              </a:rPr>
              <a:t>ỌA</a:t>
            </a:r>
            <a:r>
              <a:rPr lang="vi-VN" sz="3600" b="1" dirty="0" smtClean="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DẠY HỌC PHÁT TRIỂN </a:t>
            </a:r>
            <a:r>
              <a:rPr lang="vi-VN" sz="3600" b="1" dirty="0" smtClean="0">
                <a:solidFill>
                  <a:srgbClr val="FF0000"/>
                </a:solidFill>
                <a:latin typeface="Times New Roman" pitchFamily="18" charset="0"/>
                <a:cs typeface="Times New Roman" pitchFamily="18" charset="0"/>
              </a:rPr>
              <a:t>PHẨM CHẤT, NĂNG LỰC HỌC SINH </a:t>
            </a:r>
            <a:r>
              <a:rPr lang="vi-VN" sz="3600" b="1" dirty="0">
                <a:solidFill>
                  <a:srgbClr val="FF0000"/>
                </a:solidFill>
                <a:latin typeface="Times New Roman" pitchFamily="18" charset="0"/>
                <a:cs typeface="Times New Roman" pitchFamily="18" charset="0"/>
              </a:rPr>
              <a:t>TIỂU HỌC</a:t>
            </a:r>
            <a:endParaRPr lang="vi-VN" sz="3600" dirty="0">
              <a:solidFill>
                <a:srgbClr val="FF0000"/>
              </a:solidFill>
              <a:latin typeface="Times New Roman" pitchFamily="18" charset="0"/>
              <a:cs typeface="Times New Roman" pitchFamily="18" charset="0"/>
            </a:endParaRPr>
          </a:p>
        </p:txBody>
      </p:sp>
      <p:sp>
        <p:nvSpPr>
          <p:cNvPr id="3" name="TextBox 2"/>
          <p:cNvSpPr txBox="1"/>
          <p:nvPr/>
        </p:nvSpPr>
        <p:spPr>
          <a:xfrm>
            <a:off x="1066800" y="0"/>
            <a:ext cx="6629400" cy="584775"/>
          </a:xfrm>
          <a:prstGeom prst="rect">
            <a:avLst/>
          </a:prstGeom>
          <a:noFill/>
        </p:spPr>
        <p:txBody>
          <a:bodyPr wrap="square" rtlCol="0">
            <a:spAutoFit/>
          </a:bodyPr>
          <a:lstStyle/>
          <a:p>
            <a:pPr algn="ctr"/>
            <a:r>
              <a:rPr lang="en-US" sz="3200" b="1" u="sng" err="1" smtClean="0">
                <a:latin typeface="Times New Roman" pitchFamily="18" charset="0"/>
                <a:cs typeface="Times New Roman" pitchFamily="18" charset="0"/>
              </a:rPr>
              <a:t>Buổi</a:t>
            </a:r>
            <a:r>
              <a:rPr lang="en-US" sz="3200" b="1" u="sng" smtClean="0">
                <a:latin typeface="Times New Roman" pitchFamily="18" charset="0"/>
                <a:cs typeface="Times New Roman" pitchFamily="18" charset="0"/>
              </a:rPr>
              <a:t> 2</a:t>
            </a:r>
            <a:endParaRPr lang="en-US" sz="32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309266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14" descr="Hình nền powerpoint màu trắng đẹp đơn giản | Hình nền, Hình ảnh, Power  points"/>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iêu đề 1"/>
          <p:cNvSpPr>
            <a:spLocks noGrp="1"/>
          </p:cNvSpPr>
          <p:nvPr>
            <p:ph type="ctrTitle"/>
          </p:nvPr>
        </p:nvSpPr>
        <p:spPr>
          <a:xfrm>
            <a:off x="76200" y="2438400"/>
            <a:ext cx="8763000" cy="3276600"/>
          </a:xfrm>
        </p:spPr>
        <p:txBody>
          <a:bodyPr>
            <a:noAutofit/>
          </a:bodyPr>
          <a:lstStyle/>
          <a:p>
            <a:pPr indent="395288"/>
            <a:r>
              <a:rPr lang="vi-VN" sz="4000" b="1" u="sng" dirty="0">
                <a:ln>
                  <a:solidFill>
                    <a:srgbClr val="FF0000"/>
                  </a:solidFill>
                </a:ln>
                <a:solidFill>
                  <a:srgbClr val="FF0000"/>
                </a:solidFill>
              </a:rPr>
              <a:t>Phần </a:t>
            </a:r>
            <a:r>
              <a:rPr lang="en-US" sz="4000" b="1" u="sng" dirty="0" smtClean="0">
                <a:ln>
                  <a:solidFill>
                    <a:srgbClr val="FF0000"/>
                  </a:solidFill>
                </a:ln>
                <a:solidFill>
                  <a:srgbClr val="FF0000"/>
                </a:solidFill>
              </a:rPr>
              <a:t>2</a:t>
            </a:r>
            <a:r>
              <a:rPr lang="en-US" sz="4000" b="1" dirty="0" smtClean="0">
                <a:ln>
                  <a:solidFill>
                    <a:srgbClr val="FF0000"/>
                  </a:solidFill>
                </a:ln>
                <a:solidFill>
                  <a:srgbClr val="FF0000"/>
                </a:solidFill>
              </a:rPr>
              <a:t>:</a:t>
            </a:r>
            <a:r>
              <a:rPr lang="en-US" sz="4000" b="1" dirty="0" smtClean="0">
                <a:solidFill>
                  <a:srgbClr val="FF0000"/>
                </a:solidFill>
              </a:rPr>
              <a:t> </a:t>
            </a:r>
            <a:br>
              <a:rPr lang="en-US" sz="4000" b="1" dirty="0" smtClean="0">
                <a:solidFill>
                  <a:srgbClr val="FF0000"/>
                </a:solidFill>
              </a:rPr>
            </a:br>
            <a:r>
              <a:rPr lang="en-US" sz="4000" b="1" dirty="0" smtClean="0">
                <a:ln>
                  <a:solidFill>
                    <a:schemeClr val="tx1"/>
                  </a:solidFill>
                </a:ln>
                <a:solidFill>
                  <a:srgbClr val="0000CC"/>
                </a:solidFill>
                <a:latin typeface="Times New Roman" pitchFamily="18" charset="0"/>
                <a:cs typeface="Times New Roman" pitchFamily="18" charset="0"/>
              </a:rPr>
              <a:t>MỘT SỐ </a:t>
            </a:r>
            <a:r>
              <a:rPr lang="vi-VN" sz="4000" b="1" dirty="0">
                <a:ln>
                  <a:solidFill>
                    <a:schemeClr val="tx1"/>
                  </a:solidFill>
                </a:ln>
                <a:solidFill>
                  <a:srgbClr val="0000CC"/>
                </a:solidFill>
                <a:latin typeface="Times New Roman" pitchFamily="18" charset="0"/>
                <a:cs typeface="Times New Roman" pitchFamily="18" charset="0"/>
              </a:rPr>
              <a:t>PHƯƠNG PHÁP </a:t>
            </a:r>
            <a:r>
              <a:rPr lang="en-US" sz="4000" b="1" dirty="0" smtClean="0">
                <a:ln>
                  <a:solidFill>
                    <a:schemeClr val="tx1"/>
                  </a:solidFill>
                </a:ln>
                <a:solidFill>
                  <a:srgbClr val="0000CC"/>
                </a:solidFill>
                <a:latin typeface="Times New Roman" pitchFamily="18" charset="0"/>
                <a:cs typeface="Times New Roman" pitchFamily="18" charset="0"/>
              </a:rPr>
              <a:t> VÀ KĨ THUẬT </a:t>
            </a:r>
            <a:r>
              <a:rPr lang="vi-VN" sz="4000" b="1" dirty="0" smtClean="0">
                <a:ln>
                  <a:solidFill>
                    <a:schemeClr val="tx1"/>
                  </a:solidFill>
                </a:ln>
                <a:solidFill>
                  <a:srgbClr val="0000CC"/>
                </a:solidFill>
                <a:latin typeface="Times New Roman" pitchFamily="18" charset="0"/>
                <a:cs typeface="Times New Roman" pitchFamily="18" charset="0"/>
              </a:rPr>
              <a:t>DẠY </a:t>
            </a:r>
            <a:r>
              <a:rPr lang="vi-VN" sz="4000" b="1" dirty="0">
                <a:ln>
                  <a:solidFill>
                    <a:schemeClr val="tx1"/>
                  </a:solidFill>
                </a:ln>
                <a:solidFill>
                  <a:srgbClr val="0000CC"/>
                </a:solidFill>
                <a:latin typeface="Times New Roman" pitchFamily="18" charset="0"/>
                <a:cs typeface="Times New Roman" pitchFamily="18" charset="0"/>
              </a:rPr>
              <a:t>HỌC </a:t>
            </a:r>
            <a:r>
              <a:rPr lang="en-US" sz="4000" b="1" dirty="0" smtClean="0">
                <a:ln>
                  <a:solidFill>
                    <a:schemeClr val="tx1"/>
                  </a:solidFill>
                </a:ln>
                <a:solidFill>
                  <a:srgbClr val="0000CC"/>
                </a:solidFill>
                <a:latin typeface="Times New Roman" pitchFamily="18" charset="0"/>
                <a:cs typeface="Times New Roman" pitchFamily="18" charset="0"/>
              </a:rPr>
              <a:t>TÍCH CỰC GÓP PHẦN </a:t>
            </a:r>
            <a:r>
              <a:rPr lang="vi-VN" sz="4000" b="1" dirty="0" smtClean="0">
                <a:ln>
                  <a:solidFill>
                    <a:schemeClr val="tx1"/>
                  </a:solidFill>
                </a:ln>
                <a:solidFill>
                  <a:srgbClr val="0000CC"/>
                </a:solidFill>
                <a:latin typeface="Times New Roman" pitchFamily="18" charset="0"/>
                <a:cs typeface="Times New Roman" pitchFamily="18" charset="0"/>
              </a:rPr>
              <a:t>PHÁT TRIỂN</a:t>
            </a:r>
            <a:r>
              <a:rPr lang="en-US" sz="4000" b="1" dirty="0" smtClean="0">
                <a:ln>
                  <a:solidFill>
                    <a:schemeClr val="tx1"/>
                  </a:solidFill>
                </a:ln>
                <a:solidFill>
                  <a:srgbClr val="0000CC"/>
                </a:solidFill>
                <a:latin typeface="Times New Roman" pitchFamily="18" charset="0"/>
                <a:cs typeface="Times New Roman" pitchFamily="18" charset="0"/>
              </a:rPr>
              <a:t> </a:t>
            </a:r>
            <a:r>
              <a:rPr lang="vi-VN" sz="4000" b="1" dirty="0" smtClean="0">
                <a:ln>
                  <a:solidFill>
                    <a:schemeClr val="tx1"/>
                  </a:solidFill>
                </a:ln>
                <a:solidFill>
                  <a:srgbClr val="0000CC"/>
                </a:solidFill>
                <a:latin typeface="Times New Roman" pitchFamily="18" charset="0"/>
                <a:cs typeface="Times New Roman" pitchFamily="18" charset="0"/>
              </a:rPr>
              <a:t>NĂNG LỰC</a:t>
            </a:r>
            <a:r>
              <a:rPr lang="en-US" sz="4000" b="1" dirty="0" smtClean="0">
                <a:ln>
                  <a:solidFill>
                    <a:schemeClr val="tx1"/>
                  </a:solidFill>
                </a:ln>
                <a:solidFill>
                  <a:srgbClr val="0000CC"/>
                </a:solidFill>
                <a:latin typeface="Times New Roman" pitchFamily="18" charset="0"/>
                <a:cs typeface="Times New Roman" pitchFamily="18" charset="0"/>
              </a:rPr>
              <a:t>, </a:t>
            </a:r>
            <a:r>
              <a:rPr lang="vi-VN" sz="4000" b="1" dirty="0" smtClean="0">
                <a:ln>
                  <a:solidFill>
                    <a:schemeClr val="tx1"/>
                  </a:solidFill>
                </a:ln>
                <a:solidFill>
                  <a:srgbClr val="0000CC"/>
                </a:solidFill>
                <a:latin typeface="Times New Roman" pitchFamily="18" charset="0"/>
                <a:cs typeface="Times New Roman" pitchFamily="18" charset="0"/>
              </a:rPr>
              <a:t>PHẨM </a:t>
            </a:r>
            <a:r>
              <a:rPr lang="vi-VN" sz="4000" b="1" dirty="0">
                <a:ln>
                  <a:solidFill>
                    <a:schemeClr val="tx1"/>
                  </a:solidFill>
                </a:ln>
                <a:solidFill>
                  <a:srgbClr val="0000CC"/>
                </a:solidFill>
                <a:latin typeface="Times New Roman" pitchFamily="18" charset="0"/>
                <a:cs typeface="Times New Roman" pitchFamily="18" charset="0"/>
              </a:rPr>
              <a:t>CHẤT HỌC </a:t>
            </a:r>
            <a:r>
              <a:rPr lang="vi-VN" sz="4000" b="1" dirty="0" smtClean="0">
                <a:ln>
                  <a:solidFill>
                    <a:schemeClr val="tx1"/>
                  </a:solidFill>
                </a:ln>
                <a:solidFill>
                  <a:srgbClr val="0000CC"/>
                </a:solidFill>
                <a:latin typeface="Times New Roman" pitchFamily="18" charset="0"/>
                <a:cs typeface="Times New Roman" pitchFamily="18" charset="0"/>
              </a:rPr>
              <a:t>SINH</a:t>
            </a:r>
            <a:r>
              <a:rPr lang="en-US" sz="4000" b="1" dirty="0" smtClean="0">
                <a:ln>
                  <a:solidFill>
                    <a:schemeClr val="tx1"/>
                  </a:solidFill>
                </a:ln>
                <a:solidFill>
                  <a:srgbClr val="0000CC"/>
                </a:solidFill>
                <a:latin typeface="Times New Roman" pitchFamily="18" charset="0"/>
                <a:cs typeface="Times New Roman" pitchFamily="18" charset="0"/>
              </a:rPr>
              <a:t> TIỂU HỌC QUA DẠY  HỌC </a:t>
            </a:r>
            <a:r>
              <a:rPr lang="vi-VN" sz="4000" b="1" dirty="0">
                <a:ln>
                  <a:solidFill>
                    <a:schemeClr val="tx1"/>
                  </a:solidFill>
                </a:ln>
                <a:solidFill>
                  <a:srgbClr val="0000CC"/>
                </a:solidFill>
                <a:latin typeface="Times New Roman" pitchFamily="18" charset="0"/>
                <a:cs typeface="Times New Roman" pitchFamily="18" charset="0"/>
              </a:rPr>
              <a:t>MÔN TOÁN </a:t>
            </a:r>
          </a:p>
        </p:txBody>
      </p:sp>
    </p:spTree>
    <p:extLst>
      <p:ext uri="{BB962C8B-B14F-4D97-AF65-F5344CB8AC3E}">
        <p14:creationId xmlns:p14="http://schemas.microsoft.com/office/powerpoint/2010/main" val="39438782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0" y="0"/>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KẾ HOẠCH BÀI DẠY MÔN TOÁN LỚP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Tên</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bài</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(SGK: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 MỤC TIÊU CẦN ĐẠT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Sau</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khi</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học</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xong</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này</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en-US" sz="2000" i="1" dirty="0" err="1" smtClean="0">
                <a:latin typeface="Times New Roman" pitchFamily="18" charset="0"/>
                <a:cs typeface="Times New Roman" pitchFamily="18" charset="0"/>
              </a:rPr>
              <a:t>Năng</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lực</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đặc</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thù</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Năng</a:t>
            </a: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lực</a:t>
            </a:r>
            <a:r>
              <a:rPr lang="en-US" sz="2000" i="1" dirty="0" smtClean="0">
                <a:latin typeface="Times New Roman" pitchFamily="18" charset="0"/>
                <a:ea typeface="Calibri" pitchFamily="34" charset="0"/>
                <a:cs typeface="Times New Roman" pitchFamily="18" charset="0"/>
              </a:rPr>
              <a:t> </a:t>
            </a:r>
            <a:r>
              <a:rPr lang="en-US" sz="2000" i="1" dirty="0" err="1" smtClean="0">
                <a:latin typeface="Times New Roman" pitchFamily="18" charset="0"/>
                <a:ea typeface="Calibri" pitchFamily="34" charset="0"/>
                <a:cs typeface="Times New Roman" pitchFamily="18" charset="0"/>
              </a:rPr>
              <a:t>chung</a:t>
            </a:r>
            <a:endParaRPr lang="en-US" sz="2000" i="1" dirty="0" smtClean="0">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1" u="none" strike="noStrike" cap="none" normalizeH="0" baseline="0" dirty="0" err="1" smtClean="0">
                <a:ln>
                  <a:noFill/>
                </a:ln>
                <a:solidFill>
                  <a:schemeClr val="tx1"/>
                </a:solidFill>
                <a:effectLst/>
                <a:latin typeface="Times New Roman" pitchFamily="18" charset="0"/>
                <a:cs typeface="Times New Roman" pitchFamily="18" charset="0"/>
              </a:rPr>
              <a:t>Phẩm</a:t>
            </a:r>
            <a:r>
              <a:rPr kumimoji="0" lang="en-US" sz="2000" b="0" i="1" u="none" strike="noStrike" cap="none" normalizeH="0" dirty="0" smtClean="0">
                <a:ln>
                  <a:noFill/>
                </a:ln>
                <a:solidFill>
                  <a:schemeClr val="tx1"/>
                </a:solidFill>
                <a:effectLst/>
                <a:latin typeface="Times New Roman" pitchFamily="18" charset="0"/>
                <a:cs typeface="Times New Roman" pitchFamily="18" charset="0"/>
              </a:rPr>
              <a:t> </a:t>
            </a:r>
            <a:r>
              <a:rPr kumimoji="0" lang="en-US" sz="2000" b="0" i="1" u="none" strike="noStrike" cap="none" normalizeH="0" dirty="0" err="1" smtClean="0">
                <a:ln>
                  <a:noFill/>
                </a:ln>
                <a:solidFill>
                  <a:schemeClr val="tx1"/>
                </a:solidFill>
                <a:effectLst/>
                <a:latin typeface="Times New Roman" pitchFamily="18" charset="0"/>
                <a:cs typeface="Times New Roman" pitchFamily="18" charset="0"/>
              </a:rPr>
              <a:t>chất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Ghi</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chú</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chỉ</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nên</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đưa</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vào</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những</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mục</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tiêu</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nổi</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bật</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nhất</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tương</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thích</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với</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các</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hoạt</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động</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được</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tổ</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chức</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phía</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dưới</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không</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nên</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đưa</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vào</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quá</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nhiều</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mục</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tiêu</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Các</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mục</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tiêu</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nên</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được</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bắt</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đầu</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bằng</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động</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từ</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chỉ</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hoạt</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động</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mà</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người</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khác</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có</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thể</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quan</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sát</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được</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thỏa</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tiêu</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chí</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SMART.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Không</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nhất</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thiết</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phải</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ghi</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rõ</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các</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đề</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mục</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nhưng</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nên</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đánh</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số</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để</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dễ</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tham</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chiếu</a:t>
            </a:r>
            <a:r>
              <a:rPr kumimoji="0" lang="en-US" sz="20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en-US" sz="2000" b="0" i="0" u="none" strike="noStrike" cap="none" normalizeH="0" baseline="0" dirty="0" smtClean="0">
              <a:ln>
                <a:noFill/>
              </a:ln>
              <a:solidFill>
                <a:srgbClr val="0000CC"/>
              </a:solidFill>
              <a:effectLst/>
              <a:latin typeface="Arial" pitchFamily="34" charset="0"/>
              <a:cs typeface="Arial" pitchFamily="34" charset="0"/>
            </a:endParaRPr>
          </a:p>
        </p:txBody>
      </p:sp>
    </p:spTree>
    <p:extLst>
      <p:ext uri="{BB962C8B-B14F-4D97-AF65-F5344CB8AC3E}">
        <p14:creationId xmlns:p14="http://schemas.microsoft.com/office/powerpoint/2010/main" val="3092669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0" y="762000"/>
            <a:ext cx="91440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II. ĐỒ DÙNG DẠY HỌC</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GV: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HS: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Ghi</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chú</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chỉ</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nên</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đưa</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vào</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những</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gì</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đặc</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biệt</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cần</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có</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sự</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chuẩn</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bị</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trước</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không</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nên</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đưa</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vào</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những</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thứ</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mặc</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định</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có</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trong</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lớp</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học</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phấn</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trắng</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bảng</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đen</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SGK, </a:t>
            </a: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vở</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bài</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tập</a:t>
            </a:r>
            <a:r>
              <a:rPr kumimoji="0" lang="en-US" sz="2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1" name="Picture 3"/>
          <p:cNvPicPr>
            <a:picLocks noChangeAspect="1" noChangeArrowheads="1"/>
          </p:cNvPicPr>
          <p:nvPr/>
        </p:nvPicPr>
        <p:blipFill>
          <a:blip r:embed="rId2"/>
          <a:srcRect/>
          <a:stretch>
            <a:fillRect/>
          </a:stretch>
        </p:blipFill>
        <p:spPr bwMode="auto">
          <a:xfrm>
            <a:off x="0" y="0"/>
            <a:ext cx="8534400" cy="6963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2"/>
          <a:srcRect/>
          <a:stretch>
            <a:fillRect/>
          </a:stretch>
        </p:blipFill>
        <p:spPr bwMode="auto">
          <a:xfrm>
            <a:off x="0" y="0"/>
            <a:ext cx="9124122"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him trên Phông nền"/>
          <p:cNvPicPr>
            <a:picLocks noChangeAspect="1" noChangeArrowheads="1"/>
          </p:cNvPicPr>
          <p:nvPr/>
        </p:nvPicPr>
        <p:blipFill>
          <a:blip r:embed="rId2"/>
          <a:srcRect/>
          <a:stretch>
            <a:fillRect/>
          </a:stretch>
        </p:blipFill>
        <p:spPr bwMode="auto">
          <a:xfrm>
            <a:off x="0" y="0"/>
            <a:ext cx="9204158" cy="6858000"/>
          </a:xfrm>
          <a:prstGeom prst="rect">
            <a:avLst/>
          </a:prstGeom>
          <a:noFill/>
        </p:spPr>
      </p:pic>
      <p:sp>
        <p:nvSpPr>
          <p:cNvPr id="5" name="TextBox 4"/>
          <p:cNvSpPr txBox="1"/>
          <p:nvPr/>
        </p:nvSpPr>
        <p:spPr>
          <a:xfrm>
            <a:off x="0" y="533400"/>
            <a:ext cx="9144000" cy="2308324"/>
          </a:xfrm>
          <a:prstGeom prst="rect">
            <a:avLst/>
          </a:prstGeom>
          <a:noFill/>
        </p:spPr>
        <p:txBody>
          <a:bodyPr wrap="square" rtlCol="0">
            <a:spAutoFit/>
          </a:bodyPr>
          <a:lstStyle/>
          <a:p>
            <a:r>
              <a:rPr lang="en-US" sz="3600" dirty="0" smtClean="0">
                <a:latin typeface="Times New Roman" pitchFamily="18" charset="0"/>
                <a:cs typeface="Times New Roman" pitchFamily="18" charset="0"/>
              </a:rPr>
              <a:t>      </a:t>
            </a:r>
            <a:r>
              <a:rPr lang="en-US" sz="3600" dirty="0" err="1" smtClean="0">
                <a:solidFill>
                  <a:srgbClr val="000099"/>
                </a:solidFill>
                <a:latin typeface="Times New Roman" pitchFamily="18" charset="0"/>
                <a:cs typeface="Times New Roman" pitchFamily="18" charset="0"/>
              </a:rPr>
              <a:t>Thầy</a:t>
            </a:r>
            <a:r>
              <a:rPr lang="en-US" sz="3600" dirty="0" smtClean="0">
                <a:solidFill>
                  <a:srgbClr val="000099"/>
                </a:solidFill>
                <a:latin typeface="Times New Roman" pitchFamily="18" charset="0"/>
                <a:cs typeface="Times New Roman" pitchFamily="18" charset="0"/>
              </a:rPr>
              <a:t> </a:t>
            </a:r>
            <a:r>
              <a:rPr lang="en-US" sz="3600" dirty="0" err="1" smtClean="0">
                <a:solidFill>
                  <a:srgbClr val="000099"/>
                </a:solidFill>
                <a:latin typeface="Times New Roman" pitchFamily="18" charset="0"/>
                <a:cs typeface="Times New Roman" pitchFamily="18" charset="0"/>
              </a:rPr>
              <a:t>cô</a:t>
            </a:r>
            <a:r>
              <a:rPr lang="en-US" sz="3600" dirty="0" smtClean="0">
                <a:solidFill>
                  <a:srgbClr val="000099"/>
                </a:solidFill>
                <a:latin typeface="Times New Roman" pitchFamily="18" charset="0"/>
                <a:cs typeface="Times New Roman" pitchFamily="18" charset="0"/>
              </a:rPr>
              <a:t> </a:t>
            </a:r>
            <a:r>
              <a:rPr lang="en-US" sz="3600" dirty="0" err="1" smtClean="0">
                <a:solidFill>
                  <a:srgbClr val="000099"/>
                </a:solidFill>
                <a:latin typeface="Times New Roman" pitchFamily="18" charset="0"/>
                <a:cs typeface="Times New Roman" pitchFamily="18" charset="0"/>
              </a:rPr>
              <a:t>hãy</a:t>
            </a:r>
            <a:r>
              <a:rPr lang="en-US" sz="3600" dirty="0" smtClean="0">
                <a:solidFill>
                  <a:srgbClr val="000099"/>
                </a:solidFill>
                <a:latin typeface="Times New Roman" pitchFamily="18" charset="0"/>
                <a:cs typeface="Times New Roman" pitchFamily="18" charset="0"/>
              </a:rPr>
              <a:t> </a:t>
            </a:r>
            <a:r>
              <a:rPr lang="en-US" sz="3600" dirty="0" err="1" smtClean="0">
                <a:solidFill>
                  <a:srgbClr val="000099"/>
                </a:solidFill>
                <a:latin typeface="Times New Roman" pitchFamily="18" charset="0"/>
                <a:cs typeface="Times New Roman" pitchFamily="18" charset="0"/>
              </a:rPr>
              <a:t>kể</a:t>
            </a:r>
            <a:r>
              <a:rPr lang="en-US" sz="3600" dirty="0" smtClean="0">
                <a:solidFill>
                  <a:srgbClr val="000099"/>
                </a:solidFill>
                <a:latin typeface="Times New Roman" pitchFamily="18" charset="0"/>
                <a:cs typeface="Times New Roman" pitchFamily="18" charset="0"/>
              </a:rPr>
              <a:t> </a:t>
            </a:r>
            <a:r>
              <a:rPr lang="en-US" sz="3600" dirty="0" err="1" smtClean="0">
                <a:solidFill>
                  <a:srgbClr val="000099"/>
                </a:solidFill>
                <a:latin typeface="Times New Roman" pitchFamily="18" charset="0"/>
                <a:cs typeface="Times New Roman" pitchFamily="18" charset="0"/>
              </a:rPr>
              <a:t>các</a:t>
            </a:r>
            <a:r>
              <a:rPr lang="en-US" sz="3600" dirty="0" smtClean="0">
                <a:solidFill>
                  <a:srgbClr val="000099"/>
                </a:solidFill>
                <a:latin typeface="Times New Roman" pitchFamily="18" charset="0"/>
                <a:cs typeface="Times New Roman" pitchFamily="18" charset="0"/>
              </a:rPr>
              <a:t> </a:t>
            </a:r>
            <a:r>
              <a:rPr lang="en-US" sz="3600" dirty="0" err="1" smtClean="0">
                <a:solidFill>
                  <a:srgbClr val="000099"/>
                </a:solidFill>
                <a:latin typeface="Times New Roman" pitchFamily="18" charset="0"/>
                <a:cs typeface="Times New Roman" pitchFamily="18" charset="0"/>
              </a:rPr>
              <a:t>phương</a:t>
            </a:r>
            <a:r>
              <a:rPr lang="en-US" sz="3600" dirty="0" smtClean="0">
                <a:solidFill>
                  <a:srgbClr val="000099"/>
                </a:solidFill>
                <a:latin typeface="Times New Roman" pitchFamily="18" charset="0"/>
                <a:cs typeface="Times New Roman" pitchFamily="18" charset="0"/>
              </a:rPr>
              <a:t> </a:t>
            </a:r>
            <a:r>
              <a:rPr lang="en-US" sz="3600" dirty="0" err="1" smtClean="0">
                <a:solidFill>
                  <a:srgbClr val="000099"/>
                </a:solidFill>
                <a:latin typeface="Times New Roman" pitchFamily="18" charset="0"/>
                <a:cs typeface="Times New Roman" pitchFamily="18" charset="0"/>
              </a:rPr>
              <a:t>pháp</a:t>
            </a:r>
            <a:r>
              <a:rPr lang="en-US" sz="3600" dirty="0" smtClean="0">
                <a:solidFill>
                  <a:srgbClr val="000099"/>
                </a:solidFill>
                <a:latin typeface="Times New Roman" pitchFamily="18" charset="0"/>
                <a:cs typeface="Times New Roman" pitchFamily="18" charset="0"/>
              </a:rPr>
              <a:t> </a:t>
            </a:r>
            <a:r>
              <a:rPr lang="en-US" sz="3600" dirty="0" err="1" smtClean="0">
                <a:solidFill>
                  <a:srgbClr val="000099"/>
                </a:solidFill>
                <a:latin typeface="Times New Roman" pitchFamily="18" charset="0"/>
                <a:cs typeface="Times New Roman" pitchFamily="18" charset="0"/>
              </a:rPr>
              <a:t>và</a:t>
            </a:r>
            <a:r>
              <a:rPr lang="en-US" sz="3600" dirty="0" smtClean="0">
                <a:solidFill>
                  <a:srgbClr val="000099"/>
                </a:solidFill>
                <a:latin typeface="Times New Roman" pitchFamily="18" charset="0"/>
                <a:cs typeface="Times New Roman" pitchFamily="18" charset="0"/>
              </a:rPr>
              <a:t> </a:t>
            </a:r>
            <a:r>
              <a:rPr lang="en-US" sz="3600" dirty="0" err="1" smtClean="0">
                <a:solidFill>
                  <a:srgbClr val="000099"/>
                </a:solidFill>
                <a:latin typeface="Times New Roman" pitchFamily="18" charset="0"/>
                <a:cs typeface="Times New Roman" pitchFamily="18" charset="0"/>
              </a:rPr>
              <a:t>kĩ</a:t>
            </a:r>
            <a:r>
              <a:rPr lang="en-US" sz="3600" dirty="0" smtClean="0">
                <a:solidFill>
                  <a:srgbClr val="000099"/>
                </a:solidFill>
                <a:latin typeface="Times New Roman" pitchFamily="18" charset="0"/>
                <a:cs typeface="Times New Roman" pitchFamily="18" charset="0"/>
              </a:rPr>
              <a:t> </a:t>
            </a:r>
            <a:r>
              <a:rPr lang="en-US" sz="3600" dirty="0" err="1" smtClean="0">
                <a:solidFill>
                  <a:srgbClr val="000099"/>
                </a:solidFill>
                <a:latin typeface="Times New Roman" pitchFamily="18" charset="0"/>
                <a:cs typeface="Times New Roman" pitchFamily="18" charset="0"/>
              </a:rPr>
              <a:t>thuật</a:t>
            </a:r>
            <a:r>
              <a:rPr lang="en-US" sz="3600" dirty="0" smtClean="0">
                <a:solidFill>
                  <a:srgbClr val="000099"/>
                </a:solidFill>
                <a:latin typeface="Times New Roman" pitchFamily="18" charset="0"/>
                <a:cs typeface="Times New Roman" pitchFamily="18" charset="0"/>
              </a:rPr>
              <a:t> </a:t>
            </a:r>
            <a:r>
              <a:rPr lang="en-US" sz="3600" dirty="0" err="1" smtClean="0">
                <a:solidFill>
                  <a:srgbClr val="000099"/>
                </a:solidFill>
                <a:latin typeface="Times New Roman" pitchFamily="18" charset="0"/>
                <a:cs typeface="Times New Roman" pitchFamily="18" charset="0"/>
              </a:rPr>
              <a:t>dạy</a:t>
            </a:r>
            <a:r>
              <a:rPr lang="en-US" sz="3600" dirty="0" smtClean="0">
                <a:solidFill>
                  <a:srgbClr val="000099"/>
                </a:solidFill>
                <a:latin typeface="Times New Roman" pitchFamily="18" charset="0"/>
                <a:cs typeface="Times New Roman" pitchFamily="18" charset="0"/>
              </a:rPr>
              <a:t> </a:t>
            </a:r>
            <a:r>
              <a:rPr lang="en-US" sz="3600" dirty="0" err="1" smtClean="0">
                <a:solidFill>
                  <a:srgbClr val="000099"/>
                </a:solidFill>
                <a:latin typeface="Times New Roman" pitchFamily="18" charset="0"/>
                <a:cs typeface="Times New Roman" pitchFamily="18" charset="0"/>
              </a:rPr>
              <a:t>học</a:t>
            </a:r>
            <a:r>
              <a:rPr lang="en-US" sz="3600" dirty="0" smtClean="0">
                <a:solidFill>
                  <a:srgbClr val="000099"/>
                </a:solidFill>
                <a:latin typeface="Times New Roman" pitchFamily="18" charset="0"/>
                <a:cs typeface="Times New Roman" pitchFamily="18" charset="0"/>
              </a:rPr>
              <a:t> </a:t>
            </a:r>
            <a:r>
              <a:rPr lang="en-US" sz="3600" dirty="0" err="1" smtClean="0">
                <a:solidFill>
                  <a:srgbClr val="000099"/>
                </a:solidFill>
                <a:latin typeface="Times New Roman" pitchFamily="18" charset="0"/>
                <a:cs typeface="Times New Roman" pitchFamily="18" charset="0"/>
              </a:rPr>
              <a:t>tích</a:t>
            </a:r>
            <a:r>
              <a:rPr lang="en-US" sz="3600" dirty="0" smtClean="0">
                <a:solidFill>
                  <a:srgbClr val="000099"/>
                </a:solidFill>
                <a:latin typeface="Times New Roman" pitchFamily="18" charset="0"/>
                <a:cs typeface="Times New Roman" pitchFamily="18" charset="0"/>
              </a:rPr>
              <a:t> </a:t>
            </a:r>
            <a:r>
              <a:rPr lang="en-US" sz="3600" dirty="0" err="1" smtClean="0">
                <a:solidFill>
                  <a:srgbClr val="000099"/>
                </a:solidFill>
                <a:latin typeface="Times New Roman" pitchFamily="18" charset="0"/>
                <a:cs typeface="Times New Roman" pitchFamily="18" charset="0"/>
              </a:rPr>
              <a:t>cực</a:t>
            </a:r>
            <a:r>
              <a:rPr lang="en-US" sz="3600" dirty="0" smtClean="0">
                <a:solidFill>
                  <a:srgbClr val="000099"/>
                </a:solidFill>
                <a:latin typeface="Times New Roman" pitchFamily="18" charset="0"/>
                <a:cs typeface="Times New Roman" pitchFamily="18" charset="0"/>
              </a:rPr>
              <a:t> </a:t>
            </a:r>
            <a:r>
              <a:rPr lang="en-US" sz="3600" dirty="0" err="1" smtClean="0">
                <a:solidFill>
                  <a:srgbClr val="000099"/>
                </a:solidFill>
                <a:latin typeface="Times New Roman" pitchFamily="18" charset="0"/>
                <a:cs typeface="Times New Roman" pitchFamily="18" charset="0"/>
              </a:rPr>
              <a:t>góp</a:t>
            </a:r>
            <a:r>
              <a:rPr lang="en-US" sz="3600" dirty="0" smtClean="0">
                <a:solidFill>
                  <a:srgbClr val="000099"/>
                </a:solidFill>
                <a:latin typeface="Times New Roman" pitchFamily="18" charset="0"/>
                <a:cs typeface="Times New Roman" pitchFamily="18" charset="0"/>
              </a:rPr>
              <a:t> </a:t>
            </a:r>
            <a:r>
              <a:rPr lang="en-US" sz="3600" dirty="0" err="1" smtClean="0">
                <a:solidFill>
                  <a:srgbClr val="000099"/>
                </a:solidFill>
                <a:latin typeface="Times New Roman" pitchFamily="18" charset="0"/>
                <a:cs typeface="Times New Roman" pitchFamily="18" charset="0"/>
              </a:rPr>
              <a:t>phần</a:t>
            </a:r>
            <a:r>
              <a:rPr lang="en-US" sz="3600" dirty="0" smtClean="0">
                <a:solidFill>
                  <a:srgbClr val="000099"/>
                </a:solidFill>
                <a:latin typeface="Times New Roman" pitchFamily="18" charset="0"/>
                <a:cs typeface="Times New Roman" pitchFamily="18" charset="0"/>
              </a:rPr>
              <a:t> </a:t>
            </a:r>
            <a:r>
              <a:rPr lang="en-US" sz="3600" dirty="0" err="1" smtClean="0">
                <a:solidFill>
                  <a:srgbClr val="000099"/>
                </a:solidFill>
                <a:latin typeface="Times New Roman" pitchFamily="18" charset="0"/>
                <a:cs typeface="Times New Roman" pitchFamily="18" charset="0"/>
              </a:rPr>
              <a:t>phát</a:t>
            </a:r>
            <a:r>
              <a:rPr lang="en-US" sz="3600" dirty="0" smtClean="0">
                <a:solidFill>
                  <a:srgbClr val="000099"/>
                </a:solidFill>
                <a:latin typeface="Times New Roman" pitchFamily="18" charset="0"/>
                <a:cs typeface="Times New Roman" pitchFamily="18" charset="0"/>
              </a:rPr>
              <a:t> </a:t>
            </a:r>
            <a:r>
              <a:rPr lang="en-US" sz="3600" dirty="0" err="1" smtClean="0">
                <a:solidFill>
                  <a:srgbClr val="000099"/>
                </a:solidFill>
                <a:latin typeface="Times New Roman" pitchFamily="18" charset="0"/>
                <a:cs typeface="Times New Roman" pitchFamily="18" charset="0"/>
              </a:rPr>
              <a:t>triển</a:t>
            </a:r>
            <a:r>
              <a:rPr lang="en-US" sz="3600" dirty="0" smtClean="0">
                <a:solidFill>
                  <a:srgbClr val="000099"/>
                </a:solidFill>
                <a:latin typeface="Times New Roman" pitchFamily="18" charset="0"/>
                <a:cs typeface="Times New Roman" pitchFamily="18" charset="0"/>
              </a:rPr>
              <a:t> </a:t>
            </a:r>
            <a:r>
              <a:rPr lang="en-US" sz="3600" dirty="0" err="1" smtClean="0">
                <a:solidFill>
                  <a:srgbClr val="000099"/>
                </a:solidFill>
                <a:latin typeface="Times New Roman" pitchFamily="18" charset="0"/>
                <a:cs typeface="Times New Roman" pitchFamily="18" charset="0"/>
              </a:rPr>
              <a:t>năng</a:t>
            </a:r>
            <a:r>
              <a:rPr lang="en-US" sz="3600" dirty="0" smtClean="0">
                <a:solidFill>
                  <a:srgbClr val="000099"/>
                </a:solidFill>
                <a:latin typeface="Times New Roman" pitchFamily="18" charset="0"/>
                <a:cs typeface="Times New Roman" pitchFamily="18" charset="0"/>
              </a:rPr>
              <a:t> </a:t>
            </a:r>
            <a:r>
              <a:rPr lang="en-US" sz="3600" dirty="0" err="1" smtClean="0">
                <a:solidFill>
                  <a:srgbClr val="000099"/>
                </a:solidFill>
                <a:latin typeface="Times New Roman" pitchFamily="18" charset="0"/>
                <a:cs typeface="Times New Roman" pitchFamily="18" charset="0"/>
              </a:rPr>
              <a:t>lực</a:t>
            </a:r>
            <a:r>
              <a:rPr lang="en-US" sz="3600" dirty="0" smtClean="0">
                <a:solidFill>
                  <a:srgbClr val="000099"/>
                </a:solidFill>
                <a:latin typeface="Times New Roman" pitchFamily="18" charset="0"/>
                <a:cs typeface="Times New Roman" pitchFamily="18" charset="0"/>
              </a:rPr>
              <a:t>, </a:t>
            </a:r>
            <a:r>
              <a:rPr lang="en-US" sz="3600" dirty="0" err="1" smtClean="0">
                <a:solidFill>
                  <a:srgbClr val="000099"/>
                </a:solidFill>
                <a:latin typeface="Times New Roman" pitchFamily="18" charset="0"/>
                <a:cs typeface="Times New Roman" pitchFamily="18" charset="0"/>
              </a:rPr>
              <a:t>phẩm</a:t>
            </a:r>
            <a:r>
              <a:rPr lang="en-US" sz="3600" dirty="0" smtClean="0">
                <a:solidFill>
                  <a:srgbClr val="000099"/>
                </a:solidFill>
                <a:latin typeface="Times New Roman" pitchFamily="18" charset="0"/>
                <a:cs typeface="Times New Roman" pitchFamily="18" charset="0"/>
              </a:rPr>
              <a:t> </a:t>
            </a:r>
            <a:r>
              <a:rPr lang="en-US" sz="3600" dirty="0" err="1" smtClean="0">
                <a:solidFill>
                  <a:srgbClr val="000099"/>
                </a:solidFill>
                <a:latin typeface="Times New Roman" pitchFamily="18" charset="0"/>
                <a:cs typeface="Times New Roman" pitchFamily="18" charset="0"/>
              </a:rPr>
              <a:t>chất</a:t>
            </a:r>
            <a:r>
              <a:rPr lang="en-US" sz="3600" dirty="0" smtClean="0">
                <a:solidFill>
                  <a:srgbClr val="000099"/>
                </a:solidFill>
                <a:latin typeface="Times New Roman" pitchFamily="18" charset="0"/>
                <a:cs typeface="Times New Roman" pitchFamily="18" charset="0"/>
              </a:rPr>
              <a:t> </a:t>
            </a:r>
            <a:r>
              <a:rPr lang="en-US" sz="3600" dirty="0" err="1" smtClean="0">
                <a:solidFill>
                  <a:srgbClr val="000099"/>
                </a:solidFill>
                <a:latin typeface="Times New Roman" pitchFamily="18" charset="0"/>
                <a:cs typeface="Times New Roman" pitchFamily="18" charset="0"/>
              </a:rPr>
              <a:t>học</a:t>
            </a:r>
            <a:r>
              <a:rPr lang="en-US" sz="3600" dirty="0" smtClean="0">
                <a:solidFill>
                  <a:srgbClr val="000099"/>
                </a:solidFill>
                <a:latin typeface="Times New Roman" pitchFamily="18" charset="0"/>
                <a:cs typeface="Times New Roman" pitchFamily="18" charset="0"/>
              </a:rPr>
              <a:t> </a:t>
            </a:r>
            <a:r>
              <a:rPr lang="en-US" sz="3600" dirty="0" err="1" smtClean="0">
                <a:solidFill>
                  <a:srgbClr val="000099"/>
                </a:solidFill>
                <a:latin typeface="Times New Roman" pitchFamily="18" charset="0"/>
                <a:cs typeface="Times New Roman" pitchFamily="18" charset="0"/>
              </a:rPr>
              <a:t>sinh</a:t>
            </a:r>
            <a:r>
              <a:rPr lang="en-US" sz="3600" dirty="0" smtClean="0">
                <a:solidFill>
                  <a:srgbClr val="000099"/>
                </a:solidFill>
                <a:latin typeface="Times New Roman" pitchFamily="18" charset="0"/>
                <a:cs typeface="Times New Roman" pitchFamily="18" charset="0"/>
              </a:rPr>
              <a:t> </a:t>
            </a:r>
            <a:r>
              <a:rPr lang="en-US" sz="3600" dirty="0" err="1" smtClean="0">
                <a:solidFill>
                  <a:srgbClr val="000099"/>
                </a:solidFill>
                <a:latin typeface="Times New Roman" pitchFamily="18" charset="0"/>
                <a:cs typeface="Times New Roman" pitchFamily="18" charset="0"/>
              </a:rPr>
              <a:t>tiểu</a:t>
            </a:r>
            <a:r>
              <a:rPr lang="en-US" sz="3600" dirty="0" smtClean="0">
                <a:solidFill>
                  <a:srgbClr val="000099"/>
                </a:solidFill>
                <a:latin typeface="Times New Roman" pitchFamily="18" charset="0"/>
                <a:cs typeface="Times New Roman" pitchFamily="18" charset="0"/>
              </a:rPr>
              <a:t> </a:t>
            </a:r>
            <a:r>
              <a:rPr lang="en-US" sz="3600" dirty="0" err="1" smtClean="0">
                <a:solidFill>
                  <a:srgbClr val="000099"/>
                </a:solidFill>
                <a:latin typeface="Times New Roman" pitchFamily="18" charset="0"/>
                <a:cs typeface="Times New Roman" pitchFamily="18" charset="0"/>
              </a:rPr>
              <a:t>học</a:t>
            </a:r>
            <a:r>
              <a:rPr lang="en-US" sz="3600" dirty="0" smtClean="0">
                <a:solidFill>
                  <a:srgbClr val="000099"/>
                </a:solidFill>
                <a:latin typeface="Times New Roman" pitchFamily="18" charset="0"/>
                <a:cs typeface="Times New Roman" pitchFamily="18" charset="0"/>
              </a:rPr>
              <a:t> qua </a:t>
            </a:r>
            <a:r>
              <a:rPr lang="en-US" sz="3600" dirty="0" err="1" smtClean="0">
                <a:solidFill>
                  <a:srgbClr val="000099"/>
                </a:solidFill>
                <a:latin typeface="Times New Roman" pitchFamily="18" charset="0"/>
                <a:cs typeface="Times New Roman" pitchFamily="18" charset="0"/>
              </a:rPr>
              <a:t>dạy</a:t>
            </a:r>
            <a:r>
              <a:rPr lang="en-US" sz="3600" dirty="0" smtClean="0">
                <a:solidFill>
                  <a:srgbClr val="000099"/>
                </a:solidFill>
                <a:latin typeface="Times New Roman" pitchFamily="18" charset="0"/>
                <a:cs typeface="Times New Roman" pitchFamily="18" charset="0"/>
              </a:rPr>
              <a:t> </a:t>
            </a:r>
            <a:r>
              <a:rPr lang="en-US" sz="3600" dirty="0" err="1" smtClean="0">
                <a:solidFill>
                  <a:srgbClr val="000099"/>
                </a:solidFill>
                <a:latin typeface="Times New Roman" pitchFamily="18" charset="0"/>
                <a:cs typeface="Times New Roman" pitchFamily="18" charset="0"/>
              </a:rPr>
              <a:t>học</a:t>
            </a:r>
            <a:r>
              <a:rPr lang="en-US" sz="3600" dirty="0" smtClean="0">
                <a:solidFill>
                  <a:srgbClr val="000099"/>
                </a:solidFill>
                <a:latin typeface="Times New Roman" pitchFamily="18" charset="0"/>
                <a:cs typeface="Times New Roman" pitchFamily="18" charset="0"/>
              </a:rPr>
              <a:t> </a:t>
            </a:r>
            <a:r>
              <a:rPr lang="en-US" sz="3600" dirty="0" err="1" smtClean="0">
                <a:solidFill>
                  <a:srgbClr val="000099"/>
                </a:solidFill>
                <a:latin typeface="Times New Roman" pitchFamily="18" charset="0"/>
                <a:cs typeface="Times New Roman" pitchFamily="18" charset="0"/>
              </a:rPr>
              <a:t>môn</a:t>
            </a:r>
            <a:r>
              <a:rPr lang="en-US" sz="3600" dirty="0" smtClean="0">
                <a:solidFill>
                  <a:srgbClr val="000099"/>
                </a:solidFill>
                <a:latin typeface="Times New Roman" pitchFamily="18" charset="0"/>
                <a:cs typeface="Times New Roman" pitchFamily="18" charset="0"/>
              </a:rPr>
              <a:t> </a:t>
            </a:r>
            <a:r>
              <a:rPr lang="en-US" sz="3600" dirty="0" err="1" smtClean="0">
                <a:solidFill>
                  <a:srgbClr val="000099"/>
                </a:solidFill>
                <a:latin typeface="Times New Roman" pitchFamily="18" charset="0"/>
                <a:cs typeface="Times New Roman" pitchFamily="18" charset="0"/>
              </a:rPr>
              <a:t>toán</a:t>
            </a:r>
            <a:r>
              <a:rPr lang="en-US" sz="3600" dirty="0" smtClean="0">
                <a:solidFill>
                  <a:srgbClr val="000099"/>
                </a:solidFill>
                <a:latin typeface="Times New Roman" pitchFamily="18" charset="0"/>
                <a:cs typeface="Times New Roman" pitchFamily="18" charset="0"/>
              </a:rPr>
              <a:t>.</a:t>
            </a:r>
            <a:endParaRPr lang="en-US" sz="3600" dirty="0">
              <a:solidFill>
                <a:srgbClr val="0000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sf"/>
          <p:cNvPicPr>
            <a:picLocks noChangeAspect="1" noChangeArrowheads="1"/>
          </p:cNvPicPr>
          <p:nvPr/>
        </p:nvPicPr>
        <p:blipFill>
          <a:blip r:embed="rId3"/>
          <a:srcRect/>
          <a:stretch>
            <a:fillRect/>
          </a:stretch>
        </p:blipFill>
        <p:spPr bwMode="auto">
          <a:xfrm>
            <a:off x="0" y="0"/>
            <a:ext cx="9143998" cy="6858000"/>
          </a:xfrm>
          <a:prstGeom prst="rect">
            <a:avLst/>
          </a:prstGeom>
          <a:noFill/>
        </p:spPr>
      </p:pic>
      <p:pic>
        <p:nvPicPr>
          <p:cNvPr id="1029" name="Picture 5"/>
          <p:cNvPicPr>
            <a:picLocks noChangeAspect="1" noChangeArrowheads="1"/>
          </p:cNvPicPr>
          <p:nvPr/>
        </p:nvPicPr>
        <p:blipFill>
          <a:blip r:embed="rId4"/>
          <a:srcRect/>
          <a:stretch>
            <a:fillRect/>
          </a:stretch>
        </p:blipFill>
        <p:spPr bwMode="auto">
          <a:xfrm>
            <a:off x="0" y="29972"/>
            <a:ext cx="9144000" cy="6828028"/>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0" y="1295400"/>
            <a:ext cx="4572000" cy="5334000"/>
          </a:xfrm>
          <a:prstGeom prst="rect">
            <a:avLst/>
          </a:prstGeom>
          <a:noFill/>
          <a:ln w="9525">
            <a:noFill/>
            <a:miter lim="800000"/>
            <a:headEnd/>
            <a:tailEnd/>
          </a:ln>
          <a:effectLst/>
        </p:spPr>
      </p:pic>
      <p:sp>
        <p:nvSpPr>
          <p:cNvPr id="8" name="TextBox 7"/>
          <p:cNvSpPr txBox="1"/>
          <p:nvPr/>
        </p:nvSpPr>
        <p:spPr>
          <a:xfrm>
            <a:off x="457200" y="436602"/>
            <a:ext cx="7924800" cy="553998"/>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   </a:t>
            </a:r>
            <a:r>
              <a:rPr lang="en-US" sz="3000" b="1" dirty="0" smtClean="0">
                <a:solidFill>
                  <a:srgbClr val="0000CC"/>
                </a:solidFill>
                <a:latin typeface="Times New Roman" pitchFamily="18" charset="0"/>
                <a:cs typeface="Times New Roman" pitchFamily="18" charset="0"/>
              </a:rPr>
              <a:t>MỘT SỐ PPDH PHÁT TRIỂN PC, NL, HS</a:t>
            </a:r>
            <a:endParaRPr lang="en-US" sz="3000" b="1" dirty="0">
              <a:solidFill>
                <a:srgbClr val="0000CC"/>
              </a:solidFill>
              <a:latin typeface="Times New Roman" pitchFamily="18" charset="0"/>
              <a:cs typeface="Times New Roman" pitchFamily="18" charset="0"/>
            </a:endParaRPr>
          </a:p>
        </p:txBody>
      </p:sp>
      <p:grpSp>
        <p:nvGrpSpPr>
          <p:cNvPr id="2" name="Group 20"/>
          <p:cNvGrpSpPr/>
          <p:nvPr/>
        </p:nvGrpSpPr>
        <p:grpSpPr>
          <a:xfrm>
            <a:off x="4495800" y="1371600"/>
            <a:ext cx="4759519" cy="5105400"/>
            <a:chOff x="4495800" y="1371600"/>
            <a:chExt cx="4759519" cy="5105400"/>
          </a:xfrm>
        </p:grpSpPr>
        <p:pic>
          <p:nvPicPr>
            <p:cNvPr id="1028" name="Picture 4"/>
            <p:cNvPicPr>
              <a:picLocks noChangeAspect="1" noChangeArrowheads="1"/>
            </p:cNvPicPr>
            <p:nvPr/>
          </p:nvPicPr>
          <p:blipFill>
            <a:blip r:embed="rId6"/>
            <a:srcRect/>
            <a:stretch>
              <a:fillRect/>
            </a:stretch>
          </p:blipFill>
          <p:spPr bwMode="auto">
            <a:xfrm>
              <a:off x="4495800" y="1371600"/>
              <a:ext cx="4648200" cy="5105400"/>
            </a:xfrm>
            <a:prstGeom prst="rect">
              <a:avLst/>
            </a:prstGeom>
            <a:noFill/>
            <a:ln w="9525">
              <a:noFill/>
              <a:miter lim="800000"/>
              <a:headEnd/>
              <a:tailEnd/>
            </a:ln>
            <a:effectLst/>
          </p:spPr>
        </p:pic>
        <p:grpSp>
          <p:nvGrpSpPr>
            <p:cNvPr id="3" name="Group 19"/>
            <p:cNvGrpSpPr/>
            <p:nvPr/>
          </p:nvGrpSpPr>
          <p:grpSpPr>
            <a:xfrm>
              <a:off x="5105400" y="1524000"/>
              <a:ext cx="4149919" cy="4724400"/>
              <a:chOff x="5105400" y="1524000"/>
              <a:chExt cx="4149919" cy="4724400"/>
            </a:xfrm>
          </p:grpSpPr>
          <p:sp>
            <p:nvSpPr>
              <p:cNvPr id="9" name="TextBox 8"/>
              <p:cNvSpPr txBox="1"/>
              <p:nvPr/>
            </p:nvSpPr>
            <p:spPr>
              <a:xfrm>
                <a:off x="6096000" y="1524000"/>
                <a:ext cx="1783822" cy="523220"/>
              </a:xfrm>
              <a:prstGeom prst="rect">
                <a:avLst/>
              </a:prstGeom>
              <a:noFill/>
            </p:spPr>
            <p:txBody>
              <a:bodyPr wrap="none" rtlCol="0">
                <a:spAutoFit/>
              </a:bodyPr>
              <a:lstStyle/>
              <a:p>
                <a:r>
                  <a:rPr lang="en-US" sz="2800" b="1" dirty="0" smtClean="0">
                    <a:solidFill>
                      <a:schemeClr val="bg1"/>
                    </a:solidFill>
                    <a:latin typeface="Times New Roman" pitchFamily="18" charset="0"/>
                    <a:cs typeface="Times New Roman" pitchFamily="18" charset="0"/>
                  </a:rPr>
                  <a:t>HỢP TÁC</a:t>
                </a:r>
                <a:endParaRPr lang="en-US" sz="2800" b="1" dirty="0">
                  <a:solidFill>
                    <a:schemeClr val="bg1"/>
                  </a:solidFill>
                  <a:latin typeface="Times New Roman" pitchFamily="18" charset="0"/>
                  <a:cs typeface="Times New Roman" pitchFamily="18" charset="0"/>
                </a:endParaRPr>
              </a:p>
            </p:txBody>
          </p:sp>
          <p:sp>
            <p:nvSpPr>
              <p:cNvPr id="10" name="TextBox 9"/>
              <p:cNvSpPr txBox="1"/>
              <p:nvPr/>
            </p:nvSpPr>
            <p:spPr>
              <a:xfrm>
                <a:off x="5105400" y="2600980"/>
                <a:ext cx="3951595" cy="523220"/>
              </a:xfrm>
              <a:prstGeom prst="rect">
                <a:avLst/>
              </a:prstGeom>
              <a:noFill/>
            </p:spPr>
            <p:txBody>
              <a:bodyPr wrap="none" rtlCol="0">
                <a:spAutoFit/>
              </a:bodyPr>
              <a:lstStyle/>
              <a:p>
                <a:r>
                  <a:rPr lang="en-US" sz="2800" b="1" dirty="0" smtClean="0">
                    <a:solidFill>
                      <a:schemeClr val="bg1"/>
                    </a:solidFill>
                    <a:latin typeface="Times New Roman" pitchFamily="18" charset="0"/>
                    <a:cs typeface="Times New Roman" pitchFamily="18" charset="0"/>
                  </a:rPr>
                  <a:t>PHÁT HIỆN VÀ GQVĐ</a:t>
                </a:r>
                <a:endParaRPr lang="en-US" sz="2800" b="1" dirty="0">
                  <a:solidFill>
                    <a:schemeClr val="bg1"/>
                  </a:solidFill>
                  <a:latin typeface="Times New Roman" pitchFamily="18" charset="0"/>
                  <a:cs typeface="Times New Roman" pitchFamily="18" charset="0"/>
                </a:endParaRPr>
              </a:p>
            </p:txBody>
          </p:sp>
          <p:sp>
            <p:nvSpPr>
              <p:cNvPr id="11" name="TextBox 10"/>
              <p:cNvSpPr txBox="1"/>
              <p:nvPr/>
            </p:nvSpPr>
            <p:spPr>
              <a:xfrm>
                <a:off x="5105400" y="3743980"/>
                <a:ext cx="4149919" cy="523220"/>
              </a:xfrm>
              <a:prstGeom prst="rect">
                <a:avLst/>
              </a:prstGeom>
              <a:noFill/>
            </p:spPr>
            <p:txBody>
              <a:bodyPr wrap="none" rtlCol="0">
                <a:spAutoFit/>
              </a:bodyPr>
              <a:lstStyle/>
              <a:p>
                <a:r>
                  <a:rPr lang="en-US" sz="2800" b="1" dirty="0" smtClean="0">
                    <a:solidFill>
                      <a:schemeClr val="bg1"/>
                    </a:solidFill>
                    <a:latin typeface="Times New Roman" pitchFamily="18" charset="0"/>
                    <a:cs typeface="Times New Roman" pitchFamily="18" charset="0"/>
                  </a:rPr>
                  <a:t>LỚP HỌC ĐẢO NGƯỢC</a:t>
                </a:r>
                <a:endParaRPr lang="en-US" sz="2800" b="1" dirty="0">
                  <a:solidFill>
                    <a:schemeClr val="bg1"/>
                  </a:solidFill>
                  <a:latin typeface="Times New Roman" pitchFamily="18" charset="0"/>
                  <a:cs typeface="Times New Roman" pitchFamily="18" charset="0"/>
                </a:endParaRPr>
              </a:p>
            </p:txBody>
          </p:sp>
          <p:sp>
            <p:nvSpPr>
              <p:cNvPr id="12" name="TextBox 11"/>
              <p:cNvSpPr txBox="1"/>
              <p:nvPr/>
            </p:nvSpPr>
            <p:spPr>
              <a:xfrm>
                <a:off x="6248400" y="4810780"/>
                <a:ext cx="1968809" cy="523220"/>
              </a:xfrm>
              <a:prstGeom prst="rect">
                <a:avLst/>
              </a:prstGeom>
              <a:noFill/>
            </p:spPr>
            <p:txBody>
              <a:bodyPr wrap="none" rtlCol="0">
                <a:spAutoFit/>
              </a:bodyPr>
              <a:lstStyle/>
              <a:p>
                <a:r>
                  <a:rPr lang="en-US" sz="2800" b="1" dirty="0" smtClean="0">
                    <a:solidFill>
                      <a:schemeClr val="bg1"/>
                    </a:solidFill>
                    <a:latin typeface="Times New Roman" pitchFamily="18" charset="0"/>
                    <a:cs typeface="Times New Roman" pitchFamily="18" charset="0"/>
                  </a:rPr>
                  <a:t>TÍCH HỢP</a:t>
                </a:r>
                <a:endParaRPr lang="en-US" sz="2800" b="1" dirty="0">
                  <a:solidFill>
                    <a:schemeClr val="bg1"/>
                  </a:solidFill>
                  <a:latin typeface="Times New Roman" pitchFamily="18" charset="0"/>
                  <a:cs typeface="Times New Roman" pitchFamily="18" charset="0"/>
                </a:endParaRPr>
              </a:p>
            </p:txBody>
          </p:sp>
          <p:sp>
            <p:nvSpPr>
              <p:cNvPr id="13" name="TextBox 12"/>
              <p:cNvSpPr txBox="1"/>
              <p:nvPr/>
            </p:nvSpPr>
            <p:spPr>
              <a:xfrm>
                <a:off x="6477000" y="5725180"/>
                <a:ext cx="1338828" cy="523220"/>
              </a:xfrm>
              <a:prstGeom prst="rect">
                <a:avLst/>
              </a:prstGeom>
              <a:noFill/>
            </p:spPr>
            <p:txBody>
              <a:bodyPr wrap="none" rtlCol="0">
                <a:spAutoFit/>
              </a:bodyPr>
              <a:lstStyle/>
              <a:p>
                <a:r>
                  <a:rPr lang="en-US" sz="2800" b="1" dirty="0" smtClean="0">
                    <a:solidFill>
                      <a:schemeClr val="bg1"/>
                    </a:solidFill>
                    <a:latin typeface="Times New Roman" pitchFamily="18" charset="0"/>
                    <a:cs typeface="Times New Roman" pitchFamily="18" charset="0"/>
                  </a:rPr>
                  <a:t>DỰ ÁN</a:t>
                </a:r>
                <a:endParaRPr lang="en-US" sz="2800" b="1" dirty="0">
                  <a:solidFill>
                    <a:schemeClr val="bg1"/>
                  </a:solidFill>
                  <a:latin typeface="Times New Roman" pitchFamily="18" charset="0"/>
                  <a:cs typeface="Times New Roman" pitchFamily="18" charset="0"/>
                </a:endParaRPr>
              </a:p>
            </p:txBody>
          </p:sp>
        </p:grpSp>
      </p:grpSp>
      <p:grpSp>
        <p:nvGrpSpPr>
          <p:cNvPr id="4" name="Group 18"/>
          <p:cNvGrpSpPr/>
          <p:nvPr/>
        </p:nvGrpSpPr>
        <p:grpSpPr>
          <a:xfrm>
            <a:off x="685800" y="1524000"/>
            <a:ext cx="3426644" cy="4638020"/>
            <a:chOff x="685800" y="1524000"/>
            <a:chExt cx="3426644" cy="4638020"/>
          </a:xfrm>
        </p:grpSpPr>
        <p:sp>
          <p:nvSpPr>
            <p:cNvPr id="14" name="TextBox 13"/>
            <p:cNvSpPr txBox="1"/>
            <p:nvPr/>
          </p:nvSpPr>
          <p:spPr>
            <a:xfrm>
              <a:off x="685800" y="1524000"/>
              <a:ext cx="3426644" cy="523220"/>
            </a:xfrm>
            <a:prstGeom prst="rect">
              <a:avLst/>
            </a:prstGeom>
            <a:noFill/>
          </p:spPr>
          <p:txBody>
            <a:bodyPr wrap="none" rtlCol="0">
              <a:spAutoFit/>
            </a:bodyPr>
            <a:lstStyle/>
            <a:p>
              <a:r>
                <a:rPr lang="en-US" sz="2800" b="1" dirty="0" smtClean="0">
                  <a:solidFill>
                    <a:schemeClr val="bg1"/>
                  </a:solidFill>
                  <a:latin typeface="Times New Roman" pitchFamily="18" charset="0"/>
                  <a:cs typeface="Times New Roman" pitchFamily="18" charset="0"/>
                </a:rPr>
                <a:t>BÀN TAY NẶN BỘT</a:t>
              </a:r>
              <a:endParaRPr lang="en-US" sz="2800" b="1" dirty="0">
                <a:solidFill>
                  <a:schemeClr val="bg1"/>
                </a:solidFill>
                <a:latin typeface="Times New Roman" pitchFamily="18" charset="0"/>
                <a:cs typeface="Times New Roman" pitchFamily="18" charset="0"/>
              </a:endParaRPr>
            </a:p>
          </p:txBody>
        </p:sp>
        <p:sp>
          <p:nvSpPr>
            <p:cNvPr id="15" name="TextBox 14"/>
            <p:cNvSpPr txBox="1"/>
            <p:nvPr/>
          </p:nvSpPr>
          <p:spPr>
            <a:xfrm>
              <a:off x="1143000" y="2590800"/>
              <a:ext cx="2547492" cy="523220"/>
            </a:xfrm>
            <a:prstGeom prst="rect">
              <a:avLst/>
            </a:prstGeom>
            <a:noFill/>
          </p:spPr>
          <p:txBody>
            <a:bodyPr wrap="none" rtlCol="0">
              <a:spAutoFit/>
            </a:bodyPr>
            <a:lstStyle/>
            <a:p>
              <a:r>
                <a:rPr lang="en-US" sz="2800" b="1" dirty="0" smtClean="0">
                  <a:solidFill>
                    <a:schemeClr val="bg1"/>
                  </a:solidFill>
                  <a:latin typeface="Times New Roman" pitchFamily="18" charset="0"/>
                  <a:cs typeface="Times New Roman" pitchFamily="18" charset="0"/>
                </a:rPr>
                <a:t>TÌNH HUỐNG</a:t>
              </a:r>
              <a:endParaRPr lang="en-US" sz="2800" b="1" dirty="0">
                <a:solidFill>
                  <a:schemeClr val="bg1"/>
                </a:solidFill>
                <a:latin typeface="Times New Roman" pitchFamily="18" charset="0"/>
                <a:cs typeface="Times New Roman" pitchFamily="18" charset="0"/>
              </a:endParaRPr>
            </a:p>
          </p:txBody>
        </p:sp>
        <p:sp>
          <p:nvSpPr>
            <p:cNvPr id="16" name="TextBox 15"/>
            <p:cNvSpPr txBox="1"/>
            <p:nvPr/>
          </p:nvSpPr>
          <p:spPr>
            <a:xfrm>
              <a:off x="1066800" y="3657600"/>
              <a:ext cx="2414444" cy="523220"/>
            </a:xfrm>
            <a:prstGeom prst="rect">
              <a:avLst/>
            </a:prstGeom>
            <a:noFill/>
          </p:spPr>
          <p:txBody>
            <a:bodyPr wrap="none" rtlCol="0">
              <a:spAutoFit/>
            </a:bodyPr>
            <a:lstStyle/>
            <a:p>
              <a:r>
                <a:rPr lang="en-US" sz="2800" b="1" dirty="0" smtClean="0">
                  <a:solidFill>
                    <a:schemeClr val="bg1"/>
                  </a:solidFill>
                  <a:latin typeface="Times New Roman" pitchFamily="18" charset="0"/>
                  <a:cs typeface="Times New Roman" pitchFamily="18" charset="0"/>
                </a:rPr>
                <a:t>THỰC HÀNH</a:t>
              </a:r>
              <a:endParaRPr lang="en-US" sz="2800" b="1" dirty="0">
                <a:solidFill>
                  <a:schemeClr val="bg1"/>
                </a:solidFill>
                <a:latin typeface="Times New Roman" pitchFamily="18" charset="0"/>
                <a:cs typeface="Times New Roman" pitchFamily="18" charset="0"/>
              </a:endParaRPr>
            </a:p>
          </p:txBody>
        </p:sp>
        <p:sp>
          <p:nvSpPr>
            <p:cNvPr id="17" name="TextBox 16"/>
            <p:cNvSpPr txBox="1"/>
            <p:nvPr/>
          </p:nvSpPr>
          <p:spPr>
            <a:xfrm>
              <a:off x="1143000" y="4810780"/>
              <a:ext cx="2465740" cy="523220"/>
            </a:xfrm>
            <a:prstGeom prst="rect">
              <a:avLst/>
            </a:prstGeom>
            <a:noFill/>
          </p:spPr>
          <p:txBody>
            <a:bodyPr wrap="none" rtlCol="0">
              <a:spAutoFit/>
            </a:bodyPr>
            <a:lstStyle/>
            <a:p>
              <a:r>
                <a:rPr lang="en-US" sz="2800" b="1" dirty="0" smtClean="0">
                  <a:solidFill>
                    <a:schemeClr val="bg1"/>
                  </a:solidFill>
                  <a:latin typeface="Times New Roman" pitchFamily="18" charset="0"/>
                  <a:cs typeface="Times New Roman" pitchFamily="18" charset="0"/>
                </a:rPr>
                <a:t>THÍ NGHIỆM</a:t>
              </a:r>
              <a:endParaRPr lang="en-US" sz="2800" b="1" dirty="0">
                <a:solidFill>
                  <a:schemeClr val="bg1"/>
                </a:solidFill>
                <a:latin typeface="Times New Roman" pitchFamily="18" charset="0"/>
                <a:cs typeface="Times New Roman" pitchFamily="18" charset="0"/>
              </a:endParaRPr>
            </a:p>
          </p:txBody>
        </p:sp>
        <p:sp>
          <p:nvSpPr>
            <p:cNvPr id="18" name="TextBox 17"/>
            <p:cNvSpPr txBox="1"/>
            <p:nvPr/>
          </p:nvSpPr>
          <p:spPr>
            <a:xfrm>
              <a:off x="1143000" y="5638800"/>
              <a:ext cx="2348143" cy="523220"/>
            </a:xfrm>
            <a:prstGeom prst="rect">
              <a:avLst/>
            </a:prstGeom>
            <a:noFill/>
          </p:spPr>
          <p:txBody>
            <a:bodyPr wrap="none" rtlCol="0">
              <a:spAutoFit/>
            </a:bodyPr>
            <a:lstStyle/>
            <a:p>
              <a:r>
                <a:rPr lang="en-US" sz="2800" b="1" dirty="0" smtClean="0">
                  <a:solidFill>
                    <a:schemeClr val="bg1"/>
                  </a:solidFill>
                  <a:latin typeface="Times New Roman" pitchFamily="18" charset="0"/>
                  <a:cs typeface="Times New Roman" pitchFamily="18" charset="0"/>
                </a:rPr>
                <a:t>CHIA NHÓM</a:t>
              </a:r>
              <a:endParaRPr lang="en-US" sz="2800" b="1" dirty="0">
                <a:solidFill>
                  <a:schemeClr val="bg1"/>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heckerboard(across)">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 - &amp;quot;Phần 1: KHỞI ĐỘNG&amp;quot;&quot;/&gt;&lt;property id=&quot;20307&quot; value=&quot;259&quot;/&gt;&lt;/object&gt;&lt;object type=&quot;3&quot; unique_id=&quot;10005&quot;&gt;&lt;property id=&quot;20148&quot; value=&quot;5&quot;/&gt;&lt;property id=&quot;20300&quot; value=&quot;Slide 3&quot;/&gt;&lt;property id=&quot;20307&quot; value=&quot;264&quot;/&gt;&lt;/object&gt;&lt;object type=&quot;3&quot; unique_id=&quot;10006&quot;&gt;&lt;property id=&quot;20148&quot; value=&quot;5&quot;/&gt;&lt;property id=&quot;20300&quot; value=&quot;Slide 4&quot;/&gt;&lt;property id=&quot;20307&quot; value=&quot;265&quot;/&gt;&lt;/object&gt;&lt;object type=&quot;3&quot; unique_id=&quot;10007&quot;&gt;&lt;property id=&quot;20148&quot; value=&quot;5&quot;/&gt;&lt;property id=&quot;20300&quot; value=&quot;Slide 5&quot;/&gt;&lt;property id=&quot;20307&quot; value=&quot;266&quot;/&gt;&lt;/object&gt;&lt;object type=&quot;3&quot; unique_id=&quot;10008&quot;&gt;&lt;property id=&quot;20148&quot; value=&quot;5&quot;/&gt;&lt;property id=&quot;20300&quot; value=&quot;Slide 6&quot;/&gt;&lt;property id=&quot;20307&quot; value=&quot;267&quot;/&gt;&lt;/object&gt;&lt;object type=&quot;3&quot; unique_id=&quot;10009&quot;&gt;&lt;property id=&quot;20148&quot; value=&quot;5&quot;/&gt;&lt;property id=&quot;20300&quot; value=&quot;Slide 7 - &amp;quot;Phần 2:  MỘT SỐ PHƯƠNG PHÁP  VÀ KĨ THUẬT DẠY HỌC TÍCH CỰC GÓP PHẦN PHÁT TRIỂN NĂNG LỰC, PHẨM CHẤT HỌC SINH TIỂU HỌC&quot;/&gt;&lt;property id=&quot;20307&quot; value=&quot;268&quot;/&gt;&lt;/object&gt;&lt;object type=&quot;3&quot; unique_id=&quot;10010&quot;&gt;&lt;property id=&quot;20148&quot; value=&quot;5&quot;/&gt;&lt;property id=&quot;20300&quot; value=&quot;Slide 8&quot;/&gt;&lt;property id=&quot;20307&quot; value=&quot;400&quot;/&gt;&lt;/object&gt;&lt;object type=&quot;3&quot; unique_id=&quot;10011&quot;&gt;&lt;property id=&quot;20148&quot; value=&quot;5&quot;/&gt;&lt;property id=&quot;20300&quot; value=&quot;Slide 9&quot;/&gt;&lt;property id=&quot;20307&quot; value=&quot;361&quot;/&gt;&lt;/object&gt;&lt;object type=&quot;3&quot; unique_id=&quot;10012&quot;&gt;&lt;property id=&quot;20148&quot; value=&quot;5&quot;/&gt;&lt;property id=&quot;20300&quot; value=&quot;Slide 10&quot;/&gt;&lt;property id=&quot;20307&quot; value=&quot;280&quot;/&gt;&lt;/object&gt;&lt;object type=&quot;3&quot; unique_id=&quot;10013&quot;&gt;&lt;property id=&quot;20148&quot; value=&quot;5&quot;/&gt;&lt;property id=&quot;20300&quot; value=&quot;Slide 11&quot;/&gt;&lt;property id=&quot;20307&quot; value=&quot;401&quot;/&gt;&lt;/object&gt;&lt;object type=&quot;3&quot; unique_id=&quot;10014&quot;&gt;&lt;property id=&quot;20148&quot; value=&quot;5&quot;/&gt;&lt;property id=&quot;20300&quot; value=&quot;Slide 12&quot;/&gt;&lt;property id=&quot;20307&quot; value=&quot;355&quot;/&gt;&lt;/object&gt;&lt;object type=&quot;3&quot; unique_id=&quot;10015&quot;&gt;&lt;property id=&quot;20148&quot; value=&quot;5&quot;/&gt;&lt;property id=&quot;20300&quot; value=&quot;Slide 13&quot;/&gt;&lt;property id=&quot;20307&quot; value=&quot;356&quot;/&gt;&lt;/object&gt;&lt;object type=&quot;3&quot; unique_id=&quot;10016&quot;&gt;&lt;property id=&quot;20148&quot; value=&quot;5&quot;/&gt;&lt;property id=&quot;20300&quot; value=&quot;Slide 14&quot;/&gt;&lt;property id=&quot;20307&quot; value=&quot;357&quot;/&gt;&lt;/object&gt;&lt;object type=&quot;3&quot; unique_id=&quot;10017&quot;&gt;&lt;property id=&quot;20148&quot; value=&quot;5&quot;/&gt;&lt;property id=&quot;20300&quot; value=&quot;Slide 15&quot;/&gt;&lt;property id=&quot;20307&quot; value=&quot;358&quot;/&gt;&lt;/object&gt;&lt;object type=&quot;3&quot; unique_id=&quot;10018&quot;&gt;&lt;property id=&quot;20148&quot; value=&quot;5&quot;/&gt;&lt;property id=&quot;20300&quot; value=&quot;Slide 16&quot;/&gt;&lt;property id=&quot;20307&quot; value=&quot;281&quot;/&gt;&lt;/object&gt;&lt;object type=&quot;3&quot; unique_id=&quot;10019&quot;&gt;&lt;property id=&quot;20148&quot; value=&quot;5&quot;/&gt;&lt;property id=&quot;20300&quot; value=&quot;Slide 17&quot;/&gt;&lt;property id=&quot;20307&quot; value=&quot;282&quot;/&gt;&lt;/object&gt;&lt;object type=&quot;3&quot; unique_id=&quot;10020&quot;&gt;&lt;property id=&quot;20148&quot; value=&quot;5&quot;/&gt;&lt;property id=&quot;20300&quot; value=&quot;Slide 18&quot;/&gt;&lt;property id=&quot;20307&quot; value=&quot;283&quot;/&gt;&lt;/object&gt;&lt;object type=&quot;3&quot; unique_id=&quot;10021&quot;&gt;&lt;property id=&quot;20148&quot; value=&quot;5&quot;/&gt;&lt;property id=&quot;20300&quot; value=&quot;Slide 19&quot;/&gt;&lt;property id=&quot;20307&quot; value=&quot;261&quot;/&gt;&lt;/object&gt;&lt;object type=&quot;3&quot; unique_id=&quot;10022&quot;&gt;&lt;property id=&quot;20148&quot; value=&quot;5&quot;/&gt;&lt;property id=&quot;20300&quot; value=&quot;Slide 20&quot;/&gt;&lt;property id=&quot;20307&quot; value=&quot;262&quot;/&gt;&lt;/object&gt;&lt;object type=&quot;3&quot; unique_id=&quot;10023&quot;&gt;&lt;property id=&quot;20148&quot; value=&quot;5&quot;/&gt;&lt;property id=&quot;20300&quot; value=&quot;Slide 21&quot;/&gt;&lt;property id=&quot;20307&quot; value=&quot;284&quot;/&gt;&lt;/object&gt;&lt;object type=&quot;3&quot; unique_id=&quot;10024&quot;&gt;&lt;property id=&quot;20148&quot; value=&quot;5&quot;/&gt;&lt;property id=&quot;20300&quot; value=&quot;Slide 22&quot;/&gt;&lt;property id=&quot;20307&quot; value=&quot;285&quot;/&gt;&lt;/object&gt;&lt;object type=&quot;3&quot; unique_id=&quot;10025&quot;&gt;&lt;property id=&quot;20148&quot; value=&quot;5&quot;/&gt;&lt;property id=&quot;20300&quot; value=&quot;Slide 23&quot;/&gt;&lt;property id=&quot;20307&quot; value=&quot;295&quot;/&gt;&lt;/object&gt;&lt;object type=&quot;3&quot; unique_id=&quot;10026&quot;&gt;&lt;property id=&quot;20148&quot; value=&quot;5&quot;/&gt;&lt;property id=&quot;20300&quot; value=&quot;Slide 24&quot;/&gt;&lt;property id=&quot;20307&quot; value=&quot;287&quot;/&gt;&lt;/object&gt;&lt;object type=&quot;3&quot; unique_id=&quot;10027&quot;&gt;&lt;property id=&quot;20148&quot; value=&quot;5&quot;/&gt;&lt;property id=&quot;20300&quot; value=&quot;Slide 25&quot;/&gt;&lt;property id=&quot;20307&quot; value=&quot;288&quot;/&gt;&lt;/object&gt;&lt;object type=&quot;3&quot; unique_id=&quot;10028&quot;&gt;&lt;property id=&quot;20148&quot; value=&quot;5&quot;/&gt;&lt;property id=&quot;20300&quot; value=&quot;Slide 26&quot;/&gt;&lt;property id=&quot;20307&quot; value=&quot;289&quot;/&gt;&lt;/object&gt;&lt;object type=&quot;3&quot; unique_id=&quot;10029&quot;&gt;&lt;property id=&quot;20148&quot; value=&quot;5&quot;/&gt;&lt;property id=&quot;20300&quot; value=&quot;Slide 27&quot;/&gt;&lt;property id=&quot;20307&quot; value=&quot;290&quot;/&gt;&lt;/object&gt;&lt;object type=&quot;3&quot; unique_id=&quot;10030&quot;&gt;&lt;property id=&quot;20148&quot; value=&quot;5&quot;/&gt;&lt;property id=&quot;20300&quot; value=&quot;Slide 28&quot;/&gt;&lt;property id=&quot;20307&quot; value=&quot;291&quot;/&gt;&lt;/object&gt;&lt;object type=&quot;3&quot; unique_id=&quot;10031&quot;&gt;&lt;property id=&quot;20148&quot; value=&quot;5&quot;/&gt;&lt;property id=&quot;20300&quot; value=&quot;Slide 29&quot;/&gt;&lt;property id=&quot;20307&quot; value=&quot;309&quot;/&gt;&lt;/object&gt;&lt;object type=&quot;3&quot; unique_id=&quot;10032&quot;&gt;&lt;property id=&quot;20148&quot; value=&quot;5&quot;/&gt;&lt;property id=&quot;20300&quot; value=&quot;Slide 30&quot;/&gt;&lt;property id=&quot;20307&quot; value=&quot;310&quot;/&gt;&lt;/object&gt;&lt;object type=&quot;3&quot; unique_id=&quot;10033&quot;&gt;&lt;property id=&quot;20148&quot; value=&quot;5&quot;/&gt;&lt;property id=&quot;20300&quot; value=&quot;Slide 31&quot;/&gt;&lt;property id=&quot;20307&quot; value=&quot;311&quot;/&gt;&lt;/object&gt;&lt;object type=&quot;3&quot; unique_id=&quot;10034&quot;&gt;&lt;property id=&quot;20148&quot; value=&quot;5&quot;/&gt;&lt;property id=&quot;20300&quot; value=&quot;Slide 32&quot;/&gt;&lt;property id=&quot;20307&quot; value=&quot;312&quot;/&gt;&lt;/object&gt;&lt;object type=&quot;3&quot; unique_id=&quot;10035&quot;&gt;&lt;property id=&quot;20148&quot; value=&quot;5&quot;/&gt;&lt;property id=&quot;20300&quot; value=&quot;Slide 33&quot;/&gt;&lt;property id=&quot;20307&quot; value=&quot;313&quot;/&gt;&lt;/object&gt;&lt;object type=&quot;3&quot; unique_id=&quot;10036&quot;&gt;&lt;property id=&quot;20148&quot; value=&quot;5&quot;/&gt;&lt;property id=&quot;20300&quot; value=&quot;Slide 34&quot;/&gt;&lt;property id=&quot;20307&quot; value=&quot;292&quot;/&gt;&lt;/object&gt;&lt;object type=&quot;3&quot; unique_id=&quot;10037&quot;&gt;&lt;property id=&quot;20148&quot; value=&quot;5&quot;/&gt;&lt;property id=&quot;20300&quot; value=&quot;Slide 35&quot;/&gt;&lt;property id=&quot;20307&quot; value=&quot;296&quot;/&gt;&lt;/object&gt;&lt;object type=&quot;3&quot; unique_id=&quot;10038&quot;&gt;&lt;property id=&quot;20148&quot; value=&quot;5&quot;/&gt;&lt;property id=&quot;20300&quot; value=&quot;Slide 36&quot;/&gt;&lt;property id=&quot;20307&quot; value=&quot;305&quot;/&gt;&lt;/object&gt;&lt;object type=&quot;3&quot; unique_id=&quot;10039&quot;&gt;&lt;property id=&quot;20148&quot; value=&quot;5&quot;/&gt;&lt;property id=&quot;20300&quot; value=&quot;Slide 37&quot;/&gt;&lt;property id=&quot;20307&quot; value=&quot;304&quot;/&gt;&lt;/object&gt;&lt;object type=&quot;3&quot; unique_id=&quot;10040&quot;&gt;&lt;property id=&quot;20148&quot; value=&quot;5&quot;/&gt;&lt;property id=&quot;20300&quot; value=&quot;Slide 38&quot;/&gt;&lt;property id=&quot;20307&quot; value=&quot;297&quot;/&gt;&lt;/object&gt;&lt;object type=&quot;3&quot; unique_id=&quot;10041&quot;&gt;&lt;property id=&quot;20148&quot; value=&quot;5&quot;/&gt;&lt;property id=&quot;20300&quot; value=&quot;Slide 39&quot;/&gt;&lt;property id=&quot;20307&quot; value=&quot;306&quot;/&gt;&lt;/object&gt;&lt;object type=&quot;3&quot; unique_id=&quot;10042&quot;&gt;&lt;property id=&quot;20148&quot; value=&quot;5&quot;/&gt;&lt;property id=&quot;20300&quot; value=&quot;Slide 40&quot;/&gt;&lt;property id=&quot;20307&quot; value=&quot;307&quot;/&gt;&lt;/object&gt;&lt;object type=&quot;3&quot; unique_id=&quot;10043&quot;&gt;&lt;property id=&quot;20148&quot; value=&quot;5&quot;/&gt;&lt;property id=&quot;20300&quot; value=&quot;Slide 41&quot;/&gt;&lt;property id=&quot;20307&quot; value=&quot;308&quot;/&gt;&lt;/object&gt;&lt;object type=&quot;3&quot; unique_id=&quot;10044&quot;&gt;&lt;property id=&quot;20148&quot; value=&quot;5&quot;/&gt;&lt;property id=&quot;20300&quot; value=&quot;Slide 42&quot;/&gt;&lt;property id=&quot;20307&quot; value=&quot;293&quot;/&gt;&lt;/object&gt;&lt;object type=&quot;3&quot; unique_id=&quot;10045&quot;&gt;&lt;property id=&quot;20148&quot; value=&quot;5&quot;/&gt;&lt;property id=&quot;20300&quot; value=&quot;Slide 43 - &amp;quot;Phần 3: MỘT SỐ  KĨ THUẬT DẠY HỌC  TÍCH CỰC GÓP PHẦN PHÁT TRIỂN PHẨM CHẤT, NĂNG LỰC HỌC SINH TIỂU HỌC QUA DẠY HỌC M&quot;/&gt;&lt;property id=&quot;20307&quot; value=&quot;314&quot;/&gt;&lt;/object&gt;&lt;object type=&quot;3&quot; unique_id=&quot;10046&quot;&gt;&lt;property id=&quot;20148&quot; value=&quot;5&quot;/&gt;&lt;property id=&quot;20300&quot; value=&quot;Slide 44&quot;/&gt;&lt;property id=&quot;20307&quot; value=&quot;375&quot;/&gt;&lt;/object&gt;&lt;object type=&quot;3&quot; unique_id=&quot;10047&quot;&gt;&lt;property id=&quot;20148&quot; value=&quot;5&quot;/&gt;&lt;property id=&quot;20300&quot; value=&quot;Slide 45&quot;/&gt;&lt;property id=&quot;20307&quot; value=&quot;376&quot;/&gt;&lt;/object&gt;&lt;object type=&quot;3&quot; unique_id=&quot;10048&quot;&gt;&lt;property id=&quot;20148&quot; value=&quot;5&quot;/&gt;&lt;property id=&quot;20300&quot; value=&quot;Slide 46&quot;/&gt;&lt;property id=&quot;20307&quot; value=&quot;377&quot;/&gt;&lt;/object&gt;&lt;object type=&quot;3&quot; unique_id=&quot;10049&quot;&gt;&lt;property id=&quot;20148&quot; value=&quot;5&quot;/&gt;&lt;property id=&quot;20300&quot; value=&quot;Slide 47&quot;/&gt;&lt;property id=&quot;20307&quot; value=&quot;378&quot;/&gt;&lt;/object&gt;&lt;object type=&quot;3&quot; unique_id=&quot;10050&quot;&gt;&lt;property id=&quot;20148&quot; value=&quot;5&quot;/&gt;&lt;property id=&quot;20300&quot; value=&quot;Slide 48&quot;/&gt;&lt;property id=&quot;20307&quot; value=&quot;379&quot;/&gt;&lt;/object&gt;&lt;object type=&quot;3&quot; unique_id=&quot;10051&quot;&gt;&lt;property id=&quot;20148&quot; value=&quot;5&quot;/&gt;&lt;property id=&quot;20300&quot; value=&quot;Slide 49&quot;/&gt;&lt;property id=&quot;20307&quot; value=&quot;380&quot;/&gt;&lt;/object&gt;&lt;object type=&quot;3&quot; unique_id=&quot;10052&quot;&gt;&lt;property id=&quot;20148&quot; value=&quot;5&quot;/&gt;&lt;property id=&quot;20300&quot; value=&quot;Slide 50&quot;/&gt;&lt;property id=&quot;20307&quot; value=&quot;381&quot;/&gt;&lt;/object&gt;&lt;object type=&quot;3&quot; unique_id=&quot;10053&quot;&gt;&lt;property id=&quot;20148&quot; value=&quot;5&quot;/&gt;&lt;property id=&quot;20300&quot; value=&quot;Slide 51&quot;/&gt;&lt;property id=&quot;20307&quot; value=&quot;382&quot;/&gt;&lt;/object&gt;&lt;object type=&quot;3&quot; unique_id=&quot;10054&quot;&gt;&lt;property id=&quot;20148&quot; value=&quot;5&quot;/&gt;&lt;property id=&quot;20300&quot; value=&quot;Slide 52&quot;/&gt;&lt;property id=&quot;20307&quot; value=&quot;383&quot;/&gt;&lt;/object&gt;&lt;object type=&quot;3&quot; unique_id=&quot;10055&quot;&gt;&lt;property id=&quot;20148&quot; value=&quot;5&quot;/&gt;&lt;property id=&quot;20300&quot; value=&quot;Slide 53&quot;/&gt;&lt;property id=&quot;20307&quot; value=&quot;384&quot;/&gt;&lt;/object&gt;&lt;object type=&quot;3&quot; unique_id=&quot;10056&quot;&gt;&lt;property id=&quot;20148&quot; value=&quot;5&quot;/&gt;&lt;property id=&quot;20300&quot; value=&quot;Slide 54&quot;/&gt;&lt;property id=&quot;20307&quot; value=&quot;385&quot;/&gt;&lt;/object&gt;&lt;object type=&quot;3&quot; unique_id=&quot;10057&quot;&gt;&lt;property id=&quot;20148&quot; value=&quot;5&quot;/&gt;&lt;property id=&quot;20300&quot; value=&quot;Slide 55&quot;/&gt;&lt;property id=&quot;20307&quot; value=&quot;386&quot;/&gt;&lt;/object&gt;&lt;object type=&quot;3&quot; unique_id=&quot;10058&quot;&gt;&lt;property id=&quot;20148&quot; value=&quot;5&quot;/&gt;&lt;property id=&quot;20300&quot; value=&quot;Slide 56&quot;/&gt;&lt;property id=&quot;20307&quot; value=&quot;387&quot;/&gt;&lt;/object&gt;&lt;object type=&quot;3&quot; unique_id=&quot;10059&quot;&gt;&lt;property id=&quot;20148&quot; value=&quot;5&quot;/&gt;&lt;property id=&quot;20300&quot; value=&quot;Slide 57&quot;/&gt;&lt;property id=&quot;20307&quot; value=&quot;388&quot;/&gt;&lt;/object&gt;&lt;object type=&quot;3&quot; unique_id=&quot;10060&quot;&gt;&lt;property id=&quot;20148&quot; value=&quot;5&quot;/&gt;&lt;property id=&quot;20300&quot; value=&quot;Slide 58&quot;/&gt;&lt;property id=&quot;20307&quot; value=&quot;389&quot;/&gt;&lt;/object&gt;&lt;object type=&quot;3&quot; unique_id=&quot;10061&quot;&gt;&lt;property id=&quot;20148&quot; value=&quot;5&quot;/&gt;&lt;property id=&quot;20300&quot; value=&quot;Slide 59&quot;/&gt;&lt;property id=&quot;20307&quot; value=&quot;390&quot;/&gt;&lt;/object&gt;&lt;object type=&quot;3&quot; unique_id=&quot;10062&quot;&gt;&lt;property id=&quot;20148&quot; value=&quot;5&quot;/&gt;&lt;property id=&quot;20300&quot; value=&quot;Slide 60&quot;/&gt;&lt;property id=&quot;20307&quot; value=&quot;391&quot;/&gt;&lt;/object&gt;&lt;object type=&quot;3&quot; unique_id=&quot;10063&quot;&gt;&lt;property id=&quot;20148&quot; value=&quot;5&quot;/&gt;&lt;property id=&quot;20300&quot; value=&quot;Slide 61&quot;/&gt;&lt;property id=&quot;20307&quot; value=&quot;392&quot;/&gt;&lt;/object&gt;&lt;object type=&quot;3&quot; unique_id=&quot;10064&quot;&gt;&lt;property id=&quot;20148&quot; value=&quot;5&quot;/&gt;&lt;property id=&quot;20300&quot; value=&quot;Slide 62&quot;/&gt;&lt;property id=&quot;20307&quot; value=&quot;393&quot;/&gt;&lt;/object&gt;&lt;object type=&quot;3&quot; unique_id=&quot;10065&quot;&gt;&lt;property id=&quot;20148&quot; value=&quot;5&quot;/&gt;&lt;property id=&quot;20300&quot; value=&quot;Slide 63&quot;/&gt;&lt;property id=&quot;20307&quot; value=&quot;394&quot;/&gt;&lt;/object&gt;&lt;object type=&quot;3&quot; unique_id=&quot;10066&quot;&gt;&lt;property id=&quot;20148&quot; value=&quot;5&quot;/&gt;&lt;property id=&quot;20300&quot; value=&quot;Slide 64&quot;/&gt;&lt;property id=&quot;20307&quot; value=&quot;395&quot;/&gt;&lt;/object&gt;&lt;object type=&quot;3&quot; unique_id=&quot;10067&quot;&gt;&lt;property id=&quot;20148&quot; value=&quot;5&quot;/&gt;&lt;property id=&quot;20300&quot; value=&quot;Slide 65&quot;/&gt;&lt;property id=&quot;20307&quot; value=&quot;396&quot;/&gt;&lt;/object&gt;&lt;object type=&quot;3&quot; unique_id=&quot;10068&quot;&gt;&lt;property id=&quot;20148&quot; value=&quot;5&quot;/&gt;&lt;property id=&quot;20300&quot; value=&quot;Slide 66&quot;/&gt;&lt;property id=&quot;20307&quot; value=&quot;397&quot;/&gt;&lt;/object&gt;&lt;object type=&quot;3&quot; unique_id=&quot;10069&quot;&gt;&lt;property id=&quot;20148&quot; value=&quot;5&quot;/&gt;&lt;property id=&quot;20300&quot; value=&quot;Slide 67&quot;/&gt;&lt;property id=&quot;20307&quot; value=&quot;398&quot;/&gt;&lt;/object&gt;&lt;object type=&quot;3&quot; unique_id=&quot;10070&quot;&gt;&lt;property id=&quot;20148&quot; value=&quot;5&quot;/&gt;&lt;property id=&quot;20300&quot; value=&quot;Slide 68&quot;/&gt;&lt;property id=&quot;20307&quot; value=&quot;399&quot;/&gt;&lt;/object&gt;&lt;object type=&quot;3&quot; unique_id=&quot;10071&quot;&gt;&lt;property id=&quot;20148&quot; value=&quot;5&quot;/&gt;&lt;property id=&quot;20300&quot; value=&quot;Slide 69&quot;/&gt;&lt;property id=&quot;20307&quot; value=&quot;346&quot;/&gt;&lt;/object&gt;&lt;object type=&quot;3&quot; unique_id=&quot;10072&quot;&gt;&lt;property id=&quot;20148&quot; value=&quot;5&quot;/&gt;&lt;property id=&quot;20300&quot; value=&quot;Slide 70&quot;/&gt;&lt;property id=&quot;20307&quot; value=&quot;364&quot;/&gt;&lt;/object&gt;&lt;object type=&quot;3&quot; unique_id=&quot;10073&quot;&gt;&lt;property id=&quot;20148&quot; value=&quot;5&quot;/&gt;&lt;property id=&quot;20300&quot; value=&quot;Slide 71&quot;/&gt;&lt;property id=&quot;20307&quot; value=&quot;365&quot;/&gt;&lt;/object&gt;&lt;object type=&quot;3&quot; unique_id=&quot;10074&quot;&gt;&lt;property id=&quot;20148&quot; value=&quot;5&quot;/&gt;&lt;property id=&quot;20300&quot; value=&quot;Slide 72&quot;/&gt;&lt;property id=&quot;20307&quot; value=&quot;366&quot;/&gt;&lt;/object&gt;&lt;object type=&quot;3&quot; unique_id=&quot;10075&quot;&gt;&lt;property id=&quot;20148&quot; value=&quot;5&quot;/&gt;&lt;property id=&quot;20300&quot; value=&quot;Slide 73&quot;/&gt;&lt;property id=&quot;20307&quot; value=&quot;367&quot;/&gt;&lt;/object&gt;&lt;object type=&quot;3&quot; unique_id=&quot;10076&quot;&gt;&lt;property id=&quot;20148&quot; value=&quot;5&quot;/&gt;&lt;property id=&quot;20300&quot; value=&quot;Slide 74&quot;/&gt;&lt;property id=&quot;20307&quot; value=&quot;405&quot;/&gt;&lt;/object&gt;&lt;/object&gt;&lt;object type=&quot;8&quot; unique_id=&quot;10152&quot;&gt;&lt;/object&gt;&lt;/object&gt;&lt;/database&gt;"/>
  <p:tag name="MMPROD_NEXTUNIQUEID" val="10009"/>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1637</TotalTime>
  <Words>6145</Words>
  <Application>Microsoft Office PowerPoint</Application>
  <PresentationFormat>On-screen Show (4:3)</PresentationFormat>
  <Paragraphs>310</Paragraphs>
  <Slides>74</Slides>
  <Notes>25</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Arial</vt:lpstr>
      <vt:lpstr>Calibri</vt:lpstr>
      <vt:lpstr>Cambria</vt:lpstr>
      <vt:lpstr>Times New Roman</vt:lpstr>
      <vt:lpstr>Wingdings</vt:lpstr>
      <vt:lpstr>Office Theme</vt:lpstr>
      <vt:lpstr>PowerPoint Presentation</vt:lpstr>
      <vt:lpstr>Phần 1: KHỞI ĐỘNG</vt:lpstr>
      <vt:lpstr>PowerPoint Presentation</vt:lpstr>
      <vt:lpstr>PowerPoint Presentation</vt:lpstr>
      <vt:lpstr>PowerPoint Presentation</vt:lpstr>
      <vt:lpstr>PowerPoint Presentation</vt:lpstr>
      <vt:lpstr>Phần 2:  MỘT SỐ PHƯƠNG PHÁP  VÀ KĨ THUẬT DẠY HỌC TÍCH CỰC GÓP PHẦN PHÁT TRIỂN NĂNG LỰC, PHẨM CHẤT HỌC SINH TIỂU HỌC QUA DẠY  HỌC MÔN TOÁN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Phần 3: MỘT SỐ  KĨ THUẬT DẠY HỌC  TÍCH CỰC GÓP PHẦN PHÁT TRIỂN PHẨM CHẤT, NĂNG LỰC HỌC SINH TIỂU HỌC QUA DẠY HỌC MÔN TOÁN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User</cp:lastModifiedBy>
  <cp:revision>136</cp:revision>
  <dcterms:created xsi:type="dcterms:W3CDTF">2006-08-16T00:00:00Z</dcterms:created>
  <dcterms:modified xsi:type="dcterms:W3CDTF">2021-02-18T08:42:03Z</dcterms:modified>
</cp:coreProperties>
</file>