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76" r:id="rId3"/>
    <p:sldId id="277" r:id="rId4"/>
    <p:sldId id="285" r:id="rId5"/>
    <p:sldId id="281" r:id="rId6"/>
    <p:sldId id="287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FF0000"/>
    <a:srgbClr val="0000CC"/>
    <a:srgbClr val="FFFF00"/>
    <a:srgbClr val="FFFFCC"/>
    <a:srgbClr val="00FF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68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C95ED9-0CE2-45B1-AEDB-70F12C5BCE4F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BBD1F1-B74B-4AD4-8394-58201342C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A69B60-249A-4AC4-92BB-1AA3BF601E9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BFB055-44AF-4738-834E-6B62508A0B0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C9559C-51AD-4E78-8C33-C212FDAA85B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5C031E-D216-46AE-A938-7089AEC7E9AE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9DE4-9B4E-4079-96B1-2A55AE9351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FF5B-9B88-47F3-AE6A-8F1AFC0B9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C9786-1DB3-4E8A-93E9-6A03CFD04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12F5D-1944-420F-B020-F06D9B3BFB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5E29-5A0D-4B6D-B6B0-5406D5B6E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8877-D1A2-4BEE-811B-F98471020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BAF5E-5FDE-47AC-8F69-DB15EEB589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076EC-36F6-4313-884B-47599A83E7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E72FB-F667-4397-84C6-B5C28C28BE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18E35-9DAC-466F-A9A7-DE2363E3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A567D-CAF8-4177-9C0B-F31E2FCFD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10341-9A81-4BB8-9E26-83652BB59F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B954A9-A4AD-470E-85D3-BD37C3AAB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2057400" y="38100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Nghe - viết )</a:t>
            </a:r>
          </a:p>
        </p:txBody>
      </p:sp>
      <p:sp>
        <p:nvSpPr>
          <p:cNvPr id="2051" name="Text Box 20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23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1676400" y="852488"/>
            <a:ext cx="518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 nhạc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762000" y="1774825"/>
            <a:ext cx="8153400" cy="4778375"/>
          </a:xfrm>
          <a:prstGeom prst="rect">
            <a:avLst/>
          </a:prstGeom>
          <a:solidFill>
            <a:schemeClr val="bg1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Đang chơi bi mải miết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Bỗng nghe nổi nhạc đài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Bé Cương dừng tay lại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Chân giẫm nhịp một hai.</a:t>
            </a:r>
          </a:p>
          <a:p>
            <a:pPr eaLnBrk="0" hangingPunct="0">
              <a:spcBef>
                <a:spcPct val="50000"/>
              </a:spcBef>
            </a:pPr>
            <a:endParaRPr lang="en-US" altLang="en-US" sz="2100" b="1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Tiếng nhạc lên cao vút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Cương lắc nhịp cái đầu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Cây trước nhà cũng lắc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Lá xanh va vào nhau. 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   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724400" y="4171950"/>
            <a:ext cx="4114800" cy="2838450"/>
          </a:xfrm>
          <a:prstGeom prst="rect">
            <a:avLst/>
          </a:prstGeom>
          <a:solidFill>
            <a:schemeClr val="bg1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Tiếng nhạc dồn réo rắt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Người Cương cũng rung theo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Viên bi lăn trên đất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Rồi nằm im, trong veo…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                                  Võ Văn Trực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                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1" grpId="0"/>
      <p:bldP spid="1538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533400" y="2286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 Bé Cương thích nghe nhạc như thế nào?</a:t>
            </a:r>
          </a:p>
        </p:txBody>
      </p:sp>
      <p:sp>
        <p:nvSpPr>
          <p:cNvPr id="28681" name="TextBox 11"/>
          <p:cNvSpPr txBox="1">
            <a:spLocks noChangeArrowheads="1"/>
          </p:cNvSpPr>
          <p:nvPr/>
        </p:nvSpPr>
        <p:spPr bwMode="auto">
          <a:xfrm>
            <a:off x="533400" y="16764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2. Tiếng nhạc còn cuốn hút những vật nào?</a:t>
            </a:r>
          </a:p>
        </p:txBody>
      </p:sp>
      <p:sp>
        <p:nvSpPr>
          <p:cNvPr id="3076" name="TextBox 11"/>
          <p:cNvSpPr txBox="1">
            <a:spLocks noChangeArrowheads="1"/>
          </p:cNvSpPr>
          <p:nvPr/>
        </p:nvSpPr>
        <p:spPr bwMode="auto">
          <a:xfrm>
            <a:off x="1016000" y="55626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3" name="Rectangle 15"/>
          <p:cNvSpPr>
            <a:spLocks noChangeArrowheads="1"/>
          </p:cNvSpPr>
          <p:nvPr/>
        </p:nvSpPr>
        <p:spPr bwMode="auto">
          <a:xfrm>
            <a:off x="609600" y="6858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Bé Cương thích âm nhạc, nghe tiếng nhạc nổi lên, bé bỏ chơi bi, nhún nhảy theo tiếng nhạc.</a:t>
            </a:r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533400" y="22098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Tiếng nhạc làm cho cây cối cũng lắc lư, viên bi lăn tròn rồi nằm im.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33400" y="31242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3. Các chữ nào cần viết hoa trong bài thơ ?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33400" y="3581400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Các chữ đầu tên bài, đầu dòng thơ, tên riêng của người.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33400" y="44958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4. Bài thơ có mấy khổ, mỗi dòng có mấy chữ, khi viết các khổ thơ ta cần chú ý gì ?</a:t>
            </a:r>
            <a:endParaRPr lang="en-US" alt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33400" y="54102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1" grpId="0"/>
      <p:bldP spid="6153" grpId="0"/>
      <p:bldP spid="6155" grpId="0"/>
      <p:bldP spid="30734" grpId="0"/>
      <p:bldP spid="30735" grpId="0"/>
      <p:bldP spid="30736" grpId="0"/>
      <p:bldP spid="307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u="sng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Từ khó cần chú ý rèn viết trong bài</a:t>
            </a:r>
            <a:endParaRPr lang="en-US" altLang="en-US" sz="28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1981200" y="2743200"/>
            <a:ext cx="4724400" cy="27860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mải miết                       Bỗng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giẫm nhịp                     réo rắt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cao vút                         lăn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100" b="1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</a:t>
            </a:r>
          </a:p>
          <a:p>
            <a:pPr eaLnBrk="0" hangingPunct="0">
              <a:spcBef>
                <a:spcPct val="50000"/>
              </a:spcBef>
            </a:pPr>
            <a:endParaRPr lang="en-US" altLang="en-US" sz="21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838200" y="1557338"/>
            <a:ext cx="7310438" cy="9572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</a:rPr>
              <a:t>- PH đọc bài cho HS viết vào vở trong 15 phút !</a:t>
            </a:r>
            <a:br>
              <a:rPr lang="en-US" sz="2800" b="1" smtClean="0">
                <a:solidFill>
                  <a:srgbClr val="0000FF"/>
                </a:solidFill>
              </a:rPr>
            </a:br>
            <a:r>
              <a:rPr lang="en-US" sz="2800" b="1" smtClean="0">
                <a:solidFill>
                  <a:srgbClr val="0000FF"/>
                </a:solidFill>
              </a:rPr>
              <a:t>Đọc lần lượt từng câu, mỗi câu lặp lại 2 lần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6200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0000FF"/>
                </a:solidFill>
              </a:rPr>
              <a:t>- Sau khi viết xong bài , các em dò xem mình có viết sai lỗi nào không nhé ! 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447800"/>
            <a:ext cx="9144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505200"/>
            <a:ext cx="887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45720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-  </a:t>
            </a:r>
            <a:r>
              <a:rPr lang="en-US" sz="2400" b="1" kern="0" dirty="0" err="1">
                <a:solidFill>
                  <a:srgbClr val="0000FF"/>
                </a:solidFill>
              </a:rPr>
              <a:t>Mời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các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em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cùng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làm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bài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</a:rPr>
              <a:t>tập</a:t>
            </a:r>
            <a:r>
              <a:rPr lang="en-US" sz="2400" b="1" kern="0" dirty="0">
                <a:solidFill>
                  <a:srgbClr val="0000FF"/>
                </a:solidFill>
              </a:rPr>
              <a:t> 2b </a:t>
            </a:r>
            <a:r>
              <a:rPr lang="en-US" sz="2400" b="1" kern="0" dirty="0" err="1">
                <a:solidFill>
                  <a:srgbClr val="0000FF"/>
                </a:solidFill>
              </a:rPr>
              <a:t>và</a:t>
            </a:r>
            <a:r>
              <a:rPr lang="en-US" sz="2400" b="1" kern="0" dirty="0">
                <a:solidFill>
                  <a:srgbClr val="0000FF"/>
                </a:solidFill>
              </a:rPr>
              <a:t> 3b </a:t>
            </a:r>
            <a:r>
              <a:rPr lang="en-US" sz="2400" b="1" kern="0" dirty="0" err="1">
                <a:solidFill>
                  <a:srgbClr val="0000FF"/>
                </a:solidFill>
              </a:rPr>
              <a:t>trang</a:t>
            </a:r>
            <a:r>
              <a:rPr lang="en-US" sz="2400" b="1" kern="0" dirty="0">
                <a:solidFill>
                  <a:srgbClr val="0000FF"/>
                </a:solidFill>
              </a:rPr>
              <a:t> 43 </a:t>
            </a:r>
            <a:r>
              <a:rPr lang="en-US" sz="2400" b="1" kern="0" dirty="0" err="1">
                <a:solidFill>
                  <a:srgbClr val="0000FF"/>
                </a:solidFill>
              </a:rPr>
              <a:t>sách</a:t>
            </a:r>
            <a:r>
              <a:rPr lang="en-US" sz="2400" b="1" kern="0" dirty="0">
                <a:solidFill>
                  <a:srgbClr val="0000FF"/>
                </a:solidFill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Tiếng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Việt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trong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thời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gian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5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phút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(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làm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bằng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bút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chì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ở SGK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hoặc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làm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bằng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bút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mực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ở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vở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BTTV ).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Sau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đó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mình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cùng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dò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đáp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án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GV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xem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Đ hay S </a:t>
            </a:r>
            <a:r>
              <a:rPr lang="en-US" sz="2400" b="1" kern="0" dirty="0" err="1">
                <a:solidFill>
                  <a:srgbClr val="0000FF"/>
                </a:solidFill>
                <a:latin typeface="+mn-lt"/>
              </a:rPr>
              <a:t>nhé</a:t>
            </a:r>
            <a:r>
              <a:rPr lang="en-US" sz="2400" b="1" kern="0" dirty="0">
                <a:solidFill>
                  <a:srgbClr val="0000FF"/>
                </a:solidFill>
                <a:latin typeface="+mn-lt"/>
              </a:rPr>
              <a:t> 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tập chính tả</a:t>
            </a:r>
            <a: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b="1" dirty="0" err="1" smtClean="0">
                <a:latin typeface="Times New Roman" pitchFamily="18" charset="0"/>
              </a:rPr>
              <a:t>Bài</a:t>
            </a:r>
            <a:r>
              <a:rPr lang="en-US" altLang="en-US" b="1" dirty="0" smtClean="0">
                <a:latin typeface="Times New Roman" pitchFamily="18" charset="0"/>
              </a:rPr>
              <a:t> 2b:  </a:t>
            </a:r>
            <a:r>
              <a:rPr lang="en-US" altLang="en-US" b="1" dirty="0" err="1" smtClean="0">
                <a:latin typeface="Times New Roman" pitchFamily="18" charset="0"/>
              </a:rPr>
              <a:t>Điền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vào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chỗ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trống</a:t>
            </a:r>
            <a:r>
              <a:rPr lang="en-US" altLang="en-US" b="1" dirty="0" smtClean="0">
                <a:latin typeface="Times New Roman" pitchFamily="18" charset="0"/>
              </a:rPr>
              <a:t>:</a:t>
            </a:r>
          </a:p>
          <a:p>
            <a:pPr>
              <a:buFontTx/>
              <a:buNone/>
              <a:defRPr/>
            </a:pPr>
            <a:r>
              <a:rPr lang="en-US" altLang="en-US" b="1" dirty="0" smtClean="0">
                <a:latin typeface="Times New Roman" pitchFamily="18" charset="0"/>
              </a:rPr>
              <a:t>       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ut</a:t>
            </a:r>
            <a:r>
              <a:rPr lang="en-US" altLang="en-US" b="1" dirty="0" smtClean="0">
                <a:latin typeface="Times New Roman" pitchFamily="18" charset="0"/>
              </a:rPr>
              <a:t> hay </a:t>
            </a:r>
            <a:r>
              <a:rPr lang="en-US" alt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uc</a:t>
            </a:r>
            <a:r>
              <a:rPr lang="en-US" altLang="en-US" b="1" dirty="0" smtClean="0">
                <a:latin typeface="Times New Roman" pitchFamily="18" charset="0"/>
              </a:rPr>
              <a:t>?</a:t>
            </a:r>
          </a:p>
          <a:p>
            <a:pPr>
              <a:defRPr/>
            </a:pPr>
            <a:r>
              <a:rPr lang="en-US" altLang="en-US" b="1" dirty="0" smtClean="0">
                <a:latin typeface="Times New Roman" pitchFamily="18" charset="0"/>
              </a:rPr>
              <a:t>- </a:t>
            </a:r>
            <a:r>
              <a:rPr lang="en-US" altLang="en-US" b="1" dirty="0" err="1" smtClean="0">
                <a:latin typeface="Times New Roman" pitchFamily="18" charset="0"/>
              </a:rPr>
              <a:t>ông</a:t>
            </a:r>
            <a:r>
              <a:rPr lang="en-US" altLang="en-US" b="1" dirty="0" smtClean="0">
                <a:latin typeface="Times New Roman" pitchFamily="18" charset="0"/>
              </a:rPr>
              <a:t> b…, b… </a:t>
            </a:r>
            <a:r>
              <a:rPr lang="en-US" altLang="en-US" b="1" dirty="0" err="1" smtClean="0">
                <a:latin typeface="Times New Roman" pitchFamily="18" charset="0"/>
              </a:rPr>
              <a:t>gỗ</a:t>
            </a:r>
            <a:endParaRPr lang="en-US" altLang="en-US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en-US" b="1" dirty="0" smtClean="0">
                <a:latin typeface="Times New Roman" pitchFamily="18" charset="0"/>
              </a:rPr>
              <a:t>- </a:t>
            </a:r>
            <a:r>
              <a:rPr lang="en-US" altLang="en-US" b="1" dirty="0" err="1" smtClean="0">
                <a:latin typeface="Times New Roman" pitchFamily="18" charset="0"/>
              </a:rPr>
              <a:t>chim</a:t>
            </a:r>
            <a:r>
              <a:rPr lang="en-US" altLang="en-US" b="1" dirty="0" smtClean="0">
                <a:latin typeface="Times New Roman" pitchFamily="18" charset="0"/>
              </a:rPr>
              <a:t> c…, </a:t>
            </a:r>
            <a:r>
              <a:rPr lang="en-US" altLang="en-US" b="1" dirty="0" err="1" smtClean="0">
                <a:latin typeface="Times New Roman" pitchFamily="18" charset="0"/>
              </a:rPr>
              <a:t>hoa</a:t>
            </a:r>
            <a:r>
              <a:rPr lang="en-US" altLang="en-US" b="1" dirty="0" smtClean="0">
                <a:latin typeface="Times New Roman" pitchFamily="18" charset="0"/>
              </a:rPr>
              <a:t> c…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FontTx/>
              <a:buNone/>
              <a:defRPr/>
            </a:pPr>
            <a:r>
              <a:rPr lang="en-US" altLang="en-US" sz="2800" b="1" dirty="0" err="1" smtClean="0">
                <a:latin typeface="Times New Roman" pitchFamily="18" charset="0"/>
              </a:rPr>
              <a:t>Bài</a:t>
            </a:r>
            <a:r>
              <a:rPr lang="en-US" altLang="en-US" sz="2800" b="1" dirty="0" smtClean="0">
                <a:latin typeface="Times New Roman" pitchFamily="18" charset="0"/>
              </a:rPr>
              <a:t> 3b: </a:t>
            </a:r>
            <a:r>
              <a:rPr lang="en-US" altLang="en-US" sz="2800" b="1" dirty="0" err="1" smtClean="0">
                <a:latin typeface="Times New Roman" pitchFamily="18" charset="0"/>
              </a:rPr>
              <a:t>Thi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tìm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nhanh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từ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ngữ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chỉ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hoạt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động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chứa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tiếng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có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vần</a:t>
            </a:r>
            <a:r>
              <a:rPr lang="en-US" altLang="en-US" sz="2800" b="1" dirty="0" smtClean="0">
                <a:latin typeface="Times New Roman" pitchFamily="18" charset="0"/>
              </a:rPr>
              <a:t> :</a:t>
            </a:r>
          </a:p>
          <a:p>
            <a:pPr marL="0" indent="0">
              <a:defRPr/>
            </a:pPr>
            <a:r>
              <a:rPr lang="en-US" altLang="en-US" sz="2800" b="1" dirty="0" smtClean="0"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latin typeface="Times New Roman" pitchFamily="18" charset="0"/>
              </a:rPr>
              <a:t>uc</a:t>
            </a:r>
            <a:r>
              <a:rPr lang="en-US" altLang="en-US" sz="2800" b="1" dirty="0" smtClean="0">
                <a:latin typeface="Times New Roman" pitchFamily="18" charset="0"/>
              </a:rPr>
              <a:t> : ……  </a:t>
            </a:r>
          </a:p>
          <a:p>
            <a:pPr marL="0" indent="0">
              <a:defRPr/>
            </a:pPr>
            <a:r>
              <a:rPr lang="en-US" altLang="en-US" sz="2800" b="1" dirty="0" smtClean="0"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latin typeface="Times New Roman" pitchFamily="18" charset="0"/>
              </a:rPr>
              <a:t>ut</a:t>
            </a:r>
            <a:r>
              <a:rPr lang="en-US" altLang="en-US" sz="2800" b="1" dirty="0" smtClean="0">
                <a:latin typeface="Times New Roman" pitchFamily="18" charset="0"/>
              </a:rPr>
              <a:t> : ……</a:t>
            </a:r>
          </a:p>
          <a:p>
            <a:pPr marL="0" indent="0">
              <a:buFontTx/>
              <a:buNone/>
              <a:defRPr/>
            </a:pPr>
            <a:endParaRPr lang="en-US" altLang="en-US" sz="2800" b="1" dirty="0" smtClean="0">
              <a:latin typeface="Times New Roman" pitchFamily="18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609600" y="49530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 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57200" y="1447800"/>
            <a:ext cx="4930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Bài 2 : Điền vào chỗ trống: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85750" y="3000375"/>
            <a:ext cx="786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- ông b…, b… gỗ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921000" y="36480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úc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77825" y="3657600"/>
            <a:ext cx="3279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- chim c…, hoa c…</a:t>
            </a:r>
            <a:endParaRPr lang="en-US" altLang="en-US" sz="2800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1574800" y="3656013"/>
            <a:ext cx="50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út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57200" y="2362200"/>
            <a:ext cx="2152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b) </a:t>
            </a:r>
            <a:r>
              <a:rPr lang="en-US" altLang="en-US" sz="2800" b="1" i="1">
                <a:solidFill>
                  <a:srgbClr val="FF0000"/>
                </a:solidFill>
                <a:latin typeface="Times New Roman" pitchFamily="18" charset="0"/>
              </a:rPr>
              <a:t>ut</a:t>
            </a:r>
            <a:r>
              <a:rPr lang="en-US" altLang="en-US" sz="2800" b="1">
                <a:latin typeface="Times New Roman" pitchFamily="18" charset="0"/>
              </a:rPr>
              <a:t> hay </a:t>
            </a:r>
            <a:r>
              <a:rPr lang="en-US" altLang="en-US" sz="2800" b="1" i="1">
                <a:solidFill>
                  <a:srgbClr val="FF0000"/>
                </a:solidFill>
                <a:latin typeface="Times New Roman" pitchFamily="18" charset="0"/>
              </a:rPr>
              <a:t>uc</a:t>
            </a:r>
            <a:r>
              <a:rPr lang="en-US" altLang="en-US" sz="2800" b="1">
                <a:latin typeface="Times New Roman" pitchFamily="18" charset="0"/>
              </a:rPr>
              <a:t>?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2062163" y="297656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ục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1325563" y="2995613"/>
            <a:ext cx="50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ụt</a:t>
            </a:r>
          </a:p>
        </p:txBody>
      </p:sp>
      <p:sp>
        <p:nvSpPr>
          <p:cNvPr id="7179" name="Text Box 42"/>
          <p:cNvSpPr txBox="1">
            <a:spLocks noChangeArrowheads="1"/>
          </p:cNvSpPr>
          <p:nvPr/>
        </p:nvSpPr>
        <p:spPr bwMode="auto">
          <a:xfrm>
            <a:off x="304800" y="4572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ÁN 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19477" grpId="0"/>
      <p:bldP spid="19478" grpId="0"/>
      <p:bldP spid="19479" grpId="0"/>
      <p:bldP spid="19480" grpId="0"/>
      <p:bldP spid="19493" grpId="0"/>
      <p:bldP spid="19494" grpId="0"/>
      <p:bldP spid="194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3"/>
          <p:cNvGraphicFramePr>
            <a:graphicFrameLocks noGrp="1"/>
          </p:cNvGraphicFramePr>
          <p:nvPr/>
        </p:nvGraphicFramePr>
        <p:xfrm>
          <a:off x="301625" y="1444625"/>
          <a:ext cx="8763000" cy="3029839"/>
        </p:xfrm>
        <a:graphic>
          <a:graphicData uri="http://schemas.openxmlformats.org/drawingml/2006/table">
            <a:tbl>
              <a:tblPr/>
              <a:tblGrid>
                <a:gridCol w="1298575"/>
                <a:gridCol w="7464425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ut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út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bỏ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75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uc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: 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ục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lọi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5" name="Text Box 56"/>
          <p:cNvSpPr txBox="1">
            <a:spLocks noChangeArrowheads="1"/>
          </p:cNvSpPr>
          <p:nvPr/>
        </p:nvSpPr>
        <p:spPr bwMode="auto">
          <a:xfrm>
            <a:off x="381000" y="228600"/>
            <a:ext cx="34956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itchFamily="18" charset="0"/>
              </a:rPr>
              <a:t>Bài 3 :</a:t>
            </a:r>
            <a:endParaRPr lang="en-US" altLang="en-US" sz="2800" b="1">
              <a:latin typeface="Times New Roman" pitchFamily="18" charset="0"/>
            </a:endParaRPr>
          </a:p>
          <a:p>
            <a:r>
              <a:rPr lang="en-US" altLang="en-US" sz="2800" b="1">
                <a:latin typeface="Times New Roman" pitchFamily="18" charset="0"/>
              </a:rPr>
              <a:t>b) Chứa tiếng có vần:</a:t>
            </a:r>
          </a:p>
        </p:txBody>
      </p:sp>
      <p:sp>
        <p:nvSpPr>
          <p:cNvPr id="5" name="Text Box 68"/>
          <p:cNvSpPr txBox="1">
            <a:spLocks noChangeArrowheads="1"/>
          </p:cNvSpPr>
          <p:nvPr/>
        </p:nvSpPr>
        <p:spPr bwMode="auto">
          <a:xfrm>
            <a:off x="2057400" y="3465513"/>
            <a:ext cx="7239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 đ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ục</a:t>
            </a:r>
            <a:r>
              <a:rPr lang="en-US" altLang="en-US" sz="2800">
                <a:latin typeface="Times New Roman" pitchFamily="18" charset="0"/>
              </a:rPr>
              <a:t> lỗ, h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</a:t>
            </a:r>
            <a:r>
              <a:rPr lang="en-US" altLang="en-US" sz="2800">
                <a:latin typeface="Times New Roman" pitchFamily="18" charset="0"/>
              </a:rPr>
              <a:t> đầu, chui r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</a:t>
            </a:r>
            <a:r>
              <a:rPr lang="en-US" altLang="en-US" sz="2800">
                <a:latin typeface="Times New Roman" pitchFamily="18" charset="0"/>
              </a:rPr>
              <a:t>, s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</a:t>
            </a:r>
            <a:r>
              <a:rPr lang="en-US" altLang="en-US" sz="2800">
                <a:latin typeface="Times New Roman" pitchFamily="18" charset="0"/>
              </a:rPr>
              <a:t> miệng, m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 cơm</a:t>
            </a:r>
            <a:r>
              <a:rPr lang="en-US" altLang="en-US" sz="2800">
                <a:latin typeface="Times New Roman" pitchFamily="18" charset="0"/>
              </a:rPr>
              <a:t>, ch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</a:t>
            </a:r>
            <a:r>
              <a:rPr lang="en-US" altLang="en-US" sz="2800">
                <a:latin typeface="Times New Roman" pitchFamily="18" charset="0"/>
              </a:rPr>
              <a:t> mừng, x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úc </a:t>
            </a:r>
            <a:r>
              <a:rPr lang="en-US" altLang="en-US" sz="2800">
                <a:latin typeface="Times New Roman" pitchFamily="18" charset="0"/>
              </a:rPr>
              <a:t>cát ,…   </a:t>
            </a:r>
          </a:p>
        </p:txBody>
      </p:sp>
      <p:sp>
        <p:nvSpPr>
          <p:cNvPr id="6" name="Text Box 70"/>
          <p:cNvSpPr txBox="1">
            <a:spLocks noChangeArrowheads="1"/>
          </p:cNvSpPr>
          <p:nvPr/>
        </p:nvSpPr>
        <p:spPr bwMode="auto">
          <a:xfrm>
            <a:off x="2057400" y="1874838"/>
            <a:ext cx="69246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 đ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ăn, g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chặt, r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tiền, t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ụt</a:t>
            </a:r>
            <a:r>
              <a:rPr lang="en-US" altLang="en-US" sz="2800">
                <a:latin typeface="Times New Roman" pitchFamily="18" charset="0"/>
              </a:rPr>
              <a:t> dây, v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ụt</a:t>
            </a:r>
            <a:r>
              <a:rPr lang="en-US" altLang="en-US" sz="2800">
                <a:latin typeface="Times New Roman" pitchFamily="18" charset="0"/>
              </a:rPr>
              <a:t> roi, s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 </a:t>
            </a:r>
            <a:r>
              <a:rPr lang="en-US" altLang="en-US" sz="2800">
                <a:latin typeface="Times New Roman" pitchFamily="18" charset="0"/>
              </a:rPr>
              <a:t>bóng, h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bụi, m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kem, h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út</a:t>
            </a:r>
            <a:r>
              <a:rPr lang="en-US" altLang="en-US" sz="2800">
                <a:latin typeface="Times New Roman" pitchFamily="18" charset="0"/>
              </a:rPr>
              <a:t> sữa,...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538</Words>
  <Application>Microsoft Office PowerPoint</Application>
  <PresentationFormat>On-screen Show (4:3)</PresentationFormat>
  <Paragraphs>71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- PH đọc bài cho HS viết vào vở trong 15 phút ! Đọc lần lượt từng câu, mỗi câu lặp lại 2 lần .</vt:lpstr>
      <vt:lpstr>Bài tập chính tả 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THỊ KIM MỸ . TH PHONG PHÚ</dc:creator>
  <cp:lastModifiedBy>T.VI</cp:lastModifiedBy>
  <cp:revision>181</cp:revision>
  <cp:lastPrinted>1601-01-01T00:00:00Z</cp:lastPrinted>
  <dcterms:created xsi:type="dcterms:W3CDTF">1601-01-01T00:00:00Z</dcterms:created>
  <dcterms:modified xsi:type="dcterms:W3CDTF">2021-02-19T09:12:59Z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