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3"/>
    <p:sldId id="258" r:id="rId4"/>
    <p:sldId id="260" r:id="rId5"/>
    <p:sldId id="256" r:id="rId6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Y-PC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1360805" y="161290"/>
            <a:ext cx="9509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/>
              <a:t>TRƯỜNG TIỂU HỌC TÂN THẠNH TÂY</a:t>
            </a:r>
            <a:endParaRPr lang="vi-VN" altLang="en-US"/>
          </a:p>
        </p:txBody>
      </p:sp>
      <p:sp>
        <p:nvSpPr>
          <p:cNvPr id="7" name="Rectangles 6"/>
          <p:cNvSpPr/>
          <p:nvPr/>
        </p:nvSpPr>
        <p:spPr>
          <a:xfrm>
            <a:off x="3092768" y="1659890"/>
            <a:ext cx="570420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vi-VN" altLang="en-US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TOÁN LỚP </a:t>
            </a:r>
            <a:r>
              <a:rPr lang="vi-VN" altLang="en-US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vi-VN" altLang="en-US" sz="72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2533333" y="2829560"/>
            <a:ext cx="7125335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vi-VN" altLang="en-US" sz="72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TÁCH - GỘP SỐ</a:t>
            </a:r>
            <a:endParaRPr lang="vi-VN" altLang="en-US" sz="7200" b="1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vi-VN" altLang="en-US" sz="72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</a:t>
            </a:r>
            <a:r>
              <a:rPr lang="vi-VN" altLang="en-US" sz="72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 </a:t>
            </a:r>
            <a:endParaRPr lang="vi-VN" altLang="en-US" sz="7200" b="1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" name="Oval 67"/>
          <p:cNvSpPr/>
          <p:nvPr/>
        </p:nvSpPr>
        <p:spPr>
          <a:xfrm>
            <a:off x="125095" y="1838325"/>
            <a:ext cx="983615" cy="8839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5</a:t>
            </a:r>
            <a:endParaRPr lang="vi-VN" altLang="en-US" sz="4400"/>
          </a:p>
        </p:txBody>
      </p:sp>
      <p:sp>
        <p:nvSpPr>
          <p:cNvPr id="69" name="Oval 68"/>
          <p:cNvSpPr/>
          <p:nvPr/>
        </p:nvSpPr>
        <p:spPr>
          <a:xfrm>
            <a:off x="1892935" y="1125220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1</a:t>
            </a:r>
            <a:endParaRPr lang="vi-VN" altLang="en-US" sz="4400"/>
          </a:p>
        </p:txBody>
      </p:sp>
      <p:sp>
        <p:nvSpPr>
          <p:cNvPr id="70" name="Oval 69"/>
          <p:cNvSpPr/>
          <p:nvPr/>
        </p:nvSpPr>
        <p:spPr>
          <a:xfrm>
            <a:off x="1912620" y="2430780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4</a:t>
            </a:r>
            <a:endParaRPr lang="vi-VN" altLang="en-US" sz="4400"/>
          </a:p>
        </p:txBody>
      </p:sp>
      <p:cxnSp>
        <p:nvCxnSpPr>
          <p:cNvPr id="71" name="Straight Connector 70"/>
          <p:cNvCxnSpPr>
            <a:stCxn id="68" idx="6"/>
            <a:endCxn id="69" idx="2"/>
          </p:cNvCxnSpPr>
          <p:nvPr/>
        </p:nvCxnSpPr>
        <p:spPr>
          <a:xfrm flipV="1">
            <a:off x="1108710" y="1567180"/>
            <a:ext cx="784225" cy="7131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8" idx="6"/>
            <a:endCxn id="70" idx="2"/>
          </p:cNvCxnSpPr>
          <p:nvPr/>
        </p:nvCxnSpPr>
        <p:spPr>
          <a:xfrm>
            <a:off x="1108710" y="2280285"/>
            <a:ext cx="803910" cy="5924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/>
          <p:cNvPicPr/>
          <p:nvPr/>
        </p:nvPicPr>
        <p:blipFill>
          <a:blip r:embed="rId1">
            <a:grayscl/>
          </a:blip>
          <a:stretch>
            <a:fillRect/>
          </a:stretch>
        </p:blipFill>
        <p:spPr>
          <a:xfrm rot="5400000">
            <a:off x="4333240" y="1846580"/>
            <a:ext cx="1517650" cy="1062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/>
          <p:nvPr/>
        </p:nvPicPr>
        <p:blipFill>
          <a:blip r:embed="rId1">
            <a:grayscl/>
          </a:blip>
          <a:stretch>
            <a:fillRect/>
          </a:stretch>
        </p:blipFill>
        <p:spPr>
          <a:xfrm rot="17520000">
            <a:off x="8816340" y="1887220"/>
            <a:ext cx="1517650" cy="1062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21"/>
          <p:cNvPicPr/>
          <p:nvPr/>
        </p:nvPicPr>
        <p:blipFill>
          <a:blip r:embed="rId1">
            <a:grayscl/>
          </a:blip>
          <a:stretch>
            <a:fillRect/>
          </a:stretch>
        </p:blipFill>
        <p:spPr>
          <a:xfrm rot="3420000" flipH="1">
            <a:off x="7395845" y="1938020"/>
            <a:ext cx="1517650" cy="1062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2"/>
          <p:cNvPicPr/>
          <p:nvPr/>
        </p:nvPicPr>
        <p:blipFill>
          <a:blip r:embed="rId1">
            <a:grayscl/>
          </a:blip>
          <a:stretch>
            <a:fillRect/>
          </a:stretch>
        </p:blipFill>
        <p:spPr>
          <a:xfrm rot="18660000">
            <a:off x="6077585" y="1866900"/>
            <a:ext cx="1517650" cy="1062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Flowchart: Terminator 25"/>
          <p:cNvSpPr/>
          <p:nvPr/>
        </p:nvSpPr>
        <p:spPr>
          <a:xfrm>
            <a:off x="6034405" y="1530350"/>
            <a:ext cx="6169660" cy="1815465"/>
          </a:xfrm>
          <a:prstGeom prst="flowChartTerminator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4" name="Flowchart: Terminator 33"/>
          <p:cNvSpPr/>
          <p:nvPr/>
        </p:nvSpPr>
        <p:spPr>
          <a:xfrm>
            <a:off x="4309745" y="1597660"/>
            <a:ext cx="1490980" cy="1784985"/>
          </a:xfrm>
          <a:prstGeom prst="flowChartTerminator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2" name="Picture 1"/>
          <p:cNvPicPr/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rot="8760000">
            <a:off x="10243820" y="1948180"/>
            <a:ext cx="1517650" cy="1062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val 2"/>
          <p:cNvSpPr/>
          <p:nvPr/>
        </p:nvSpPr>
        <p:spPr>
          <a:xfrm>
            <a:off x="683260" y="4677410"/>
            <a:ext cx="983615" cy="8839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5</a:t>
            </a:r>
            <a:endParaRPr lang="vi-VN" altLang="en-US" sz="4400"/>
          </a:p>
        </p:txBody>
      </p:sp>
      <p:sp>
        <p:nvSpPr>
          <p:cNvPr id="4" name="Oval 3"/>
          <p:cNvSpPr/>
          <p:nvPr/>
        </p:nvSpPr>
        <p:spPr>
          <a:xfrm>
            <a:off x="2511425" y="400494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4</a:t>
            </a:r>
            <a:endParaRPr lang="vi-VN" altLang="en-US" sz="4400"/>
          </a:p>
        </p:txBody>
      </p:sp>
      <p:sp>
        <p:nvSpPr>
          <p:cNvPr id="5" name="Oval 4"/>
          <p:cNvSpPr/>
          <p:nvPr/>
        </p:nvSpPr>
        <p:spPr>
          <a:xfrm>
            <a:off x="2470785" y="526986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1</a:t>
            </a:r>
            <a:endParaRPr lang="vi-VN" altLang="en-US" sz="440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666875" y="4467225"/>
            <a:ext cx="844550" cy="6724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6"/>
            <a:endCxn id="5" idx="2"/>
          </p:cNvCxnSpPr>
          <p:nvPr/>
        </p:nvCxnSpPr>
        <p:spPr>
          <a:xfrm>
            <a:off x="1666875" y="5119370"/>
            <a:ext cx="803910" cy="5924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242570" y="86360"/>
            <a:ext cx="16027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400">
                <a:latin typeface="AvantGarde" panose="00000400000000000000" charset="0"/>
                <a:cs typeface="AvantGarde" panose="00000400000000000000" charset="0"/>
              </a:rPr>
              <a:t>c)</a:t>
            </a:r>
            <a:endParaRPr lang="vi-VN" altLang="en-US" sz="4400"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29" name="Text Box 28"/>
          <p:cNvSpPr txBox="1"/>
          <p:nvPr/>
        </p:nvSpPr>
        <p:spPr>
          <a:xfrm>
            <a:off x="4522470" y="4059555"/>
            <a:ext cx="74402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800"/>
              <a:t>...... gồm .... và ....</a:t>
            </a:r>
            <a:endParaRPr lang="vi-VN" altLang="en-US" sz="4800"/>
          </a:p>
        </p:txBody>
      </p:sp>
      <p:sp>
        <p:nvSpPr>
          <p:cNvPr id="30" name="Text Box 29"/>
          <p:cNvSpPr txBox="1"/>
          <p:nvPr/>
        </p:nvSpPr>
        <p:spPr>
          <a:xfrm>
            <a:off x="4456430" y="3999865"/>
            <a:ext cx="14204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5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31" name="Text Box 30"/>
          <p:cNvSpPr txBox="1"/>
          <p:nvPr/>
        </p:nvSpPr>
        <p:spPr>
          <a:xfrm>
            <a:off x="6726555" y="3989705"/>
            <a:ext cx="14204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1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32" name="Text Box 31"/>
          <p:cNvSpPr txBox="1"/>
          <p:nvPr/>
        </p:nvSpPr>
        <p:spPr>
          <a:xfrm>
            <a:off x="8446135" y="4048760"/>
            <a:ext cx="14204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4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420870" y="5073650"/>
            <a:ext cx="74402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800"/>
              <a:t>...... gồm .... và ....</a:t>
            </a:r>
            <a:endParaRPr lang="vi-VN" altLang="en-US" sz="4800"/>
          </a:p>
        </p:txBody>
      </p:sp>
      <p:sp>
        <p:nvSpPr>
          <p:cNvPr id="10" name="Text Box 9"/>
          <p:cNvSpPr txBox="1"/>
          <p:nvPr/>
        </p:nvSpPr>
        <p:spPr>
          <a:xfrm>
            <a:off x="4354830" y="5013960"/>
            <a:ext cx="14204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5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6624955" y="5003800"/>
            <a:ext cx="14204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4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44535" y="5062855"/>
            <a:ext cx="14204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1</a:t>
            </a:r>
            <a:endParaRPr lang="vi-VN" altLang="en-US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68" grpId="1" animBg="1"/>
      <p:bldP spid="69" grpId="0" bldLvl="0" animBg="1"/>
      <p:bldP spid="69" grpId="1" animBg="1"/>
      <p:bldP spid="70" grpId="0" bldLvl="0" animBg="1"/>
      <p:bldP spid="70" grpId="1" animBg="1"/>
      <p:bldP spid="26" grpId="0" bldLvl="0" animBg="1"/>
      <p:bldP spid="26" grpId="1" animBg="1"/>
      <p:bldP spid="34" grpId="0" bldLvl="0" animBg="1"/>
      <p:bldP spid="34" grpId="1" animBg="1"/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Oval 2"/>
          <p:cNvSpPr/>
          <p:nvPr/>
        </p:nvSpPr>
        <p:spPr>
          <a:xfrm>
            <a:off x="1480185" y="2890520"/>
            <a:ext cx="912495" cy="14103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8800">
                <a:latin typeface="AvantGarde" panose="00000400000000000000" charset="0"/>
                <a:cs typeface="AvantGarde" panose="00000400000000000000" charset="0"/>
              </a:rPr>
              <a:t>4</a:t>
            </a:r>
            <a:endParaRPr lang="vi-VN" altLang="en-US" sz="8800"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11805" y="1804670"/>
            <a:ext cx="912495" cy="14103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8800">
                <a:latin typeface="AvantGarde" panose="00000400000000000000" charset="0"/>
                <a:cs typeface="AvantGarde" panose="00000400000000000000" charset="0"/>
              </a:rPr>
              <a:t>2</a:t>
            </a:r>
            <a:endParaRPr lang="vi-VN" altLang="en-US" sz="8800"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91485" y="4016375"/>
            <a:ext cx="912495" cy="14103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8800">
                <a:latin typeface="AvantGarde" panose="00000400000000000000" charset="0"/>
                <a:cs typeface="AvantGarde" panose="00000400000000000000" charset="0"/>
              </a:rPr>
              <a:t>2</a:t>
            </a:r>
            <a:endParaRPr lang="vi-VN" altLang="en-US" sz="8800">
              <a:latin typeface="AvantGarde" panose="00000400000000000000" charset="0"/>
              <a:cs typeface="AvantGarde" panose="000004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" name="Flowchart: Terminator 25"/>
          <p:cNvSpPr/>
          <p:nvPr/>
        </p:nvSpPr>
        <p:spPr>
          <a:xfrm>
            <a:off x="5121275" y="1135380"/>
            <a:ext cx="5753735" cy="1572260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4989195" y="2717800"/>
            <a:ext cx="5885815" cy="1572260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4" name="Flowchart: Terminator 33"/>
          <p:cNvSpPr/>
          <p:nvPr/>
        </p:nvSpPr>
        <p:spPr>
          <a:xfrm>
            <a:off x="5070475" y="2874645"/>
            <a:ext cx="4210050" cy="1096645"/>
          </a:xfrm>
          <a:prstGeom prst="flowChartTerminator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Flowchart: Terminator 5"/>
          <p:cNvSpPr/>
          <p:nvPr/>
        </p:nvSpPr>
        <p:spPr>
          <a:xfrm>
            <a:off x="9371965" y="2910840"/>
            <a:ext cx="1228725" cy="993140"/>
          </a:xfrm>
          <a:prstGeom prst="flowChartTerminator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509010" y="2261870"/>
            <a:ext cx="1399540" cy="1064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Terminator 4"/>
          <p:cNvSpPr/>
          <p:nvPr/>
        </p:nvSpPr>
        <p:spPr>
          <a:xfrm>
            <a:off x="4968875" y="4066540"/>
            <a:ext cx="5753735" cy="1572260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4846955" y="5285740"/>
            <a:ext cx="6118860" cy="1579880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9270365" y="4229100"/>
            <a:ext cx="1228725" cy="1014095"/>
          </a:xfrm>
          <a:prstGeom prst="flowChartTerminator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>
            <a:off x="5051425" y="4259580"/>
            <a:ext cx="4261485" cy="1054735"/>
          </a:xfrm>
          <a:prstGeom prst="flowChartTerminator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275965" y="3307080"/>
            <a:ext cx="1632585" cy="14433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326130" y="1879600"/>
            <a:ext cx="1551940" cy="27895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326130" y="6221095"/>
            <a:ext cx="1623060" cy="20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Terminator 12"/>
          <p:cNvSpPr/>
          <p:nvPr/>
        </p:nvSpPr>
        <p:spPr>
          <a:xfrm>
            <a:off x="5223510" y="1328420"/>
            <a:ext cx="2110740" cy="993140"/>
          </a:xfrm>
          <a:prstGeom prst="flowChartTerminator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Flowchart: Terminator 13"/>
          <p:cNvSpPr/>
          <p:nvPr/>
        </p:nvSpPr>
        <p:spPr>
          <a:xfrm>
            <a:off x="7353300" y="1378585"/>
            <a:ext cx="3124200" cy="993140"/>
          </a:xfrm>
          <a:prstGeom prst="flowChartTerminator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Flowchart: Terminator 16"/>
          <p:cNvSpPr/>
          <p:nvPr/>
        </p:nvSpPr>
        <p:spPr>
          <a:xfrm>
            <a:off x="8225790" y="5578475"/>
            <a:ext cx="2182495" cy="1073785"/>
          </a:xfrm>
          <a:prstGeom prst="flowChartTerminator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Flowchart: Terminator 17"/>
          <p:cNvSpPr/>
          <p:nvPr/>
        </p:nvSpPr>
        <p:spPr>
          <a:xfrm>
            <a:off x="4929505" y="5558155"/>
            <a:ext cx="3399790" cy="1073785"/>
          </a:xfrm>
          <a:prstGeom prst="flowChartTerminator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6" grpId="1" animBg="1"/>
      <p:bldP spid="3" grpId="0" bldLvl="0" animBg="1"/>
      <p:bldP spid="3" grpId="1" animBg="1"/>
      <p:bldP spid="34" grpId="0" bldLvl="0" animBg="1"/>
      <p:bldP spid="34" grpId="1" animBg="1"/>
      <p:bldP spid="6" grpId="0" bldLvl="0" animBg="1"/>
      <p:bldP spid="6" grpId="1" animBg="1"/>
      <p:bldP spid="5" grpId="0" bldLvl="0" animBg="1"/>
      <p:bldP spid="5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3" grpId="0" bldLvl="0" animBg="1"/>
      <p:bldP spid="13" grpId="1" animBg="1"/>
      <p:bldP spid="14" grpId="0" bldLvl="0" animBg="1"/>
      <p:bldP spid="14" grpId="1" animBg="1"/>
      <p:bldP spid="17" grpId="0" bldLvl="0" animBg="1"/>
      <p:bldP spid="17" grpId="1" animBg="1"/>
      <p:bldP spid="18" grpId="0" bldLvl="0" animBg="1"/>
      <p:bldP spid="1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Oval 2"/>
          <p:cNvSpPr/>
          <p:nvPr/>
        </p:nvSpPr>
        <p:spPr>
          <a:xfrm>
            <a:off x="7890510" y="2860040"/>
            <a:ext cx="922655" cy="9848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6000">
                <a:latin typeface="AvantGarde" panose="00000400000000000000" charset="0"/>
                <a:cs typeface="AvantGarde" panose="00000400000000000000" charset="0"/>
              </a:rPr>
              <a:t>5</a:t>
            </a:r>
            <a:endParaRPr lang="vi-VN" altLang="en-US" sz="6000"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158605" y="2240915"/>
            <a:ext cx="861695" cy="1004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6000">
                <a:latin typeface="AvantGarde" panose="00000400000000000000" charset="0"/>
                <a:cs typeface="AvantGarde" panose="00000400000000000000" charset="0"/>
              </a:rPr>
              <a:t>3</a:t>
            </a:r>
            <a:endParaRPr lang="vi-VN" altLang="en-US" sz="6000"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189085" y="3337560"/>
            <a:ext cx="912495" cy="10147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6000">
                <a:latin typeface="AvantGarde" panose="00000400000000000000" charset="0"/>
                <a:cs typeface="AvantGarde" panose="00000400000000000000" charset="0"/>
              </a:rPr>
              <a:t>2</a:t>
            </a:r>
            <a:endParaRPr lang="vi-VN" altLang="en-US" sz="6000"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501900" y="4055745"/>
            <a:ext cx="49276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vi-VN" altLang="en-US" sz="440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  <a:sym typeface="+mn-ea"/>
              </a:rPr>
              <a:t>3</a:t>
            </a:r>
            <a:endParaRPr lang="vi-VN" altLang="en-US" sz="4400">
              <a:solidFill>
                <a:srgbClr val="FF0000"/>
              </a:solidFill>
              <a:latin typeface="AvantGarde" panose="00000400000000000000" charset="0"/>
              <a:cs typeface="AvantGarde" panose="00000400000000000000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735580" y="4634865"/>
            <a:ext cx="49276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vi-VN" altLang="en-US" sz="440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  <a:sym typeface="+mn-ea"/>
              </a:rPr>
              <a:t>2</a:t>
            </a:r>
            <a:endParaRPr lang="vi-VN" altLang="en-US" sz="4400">
              <a:solidFill>
                <a:srgbClr val="FF0000"/>
              </a:solidFill>
              <a:latin typeface="AvantGarde" panose="00000400000000000000" charset="0"/>
              <a:cs typeface="AvantGarde" panose="00000400000000000000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262630" y="4989830"/>
            <a:ext cx="49276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vi-VN" altLang="en-US" sz="440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  <a:sym typeface="+mn-ea"/>
              </a:rPr>
              <a:t>5</a:t>
            </a:r>
            <a:endParaRPr lang="vi-VN" altLang="en-US" sz="4400">
              <a:solidFill>
                <a:srgbClr val="FF0000"/>
              </a:solidFill>
              <a:latin typeface="AvantGarde" panose="00000400000000000000" charset="0"/>
              <a:cs typeface="AvantGarde" panose="00000400000000000000" charset="0"/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386830" y="4208780"/>
            <a:ext cx="49276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vi-VN" altLang="en-US" sz="440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  <a:sym typeface="+mn-ea"/>
              </a:rPr>
              <a:t>5</a:t>
            </a:r>
            <a:endParaRPr lang="vi-VN" altLang="en-US" sz="4400">
              <a:solidFill>
                <a:srgbClr val="FF0000"/>
              </a:solidFill>
              <a:latin typeface="AvantGarde" panose="00000400000000000000" charset="0"/>
              <a:cs typeface="AvantGarde" panose="00000400000000000000" charset="0"/>
              <a:sym typeface="+mn-ea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5707380" y="4645025"/>
            <a:ext cx="49276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vi-VN" altLang="en-US" sz="440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  <a:sym typeface="+mn-ea"/>
              </a:rPr>
              <a:t>3</a:t>
            </a:r>
            <a:endParaRPr lang="vi-VN" altLang="en-US" sz="4400">
              <a:solidFill>
                <a:srgbClr val="FF0000"/>
              </a:solidFill>
              <a:latin typeface="AvantGarde" panose="00000400000000000000" charset="0"/>
              <a:cs typeface="AvantGarde" panose="00000400000000000000" charset="0"/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5292090" y="5010150"/>
            <a:ext cx="49276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vi-VN" altLang="en-US" sz="440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  <a:sym typeface="+mn-ea"/>
              </a:rPr>
              <a:t>2</a:t>
            </a:r>
            <a:endParaRPr lang="vi-VN" altLang="en-US" sz="4400">
              <a:solidFill>
                <a:srgbClr val="FF0000"/>
              </a:solidFill>
              <a:latin typeface="AvantGarde" panose="00000400000000000000" charset="0"/>
              <a:cs typeface="AvantGarde" panose="00000400000000000000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bldLvl="0" animBg="1"/>
      <p:bldP spid="5" grpId="1" animBg="1"/>
      <p:bldP spid="3" grpId="0" bldLvl="0" animBg="1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8" name="Oval 67"/>
          <p:cNvSpPr/>
          <p:nvPr/>
        </p:nvSpPr>
        <p:spPr>
          <a:xfrm>
            <a:off x="7823835" y="2832100"/>
            <a:ext cx="983615" cy="8839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5</a:t>
            </a:r>
            <a:endParaRPr lang="vi-VN" altLang="en-US" sz="4400"/>
          </a:p>
        </p:txBody>
      </p:sp>
      <p:sp>
        <p:nvSpPr>
          <p:cNvPr id="69" name="Oval 68"/>
          <p:cNvSpPr/>
          <p:nvPr/>
        </p:nvSpPr>
        <p:spPr>
          <a:xfrm>
            <a:off x="9093835" y="233235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2</a:t>
            </a:r>
            <a:endParaRPr lang="vi-VN" altLang="en-US" sz="4400"/>
          </a:p>
        </p:txBody>
      </p:sp>
      <p:sp>
        <p:nvSpPr>
          <p:cNvPr id="70" name="Oval 69"/>
          <p:cNvSpPr/>
          <p:nvPr/>
        </p:nvSpPr>
        <p:spPr>
          <a:xfrm>
            <a:off x="9154795" y="336359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3</a:t>
            </a:r>
            <a:endParaRPr lang="vi-VN" altLang="en-US" sz="4400"/>
          </a:p>
        </p:txBody>
      </p:sp>
      <p:sp>
        <p:nvSpPr>
          <p:cNvPr id="6" name="Text Box 5"/>
          <p:cNvSpPr txBox="1"/>
          <p:nvPr/>
        </p:nvSpPr>
        <p:spPr>
          <a:xfrm>
            <a:off x="6559550" y="4178300"/>
            <a:ext cx="49276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vi-VN" altLang="en-US" sz="440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  <a:sym typeface="+mn-ea"/>
              </a:rPr>
              <a:t>5</a:t>
            </a:r>
            <a:endParaRPr lang="vi-VN" altLang="en-US" sz="4400">
              <a:solidFill>
                <a:srgbClr val="FF0000"/>
              </a:solidFill>
              <a:latin typeface="AvantGarde" panose="00000400000000000000" charset="0"/>
              <a:cs typeface="AvantGarde" panose="00000400000000000000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586095" y="4584065"/>
            <a:ext cx="49276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vi-VN" altLang="en-US" sz="440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  <a:sym typeface="+mn-ea"/>
              </a:rPr>
              <a:t>3</a:t>
            </a:r>
            <a:endParaRPr lang="vi-VN" altLang="en-US" sz="4400">
              <a:solidFill>
                <a:srgbClr val="FF0000"/>
              </a:solidFill>
              <a:latin typeface="AvantGarde" panose="00000400000000000000" charset="0"/>
              <a:cs typeface="AvantGarde" panose="00000400000000000000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231130" y="5071110"/>
            <a:ext cx="49276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vi-VN" altLang="en-US" sz="440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  <a:sym typeface="+mn-ea"/>
              </a:rPr>
              <a:t>2</a:t>
            </a:r>
            <a:endParaRPr lang="vi-VN" altLang="en-US" sz="4400">
              <a:solidFill>
                <a:srgbClr val="FF0000"/>
              </a:solidFill>
              <a:latin typeface="AvantGarde" panose="00000400000000000000" charset="0"/>
              <a:cs typeface="AvantGarde" panose="00000400000000000000" charset="0"/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486150" y="4999990"/>
            <a:ext cx="49276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vi-VN" altLang="en-US" sz="440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  <a:sym typeface="+mn-ea"/>
              </a:rPr>
              <a:t>5</a:t>
            </a:r>
            <a:endParaRPr lang="vi-VN" altLang="en-US" sz="4400">
              <a:solidFill>
                <a:srgbClr val="FF0000"/>
              </a:solidFill>
              <a:latin typeface="AvantGarde" panose="00000400000000000000" charset="0"/>
              <a:cs typeface="AvantGarde" panose="00000400000000000000" charset="0"/>
              <a:sym typeface="+mn-ea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2461895" y="4665345"/>
            <a:ext cx="49276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vi-VN" altLang="en-US" sz="440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  <a:sym typeface="+mn-ea"/>
              </a:rPr>
              <a:t>3</a:t>
            </a:r>
            <a:endParaRPr lang="vi-VN" altLang="en-US" sz="4400">
              <a:solidFill>
                <a:srgbClr val="FF0000"/>
              </a:solidFill>
              <a:latin typeface="AvantGarde" panose="00000400000000000000" charset="0"/>
              <a:cs typeface="AvantGarde" panose="00000400000000000000" charset="0"/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2390775" y="4097020"/>
            <a:ext cx="49276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vi-VN" altLang="en-US" sz="440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  <a:sym typeface="+mn-ea"/>
              </a:rPr>
              <a:t>2</a:t>
            </a:r>
            <a:endParaRPr lang="vi-VN" altLang="en-US" sz="4400">
              <a:solidFill>
                <a:srgbClr val="FF0000"/>
              </a:solidFill>
              <a:latin typeface="AvantGarde" panose="00000400000000000000" charset="0"/>
              <a:cs typeface="AvantGarde" panose="00000400000000000000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12" grpId="0"/>
      <p:bldP spid="12" grpId="1"/>
      <p:bldP spid="11" grpId="0"/>
      <p:bldP spid="11" grpId="1"/>
      <p:bldP spid="68" grpId="0" animBg="1"/>
      <p:bldP spid="68" grpId="1" animBg="1"/>
      <p:bldP spid="10" grpId="0"/>
      <p:bldP spid="10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8" name="Oval 67"/>
          <p:cNvSpPr/>
          <p:nvPr/>
        </p:nvSpPr>
        <p:spPr>
          <a:xfrm flipH="1">
            <a:off x="8756650" y="1807210"/>
            <a:ext cx="983615" cy="8839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3</a:t>
            </a:r>
            <a:endParaRPr lang="vi-VN" altLang="en-US" sz="4400"/>
          </a:p>
        </p:txBody>
      </p:sp>
      <p:sp>
        <p:nvSpPr>
          <p:cNvPr id="69" name="Oval 68"/>
          <p:cNvSpPr/>
          <p:nvPr/>
        </p:nvSpPr>
        <p:spPr>
          <a:xfrm flipH="1">
            <a:off x="7440295" y="1734185"/>
            <a:ext cx="862965" cy="528955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2</a:t>
            </a:r>
            <a:endParaRPr lang="vi-VN" altLang="en-US" sz="4400"/>
          </a:p>
        </p:txBody>
      </p:sp>
      <p:sp>
        <p:nvSpPr>
          <p:cNvPr id="70" name="Oval 69"/>
          <p:cNvSpPr/>
          <p:nvPr/>
        </p:nvSpPr>
        <p:spPr>
          <a:xfrm flipH="1">
            <a:off x="7470775" y="2216785"/>
            <a:ext cx="821690" cy="721995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1</a:t>
            </a:r>
            <a:endParaRPr lang="vi-VN" altLang="en-US" sz="4400"/>
          </a:p>
        </p:txBody>
      </p:sp>
      <p:sp>
        <p:nvSpPr>
          <p:cNvPr id="14" name="Flowchart: Terminator 13"/>
          <p:cNvSpPr/>
          <p:nvPr/>
        </p:nvSpPr>
        <p:spPr>
          <a:xfrm>
            <a:off x="6125210" y="760095"/>
            <a:ext cx="4826000" cy="1013460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Flowchart: Terminator 12"/>
          <p:cNvSpPr/>
          <p:nvPr/>
        </p:nvSpPr>
        <p:spPr>
          <a:xfrm>
            <a:off x="8276590" y="993140"/>
            <a:ext cx="2302510" cy="750570"/>
          </a:xfrm>
          <a:prstGeom prst="flowChartTerminator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6369685" y="1003300"/>
            <a:ext cx="1705610" cy="670560"/>
          </a:xfrm>
          <a:prstGeom prst="flowChartTerminator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Flowchart: Terminator 3"/>
          <p:cNvSpPr/>
          <p:nvPr/>
        </p:nvSpPr>
        <p:spPr>
          <a:xfrm>
            <a:off x="1003300" y="2799080"/>
            <a:ext cx="4826000" cy="1013460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3184525" y="3032125"/>
            <a:ext cx="2302510" cy="750570"/>
          </a:xfrm>
          <a:prstGeom prst="flowChartTerminator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Flowchart: Terminator 5"/>
          <p:cNvSpPr/>
          <p:nvPr/>
        </p:nvSpPr>
        <p:spPr>
          <a:xfrm>
            <a:off x="1277620" y="3042285"/>
            <a:ext cx="1705610" cy="670560"/>
          </a:xfrm>
          <a:prstGeom prst="flowChartTerminator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3543300" y="3866515"/>
            <a:ext cx="983615" cy="8839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4</a:t>
            </a:r>
            <a:endParaRPr lang="vi-VN" altLang="en-US" sz="4400"/>
          </a:p>
        </p:txBody>
      </p:sp>
      <p:sp>
        <p:nvSpPr>
          <p:cNvPr id="8" name="Oval 7"/>
          <p:cNvSpPr/>
          <p:nvPr/>
        </p:nvSpPr>
        <p:spPr>
          <a:xfrm flipH="1">
            <a:off x="2226945" y="3793490"/>
            <a:ext cx="862965" cy="528955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2</a:t>
            </a:r>
            <a:endParaRPr lang="vi-VN" altLang="en-US" sz="4400"/>
          </a:p>
        </p:txBody>
      </p:sp>
      <p:sp>
        <p:nvSpPr>
          <p:cNvPr id="9" name="Oval 8"/>
          <p:cNvSpPr/>
          <p:nvPr/>
        </p:nvSpPr>
        <p:spPr>
          <a:xfrm flipH="1">
            <a:off x="2257425" y="4276090"/>
            <a:ext cx="821690" cy="721995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1</a:t>
            </a:r>
            <a:endParaRPr lang="vi-VN" altLang="en-US" sz="4400"/>
          </a:p>
        </p:txBody>
      </p:sp>
      <p:sp>
        <p:nvSpPr>
          <p:cNvPr id="10" name="Flowchart: Terminator 9"/>
          <p:cNvSpPr/>
          <p:nvPr/>
        </p:nvSpPr>
        <p:spPr>
          <a:xfrm>
            <a:off x="6176645" y="2859405"/>
            <a:ext cx="4826000" cy="1013460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Flowchart: Terminator 10"/>
          <p:cNvSpPr/>
          <p:nvPr/>
        </p:nvSpPr>
        <p:spPr>
          <a:xfrm>
            <a:off x="9250045" y="3092450"/>
            <a:ext cx="1410335" cy="700405"/>
          </a:xfrm>
          <a:prstGeom prst="flowChartTerminator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Flowchart: Terminator 11"/>
          <p:cNvSpPr/>
          <p:nvPr/>
        </p:nvSpPr>
        <p:spPr>
          <a:xfrm>
            <a:off x="6461125" y="3021330"/>
            <a:ext cx="2679065" cy="751840"/>
          </a:xfrm>
          <a:prstGeom prst="flowChartTerminator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>
            <a:off x="8716645" y="3926840"/>
            <a:ext cx="983615" cy="8839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5</a:t>
            </a:r>
            <a:endParaRPr lang="vi-VN" altLang="en-US" sz="4400"/>
          </a:p>
        </p:txBody>
      </p:sp>
      <p:sp>
        <p:nvSpPr>
          <p:cNvPr id="16" name="Oval 15"/>
          <p:cNvSpPr/>
          <p:nvPr/>
        </p:nvSpPr>
        <p:spPr>
          <a:xfrm flipH="1">
            <a:off x="7400290" y="3853815"/>
            <a:ext cx="862965" cy="528955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1</a:t>
            </a:r>
            <a:endParaRPr lang="vi-VN" altLang="en-US" sz="4400"/>
          </a:p>
        </p:txBody>
      </p:sp>
      <p:sp>
        <p:nvSpPr>
          <p:cNvPr id="17" name="Oval 16"/>
          <p:cNvSpPr/>
          <p:nvPr/>
        </p:nvSpPr>
        <p:spPr>
          <a:xfrm flipH="1">
            <a:off x="7430770" y="4336415"/>
            <a:ext cx="821690" cy="721995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4</a:t>
            </a:r>
            <a:endParaRPr lang="vi-VN" altLang="en-US" sz="4400"/>
          </a:p>
        </p:txBody>
      </p:sp>
      <p:sp>
        <p:nvSpPr>
          <p:cNvPr id="18" name="Sun 17"/>
          <p:cNvSpPr/>
          <p:nvPr/>
        </p:nvSpPr>
        <p:spPr>
          <a:xfrm>
            <a:off x="5537835" y="5264150"/>
            <a:ext cx="1095375" cy="851535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Sun 18"/>
          <p:cNvSpPr/>
          <p:nvPr/>
        </p:nvSpPr>
        <p:spPr>
          <a:xfrm>
            <a:off x="6836410" y="5274310"/>
            <a:ext cx="1095375" cy="851535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Sun 19"/>
          <p:cNvSpPr/>
          <p:nvPr/>
        </p:nvSpPr>
        <p:spPr>
          <a:xfrm>
            <a:off x="8214995" y="5233670"/>
            <a:ext cx="1095375" cy="851535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Sun 20"/>
          <p:cNvSpPr/>
          <p:nvPr/>
        </p:nvSpPr>
        <p:spPr>
          <a:xfrm>
            <a:off x="9280525" y="5223510"/>
            <a:ext cx="1095375" cy="851535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Flowchart: Terminator 21"/>
          <p:cNvSpPr/>
          <p:nvPr/>
        </p:nvSpPr>
        <p:spPr>
          <a:xfrm>
            <a:off x="5293995" y="5081905"/>
            <a:ext cx="2667635" cy="1166495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Flowchart: Terminator 22"/>
          <p:cNvSpPr/>
          <p:nvPr/>
        </p:nvSpPr>
        <p:spPr>
          <a:xfrm>
            <a:off x="7951470" y="5061585"/>
            <a:ext cx="2667635" cy="1166495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68" grpId="0" bldLvl="0" animBg="1"/>
      <p:bldP spid="68" grpId="1" animBg="1"/>
      <p:bldP spid="14" grpId="0" bldLvl="0" animBg="1"/>
      <p:bldP spid="14" grpId="1" animBg="1"/>
      <p:bldP spid="13" grpId="0" bldLvl="0" animBg="1"/>
      <p:bldP spid="13" grpId="1" animBg="1"/>
      <p:bldP spid="3" grpId="0" bldLvl="0" animBg="1"/>
      <p:bldP spid="3" grpId="1" animBg="1"/>
      <p:bldP spid="4" grpId="0" bldLvl="0" animBg="1"/>
      <p:bldP spid="4" grpId="1" animBg="1"/>
      <p:bldP spid="7" grpId="0" bldLvl="0" animBg="1"/>
      <p:bldP spid="7" grpId="1" animBg="1"/>
      <p:bldP spid="5" grpId="0" animBg="1"/>
      <p:bldP spid="5" grpId="1" animBg="1"/>
      <p:bldP spid="8" grpId="0" animBg="1"/>
      <p:bldP spid="8" grpId="1" animBg="1"/>
      <p:bldP spid="6" grpId="0" animBg="1"/>
      <p:bldP spid="6" grpId="1" animBg="1"/>
      <p:bldP spid="9" grpId="0" animBg="1"/>
      <p:bldP spid="9" grpId="1" animBg="1"/>
      <p:bldP spid="10" grpId="0" bldLvl="0" animBg="1"/>
      <p:bldP spid="10" grpId="1" animBg="1"/>
      <p:bldP spid="15" grpId="0" bldLvl="0" animBg="1"/>
      <p:bldP spid="15" grpId="1" animBg="1"/>
      <p:bldP spid="11" grpId="0" bldLvl="0" animBg="1"/>
      <p:bldP spid="11" grpId="1" animBg="1"/>
      <p:bldP spid="16" grpId="0" bldLvl="0" animBg="1"/>
      <p:bldP spid="16" grpId="1" animBg="1"/>
      <p:bldP spid="12" grpId="0" bldLvl="0" animBg="1"/>
      <p:bldP spid="12" grpId="1" animBg="1"/>
      <p:bldP spid="17" grpId="0" bldLvl="0" animBg="1"/>
      <p:bldP spid="17" grpId="1" animBg="1"/>
      <p:bldP spid="18" grpId="0" animBg="1"/>
      <p:bldP spid="19" grpId="0" animBg="1"/>
      <p:bldP spid="20" grpId="0" animBg="1"/>
      <p:bldP spid="21" grpId="0" animBg="1"/>
      <p:bldP spid="18" grpId="1" animBg="1"/>
      <p:bldP spid="19" grpId="1" animBg="1"/>
      <p:bldP spid="20" grpId="1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655185" cy="6831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695" y="0"/>
            <a:ext cx="7592060" cy="69094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9428"/>
          <a:stretch>
            <a:fillRect/>
          </a:stretch>
        </p:blipFill>
        <p:spPr>
          <a:xfrm>
            <a:off x="914400" y="1454150"/>
            <a:ext cx="1786255" cy="2705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7995" y="1164590"/>
            <a:ext cx="2857500" cy="297942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0" y="0"/>
            <a:ext cx="5162550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vi-VN" altLang="en-US" b="1"/>
              <a:t>QUAN SÁT TRANH VÀ NÓI</a:t>
            </a:r>
            <a:endParaRPr lang="vi-VN" altLang="en-US" b="1"/>
          </a:p>
        </p:txBody>
      </p:sp>
      <p:sp>
        <p:nvSpPr>
          <p:cNvPr id="9" name="Text Box 8"/>
          <p:cNvSpPr txBox="1"/>
          <p:nvPr/>
        </p:nvSpPr>
        <p:spPr>
          <a:xfrm>
            <a:off x="0" y="433705"/>
            <a:ext cx="776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000"/>
              <a:t>Có .....bạn nam và .....bạn nữ</a:t>
            </a:r>
            <a:endParaRPr lang="vi-VN" altLang="en-US" sz="4000"/>
          </a:p>
        </p:txBody>
      </p:sp>
      <p:sp>
        <p:nvSpPr>
          <p:cNvPr id="10" name="Text Box 9"/>
          <p:cNvSpPr txBox="1"/>
          <p:nvPr/>
        </p:nvSpPr>
        <p:spPr>
          <a:xfrm>
            <a:off x="5953125" y="4194175"/>
            <a:ext cx="55740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800"/>
              <a:t>...... gồm .... và ....</a:t>
            </a:r>
            <a:endParaRPr lang="vi-VN" altLang="en-US" sz="4800"/>
          </a:p>
        </p:txBody>
      </p:sp>
      <p:sp>
        <p:nvSpPr>
          <p:cNvPr id="11" name="Text Box 10"/>
          <p:cNvSpPr txBox="1"/>
          <p:nvPr/>
        </p:nvSpPr>
        <p:spPr>
          <a:xfrm>
            <a:off x="5361940" y="5064125"/>
            <a:ext cx="55740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800"/>
              <a:t>gộp .... và.... </a:t>
            </a:r>
            <a:r>
              <a:rPr lang="vi-VN" altLang="en-US" sz="4800"/>
              <a:t>được... </a:t>
            </a:r>
            <a:endParaRPr lang="vi-VN" altLang="en-US" sz="4800"/>
          </a:p>
        </p:txBody>
      </p:sp>
      <p:sp>
        <p:nvSpPr>
          <p:cNvPr id="68" name="Oval 67"/>
          <p:cNvSpPr/>
          <p:nvPr/>
        </p:nvSpPr>
        <p:spPr>
          <a:xfrm>
            <a:off x="7499350" y="2162810"/>
            <a:ext cx="983615" cy="8839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5</a:t>
            </a:r>
            <a:endParaRPr lang="vi-VN" altLang="en-US" sz="4400"/>
          </a:p>
        </p:txBody>
      </p:sp>
      <p:sp>
        <p:nvSpPr>
          <p:cNvPr id="69" name="Oval 68"/>
          <p:cNvSpPr/>
          <p:nvPr/>
        </p:nvSpPr>
        <p:spPr>
          <a:xfrm>
            <a:off x="9327515" y="149034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2</a:t>
            </a:r>
            <a:endParaRPr lang="vi-VN" altLang="en-US" sz="4400"/>
          </a:p>
        </p:txBody>
      </p:sp>
      <p:sp>
        <p:nvSpPr>
          <p:cNvPr id="70" name="Oval 69"/>
          <p:cNvSpPr/>
          <p:nvPr/>
        </p:nvSpPr>
        <p:spPr>
          <a:xfrm>
            <a:off x="9286875" y="275526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3</a:t>
            </a:r>
            <a:endParaRPr lang="vi-VN" altLang="en-US" sz="4400"/>
          </a:p>
        </p:txBody>
      </p:sp>
      <p:cxnSp>
        <p:nvCxnSpPr>
          <p:cNvPr id="71" name="Straight Connector 70"/>
          <p:cNvCxnSpPr>
            <a:stCxn id="68" idx="6"/>
            <a:endCxn id="69" idx="2"/>
          </p:cNvCxnSpPr>
          <p:nvPr/>
        </p:nvCxnSpPr>
        <p:spPr>
          <a:xfrm flipV="1">
            <a:off x="8482965" y="1932305"/>
            <a:ext cx="844550" cy="6724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8" idx="6"/>
            <a:endCxn id="70" idx="2"/>
          </p:cNvCxnSpPr>
          <p:nvPr/>
        </p:nvCxnSpPr>
        <p:spPr>
          <a:xfrm>
            <a:off x="8482965" y="2604770"/>
            <a:ext cx="803910" cy="5924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6140450" y="4104005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5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410575" y="4093845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2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10018395" y="4133850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3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6472555" y="4987925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2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8079740" y="4998085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3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10247630" y="5007610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5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597535" y="297815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2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4162425" y="287655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3</a:t>
            </a:r>
            <a:endParaRPr lang="vi-VN" altLang="en-US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32780" cy="684085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5452745" y="410845"/>
            <a:ext cx="6739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3600">
                <a:latin typeface="Arial" panose="020B0604020202020204" pitchFamily="34" charset="0"/>
                <a:cs typeface="Arial" panose="020B0604020202020204" pitchFamily="34" charset="0"/>
              </a:rPr>
              <a:t>Có .....bạn nam và .....bạn nữ</a:t>
            </a:r>
            <a:endParaRPr lang="vi-VN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66875" y="4964430"/>
            <a:ext cx="802640" cy="894080"/>
          </a:xfrm>
          <a:prstGeom prst="ellipse">
            <a:avLst/>
          </a:prstGeom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5400">
                <a:solidFill>
                  <a:srgbClr val="FF0000"/>
                </a:solidFill>
              </a:rPr>
              <a:t>2</a:t>
            </a:r>
            <a:endParaRPr lang="vi-VN" altLang="en-US" sz="540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32125" y="4241800"/>
            <a:ext cx="873760" cy="894080"/>
          </a:xfrm>
          <a:prstGeom prst="ellips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5400"/>
              <a:t>1</a:t>
            </a:r>
            <a:endParaRPr lang="vi-VN" altLang="en-US" sz="5400"/>
          </a:p>
        </p:txBody>
      </p:sp>
      <p:sp>
        <p:nvSpPr>
          <p:cNvPr id="8" name="Oval 7"/>
          <p:cNvSpPr/>
          <p:nvPr/>
        </p:nvSpPr>
        <p:spPr>
          <a:xfrm>
            <a:off x="3053080" y="5637530"/>
            <a:ext cx="803275" cy="894080"/>
          </a:xfrm>
          <a:prstGeom prst="ellips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6000"/>
              <a:t>1</a:t>
            </a:r>
            <a:endParaRPr lang="vi-VN" altLang="en-US" sz="6000"/>
          </a:p>
        </p:txBody>
      </p:sp>
      <p:sp>
        <p:nvSpPr>
          <p:cNvPr id="12" name="Text Box 11"/>
          <p:cNvSpPr txBox="1"/>
          <p:nvPr/>
        </p:nvSpPr>
        <p:spPr>
          <a:xfrm>
            <a:off x="6350635" y="241300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1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9363710" y="271780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1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5963285" y="1391920"/>
            <a:ext cx="55740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800"/>
              <a:t>...... gồm .... và ....</a:t>
            </a:r>
            <a:endParaRPr lang="vi-VN" altLang="en-US" sz="4800"/>
          </a:p>
        </p:txBody>
      </p:sp>
      <p:sp>
        <p:nvSpPr>
          <p:cNvPr id="15" name="Text Box 14"/>
          <p:cNvSpPr txBox="1"/>
          <p:nvPr/>
        </p:nvSpPr>
        <p:spPr>
          <a:xfrm>
            <a:off x="5372100" y="2261870"/>
            <a:ext cx="55740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800"/>
              <a:t>gộp .... và.... </a:t>
            </a:r>
            <a:r>
              <a:rPr lang="vi-VN" altLang="en-US" sz="4800"/>
              <a:t>được... </a:t>
            </a:r>
            <a:endParaRPr lang="vi-VN" altLang="en-US" sz="4800"/>
          </a:p>
        </p:txBody>
      </p:sp>
      <p:sp>
        <p:nvSpPr>
          <p:cNvPr id="16" name="Text Box 15"/>
          <p:cNvSpPr txBox="1"/>
          <p:nvPr/>
        </p:nvSpPr>
        <p:spPr>
          <a:xfrm>
            <a:off x="6150610" y="1301750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2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8420735" y="1291590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1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10028555" y="1331595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1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6482715" y="2185670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1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8089900" y="2195830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1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10257790" y="2205355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2</a:t>
            </a:r>
            <a:endParaRPr lang="vi-VN" altLang="en-US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6" grpId="0" animBg="1"/>
      <p:bldP spid="6" grpId="1" animBg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15" grpId="0"/>
      <p:bldP spid="15" grpId="1"/>
      <p:bldP spid="7" grpId="0" animBg="1"/>
      <p:bldP spid="7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5452745" y="410845"/>
            <a:ext cx="6739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3600">
                <a:latin typeface="Arial" panose="020B0604020202020204" pitchFamily="34" charset="0"/>
                <a:cs typeface="Arial" panose="020B0604020202020204" pitchFamily="34" charset="0"/>
              </a:rPr>
              <a:t>Có ..,.bạn nam và .....bạn nữ</a:t>
            </a:r>
            <a:endParaRPr lang="vi-VN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339590" cy="66516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09345" y="4761230"/>
            <a:ext cx="802640" cy="894080"/>
          </a:xfrm>
          <a:prstGeom prst="ellipse">
            <a:avLst/>
          </a:prstGeom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5400">
                <a:solidFill>
                  <a:srgbClr val="FF0000"/>
                </a:solidFill>
              </a:rPr>
              <a:t>5</a:t>
            </a:r>
            <a:endParaRPr lang="vi-VN" altLang="en-US" sz="540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54275" y="4109720"/>
            <a:ext cx="873760" cy="894080"/>
          </a:xfrm>
          <a:prstGeom prst="ellips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5400"/>
              <a:t>4</a:t>
            </a:r>
            <a:endParaRPr lang="vi-VN" altLang="en-US" sz="5400"/>
          </a:p>
        </p:txBody>
      </p:sp>
      <p:sp>
        <p:nvSpPr>
          <p:cNvPr id="8" name="Oval 7"/>
          <p:cNvSpPr/>
          <p:nvPr/>
        </p:nvSpPr>
        <p:spPr>
          <a:xfrm>
            <a:off x="2495550" y="5434330"/>
            <a:ext cx="803275" cy="894080"/>
          </a:xfrm>
          <a:prstGeom prst="ellips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6000"/>
              <a:t>1</a:t>
            </a:r>
            <a:endParaRPr lang="vi-VN" altLang="en-US" sz="6000"/>
          </a:p>
        </p:txBody>
      </p:sp>
      <p:sp>
        <p:nvSpPr>
          <p:cNvPr id="12" name="Text Box 11"/>
          <p:cNvSpPr txBox="1"/>
          <p:nvPr/>
        </p:nvSpPr>
        <p:spPr>
          <a:xfrm>
            <a:off x="6350635" y="241300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4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9363710" y="271780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1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5963285" y="1391920"/>
            <a:ext cx="55740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800"/>
              <a:t>...... gồm .... và ....</a:t>
            </a:r>
            <a:endParaRPr lang="vi-VN" altLang="en-US" sz="4800"/>
          </a:p>
        </p:txBody>
      </p:sp>
      <p:sp>
        <p:nvSpPr>
          <p:cNvPr id="15" name="Text Box 14"/>
          <p:cNvSpPr txBox="1"/>
          <p:nvPr/>
        </p:nvSpPr>
        <p:spPr>
          <a:xfrm>
            <a:off x="5970905" y="2526030"/>
            <a:ext cx="55740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800"/>
              <a:t>gộp .... và.... </a:t>
            </a:r>
            <a:r>
              <a:rPr lang="vi-VN" altLang="en-US" sz="4800"/>
              <a:t>được... </a:t>
            </a:r>
            <a:endParaRPr lang="vi-VN" altLang="en-US" sz="4800"/>
          </a:p>
        </p:txBody>
      </p:sp>
      <p:sp>
        <p:nvSpPr>
          <p:cNvPr id="16" name="Text Box 15"/>
          <p:cNvSpPr txBox="1"/>
          <p:nvPr/>
        </p:nvSpPr>
        <p:spPr>
          <a:xfrm>
            <a:off x="6150610" y="1301750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5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8420735" y="1291590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4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10028555" y="1331595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1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6969760" y="2500630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1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8576945" y="2510790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4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10744835" y="2520315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5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-19685" y="1075055"/>
            <a:ext cx="1591310" cy="24752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15" grpId="0"/>
      <p:bldP spid="15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125" y="0"/>
            <a:ext cx="9904095" cy="39674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880225" y="1880870"/>
            <a:ext cx="802640" cy="894080"/>
          </a:xfrm>
          <a:prstGeom prst="ellipse">
            <a:avLst/>
          </a:prstGeom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5400">
                <a:solidFill>
                  <a:srgbClr val="FF0000"/>
                </a:solidFill>
              </a:rPr>
              <a:t>4</a:t>
            </a:r>
            <a:endParaRPr lang="vi-VN" altLang="en-US" sz="540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164195" y="1229360"/>
            <a:ext cx="873760" cy="894080"/>
          </a:xfrm>
          <a:prstGeom prst="ellips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5400"/>
              <a:t>2</a:t>
            </a:r>
            <a:endParaRPr lang="vi-VN" altLang="en-US" sz="5400"/>
          </a:p>
        </p:txBody>
      </p:sp>
      <p:sp>
        <p:nvSpPr>
          <p:cNvPr id="8" name="Oval 7"/>
          <p:cNvSpPr/>
          <p:nvPr/>
        </p:nvSpPr>
        <p:spPr>
          <a:xfrm>
            <a:off x="8195310" y="2543810"/>
            <a:ext cx="803275" cy="894080"/>
          </a:xfrm>
          <a:prstGeom prst="ellips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6000"/>
              <a:t>2</a:t>
            </a:r>
            <a:endParaRPr lang="vi-VN" altLang="en-US" sz="6000"/>
          </a:p>
        </p:txBody>
      </p:sp>
      <p:sp>
        <p:nvSpPr>
          <p:cNvPr id="9" name="Text Box 8"/>
          <p:cNvSpPr txBox="1"/>
          <p:nvPr/>
        </p:nvSpPr>
        <p:spPr>
          <a:xfrm>
            <a:off x="2085340" y="3859530"/>
            <a:ext cx="6739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3600">
                <a:latin typeface="Arial" panose="020B0604020202020204" pitchFamily="34" charset="0"/>
                <a:cs typeface="Arial" panose="020B0604020202020204" pitchFamily="34" charset="0"/>
              </a:rPr>
              <a:t>Có ....bạn nam và .....bạn nữ</a:t>
            </a:r>
            <a:endParaRPr lang="vi-VN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2973070" y="3669665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2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5986145" y="3700145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2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2849245" y="4577080"/>
            <a:ext cx="55740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800"/>
              <a:t>...... gồm .... và ....</a:t>
            </a:r>
            <a:endParaRPr lang="vi-VN" altLang="en-US" sz="4800"/>
          </a:p>
        </p:txBody>
      </p:sp>
      <p:sp>
        <p:nvSpPr>
          <p:cNvPr id="15" name="Text Box 14"/>
          <p:cNvSpPr txBox="1"/>
          <p:nvPr/>
        </p:nvSpPr>
        <p:spPr>
          <a:xfrm>
            <a:off x="2856865" y="5711190"/>
            <a:ext cx="55740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800"/>
              <a:t>gộp .... và.... </a:t>
            </a:r>
            <a:r>
              <a:rPr lang="vi-VN" altLang="en-US" sz="4800"/>
              <a:t>được... </a:t>
            </a:r>
            <a:endParaRPr lang="vi-VN" altLang="en-US" sz="4800"/>
          </a:p>
        </p:txBody>
      </p:sp>
      <p:sp>
        <p:nvSpPr>
          <p:cNvPr id="16" name="Text Box 15"/>
          <p:cNvSpPr txBox="1"/>
          <p:nvPr/>
        </p:nvSpPr>
        <p:spPr>
          <a:xfrm>
            <a:off x="3036570" y="4486910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4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5306695" y="4476750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2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6914515" y="4516755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2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3855720" y="5685790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2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5462905" y="5695950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2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7630795" y="5705475"/>
            <a:ext cx="1064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4</a:t>
            </a:r>
            <a:endParaRPr lang="vi-VN" altLang="en-US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9" grpId="0"/>
      <p:bldP spid="9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Picture 99"/>
          <p:cNvPicPr/>
          <p:nvPr/>
        </p:nvPicPr>
        <p:blipFill>
          <a:blip r:embed="rId1">
            <a:grayscl/>
          </a:blip>
          <a:stretch>
            <a:fillRect/>
          </a:stretch>
        </p:blipFill>
        <p:spPr>
          <a:xfrm rot="5400000">
            <a:off x="10317480" y="1948180"/>
            <a:ext cx="1517650" cy="1062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/>
          <p:nvPr/>
        </p:nvPicPr>
        <p:blipFill>
          <a:blip r:embed="rId1">
            <a:grayscl/>
          </a:blip>
          <a:stretch>
            <a:fillRect/>
          </a:stretch>
        </p:blipFill>
        <p:spPr>
          <a:xfrm rot="20640000">
            <a:off x="8816340" y="1887220"/>
            <a:ext cx="1517650" cy="1062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21"/>
          <p:cNvPicPr/>
          <p:nvPr/>
        </p:nvPicPr>
        <p:blipFill>
          <a:blip r:embed="rId1">
            <a:grayscl/>
          </a:blip>
          <a:stretch>
            <a:fillRect/>
          </a:stretch>
        </p:blipFill>
        <p:spPr>
          <a:xfrm rot="960000" flipH="1">
            <a:off x="7395845" y="1938020"/>
            <a:ext cx="1517650" cy="1062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2"/>
          <p:cNvPicPr/>
          <p:nvPr/>
        </p:nvPicPr>
        <p:blipFill>
          <a:blip r:embed="rId1">
            <a:grayscl/>
          </a:blip>
          <a:stretch>
            <a:fillRect/>
          </a:stretch>
        </p:blipFill>
        <p:spPr>
          <a:xfrm rot="20520000">
            <a:off x="6077585" y="1866900"/>
            <a:ext cx="1517650" cy="106299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358775" y="1135380"/>
            <a:ext cx="2811145" cy="2148840"/>
            <a:chOff x="1939" y="989"/>
            <a:chExt cx="4427" cy="3384"/>
          </a:xfrm>
        </p:grpSpPr>
        <p:sp>
          <p:nvSpPr>
            <p:cNvPr id="68" name="Oval 67"/>
            <p:cNvSpPr/>
            <p:nvPr/>
          </p:nvSpPr>
          <p:spPr>
            <a:xfrm>
              <a:off x="1939" y="2048"/>
              <a:ext cx="1549" cy="13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vi-VN" altLang="en-US" sz="4400"/>
                <a:t>4</a:t>
              </a:r>
              <a:endParaRPr lang="vi-VN" altLang="en-US" sz="4400"/>
            </a:p>
          </p:txBody>
        </p:sp>
        <p:sp>
          <p:nvSpPr>
            <p:cNvPr id="69" name="Oval 68"/>
            <p:cNvSpPr/>
            <p:nvPr/>
          </p:nvSpPr>
          <p:spPr>
            <a:xfrm>
              <a:off x="4818" y="989"/>
              <a:ext cx="1549" cy="1392"/>
            </a:xfrm>
            <a:prstGeom prst="ellipse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vi-VN" altLang="en-US" sz="4400"/>
                <a:t>3</a:t>
              </a:r>
              <a:endParaRPr lang="vi-VN" altLang="en-US" sz="4400"/>
            </a:p>
          </p:txBody>
        </p:sp>
        <p:sp>
          <p:nvSpPr>
            <p:cNvPr id="70" name="Oval 69"/>
            <p:cNvSpPr/>
            <p:nvPr/>
          </p:nvSpPr>
          <p:spPr>
            <a:xfrm>
              <a:off x="4754" y="2981"/>
              <a:ext cx="1549" cy="1392"/>
            </a:xfrm>
            <a:prstGeom prst="ellipse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vi-VN" altLang="en-US" sz="4400"/>
                <a:t>1</a:t>
              </a:r>
              <a:endParaRPr lang="vi-VN" altLang="en-US" sz="4400"/>
            </a:p>
          </p:txBody>
        </p:sp>
        <p:cxnSp>
          <p:nvCxnSpPr>
            <p:cNvPr id="71" name="Straight Connector 70"/>
            <p:cNvCxnSpPr>
              <a:stCxn id="68" idx="6"/>
              <a:endCxn id="69" idx="2"/>
            </p:cNvCxnSpPr>
            <p:nvPr/>
          </p:nvCxnSpPr>
          <p:spPr>
            <a:xfrm flipV="1">
              <a:off x="3488" y="1685"/>
              <a:ext cx="1330" cy="105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8" idx="6"/>
              <a:endCxn id="70" idx="2"/>
            </p:cNvCxnSpPr>
            <p:nvPr/>
          </p:nvCxnSpPr>
          <p:spPr>
            <a:xfrm>
              <a:off x="3488" y="2744"/>
              <a:ext cx="1266" cy="93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lowchart: Terminator 24"/>
          <p:cNvSpPr/>
          <p:nvPr/>
        </p:nvSpPr>
        <p:spPr>
          <a:xfrm>
            <a:off x="5497830" y="902335"/>
            <a:ext cx="6694170" cy="3174365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Flowchart: Terminator 25"/>
          <p:cNvSpPr/>
          <p:nvPr/>
        </p:nvSpPr>
        <p:spPr>
          <a:xfrm>
            <a:off x="6034405" y="1621790"/>
            <a:ext cx="4423410" cy="1764665"/>
          </a:xfrm>
          <a:prstGeom prst="flowChartTerminator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Text Box 28"/>
          <p:cNvSpPr txBox="1"/>
          <p:nvPr/>
        </p:nvSpPr>
        <p:spPr>
          <a:xfrm>
            <a:off x="151130" y="4231640"/>
            <a:ext cx="74402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800"/>
              <a:t>...... gồm .... và ....</a:t>
            </a:r>
            <a:endParaRPr lang="vi-VN" altLang="en-US" sz="4800"/>
          </a:p>
        </p:txBody>
      </p:sp>
      <p:sp>
        <p:nvSpPr>
          <p:cNvPr id="30" name="Text Box 29"/>
          <p:cNvSpPr txBox="1"/>
          <p:nvPr/>
        </p:nvSpPr>
        <p:spPr>
          <a:xfrm>
            <a:off x="85090" y="4171950"/>
            <a:ext cx="14204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4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31" name="Text Box 30"/>
          <p:cNvSpPr txBox="1"/>
          <p:nvPr/>
        </p:nvSpPr>
        <p:spPr>
          <a:xfrm>
            <a:off x="2355215" y="4161790"/>
            <a:ext cx="14204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3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32" name="Text Box 31"/>
          <p:cNvSpPr txBox="1"/>
          <p:nvPr/>
        </p:nvSpPr>
        <p:spPr>
          <a:xfrm>
            <a:off x="4074795" y="4220845"/>
            <a:ext cx="14204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>
                <a:solidFill>
                  <a:srgbClr val="FF0000"/>
                </a:solidFill>
              </a:rPr>
              <a:t>1</a:t>
            </a:r>
            <a:endParaRPr lang="vi-VN" altLang="en-US" sz="4800">
              <a:solidFill>
                <a:srgbClr val="FF0000"/>
              </a:solidFill>
            </a:endParaRPr>
          </a:p>
        </p:txBody>
      </p:sp>
      <p:sp>
        <p:nvSpPr>
          <p:cNvPr id="33" name="Text Box 32"/>
          <p:cNvSpPr txBox="1"/>
          <p:nvPr/>
        </p:nvSpPr>
        <p:spPr>
          <a:xfrm>
            <a:off x="0" y="0"/>
            <a:ext cx="9169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Bài 2: Khoanh số kẹo tương ứng với sơ đồ  </a:t>
            </a:r>
            <a:endParaRPr lang="vi-VN" altLang="en-US" sz="2800" b="1">
              <a:solidFill>
                <a:srgbClr val="FF0000"/>
              </a:solidFill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34" name="Flowchart: Terminator 33"/>
          <p:cNvSpPr/>
          <p:nvPr/>
        </p:nvSpPr>
        <p:spPr>
          <a:xfrm>
            <a:off x="10365740" y="1536700"/>
            <a:ext cx="1490980" cy="1784985"/>
          </a:xfrm>
          <a:prstGeom prst="flowChartTerminator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26" grpId="0" bldLvl="0" animBg="1"/>
      <p:bldP spid="26" grpId="1" animBg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Flowchart: Terminator 2"/>
          <p:cNvSpPr/>
          <p:nvPr/>
        </p:nvSpPr>
        <p:spPr>
          <a:xfrm>
            <a:off x="4248785" y="527685"/>
            <a:ext cx="4382135" cy="2555240"/>
          </a:xfrm>
          <a:prstGeom prst="flowChartTerminator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Flowchart: Terminator 3"/>
          <p:cNvSpPr/>
          <p:nvPr/>
        </p:nvSpPr>
        <p:spPr>
          <a:xfrm>
            <a:off x="8519795" y="354965"/>
            <a:ext cx="2981960" cy="2626360"/>
          </a:xfrm>
          <a:prstGeom prst="flowChartTerminator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Flowchart: Terminator 5"/>
          <p:cNvSpPr/>
          <p:nvPr/>
        </p:nvSpPr>
        <p:spPr>
          <a:xfrm>
            <a:off x="5304155" y="3945890"/>
            <a:ext cx="2232660" cy="2331720"/>
          </a:xfrm>
          <a:prstGeom prst="flowChartTerminator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7424420" y="3763010"/>
            <a:ext cx="3734435" cy="2657475"/>
          </a:xfrm>
          <a:prstGeom prst="flowChartTerminator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WPS Presentation</Application>
  <PresentationFormat>Widescreen</PresentationFormat>
  <Paragraphs>227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AvantGarde</vt:lpstr>
      <vt:lpstr>Century Schoolbook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thuy nguyen</dc:creator>
  <cp:lastModifiedBy>THUY-PC</cp:lastModifiedBy>
  <cp:revision>1</cp:revision>
  <dcterms:created xsi:type="dcterms:W3CDTF">2021-10-19T00:11:54Z</dcterms:created>
  <dcterms:modified xsi:type="dcterms:W3CDTF">2021-10-19T00:11:55Z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7455E3214A4245B7AD4EB78627B9D57E</vt:lpwstr>
  </property>
  <property fmtid="{D5CDD505-2E9C-101B-9397-08002B2CF9AE}" pid="3" name="KSOProductBuildVer">
    <vt:lpwstr>1033-11.2.0.10323</vt:lpwstr>
  </property>
</Properties>
</file>