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24"/>
  </p:notesMasterIdLst>
  <p:sldIdLst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6CC0-CD31-4113-90B9-17777712D5A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6661-383C-475A-81DA-58A2FA46E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DD249-0DB2-4F81-88A3-9D46629C54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50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củ</a:t>
            </a:r>
            <a:r>
              <a:rPr lang="en-US" baseline="0" smtClean="0"/>
              <a:t> cà rốt ra câu hỏi, click ngôi nhà để qua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6661-383C-475A-81DA-58A2FA46E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quan sát tổng quát bảng trừ (chưa hoàn chỉnh), nhận biết quy luật sắp xếp của bảng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6661-383C-475A-81DA-58A2FA46EB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NHÂP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VÀO KHUNG ? SẼ RA ĐÁP ÁN Ở DƯỚI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bổ su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các phép trừ còn thiếu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6661-383C-475A-81DA-58A2FA46EB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NHẤP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VÀO TỪNG PHÉP TÍNH SẼ HIỆN RA ĐAP ÁN Ở DƯỚI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đọc các phép trừ theo cột, theo hàng, theo màu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 mỗi cột, GV hỏi cách trừ một vài trường hợp, ví dụ: tại sao 14-8 = 6.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 HS nhận ra các ô cùng màu là các phép trừ có hiệu bằng nhau.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 </a:t>
            </a:r>
            <a:r>
              <a:rPr lang="vi-VN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 </a:t>
            </a:r>
            <a:r>
              <a:rPr lang="vi-V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 liên quan giữa bảng trừ và bảng cộng: </a:t>
            </a:r>
            <a:r>
              <a:rPr lang="vi-VN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 phép tính ở bảng trừ, nếu ta đọc từ phải sang trái thì lại được các phép tính ở bảng cộng.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6661-383C-475A-81DA-58A2FA46EB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8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8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6295"/>
      </p:ext>
    </p:extLst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3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6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7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9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7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84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0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0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4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37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7BC3-F07E-463E-881E-1A27F8B52C1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E2F5-0858-4982-BD4F-9D6AD48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2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9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6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7.xml"/><Relationship Id="rId11" Type="http://schemas.openxmlformats.org/officeDocument/2006/relationships/image" Target="../media/image14.png"/><Relationship Id="rId5" Type="http://schemas.openxmlformats.org/officeDocument/2006/relationships/slide" Target="slide6.xml"/><Relationship Id="rId15" Type="http://schemas.openxmlformats.org/officeDocument/2006/relationships/slide" Target="slide10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D1DEB1-EF7A-4A50-9CEE-4ADE82E8A6D4}"/>
              </a:ext>
            </a:extLst>
          </p:cNvPr>
          <p:cNvSpPr txBox="1"/>
          <p:nvPr/>
        </p:nvSpPr>
        <p:spPr>
          <a:xfrm>
            <a:off x="1439652" y="236504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F00"/>
                    </a:gs>
                    <a:gs pos="49000">
                      <a:srgbClr val="FF5050"/>
                    </a:gs>
                    <a:gs pos="52000">
                      <a:srgbClr val="FF0000"/>
                    </a:gs>
                    <a:gs pos="95000">
                      <a:srgbClr val="FF0000"/>
                    </a:gs>
                    <a:gs pos="100000">
                      <a:srgbClr val="F79646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方正粉丝天下简体" panose="02000000000000000000" pitchFamily="2" charset="-122"/>
                <a:cs typeface="Times New Roman" pitchFamily="18" charset="0"/>
              </a:rPr>
              <a:t>MÔN TOÁN</a:t>
            </a:r>
            <a:endParaRPr lang="zh-CN" alt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9BBB59">
                      <a:lumMod val="60000"/>
                      <a:lumOff val="40000"/>
                    </a:srgbClr>
                  </a:gs>
                  <a:gs pos="49000">
                    <a:srgbClr val="9BBB59">
                      <a:lumMod val="75000"/>
                    </a:srgbClr>
                  </a:gs>
                  <a:gs pos="51000">
                    <a:srgbClr val="9BBB59">
                      <a:lumMod val="75000"/>
                    </a:srgbClr>
                  </a:gs>
                  <a:gs pos="95000">
                    <a:srgbClr val="9BBB59">
                      <a:lumMod val="75000"/>
                    </a:srgbClr>
                  </a:gs>
                  <a:gs pos="100000">
                    <a:srgbClr val="9BBB5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ea typeface="方正粉丝天下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0556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787" y="292442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Thứ, ngày tháng năm 2021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9156" y="3962400"/>
            <a:ext cx="56788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TRỪ</a:t>
            </a:r>
            <a:endParaRPr lang="en-US" sz="8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44" y="-516626"/>
            <a:ext cx="4349213" cy="26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4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0127" r="2289" b="26308"/>
          <a:stretch/>
        </p:blipFill>
        <p:spPr bwMode="auto">
          <a:xfrm>
            <a:off x="501316" y="895850"/>
            <a:ext cx="7908758" cy="407469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444" y1="34222" x2="52444" y2="34222"/>
                        <a14:foregroundMark x1="49333" y1="44889" x2="49333" y2="44889"/>
                        <a14:foregroundMark x1="45333" y1="41778" x2="45333" y2="41778"/>
                        <a14:foregroundMark x1="40889" y1="36889" x2="40889" y2="36889"/>
                        <a14:foregroundMark x1="77333" y1="39556" x2="77333" y2="39556"/>
                        <a14:foregroundMark x1="62222" y1="86667" x2="62222" y2="86667"/>
                        <a14:foregroundMark x1="62222" y1="77333" x2="62222" y2="77333"/>
                        <a14:foregroundMark x1="69778" y1="67556" x2="69778" y2="67556"/>
                        <a14:foregroundMark x1="54667" y1="76000" x2="54667" y2="76000"/>
                        <a14:foregroundMark x1="25778" y1="78222" x2="25778" y2="78222"/>
                        <a14:foregroundMark x1="31111" y1="86667" x2="31111" y2="86667"/>
                        <a14:foregroundMark x1="40000" y1="94222" x2="40000" y2="94222"/>
                        <a14:foregroundMark x1="55556" y1="88000" x2="55556" y2="88000"/>
                        <a14:foregroundMark x1="13333" y1="15111" x2="13333" y2="15111"/>
                        <a14:foregroundMark x1="10222" y1="8000" x2="10222" y2="8000"/>
                        <a14:foregroundMark x1="26222" y1="8889" x2="26222" y2="8889"/>
                        <a14:foregroundMark x1="30222" y1="4889" x2="30222" y2="4889"/>
                        <a14:foregroundMark x1="14222" y1="24889" x2="14222" y2="24889"/>
                        <a14:foregroundMark x1="61333" y1="79556" x2="61333" y2="79556"/>
                        <a14:foregroundMark x1="36444" y1="91111" x2="36444" y2="91111"/>
                        <a14:foregroundMark x1="29333" y1="84889" x2="29333" y2="84889"/>
                        <a14:foregroundMark x1="25778" y1="74222" x2="25778" y2="74222"/>
                        <a14:foregroundMark x1="25778" y1="73778" x2="25778" y2="73778"/>
                        <a14:foregroundMark x1="54667" y1="94222" x2="54667" y2="94222"/>
                        <a14:foregroundMark x1="70667" y1="42222" x2="70667" y2="42222"/>
                        <a14:foregroundMark x1="70667" y1="47111" x2="70667" y2="47111"/>
                        <a14:foregroundMark x1="62222" y1="80444" x2="62222" y2="80444"/>
                        <a14:foregroundMark x1="4444" y1="11111" x2="4444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6" y="23721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Nêu các phép tính trừ còn thiếu trong bảng sau: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" y="895850"/>
            <a:ext cx="0" cy="4074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1474" y="5257800"/>
            <a:ext cx="7908758" cy="76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7674" y="5550569"/>
            <a:ext cx="7756358" cy="10668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Mỗi cột là một bảng trừ, trong mỗi cột: 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bị trừ không đổi, số trừ tăng dần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1474" y="5557496"/>
            <a:ext cx="8049126" cy="10668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Trong mỗi hàng: số bị trừ tăng dần, </a:t>
            </a: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số trừ không đổi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68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74332"/>
              </p:ext>
            </p:extLst>
          </p:nvPr>
        </p:nvGraphicFramePr>
        <p:xfrm>
          <a:off x="44116" y="742056"/>
          <a:ext cx="8939464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7433"/>
                <a:gridCol w="1117433"/>
                <a:gridCol w="1117433"/>
                <a:gridCol w="1117433"/>
                <a:gridCol w="1117433"/>
                <a:gridCol w="1117433"/>
                <a:gridCol w="1117433"/>
                <a:gridCol w="1117433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2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3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3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4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4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13 – 4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5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5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13 – 5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– 5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6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6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13 – 6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14 – 6 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– 6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– 7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7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13 – 7 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14 – 7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15 – 7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16 – 7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8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8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13 – 8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14 – 8  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15 – 8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16 – 8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17 – 8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11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12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13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14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15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16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17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18 – 9 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491789" y="5029200"/>
            <a:ext cx="11430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9095" y="2133600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133600"/>
            <a:ext cx="114199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95" y="18329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Nêu các phép tính trừ còn thiếu trong bảng sau: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08947" y="3606745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08947" y="5698781"/>
            <a:ext cx="1106905" cy="6858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65241" y="4978345"/>
            <a:ext cx="1106905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23108" y="4285618"/>
            <a:ext cx="1106905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20934" y="4292545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02042" y="2133600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117" y="3606745"/>
            <a:ext cx="1106905" cy="6858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1" b="90000" l="5859" r="90000">
                        <a14:foregroundMark x1="42266" y1="29609" x2="42266" y2="29609"/>
                        <a14:foregroundMark x1="29141" y1="26250" x2="29141" y2="26250"/>
                        <a14:foregroundMark x1="54375" y1="29609" x2="54375" y2="29609"/>
                        <a14:foregroundMark x1="34141" y1="25625" x2="34141" y2="25625"/>
                        <a14:foregroundMark x1="56406" y1="59297" x2="56406" y2="59297"/>
                        <a14:foregroundMark x1="71563" y1="33984" x2="71563" y2="33984"/>
                        <a14:foregroundMark x1="72578" y1="28594" x2="72578" y2="28594"/>
                        <a14:foregroundMark x1="72578" y1="26563" x2="72578" y2="26563"/>
                        <a14:foregroundMark x1="58047" y1="57266" x2="58047" y2="57266"/>
                        <a14:foregroundMark x1="29141" y1="49844" x2="29141" y2="49844"/>
                        <a14:foregroundMark x1="30781" y1="44766" x2="30781" y2="44766"/>
                        <a14:foregroundMark x1="21406" y1="45781" x2="21406" y2="45781"/>
                        <a14:foregroundMark x1="21406" y1="51172" x2="21406" y2="51172"/>
                        <a14:foregroundMark x1="37188" y1="53516" x2="37188" y2="53516"/>
                        <a14:foregroundMark x1="38516" y1="47813" x2="38516" y2="47813"/>
                        <a14:foregroundMark x1="33516" y1="47500" x2="33516" y2="47500"/>
                        <a14:foregroundMark x1="29453" y1="51172" x2="29453" y2="51172"/>
                        <a14:foregroundMark x1="28750" y1="54531" x2="30469" y2="54844"/>
                        <a14:foregroundMark x1="38516" y1="55859" x2="38516" y2="55859"/>
                        <a14:foregroundMark x1="38516" y1="53516" x2="38516" y2="52500"/>
                        <a14:foregroundMark x1="30781" y1="48828" x2="30781" y2="48828"/>
                        <a14:foregroundMark x1="30781" y1="48828" x2="30781" y2="48828"/>
                        <a14:foregroundMark x1="30781" y1="48828" x2="29766" y2="48125"/>
                        <a14:foregroundMark x1="26094" y1="45469" x2="26094" y2="45469"/>
                        <a14:foregroundMark x1="26094" y1="45469" x2="26094" y2="45469"/>
                        <a14:foregroundMark x1="22734" y1="42734" x2="22734" y2="42734"/>
                        <a14:foregroundMark x1="19063" y1="43125" x2="18359" y2="45469"/>
                        <a14:foregroundMark x1="18359" y1="49141" x2="20000" y2="53906"/>
                        <a14:foregroundMark x1="21719" y1="55234" x2="25781" y2="55234"/>
                        <a14:foregroundMark x1="26797" y1="55234" x2="33203" y2="55547"/>
                        <a14:foregroundMark x1="33203" y1="55547" x2="35156" y2="55234"/>
                        <a14:foregroundMark x1="36172" y1="54844" x2="37891" y2="54219"/>
                        <a14:foregroundMark x1="39531" y1="53203" x2="39531" y2="53203"/>
                        <a14:foregroundMark x1="40547" y1="51875" x2="40547" y2="51875"/>
                        <a14:foregroundMark x1="40938" y1="51875" x2="40938" y2="51875"/>
                        <a14:foregroundMark x1="40547" y1="38750" x2="40547" y2="38750"/>
                        <a14:foregroundMark x1="31484" y1="38750" x2="31484" y2="38750"/>
                        <a14:foregroundMark x1="31484" y1="37734" x2="31484" y2="37734"/>
                        <a14:foregroundMark x1="31172" y1="35703" x2="31172" y2="35703"/>
                        <a14:foregroundMark x1="30469" y1="34375" x2="30469" y2="34375"/>
                        <a14:foregroundMark x1="29766" y1="33359" x2="29766" y2="33359"/>
                        <a14:foregroundMark x1="29141" y1="31641" x2="29141" y2="30000"/>
                        <a14:foregroundMark x1="29141" y1="28281" x2="29141" y2="28281"/>
                        <a14:foregroundMark x1="31484" y1="23906" x2="31484" y2="23906"/>
                        <a14:foregroundMark x1="33516" y1="21563" x2="36875" y2="19531"/>
                        <a14:foregroundMark x1="37578" y1="18828" x2="37578" y2="18828"/>
                        <a14:foregroundMark x1="37578" y1="18828" x2="37578" y2="18828"/>
                        <a14:foregroundMark x1="40938" y1="18203" x2="44609" y2="18516"/>
                        <a14:foregroundMark x1="44922" y1="18516" x2="50313" y2="20859"/>
                        <a14:foregroundMark x1="51016" y1="21875" x2="51016" y2="21875"/>
                        <a14:foregroundMark x1="52656" y1="25234" x2="52656" y2="25234"/>
                        <a14:foregroundMark x1="52656" y1="25625" x2="52656" y2="25625"/>
                        <a14:foregroundMark x1="52656" y1="27969" x2="50703" y2="28984"/>
                        <a14:foregroundMark x1="46641" y1="31328" x2="45313" y2="32656"/>
                        <a14:foregroundMark x1="44297" y1="33984" x2="44297" y2="35391"/>
                        <a14:foregroundMark x1="45938" y1="39063" x2="47656" y2="42109"/>
                        <a14:foregroundMark x1="48984" y1="42734" x2="48984" y2="42734"/>
                        <a14:foregroundMark x1="49297" y1="44141" x2="49297" y2="44141"/>
                        <a14:foregroundMark x1="60078" y1="46797" x2="60078" y2="46797"/>
                        <a14:foregroundMark x1="56719" y1="51484" x2="56719" y2="51484"/>
                        <a14:foregroundMark x1="54063" y1="51484" x2="54063" y2="51484"/>
                        <a14:foregroundMark x1="55391" y1="51484" x2="55391" y2="51484"/>
                        <a14:foregroundMark x1="59062" y1="53906" x2="59062" y2="53906"/>
                        <a14:foregroundMark x1="59062" y1="53906" x2="59062" y2="53906"/>
                        <a14:foregroundMark x1="59062" y1="53906" x2="59062" y2="53906"/>
                        <a14:foregroundMark x1="59062" y1="53906" x2="59062" y2="53906"/>
                        <a14:foregroundMark x1="58047" y1="52891" x2="58047" y2="52891"/>
                        <a14:foregroundMark x1="56094" y1="51875" x2="56094" y2="51875"/>
                        <a14:foregroundMark x1="56094" y1="51875" x2="56094" y2="51875"/>
                        <a14:foregroundMark x1="53359" y1="50859" x2="53359" y2="50859"/>
                        <a14:foregroundMark x1="53672" y1="63281" x2="53672" y2="63281"/>
                        <a14:foregroundMark x1="40938" y1="56563" x2="40938" y2="56563"/>
                        <a14:foregroundMark x1="33203" y1="59609" x2="33203" y2="59609"/>
                        <a14:foregroundMark x1="21406" y1="58281" x2="21406" y2="58281"/>
                        <a14:foregroundMark x1="19063" y1="49844" x2="19063" y2="49844"/>
                        <a14:foregroundMark x1="16016" y1="45469" x2="16016" y2="45469"/>
                        <a14:foregroundMark x1="24063" y1="26250" x2="24063" y2="26250"/>
                        <a14:foregroundMark x1="30469" y1="19219" x2="30469" y2="19219"/>
                        <a14:foregroundMark x1="32813" y1="17813" x2="32813" y2="17813"/>
                        <a14:foregroundMark x1="38516" y1="29609" x2="38516" y2="29609"/>
                        <a14:foregroundMark x1="33828" y1="29609" x2="33828" y2="29609"/>
                        <a14:foregroundMark x1="42891" y1="24219" x2="42891" y2="24219"/>
                        <a14:foregroundMark x1="47656" y1="24219" x2="47656" y2="24219"/>
                        <a14:foregroundMark x1="52031" y1="32656" x2="52031" y2="32656"/>
                        <a14:foregroundMark x1="54688" y1="33672" x2="54688" y2="33672"/>
                        <a14:foregroundMark x1="45625" y1="28984" x2="45625" y2="28984"/>
                        <a14:foregroundMark x1="36875" y1="20234" x2="36875" y2="20234"/>
                        <a14:foregroundMark x1="27109" y1="22891" x2="27109" y2="22891"/>
                        <a14:foregroundMark x1="37188" y1="37031" x2="37188" y2="37031"/>
                        <a14:foregroundMark x1="68828" y1="26563" x2="68828" y2="26563"/>
                        <a14:foregroundMark x1="71563" y1="32969" x2="71563" y2="32969"/>
                        <a14:foregroundMark x1="70859" y1="35391" x2="70859" y2="35391"/>
                        <a14:foregroundMark x1="55391" y1="68359" x2="55391" y2="68359"/>
                        <a14:foregroundMark x1="36563" y1="42109" x2="36563" y2="42109"/>
                        <a14:foregroundMark x1="35547" y1="38750" x2="35547" y2="38750"/>
                        <a14:foregroundMark x1="33828" y1="38750" x2="33828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381000"/>
            <a:ext cx="2941175" cy="29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67378"/>
              </p:ext>
            </p:extLst>
          </p:nvPr>
        </p:nvGraphicFramePr>
        <p:xfrm>
          <a:off x="44116" y="742056"/>
          <a:ext cx="8939464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084"/>
                <a:gridCol w="1143000"/>
                <a:gridCol w="1143000"/>
                <a:gridCol w="1066800"/>
                <a:gridCol w="1059281"/>
                <a:gridCol w="998119"/>
                <a:gridCol w="1236747"/>
                <a:gridCol w="1117433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11–2=9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11–3=8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12–3=9 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 – 4 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12–4=8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13–4=9 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11–5 = 6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12–5=7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13–5=8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–5=9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11–6 = 5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12–6=6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13–6=7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14–6 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–6=9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–7 = 4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12–7=5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13–7 =6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14–7=7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15–7=8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16–7=9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11–8 = 3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12–8 =4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13–8 =5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–8=6</a:t>
                      </a:r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15–8=7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16–8=8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17–8=9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11–9 = 2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12–9=3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13–9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 =4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14–9=5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15–9=6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16–9=7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17–9=8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18–9=9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469105" y="4267200"/>
            <a:ext cx="11430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– 7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75734" y="2819400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5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79826" y="5688390"/>
            <a:ext cx="114199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199" y="183298"/>
            <a:ext cx="583130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Đọc bảng trừ theo cột, theo hàng, theo màu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952" y="1406237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3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108" y="4292545"/>
            <a:ext cx="1106905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7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295" y="2880481"/>
            <a:ext cx="1106905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5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98295" y="2147455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4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55295" y="1406237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3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51282" y="4292545"/>
            <a:ext cx="1106905" cy="6858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7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96749" y="3531645"/>
            <a:ext cx="114199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6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561" y="2147455"/>
            <a:ext cx="114199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4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07090" y="4953000"/>
            <a:ext cx="114199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3736" y="2833255"/>
            <a:ext cx="1141998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5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74" y="775855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2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17895" y="4971418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74" y="4978345"/>
            <a:ext cx="1106905" cy="6858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98695" y="4267200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– 7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07636" y="3606745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– 6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05200" y="2880481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– 5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5874" y="3606745"/>
            <a:ext cx="1106905" cy="6858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6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2295" y="5715000"/>
            <a:ext cx="1106905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898003" y="5688390"/>
            <a:ext cx="1106905" cy="685800"/>
          </a:xfrm>
          <a:prstGeom prst="roundRect">
            <a:avLst/>
          </a:prstGeom>
          <a:solidFill>
            <a:srgbClr val="F8F1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58711" y="3566281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– 6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37907" y="4217445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– 7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51095" y="4966690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1695" y="5652490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26761" y="2137064"/>
            <a:ext cx="1106905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4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82639" y="5688390"/>
            <a:ext cx="1106905" cy="6858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07390" y="3613673"/>
            <a:ext cx="1106905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6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375733" y="4292545"/>
            <a:ext cx="1106905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7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607090" y="5688390"/>
            <a:ext cx="1106905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51281" y="4978345"/>
            <a:ext cx="1106905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333666" y="5643363"/>
            <a:ext cx="1106905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64814" y="5689490"/>
            <a:ext cx="1106905" cy="6858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– 9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358733" y="4953000"/>
            <a:ext cx="1106905" cy="6858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469105" y="4966690"/>
            <a:ext cx="1106905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– 8 </a:t>
            </a:r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8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381000" y="1195177"/>
            <a:ext cx="8763000" cy="5130800"/>
          </a:xfrm>
          <a:prstGeom prst="rect">
            <a:avLst/>
          </a:prstGeom>
        </p:spPr>
      </p:pic>
      <p:pic>
        <p:nvPicPr>
          <p:cNvPr id="8" name="PA_图片 7" descr="图片包含 事情&#10;&#10;已生成高可信度的说明">
            <a:extLst>
              <a:ext uri="{FF2B5EF4-FFF2-40B4-BE49-F238E27FC236}">
                <a16:creationId xmlns=""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74" y="609600"/>
            <a:ext cx="6956299" cy="1668580"/>
          </a:xfrm>
          <a:prstGeom prst="rect">
            <a:avLst/>
          </a:prstGeom>
        </p:spPr>
      </p:pic>
      <p:pic>
        <p:nvPicPr>
          <p:cNvPr id="9" name="PA_图片 8" descr="图片包含 矢量图形&#10;&#10;已生成高可信度的说明">
            <a:extLst>
              <a:ext uri="{FF2B5EF4-FFF2-40B4-BE49-F238E27FC236}">
                <a16:creationId xmlns=""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1919672" cy="36962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22" y="2278180"/>
            <a:ext cx="7239001" cy="27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533974" y="74997"/>
            <a:ext cx="914400" cy="7620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610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Trò chơi với bảng trừ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6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381000" y="1195177"/>
            <a:ext cx="8763000" cy="5130800"/>
          </a:xfrm>
          <a:prstGeom prst="rect">
            <a:avLst/>
          </a:prstGeom>
        </p:spPr>
      </p:pic>
      <p:pic>
        <p:nvPicPr>
          <p:cNvPr id="8" name="PA_图片 7" descr="图片包含 事情&#10;&#10;已生成高可信度的说明">
            <a:extLst>
              <a:ext uri="{FF2B5EF4-FFF2-40B4-BE49-F238E27FC236}">
                <a16:creationId xmlns=""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74" y="609600"/>
            <a:ext cx="6956299" cy="166858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533974" y="74997"/>
            <a:ext cx="914400" cy="7620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610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Trò chơi với bảng trừ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05888"/>
            <a:ext cx="7315199" cy="2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3" descr="图片包含 玩具, 玩偶, 室内&#10;&#10;已生成极高可信度的说明">
            <a:extLst>
              <a:ext uri="{FF2B5EF4-FFF2-40B4-BE49-F238E27FC236}">
                <a16:creationId xmlns="" xmlns:a16="http://schemas.microsoft.com/office/drawing/2014/main" id="{443685BA-2CAE-46C2-A70B-FEDB83209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486400"/>
            <a:ext cx="3529591" cy="11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6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37264"/>
              </p:ext>
            </p:extLst>
          </p:nvPr>
        </p:nvGraphicFramePr>
        <p:xfrm>
          <a:off x="44116" y="742056"/>
          <a:ext cx="8939464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084"/>
                <a:gridCol w="1143000"/>
                <a:gridCol w="1143000"/>
                <a:gridCol w="1066800"/>
                <a:gridCol w="1059281"/>
                <a:gridCol w="998119"/>
                <a:gridCol w="1236747"/>
                <a:gridCol w="1117433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11–2=9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11–3=8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12–3=9 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 – 4 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12–4=8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13–4=9 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11–5 = 6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12–5=7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13–5=8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–5=9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11–6 = 5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12–6=6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13–6=7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14–6 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–6=9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–7 = 4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12–7=5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13–7 =6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14–7=7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15–7=8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16–7=9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11–8 = 3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12–8 =4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13–8 =5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–8=6</a:t>
                      </a:r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15–8=7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16–8=8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17–8=9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11–9 = 2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12–9=3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13–9</a:t>
                      </a:r>
                      <a:r>
                        <a:rPr lang="en-US" sz="1800" b="1" baseline="0" smtClean="0">
                          <a:latin typeface="Arial" pitchFamily="34" charset="0"/>
                          <a:cs typeface="Arial" pitchFamily="34" charset="0"/>
                        </a:rPr>
                        <a:t> =4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14–9=5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15–9=6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16–9=7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17–9=8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" pitchFamily="34" charset="0"/>
                          <a:cs typeface="Arial" pitchFamily="34" charset="0"/>
                        </a:rPr>
                        <a:t>18–9=9 </a:t>
                      </a:r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Bevel 2"/>
          <p:cNvSpPr/>
          <p:nvPr/>
        </p:nvSpPr>
        <p:spPr>
          <a:xfrm>
            <a:off x="2493180" y="152400"/>
            <a:ext cx="4157644" cy="1226939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TRỪ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9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191"/>
            <a:ext cx="8754274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960518"/>
            <a:ext cx="27945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EBC59-4853-4E64-8C31-B7B6BB9F3382}"/>
              </a:ext>
            </a:extLst>
          </p:cNvPr>
          <p:cNvSpPr/>
          <p:nvPr/>
        </p:nvSpPr>
        <p:spPr>
          <a:xfrm>
            <a:off x="2612780" y="1957016"/>
            <a:ext cx="49894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CỦNG CỐ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6D69D9-644C-4DCF-82E6-9DA792D7DDA9}"/>
              </a:ext>
            </a:extLst>
          </p:cNvPr>
          <p:cNvSpPr/>
          <p:nvPr/>
        </p:nvSpPr>
        <p:spPr>
          <a:xfrm>
            <a:off x="620909" y="3626139"/>
            <a:ext cx="674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HỎI NHANH- ĐÁP GỌN</a:t>
            </a:r>
          </a:p>
        </p:txBody>
      </p:sp>
    </p:spTree>
    <p:extLst>
      <p:ext uri="{BB962C8B-B14F-4D97-AF65-F5344CB8AC3E}">
        <p14:creationId xmlns:p14="http://schemas.microsoft.com/office/powerpoint/2010/main" val="14428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4013235"/>
            <a:ext cx="1055326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41" y="-76200"/>
            <a:ext cx="5824245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1292555"/>
            <a:ext cx="147782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1" y="4001746"/>
            <a:ext cx="2657489" cy="240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CC39B8-C3EA-458F-ABD4-704A7774E9E0}"/>
              </a:ext>
            </a:extLst>
          </p:cNvPr>
          <p:cNvSpPr/>
          <p:nvPr/>
        </p:nvSpPr>
        <p:spPr>
          <a:xfrm>
            <a:off x="3564394" y="2133600"/>
            <a:ext cx="375752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	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Em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hãy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nêu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lại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cách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trừ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qua 10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trong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lang="en-US" sz="4800" b="1" dirty="0" err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phạm</a:t>
            </a:r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vi 20</a:t>
            </a:r>
          </a:p>
        </p:txBody>
      </p:sp>
    </p:spTree>
    <p:extLst>
      <p:ext uri="{BB962C8B-B14F-4D97-AF65-F5344CB8AC3E}">
        <p14:creationId xmlns:p14="http://schemas.microsoft.com/office/powerpoint/2010/main" val="10679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3" y="4013239"/>
            <a:ext cx="1055326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944" y="152400"/>
            <a:ext cx="5824245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7" y="1292558"/>
            <a:ext cx="147782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3" y="4001750"/>
            <a:ext cx="2657489" cy="240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CC39B8-C3EA-458F-ABD4-704A7774E9E0}"/>
              </a:ext>
            </a:extLst>
          </p:cNvPr>
          <p:cNvSpPr/>
          <p:nvPr/>
        </p:nvSpPr>
        <p:spPr>
          <a:xfrm>
            <a:off x="3564396" y="2738973"/>
            <a:ext cx="375752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	</a:t>
            </a:r>
            <a:r>
              <a:rPr lang="en-US" sz="4800" b="1" smtClean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Em hãy nêu lại cách tính </a:t>
            </a:r>
            <a:r>
              <a:rPr lang="en-US" sz="4800" b="1" smtClean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13 </a:t>
            </a:r>
            <a:r>
              <a:rPr lang="en-US" sz="4800" b="1" smtClean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trừ đi một số.</a:t>
            </a:r>
            <a:endParaRPr lang="en-US" sz="4800" b="1" dirty="0">
              <a:ln w="10160">
                <a:solidFill>
                  <a:srgbClr val="00AF92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90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4013235"/>
            <a:ext cx="1055326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8032" y="-448086"/>
            <a:ext cx="9634692" cy="77541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PPT素材-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527" y="649723"/>
            <a:ext cx="2702298" cy="6727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8E1006-1DBB-4434-8C28-409BF821498E}"/>
              </a:ext>
            </a:extLst>
          </p:cNvPr>
          <p:cNvSpPr/>
          <p:nvPr/>
        </p:nvSpPr>
        <p:spPr>
          <a:xfrm rot="21229424">
            <a:off x="603239" y="3777284"/>
            <a:ext cx="2622543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  <a:ea typeface="黑体"/>
              </a:rPr>
              <a:t>Khôûi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  <a:ea typeface="黑体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F23B024-DB30-40BE-9DEC-86A1FAD34B67}"/>
              </a:ext>
            </a:extLst>
          </p:cNvPr>
          <p:cNvSpPr/>
          <p:nvPr/>
        </p:nvSpPr>
        <p:spPr>
          <a:xfrm rot="596340">
            <a:off x="4333426" y="1380876"/>
            <a:ext cx="3156344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  <a:ea typeface="黑体"/>
              </a:rPr>
              <a:t>ñoäng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699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1884288" y="2759670"/>
            <a:ext cx="53754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</a:t>
            </a:r>
          </a:p>
          <a:p>
            <a:pPr algn="ctr" defTabSz="914400"/>
            <a:r>
              <a:rPr lang="en-US" sz="48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3364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62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3581400" y="0"/>
            <a:ext cx="35814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^^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54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93726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PLAY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943600"/>
            <a:ext cx="9144000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609600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5334000"/>
            <a:ext cx="1295400" cy="1295400"/>
          </a:xfrm>
          <a:prstGeom prst="rect">
            <a:avLst/>
          </a:prstGeom>
        </p:spPr>
      </p:pic>
      <p:pic>
        <p:nvPicPr>
          <p:cNvPr id="10" name="Picture 9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5334000"/>
            <a:ext cx="1295400" cy="1295400"/>
          </a:xfrm>
          <a:prstGeom prst="rect">
            <a:avLst/>
          </a:prstGeom>
        </p:spPr>
      </p:pic>
      <p:pic>
        <p:nvPicPr>
          <p:cNvPr id="11" name="Picture 10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81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4435833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10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-1180707" y="1447800"/>
            <a:ext cx="1180707" cy="7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9429" y="533400"/>
            <a:ext cx="48006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– 3 – 4 = ?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6900" y="24003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5729" y="28010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– 3 – 4 = 5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882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9971" y="195943"/>
            <a:ext cx="5943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511395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hãy nêu cách tính 14 trừ đi một số.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849582"/>
            <a:ext cx="6400800" cy="18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" y="2356991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trừ đi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số: Trừ 4 để được 10 rồi trừ số còn lại.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555486"/>
            <a:ext cx="4800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414" y="9525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– 8 = ? 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943100"/>
            <a:ext cx="5638800" cy="148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1300" y="234387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– 8 = 5 </a:t>
            </a:r>
            <a:endParaRPr lang="en-US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609600"/>
            <a:ext cx="4495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 – 9 = ?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14253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8771" y="229864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 – 9 = 8 </a:t>
            </a:r>
            <a:endParaRPr lang="en-US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685800"/>
            <a:ext cx="50292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832991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hãy nêu cách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 đi một số.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476499"/>
            <a:ext cx="5638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2723345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trừ đi một số: Trừ 6 để được 10 rồi trừ số còn lại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730</Words>
  <Application>Microsoft Office PowerPoint</Application>
  <PresentationFormat>On-screen Show (4:3)</PresentationFormat>
  <Paragraphs>210</Paragraphs>
  <Slides>20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2021-08-04T03:17:37Z</dcterms:created>
  <dcterms:modified xsi:type="dcterms:W3CDTF">2021-08-04T16:19:40Z</dcterms:modified>
</cp:coreProperties>
</file>