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4" r:id="rId2"/>
    <p:sldId id="2007577281" r:id="rId3"/>
    <p:sldId id="2007577303" r:id="rId4"/>
    <p:sldId id="262" r:id="rId5"/>
    <p:sldId id="2007577274" r:id="rId6"/>
    <p:sldId id="2007577275" r:id="rId7"/>
    <p:sldId id="2007577276" r:id="rId8"/>
    <p:sldId id="2007577277" r:id="rId9"/>
    <p:sldId id="2007577278" r:id="rId10"/>
    <p:sldId id="2007577280" r:id="rId11"/>
    <p:sldId id="261" r:id="rId12"/>
    <p:sldId id="2007577304" r:id="rId13"/>
    <p:sldId id="200757730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3933-8A3B-44FD-AE5F-6357B52F16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D7C56-E8B8-422D-9315-2C70B9D89C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F6A53-F478-4270-8332-35879BF02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B287D-F5C7-4FCC-915A-4BF50F47379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9586C-B5E4-4221-9633-5B4723A2D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790C1-13C3-4241-83D3-9CE129B34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AED75-2B2D-4687-B6BF-4F2AFA8BA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78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4738F-1157-441A-9137-42E00EBE4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44956F-AE9D-4F29-A8C1-DC604E0820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00FB2-1BC8-4A84-9234-9C2F1D7C4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B287D-F5C7-4FCC-915A-4BF50F47379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BF4A0-EB13-4FC1-A1A8-A106EE1F4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5E133-402E-4841-8C8A-7AC9A4365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AED75-2B2D-4687-B6BF-4F2AFA8BA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5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A6D7E4-CB2C-4EEB-A6D4-53F145F88C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23D142-75F2-4EBF-9CCB-DC8B7DF7F2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8D58D-3D07-4330-89BD-31035EF40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B287D-F5C7-4FCC-915A-4BF50F47379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1D81D-D92C-4202-A999-AEC4EE929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F9F87-1185-476D-A029-B5B1BD80D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AED75-2B2D-4687-B6BF-4F2AFA8BA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09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C81AE-5CC2-459D-A422-DB8DB5B2F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5F8F7-FB19-43B9-A55E-E3850F875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77980-BF18-49C3-ADCC-541A0F700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B287D-F5C7-4FCC-915A-4BF50F47379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ADD5E-8148-4F36-9F94-079EBB4A2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9F0B5-5895-4080-BD6C-BC59A41F7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AED75-2B2D-4687-B6BF-4F2AFA8BA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81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569A1-140A-4371-912D-40710A831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0F8804-D5A7-49C8-AC6F-3662F4C06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CC0A3-7A9F-4DF8-9C0C-4B5A4D37A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B287D-F5C7-4FCC-915A-4BF50F47379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20A3E-5371-411E-8D35-4D00DA21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B7922-9A28-497F-818B-FAA95048A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AED75-2B2D-4687-B6BF-4F2AFA8BA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96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AB30F-9049-41F3-B8CB-DEDEFD43B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2143A-C291-45E3-88C4-778FC926E0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318A0E-BE21-4615-A1DF-06F93EA292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1A8300-E4D0-431A-93E4-15008295E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B287D-F5C7-4FCC-915A-4BF50F47379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E4168-DEEC-4195-8B93-9AB9E4BB9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D78CA7-FD6D-4253-8F24-203C912D2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AED75-2B2D-4687-B6BF-4F2AFA8BA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6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81E2D-AF37-4DEB-BBD8-5EAC0AF0A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6CA98-412E-49CF-8ADF-B3DB94C2A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654882-B43F-45A2-8A97-6CD1EDA0EB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FAFF18-C8F8-475B-8F9D-88523F394A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BFB726-0709-49AB-9E8E-6565751ACE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C7D4D4-CBF3-477B-8E44-CE7A3EEE8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B287D-F5C7-4FCC-915A-4BF50F47379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757DCF-1370-4656-9666-2EEED4925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40538E-9B48-43FA-BBA8-824E43ED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AED75-2B2D-4687-B6BF-4F2AFA8BA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59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22627-CEEE-4966-86AA-CE6F1E383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230902-4B05-4104-B6FB-5C0924F7E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B287D-F5C7-4FCC-915A-4BF50F47379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F9E69E-FB6E-4741-9E20-D43E23D84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805C1-6028-49DD-B54D-297A64812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AED75-2B2D-4687-B6BF-4F2AFA8BA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01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7D3F0D-8453-4E5F-809B-5E6C4AFAD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B287D-F5C7-4FCC-915A-4BF50F47379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63B707-B5DE-45D4-91D8-854E9E1B9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B7E5A-EF86-455B-8C4A-4F07985C5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AED75-2B2D-4687-B6BF-4F2AFA8BA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28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EC72B-8E94-4CBD-B987-E1F59E61A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B06D5-24D6-4D17-8B33-63C803AF7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6371FF-1A29-4D69-9E2C-A4E6F844C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545816-9F52-43E4-B87C-DD0086827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B287D-F5C7-4FCC-915A-4BF50F47379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B4F881-543E-4212-92EE-2E53EEAAF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82D2D9-F204-47AF-8B04-DB16B5506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AED75-2B2D-4687-B6BF-4F2AFA8BA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83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3DA20-BB2C-4ACB-AF58-831A31AD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D6FF82-AD7E-41BC-8247-18ACCB1FFE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076099-D9B8-4753-B744-E9995B2E7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1B45D-1B87-407B-9760-4EFD46E49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B287D-F5C7-4FCC-915A-4BF50F47379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2560E-CB54-4DFA-873A-561F1CE5D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B5A9AD-2D2B-4FBA-86DF-51134DB1F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AED75-2B2D-4687-B6BF-4F2AFA8BA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5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8FCBB9-A52E-4D96-8F1C-B8FE311F6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C2CDD-AF1F-410B-B658-94A0C6A63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7CC05-28DB-4497-AFA8-5ED7F29B7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B287D-F5C7-4FCC-915A-4BF50F47379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1759C-CB9D-4A3F-A568-D1D0586F04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64349-06CD-4336-90ED-1B0DB2CD7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AED75-2B2D-4687-B6BF-4F2AFA8BA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31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00E813CA-0AE0-46AF-97ED-DAB3B6C05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6507" y="3083294"/>
            <a:ext cx="464367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8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altLang="en-US" sz="8800" b="1" dirty="0" err="1">
                <a:solidFill>
                  <a:srgbClr val="FF0000"/>
                </a:solidFill>
                <a:latin typeface="HP001 4 hàng" pitchFamily="34" charset="0"/>
              </a:rPr>
              <a:t>Chữ</a:t>
            </a:r>
            <a:r>
              <a:rPr lang="en-US" altLang="en-US" sz="8800" b="1" dirty="0">
                <a:solidFill>
                  <a:srgbClr val="FF0000"/>
                </a:solidFill>
                <a:latin typeface="HP001 4 hàng" pitchFamily="34" charset="0"/>
              </a:rPr>
              <a:t> 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4801E1-7779-4466-BE85-B007E301B18D}"/>
              </a:ext>
            </a:extLst>
          </p:cNvPr>
          <p:cNvSpPr txBox="1"/>
          <p:nvPr/>
        </p:nvSpPr>
        <p:spPr>
          <a:xfrm>
            <a:off x="727970" y="479394"/>
            <a:ext cx="11301273" cy="2098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000" b="1">
                <a:solidFill>
                  <a:srgbClr val="B818AD"/>
                </a:solidFill>
                <a:ea typeface="华康海报体W12(P)" pitchFamily="82" charset="-122"/>
              </a:rPr>
              <a:t>TIẾNG VIỆT TUẦN 8</a:t>
            </a:r>
          </a:p>
          <a:p>
            <a:pPr algn="ctr">
              <a:lnSpc>
                <a:spcPct val="150000"/>
              </a:lnSpc>
            </a:pPr>
            <a:r>
              <a:rPr lang="en-US" altLang="zh-CN" sz="3000" b="1">
                <a:solidFill>
                  <a:srgbClr val="B818AD"/>
                </a:solidFill>
                <a:ea typeface="华康海报体W12(P)" pitchFamily="82" charset="-122"/>
              </a:rPr>
              <a:t>CHỦ ĐIỂM ÔNG BÀ YÊU QUÝ</a:t>
            </a:r>
          </a:p>
          <a:p>
            <a:pPr algn="ctr">
              <a:lnSpc>
                <a:spcPct val="150000"/>
              </a:lnSpc>
            </a:pPr>
            <a:r>
              <a:rPr lang="en-US" altLang="zh-CN" sz="3000" b="1">
                <a:solidFill>
                  <a:srgbClr val="B818AD"/>
                </a:solidFill>
                <a:ea typeface="华康海报体W12(P)" pitchFamily="82" charset="-122"/>
              </a:rPr>
              <a:t>BÀI 3 BÀ NỘI, BÀ NGOẠI (TIẾT 3)</a:t>
            </a:r>
            <a:endParaRPr lang="en-US" altLang="zh-CN" sz="3000" b="1" dirty="0">
              <a:solidFill>
                <a:srgbClr val="B818AD"/>
              </a:solidFill>
              <a:ea typeface="华康海报体W12(P)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368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TextBox 1">
            <a:extLst>
              <a:ext uri="{FF2B5EF4-FFF2-40B4-BE49-F238E27FC236}">
                <a16:creationId xmlns:a16="http://schemas.microsoft.com/office/drawing/2014/main" id="{1409E0E1-8540-4673-BAD6-24D357598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111" y="1427266"/>
            <a:ext cx="403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BD5723-45A8-469A-8C47-7C51D534E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111" y="1770458"/>
            <a:ext cx="10785961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HP001 4 hàng" panose="020B0603050302020204" pitchFamily="34" charset="0"/>
              </a:rPr>
              <a:t>Hoa</a:t>
            </a:r>
            <a:r>
              <a:rPr lang="en-US" alt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HP001 4 hàng" panose="020B0603050302020204" pitchFamily="34" charset="0"/>
              </a:rPr>
              <a:t>thơm</a:t>
            </a:r>
            <a:r>
              <a:rPr lang="en-US" alt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HP001 4 hàng" panose="020B0603050302020204" pitchFamily="34" charset="0"/>
              </a:rPr>
              <a:t> ai </a:t>
            </a:r>
            <a:r>
              <a:rPr lang="en-US" alt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HP001 4 hàng" panose="020B0603050302020204" pitchFamily="34" charset="0"/>
              </a:rPr>
              <a:t>chẳng</a:t>
            </a:r>
            <a:r>
              <a:rPr lang="en-US" alt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HP001 4 hàng" panose="020B0603050302020204" pitchFamily="34" charset="0"/>
              </a:rPr>
              <a:t>nâng</a:t>
            </a:r>
            <a:r>
              <a:rPr lang="en-US" alt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HP001 4 hàng" panose="020B0603050302020204" pitchFamily="34" charset="0"/>
              </a:rPr>
              <a:t>niu</a:t>
            </a:r>
            <a:endParaRPr lang="en-US" altLang="en-US" sz="4800" b="1" dirty="0">
              <a:solidFill>
                <a:srgbClr val="FF0000"/>
              </a:solidFill>
              <a:highlight>
                <a:srgbClr val="FFFF00"/>
              </a:highlight>
              <a:latin typeface="HP001 4 hàng" panose="020B060305030202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HP001 4 hàng" panose="020B0603050302020204" pitchFamily="34" charset="0"/>
              </a:rPr>
              <a:t>Người</a:t>
            </a:r>
            <a:r>
              <a:rPr lang="en-US" alt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HP001 4 hàng" panose="020B0603050302020204" pitchFamily="34" charset="0"/>
              </a:rPr>
              <a:t>thơm</a:t>
            </a:r>
            <a:r>
              <a:rPr lang="en-US" alt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HP001 4 hàng" panose="020B0603050302020204" pitchFamily="34" charset="0"/>
              </a:rPr>
              <a:t> ai </a:t>
            </a:r>
            <a:r>
              <a:rPr lang="en-US" alt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HP001 4 hàng" panose="020B0603050302020204" pitchFamily="34" charset="0"/>
              </a:rPr>
              <a:t>chẳng</a:t>
            </a:r>
            <a:r>
              <a:rPr lang="en-US" alt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HP001 4 hàng" panose="020B0603050302020204" pitchFamily="34" charset="0"/>
              </a:rPr>
              <a:t>mến</a:t>
            </a:r>
            <a:r>
              <a:rPr lang="en-US" alt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HP001 4 hàng" panose="020B0603050302020204" pitchFamily="34" charset="0"/>
              </a:rPr>
              <a:t>yêu</a:t>
            </a:r>
            <a:r>
              <a:rPr lang="en-US" alt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HP001 4 hàng" panose="020B0603050302020204" pitchFamily="34" charset="0"/>
              </a:rPr>
              <a:t>mọi</a:t>
            </a:r>
            <a:r>
              <a:rPr lang="en-US" alt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HP001 4 hàng" panose="020B0603050302020204" pitchFamily="34" charset="0"/>
              </a:rPr>
              <a:t>bề</a:t>
            </a:r>
            <a:r>
              <a:rPr lang="en-US" alt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HP001 4 hàng" panose="020B0603050302020204" pitchFamily="34" charset="0"/>
              </a:rPr>
              <a:t>.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Ca </a:t>
            </a:r>
            <a:r>
              <a:rPr lang="en-US" alt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dao</a:t>
            </a:r>
            <a:endParaRPr lang="en-US" altLang="en-US" sz="4800" b="1" dirty="0">
              <a:solidFill>
                <a:srgbClr val="FF0000"/>
              </a:solidFill>
              <a:latin typeface="HL Hoctro" panose="02000000000000000000" pitchFamily="2" charset="0"/>
            </a:endParaRPr>
          </a:p>
        </p:txBody>
      </p:sp>
      <p:sp>
        <p:nvSpPr>
          <p:cNvPr id="10" name="矩形 35">
            <a:extLst>
              <a:ext uri="{FF2B5EF4-FFF2-40B4-BE49-F238E27FC236}">
                <a16:creationId xmlns:a16="http://schemas.microsoft.com/office/drawing/2014/main" id="{19E643EF-05F5-4740-8236-8386C2D54247}"/>
              </a:ext>
            </a:extLst>
          </p:cNvPr>
          <p:cNvSpPr/>
          <p:nvPr/>
        </p:nvSpPr>
        <p:spPr>
          <a:xfrm>
            <a:off x="821928" y="13965"/>
            <a:ext cx="26884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zh-CN" sz="4400" b="1" i="1" dirty="0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 VIẾT</a:t>
            </a:r>
            <a:endParaRPr lang="zh-CN" altLang="en-US" sz="4400" b="1" i="1" dirty="0">
              <a:solidFill>
                <a:srgbClr val="00B0F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28518B30-B635-4B87-AC1D-AA84AE9C4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3087" y="440214"/>
            <a:ext cx="337343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HP001 4 hàng" pitchFamily="34" charset="0"/>
              </a:rPr>
              <a:t>Chữ</a:t>
            </a:r>
            <a:r>
              <a:rPr lang="en-US" altLang="en-US" sz="6000" b="1" dirty="0">
                <a:solidFill>
                  <a:srgbClr val="FF0000"/>
                </a:solidFill>
                <a:latin typeface="HP001 4 hàng" pitchFamily="34" charset="0"/>
              </a:rPr>
              <a:t> H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60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81BD5F8-AB08-4AAC-B14E-1576203696EF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500743" y="4907515"/>
            <a:ext cx="10515600" cy="188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eaLnBrk="1" hangingPunct="1">
              <a:buNone/>
            </a:pPr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Cư xử khôn khéo, khéo léo sẽ được mọi người xung quanh yêu mến, quý trọng.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4541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Text Box 4">
            <a:extLst>
              <a:ext uri="{FF2B5EF4-FFF2-40B4-BE49-F238E27FC236}">
                <a16:creationId xmlns:a16="http://schemas.microsoft.com/office/drawing/2014/main" id="{242E0B6F-2CC3-4EF1-B33B-FD082DEB9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4877" y="26674"/>
            <a:ext cx="7780663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latin typeface=".VnArial" panose="020B7200000000000000" pitchFamily="34" charset="0"/>
              </a:rPr>
              <a:t>1</a:t>
            </a:r>
            <a:r>
              <a:rPr lang="vi-VN" sz="2800" b="1" dirty="0"/>
              <a:t>/ </a:t>
            </a:r>
            <a:r>
              <a:rPr lang="vi-VN" sz="2800" b="1" u="sng" dirty="0">
                <a:solidFill>
                  <a:srgbClr val="FF0000"/>
                </a:solidFill>
              </a:rPr>
              <a:t>Tư thế ngồi viết</a:t>
            </a:r>
            <a:r>
              <a:rPr lang="vi-VN" sz="2800" b="1" u="sng" dirty="0"/>
              <a:t>:</a:t>
            </a:r>
          </a:p>
          <a:p>
            <a:r>
              <a:rPr lang="vi-VN" sz="2800"/>
              <a:t>- Lưng </a:t>
            </a:r>
            <a:r>
              <a:rPr lang="vi-VN" sz="2800" dirty="0"/>
              <a:t>thẳng, không tì ngực vào bàn.</a:t>
            </a:r>
          </a:p>
          <a:p>
            <a:r>
              <a:rPr lang="vi-VN" sz="2800" dirty="0"/>
              <a:t>- Đầu hơi cúi.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Mắt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vở</a:t>
            </a:r>
            <a:r>
              <a:rPr lang="en-US" sz="2800" dirty="0"/>
              <a:t> </a:t>
            </a:r>
            <a:r>
              <a:rPr lang="en-US" sz="2800" dirty="0" err="1"/>
              <a:t>khoảng</a:t>
            </a:r>
            <a:r>
              <a:rPr lang="en-US" sz="2800" dirty="0"/>
              <a:t> 25 </a:t>
            </a:r>
            <a:r>
              <a:rPr lang="en-US" sz="2800" dirty="0" err="1"/>
              <a:t>đến</a:t>
            </a:r>
            <a:r>
              <a:rPr lang="en-US" sz="2800" dirty="0"/>
              <a:t> 30 cm.</a:t>
            </a:r>
          </a:p>
          <a:p>
            <a:r>
              <a:rPr lang="en-US" sz="2800" dirty="0"/>
              <a:t>- Tay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cầm</a:t>
            </a:r>
            <a:r>
              <a:rPr lang="en-US" sz="2800" dirty="0"/>
              <a:t> </a:t>
            </a:r>
            <a:r>
              <a:rPr lang="en-US" sz="2800" dirty="0" err="1"/>
              <a:t>bút</a:t>
            </a:r>
            <a:r>
              <a:rPr lang="en-US" sz="2800" dirty="0"/>
              <a:t>.</a:t>
            </a:r>
          </a:p>
          <a:p>
            <a:r>
              <a:rPr lang="en-US" sz="2800" dirty="0"/>
              <a:t>- Tay </a:t>
            </a:r>
            <a:r>
              <a:rPr lang="en-US" sz="2800" dirty="0" err="1"/>
              <a:t>trái</a:t>
            </a:r>
            <a:r>
              <a:rPr lang="en-US" sz="2800" dirty="0"/>
              <a:t> </a:t>
            </a:r>
            <a:r>
              <a:rPr lang="en-US" sz="2800" dirty="0" err="1"/>
              <a:t>tì</a:t>
            </a:r>
            <a:r>
              <a:rPr lang="en-US" sz="2800" dirty="0"/>
              <a:t> </a:t>
            </a:r>
            <a:r>
              <a:rPr lang="en-US" sz="2800" dirty="0" err="1"/>
              <a:t>nhẹ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mép</a:t>
            </a:r>
            <a:r>
              <a:rPr lang="en-US" sz="2800" dirty="0"/>
              <a:t> </a:t>
            </a:r>
            <a:r>
              <a:rPr lang="en-US" sz="2800" dirty="0" err="1"/>
              <a:t>vở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giữ</a:t>
            </a:r>
            <a:r>
              <a:rPr lang="en-US" sz="2800" dirty="0"/>
              <a:t>.</a:t>
            </a:r>
          </a:p>
          <a:p>
            <a:r>
              <a:rPr lang="en-US" sz="2800" dirty="0"/>
              <a:t>- Hai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song </a:t>
            </a:r>
            <a:r>
              <a:rPr lang="en-US" sz="2800" dirty="0" err="1"/>
              <a:t>song</a:t>
            </a:r>
            <a:r>
              <a:rPr lang="en-US" sz="2800" dirty="0"/>
              <a:t> </a:t>
            </a:r>
            <a:r>
              <a:rPr lang="en-US" sz="2800" dirty="0" err="1"/>
              <a:t>thoải</a:t>
            </a:r>
            <a:r>
              <a:rPr lang="en-US" sz="2800" dirty="0"/>
              <a:t> </a:t>
            </a:r>
            <a:r>
              <a:rPr lang="en-US" sz="2800" dirty="0" err="1"/>
              <a:t>mái</a:t>
            </a:r>
            <a:r>
              <a:rPr lang="en-US" sz="2800" dirty="0"/>
              <a:t>.</a:t>
            </a:r>
          </a:p>
        </p:txBody>
      </p:sp>
      <p:pic>
        <p:nvPicPr>
          <p:cNvPr id="66565" name="Picture 5" descr="Ngoiviet">
            <a:extLst>
              <a:ext uri="{FF2B5EF4-FFF2-40B4-BE49-F238E27FC236}">
                <a16:creationId xmlns:a16="http://schemas.microsoft.com/office/drawing/2014/main" id="{AEB7192C-E651-4816-ACF1-3F1836396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3" y="239617"/>
            <a:ext cx="2895600" cy="28956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6" name="Text Box 6">
            <a:extLst>
              <a:ext uri="{FF2B5EF4-FFF2-40B4-BE49-F238E27FC236}">
                <a16:creationId xmlns:a16="http://schemas.microsoft.com/office/drawing/2014/main" id="{DBCD02B7-DAE4-42A3-A367-A235E5C77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0458" y="3318570"/>
            <a:ext cx="9171542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200" b="1" dirty="0"/>
              <a:t>2/ </a:t>
            </a:r>
            <a:r>
              <a:rPr lang="en-US" sz="3200" b="1" u="sng" dirty="0" err="1">
                <a:solidFill>
                  <a:srgbClr val="FF0000"/>
                </a:solidFill>
              </a:rPr>
              <a:t>Cách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cầm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bút</a:t>
            </a:r>
            <a:r>
              <a:rPr lang="en-US" sz="3200" b="1" u="sng" dirty="0"/>
              <a:t>:</a:t>
            </a:r>
          </a:p>
          <a:p>
            <a:r>
              <a:rPr lang="en-US" sz="3200" dirty="0"/>
              <a:t>- </a:t>
            </a:r>
            <a:r>
              <a:rPr lang="en-US" sz="3200" dirty="0" err="1"/>
              <a:t>Cầm</a:t>
            </a:r>
            <a:r>
              <a:rPr lang="en-US" sz="3200" dirty="0"/>
              <a:t> </a:t>
            </a:r>
            <a:r>
              <a:rPr lang="en-US" sz="3200" dirty="0" err="1"/>
              <a:t>bút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3 </a:t>
            </a:r>
            <a:r>
              <a:rPr lang="en-US" sz="3200" dirty="0" err="1"/>
              <a:t>ngón</a:t>
            </a:r>
            <a:r>
              <a:rPr lang="en-US" sz="3200" dirty="0"/>
              <a:t> </a:t>
            </a:r>
            <a:r>
              <a:rPr lang="en-US" sz="3200" dirty="0" err="1"/>
              <a:t>tay</a:t>
            </a:r>
            <a:r>
              <a:rPr lang="en-US" sz="3200" dirty="0"/>
              <a:t>: </a:t>
            </a:r>
            <a:r>
              <a:rPr lang="en-US" sz="3200" dirty="0" err="1"/>
              <a:t>ngón</a:t>
            </a:r>
            <a:r>
              <a:rPr lang="en-US" sz="3200" dirty="0"/>
              <a:t> </a:t>
            </a:r>
            <a:r>
              <a:rPr lang="en-US" sz="3200" dirty="0" err="1"/>
              <a:t>cái</a:t>
            </a:r>
            <a:r>
              <a:rPr lang="en-US" sz="3200" dirty="0"/>
              <a:t>, </a:t>
            </a:r>
            <a:r>
              <a:rPr lang="en-US" sz="3200" dirty="0" err="1"/>
              <a:t>ngón</a:t>
            </a:r>
            <a:r>
              <a:rPr lang="en-US" sz="3200" dirty="0"/>
              <a:t> </a:t>
            </a:r>
            <a:r>
              <a:rPr lang="en-US" sz="3200" dirty="0" err="1"/>
              <a:t>trỏ</a:t>
            </a:r>
            <a:r>
              <a:rPr lang="en-US" sz="3200" dirty="0"/>
              <a:t>, </a:t>
            </a:r>
            <a:r>
              <a:rPr lang="en-US" sz="3200" dirty="0" err="1"/>
              <a:t>ngón</a:t>
            </a:r>
            <a:r>
              <a:rPr lang="en-US" sz="3200" dirty="0"/>
              <a:t> </a:t>
            </a:r>
            <a:r>
              <a:rPr lang="en-US" sz="3200" dirty="0" err="1"/>
              <a:t>giữa</a:t>
            </a:r>
            <a:r>
              <a:rPr lang="en-US" sz="3200" dirty="0"/>
              <a:t>.</a:t>
            </a:r>
          </a:p>
          <a:p>
            <a:r>
              <a:rPr lang="en-US" sz="3200" dirty="0"/>
              <a:t>- Khi </a:t>
            </a:r>
            <a:r>
              <a:rPr lang="en-US" sz="3200" dirty="0" err="1"/>
              <a:t>viết</a:t>
            </a:r>
            <a:r>
              <a:rPr lang="en-US" sz="3200" dirty="0"/>
              <a:t>, </a:t>
            </a:r>
            <a:r>
              <a:rPr lang="en-US" sz="3200" dirty="0" err="1"/>
              <a:t>dùng</a:t>
            </a:r>
            <a:r>
              <a:rPr lang="en-US" sz="3200" dirty="0"/>
              <a:t> 3 </a:t>
            </a:r>
            <a:r>
              <a:rPr lang="en-US" sz="3200" dirty="0" err="1"/>
              <a:t>ngón</a:t>
            </a:r>
            <a:r>
              <a:rPr lang="en-US" sz="3200" dirty="0"/>
              <a:t> </a:t>
            </a:r>
            <a:r>
              <a:rPr lang="en-US" sz="3200" dirty="0" err="1"/>
              <a:t>tay</a:t>
            </a:r>
            <a:r>
              <a:rPr lang="en-US" sz="3200" dirty="0"/>
              <a:t> di </a:t>
            </a:r>
            <a:r>
              <a:rPr lang="en-US" sz="3200" dirty="0" err="1"/>
              <a:t>chuyển</a:t>
            </a:r>
            <a:r>
              <a:rPr lang="en-US" sz="3200" dirty="0"/>
              <a:t> </a:t>
            </a:r>
            <a:r>
              <a:rPr lang="en-US" sz="3200" dirty="0" err="1"/>
              <a:t>bút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trái</a:t>
            </a:r>
            <a:r>
              <a:rPr lang="en-US" sz="3200" dirty="0"/>
              <a:t> sang </a:t>
            </a:r>
            <a:r>
              <a:rPr lang="en-US" sz="3200" dirty="0" err="1"/>
              <a:t>phải</a:t>
            </a:r>
            <a:r>
              <a:rPr lang="en-US" sz="3200" dirty="0"/>
              <a:t>, </a:t>
            </a:r>
            <a:r>
              <a:rPr lang="en-US" sz="3200" dirty="0" err="1"/>
              <a:t>cán</a:t>
            </a:r>
            <a:r>
              <a:rPr lang="en-US" sz="3200" dirty="0"/>
              <a:t> </a:t>
            </a:r>
            <a:r>
              <a:rPr lang="en-US" sz="3200" dirty="0" err="1"/>
              <a:t>bút</a:t>
            </a:r>
            <a:r>
              <a:rPr lang="en-US" sz="3200" dirty="0"/>
              <a:t> </a:t>
            </a:r>
            <a:r>
              <a:rPr lang="en-US" sz="3200" dirty="0" err="1"/>
              <a:t>nghiêng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phía</a:t>
            </a:r>
            <a:r>
              <a:rPr lang="en-US" sz="3200" dirty="0"/>
              <a:t> </a:t>
            </a:r>
            <a:r>
              <a:rPr lang="en-US" sz="3200" dirty="0" err="1"/>
              <a:t>bên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, </a:t>
            </a:r>
            <a:r>
              <a:rPr lang="en-US" sz="3200" dirty="0" err="1"/>
              <a:t>cổ</a:t>
            </a:r>
            <a:r>
              <a:rPr lang="en-US" sz="3200" dirty="0"/>
              <a:t> </a:t>
            </a:r>
            <a:r>
              <a:rPr lang="en-US" sz="3200" dirty="0" err="1"/>
              <a:t>tay</a:t>
            </a:r>
            <a:r>
              <a:rPr lang="en-US" sz="3200" dirty="0"/>
              <a:t>, </a:t>
            </a:r>
            <a:r>
              <a:rPr lang="en-US" sz="3200" dirty="0" err="1"/>
              <a:t>khuỷu</a:t>
            </a:r>
            <a:r>
              <a:rPr lang="en-US" sz="3200" dirty="0"/>
              <a:t> </a:t>
            </a:r>
            <a:r>
              <a:rPr lang="en-US" sz="3200" dirty="0" err="1"/>
              <a:t>tay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cánh</a:t>
            </a:r>
            <a:r>
              <a:rPr lang="en-US" sz="3200" dirty="0"/>
              <a:t> </a:t>
            </a:r>
            <a:r>
              <a:rPr lang="en-US" sz="3200" dirty="0" err="1"/>
              <a:t>tay</a:t>
            </a:r>
            <a:r>
              <a:rPr lang="en-US" sz="3200" dirty="0"/>
              <a:t> </a:t>
            </a:r>
            <a:r>
              <a:rPr lang="en-US" sz="3200" dirty="0" err="1"/>
              <a:t>cử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mềm</a:t>
            </a:r>
            <a:r>
              <a:rPr lang="en-US" sz="3200" dirty="0"/>
              <a:t> </a:t>
            </a:r>
            <a:r>
              <a:rPr lang="en-US" sz="3200" dirty="0" err="1"/>
              <a:t>mại</a:t>
            </a:r>
            <a:r>
              <a:rPr lang="en-US" sz="3200" dirty="0"/>
              <a:t>, </a:t>
            </a:r>
            <a:r>
              <a:rPr lang="en-US" sz="3200" dirty="0" err="1"/>
              <a:t>thoải</a:t>
            </a:r>
            <a:r>
              <a:rPr lang="en-US" sz="3200" dirty="0"/>
              <a:t> </a:t>
            </a:r>
            <a:r>
              <a:rPr lang="en-US" sz="3200" dirty="0" err="1"/>
              <a:t>mái</a:t>
            </a:r>
            <a:r>
              <a:rPr lang="en-US" sz="3200" dirty="0"/>
              <a:t>;</a:t>
            </a:r>
          </a:p>
          <a:p>
            <a:r>
              <a:rPr lang="en-US" sz="3200" dirty="0"/>
              <a:t>-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nên</a:t>
            </a:r>
            <a:r>
              <a:rPr lang="en-US" sz="3200" dirty="0"/>
              <a:t> </a:t>
            </a:r>
            <a:r>
              <a:rPr lang="en-US" sz="3200" dirty="0" err="1"/>
              <a:t>cầm</a:t>
            </a:r>
            <a:r>
              <a:rPr lang="en-US" sz="3200" dirty="0"/>
              <a:t> </a:t>
            </a:r>
            <a:r>
              <a:rPr lang="en-US" sz="3200" dirty="0" err="1"/>
              <a:t>bút</a:t>
            </a:r>
            <a:r>
              <a:rPr lang="en-US" sz="3200" dirty="0"/>
              <a:t> </a:t>
            </a:r>
            <a:r>
              <a:rPr lang="en-US" sz="3200" dirty="0" err="1"/>
              <a:t>tay</a:t>
            </a:r>
            <a:r>
              <a:rPr lang="en-US" sz="3200" dirty="0"/>
              <a:t> </a:t>
            </a:r>
            <a:r>
              <a:rPr lang="en-US" sz="3200" dirty="0" err="1"/>
              <a:t>trái</a:t>
            </a:r>
            <a:r>
              <a:rPr lang="en-US" sz="3200" dirty="0"/>
              <a:t>.</a:t>
            </a:r>
          </a:p>
        </p:txBody>
      </p:sp>
      <p:pic>
        <p:nvPicPr>
          <p:cNvPr id="66567" name="Picture 7" descr="Cam but">
            <a:extLst>
              <a:ext uri="{FF2B5EF4-FFF2-40B4-BE49-F238E27FC236}">
                <a16:creationId xmlns:a16="http://schemas.microsoft.com/office/drawing/2014/main" id="{7AB4D534-B652-4178-9150-8065A32C4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3" y="4238625"/>
            <a:ext cx="2895600" cy="26193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7537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/>
      <p:bldP spid="66564" grpId="1"/>
      <p:bldP spid="66566" grpId="0"/>
      <p:bldP spid="6656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0763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ye! | Cartoon Bear | Animated GIF | Cute cartoon wallpapers, Bye gif, Cute  gif">
            <a:extLst>
              <a:ext uri="{FF2B5EF4-FFF2-40B4-BE49-F238E27FC236}">
                <a16:creationId xmlns:a16="http://schemas.microsoft.com/office/drawing/2014/main" id="{216B4B20-634D-43B2-9FB0-C047034C6F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114" y="0"/>
            <a:ext cx="7166309" cy="613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911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t="-15000" r="-3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>
            <a:extLst>
              <a:ext uri="{FF2B5EF4-FFF2-40B4-BE49-F238E27FC236}">
                <a16:creationId xmlns:a16="http://schemas.microsoft.com/office/drawing/2014/main" id="{2F7F4209-E08B-4A34-9EF2-EF9CB10B3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879" y="2545416"/>
            <a:ext cx="7183769" cy="2431371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5400" b="1" dirty="0">
                <a:solidFill>
                  <a:srgbClr val="B818AD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5400" b="1" dirty="0" err="1">
                <a:solidFill>
                  <a:srgbClr val="B818AD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5400" b="1" dirty="0">
                <a:solidFill>
                  <a:srgbClr val="B818AD"/>
                </a:solidFill>
                <a:latin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B818AD"/>
                </a:solidFill>
                <a:latin typeface="Arial" panose="020B0604020202020204" pitchFamily="34" charset="0"/>
              </a:rPr>
              <a:t>hoa</a:t>
            </a:r>
            <a:r>
              <a:rPr lang="en-US" altLang="en-US" sz="5400" b="1" dirty="0">
                <a:solidFill>
                  <a:srgbClr val="B818AD"/>
                </a:solidFill>
                <a:latin typeface="Arial" panose="020B0604020202020204" pitchFamily="34" charset="0"/>
              </a:rPr>
              <a:t> </a:t>
            </a:r>
            <a:r>
              <a:rPr lang="en-US" altLang="en-US" sz="5400" b="1" dirty="0">
                <a:solidFill>
                  <a:srgbClr val="B818AD"/>
                </a:solidFill>
                <a:latin typeface="HP001 4 hàng" panose="020B0603050302020204" pitchFamily="34" charset="0"/>
              </a:rPr>
              <a:t>H</a:t>
            </a:r>
            <a:r>
              <a:rPr lang="en-US" altLang="en-US" sz="5400" b="1" dirty="0">
                <a:solidFill>
                  <a:srgbClr val="B818AD"/>
                </a:solidFill>
                <a:latin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B818AD"/>
                </a:solidFill>
                <a:latin typeface="Arial" panose="020B0604020202020204" pitchFamily="34" charset="0"/>
              </a:rPr>
              <a:t>cao</a:t>
            </a:r>
            <a:r>
              <a:rPr lang="en-US" altLang="en-US" sz="5400" b="1" dirty="0">
                <a:solidFill>
                  <a:srgbClr val="B818AD"/>
                </a:solidFill>
                <a:latin typeface="Arial" panose="020B0604020202020204" pitchFamily="34" charset="0"/>
              </a:rPr>
              <a:t> 2,5 ô </a:t>
            </a:r>
            <a:r>
              <a:rPr lang="en-US" altLang="en-US" sz="5400" b="1" dirty="0" err="1">
                <a:solidFill>
                  <a:srgbClr val="B818AD"/>
                </a:solidFill>
                <a:latin typeface="Arial" panose="020B0604020202020204" pitchFamily="34" charset="0"/>
              </a:rPr>
              <a:t>ly</a:t>
            </a:r>
            <a:r>
              <a:rPr lang="en-US" altLang="en-US" sz="5400" b="1" dirty="0">
                <a:solidFill>
                  <a:srgbClr val="B818AD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5400" b="1" dirty="0" err="1">
                <a:solidFill>
                  <a:srgbClr val="B818AD"/>
                </a:solidFill>
                <a:latin typeface="Arial" panose="020B0604020202020204" pitchFamily="34" charset="0"/>
              </a:rPr>
              <a:t>rộng</a:t>
            </a:r>
            <a:r>
              <a:rPr lang="en-US" altLang="en-US" sz="5400" b="1" dirty="0">
                <a:solidFill>
                  <a:srgbClr val="B818AD"/>
                </a:solidFill>
                <a:latin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B818AD"/>
                </a:solidFill>
                <a:latin typeface="Arial" panose="020B0604020202020204" pitchFamily="34" charset="0"/>
              </a:rPr>
              <a:t>gần</a:t>
            </a:r>
            <a:r>
              <a:rPr lang="en-US" altLang="en-US" sz="5400" b="1" dirty="0">
                <a:solidFill>
                  <a:srgbClr val="B818AD"/>
                </a:solidFill>
                <a:latin typeface="Arial" panose="020B0604020202020204" pitchFamily="34" charset="0"/>
              </a:rPr>
              <a:t> 3 ô </a:t>
            </a:r>
            <a:r>
              <a:rPr lang="en-US" altLang="en-US" sz="5400" b="1" dirty="0" err="1">
                <a:solidFill>
                  <a:srgbClr val="B818AD"/>
                </a:solidFill>
                <a:latin typeface="Arial" panose="020B0604020202020204" pitchFamily="34" charset="0"/>
              </a:rPr>
              <a:t>ly</a:t>
            </a:r>
            <a:r>
              <a:rPr lang="en-US" altLang="en-US" sz="5400" b="1" dirty="0">
                <a:solidFill>
                  <a:srgbClr val="B818AD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6EDB7568-DC7D-448E-B34C-55994AB05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602" y="292681"/>
            <a:ext cx="5811398" cy="70788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i="1" u="sng" dirty="0"/>
              <a:t>Quan </a:t>
            </a:r>
            <a:r>
              <a:rPr lang="en-US" sz="4000" b="1" i="1" u="sng" dirty="0" err="1"/>
              <a:t>sát</a:t>
            </a:r>
            <a:r>
              <a:rPr lang="en-US" sz="4000" b="1" i="1" u="sng" dirty="0"/>
              <a:t> </a:t>
            </a:r>
            <a:r>
              <a:rPr lang="en-US" sz="4000" b="1" i="1" u="sng" dirty="0" err="1"/>
              <a:t>và</a:t>
            </a:r>
            <a:r>
              <a:rPr lang="en-US" sz="4000" b="1" i="1" u="sng" dirty="0"/>
              <a:t> </a:t>
            </a:r>
            <a:r>
              <a:rPr lang="en-US" sz="4000" b="1" i="1" u="sng" dirty="0" err="1"/>
              <a:t>nhận</a:t>
            </a:r>
            <a:r>
              <a:rPr lang="en-US" sz="4000" b="1" i="1" u="sng" dirty="0"/>
              <a:t> </a:t>
            </a:r>
            <a:r>
              <a:rPr lang="en-US" sz="4000" b="1" i="1" u="sng" dirty="0" err="1"/>
              <a:t>xét</a:t>
            </a:r>
            <a:r>
              <a:rPr lang="en-US" sz="4000" b="1" i="1" u="sng" dirty="0"/>
              <a:t>:  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8CE64D64-D591-48DD-A21F-5BFE14338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606" y="1000567"/>
            <a:ext cx="9546255" cy="83099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800" b="1" dirty="0" err="1">
                <a:solidFill>
                  <a:srgbClr val="002060"/>
                </a:solidFill>
              </a:rPr>
              <a:t>Chữ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H </a:t>
            </a:r>
            <a:r>
              <a:rPr lang="en-US" sz="4800" b="1" dirty="0" err="1">
                <a:solidFill>
                  <a:srgbClr val="002060"/>
                </a:solidFill>
              </a:rPr>
              <a:t>cao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mấy</a:t>
            </a:r>
            <a:r>
              <a:rPr lang="en-US" sz="4800" b="1" dirty="0">
                <a:solidFill>
                  <a:srgbClr val="002060"/>
                </a:solidFill>
              </a:rPr>
              <a:t> ô </a:t>
            </a:r>
            <a:r>
              <a:rPr lang="en-US" sz="4800" b="1" dirty="0" err="1">
                <a:solidFill>
                  <a:srgbClr val="002060"/>
                </a:solidFill>
              </a:rPr>
              <a:t>ly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rộng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mấy</a:t>
            </a:r>
            <a:r>
              <a:rPr lang="en-US" sz="4800" b="1" dirty="0">
                <a:solidFill>
                  <a:srgbClr val="002060"/>
                </a:solidFill>
              </a:rPr>
              <a:t> ô </a:t>
            </a:r>
            <a:r>
              <a:rPr lang="en-US" sz="4800" b="1" dirty="0" err="1">
                <a:solidFill>
                  <a:srgbClr val="002060"/>
                </a:solidFill>
              </a:rPr>
              <a:t>ly</a:t>
            </a:r>
            <a:r>
              <a:rPr lang="en-US" sz="48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17AC925-AF1D-42E6-B3A0-FEEE4ECCB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386" y="1880869"/>
            <a:ext cx="4681614" cy="497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6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>
            <a:extLst>
              <a:ext uri="{FF2B5EF4-FFF2-40B4-BE49-F238E27FC236}">
                <a16:creationId xmlns:a16="http://schemas.microsoft.com/office/drawing/2014/main" id="{3DF89D6B-033B-4F36-9398-CEBC38BB9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5522" y="1512938"/>
            <a:ext cx="1600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b) 3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nét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F20CF048-4760-4B73-B473-51F70F98A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720" y="338340"/>
            <a:ext cx="3667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Chọn</a:t>
            </a:r>
            <a:r>
              <a:rPr 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ý </a:t>
            </a:r>
            <a:r>
              <a:rPr lang="en-US" sz="28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đúng</a:t>
            </a:r>
            <a:r>
              <a:rPr 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28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nhất</a:t>
            </a:r>
            <a:r>
              <a:rPr 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: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2D0CB746-7CE7-45D6-907B-D534CD57D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695" y="452504"/>
            <a:ext cx="51816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 *Con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chữ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H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gồm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mấy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nét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?</a:t>
            </a:r>
          </a:p>
        </p:txBody>
      </p:sp>
      <p:sp>
        <p:nvSpPr>
          <p:cNvPr id="5" name="Oval 9">
            <a:extLst>
              <a:ext uri="{FF2B5EF4-FFF2-40B4-BE49-F238E27FC236}">
                <a16:creationId xmlns:a16="http://schemas.microsoft.com/office/drawing/2014/main" id="{0A199D83-1FEE-4FD0-AD93-BD5613669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402" y="1365782"/>
            <a:ext cx="566418" cy="609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b)</a:t>
            </a:r>
            <a:endParaRPr 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F7495E1B-D0F4-427E-880B-EF2A1FC8D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7862" y="972398"/>
            <a:ext cx="160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a) 2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nét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466BCA4C-C2D3-4549-B903-D00B4A304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5522" y="2097048"/>
            <a:ext cx="2024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c)  5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nét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5751E5-CB8A-4359-A8D6-2B543FD1BD86}"/>
              </a:ext>
            </a:extLst>
          </p:cNvPr>
          <p:cNvSpPr/>
          <p:nvPr/>
        </p:nvSpPr>
        <p:spPr>
          <a:xfrm>
            <a:off x="84700" y="3027588"/>
            <a:ext cx="840672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H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3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endParaRPr lang="en-US" altLang="en-US" sz="3200" b="1" i="1" dirty="0">
              <a:solidFill>
                <a:srgbClr val="B818AD"/>
              </a:solidFill>
              <a:latin typeface="Arial" panose="020B0604020202020204" pitchFamily="34" charset="0"/>
            </a:endParaRPr>
          </a:p>
        </p:txBody>
      </p:sp>
      <p:pic>
        <p:nvPicPr>
          <p:cNvPr id="9" name="chu H">
            <a:hlinkClick r:id="" action="ppaction://media"/>
            <a:extLst>
              <a:ext uri="{FF2B5EF4-FFF2-40B4-BE49-F238E27FC236}">
                <a16:creationId xmlns:a16="http://schemas.microsoft.com/office/drawing/2014/main" id="{45665F24-B3BB-4536-9491-2A33673328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95480" y="2553314"/>
            <a:ext cx="3995536" cy="399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1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/>
      <p:bldP spid="4" grpId="0"/>
      <p:bldP spid="5" grpId="0" animBg="1"/>
      <p:bldP spid="6" grpId="0" build="allAtOnce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t="-9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TextBox 1">
            <a:extLst>
              <a:ext uri="{FF2B5EF4-FFF2-40B4-BE49-F238E27FC236}">
                <a16:creationId xmlns:a16="http://schemas.microsoft.com/office/drawing/2014/main" id="{1409E0E1-8540-4673-BAD6-24D357598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04" y="1468726"/>
            <a:ext cx="403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2800" b="1" dirty="0" err="1">
                <a:latin typeface="Arial" panose="020B0604020202020204" pitchFamily="34" charset="0"/>
              </a:rPr>
              <a:t>Câu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ứng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dụng</a:t>
            </a:r>
            <a:r>
              <a:rPr lang="en-US" altLang="en-US" sz="2800" b="1" dirty="0"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BD5723-45A8-469A-8C47-7C51D534E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7859" y="1712787"/>
            <a:ext cx="80284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Học</a:t>
            </a:r>
            <a:r>
              <a:rPr lang="en-US" alt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thầy</a:t>
            </a:r>
            <a:r>
              <a:rPr lang="en-US" alt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alt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học</a:t>
            </a:r>
            <a:r>
              <a:rPr lang="en-US" alt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bạn</a:t>
            </a:r>
            <a:r>
              <a:rPr lang="en-US" altLang="en-US" sz="4800" b="1" dirty="0">
                <a:solidFill>
                  <a:srgbClr val="FF0000"/>
                </a:solidFill>
                <a:latin typeface="HL Hoctro" panose="02000000000000000000" pitchFamily="2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869C6A-7FAB-4FAA-A942-02B4526EB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833" y="3095624"/>
            <a:ext cx="1087348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latin typeface="HP001 4 hàng" panose="020B0603050302020204" pitchFamily="34" charset="0"/>
              </a:rPr>
              <a:t>Ý </a:t>
            </a:r>
            <a:r>
              <a:rPr lang="en-US" altLang="en-US" sz="3600" dirty="0" err="1">
                <a:latin typeface="HP001 4 hàng" panose="020B0603050302020204" pitchFamily="34" charset="0"/>
              </a:rPr>
              <a:t>nghĩa</a:t>
            </a:r>
            <a:r>
              <a:rPr lang="en-US" altLang="en-US" sz="3600" dirty="0">
                <a:latin typeface="HP001 4 hàng" panose="020B0603050302020204" pitchFamily="34" charset="0"/>
              </a:rPr>
              <a:t> </a:t>
            </a:r>
            <a:r>
              <a:rPr lang="en-US" altLang="en-US" sz="3600" dirty="0" err="1">
                <a:latin typeface="HP001 4 hàng" panose="020B0603050302020204" pitchFamily="34" charset="0"/>
              </a:rPr>
              <a:t>của</a:t>
            </a:r>
            <a:r>
              <a:rPr lang="en-US" altLang="en-US" sz="3600" dirty="0">
                <a:latin typeface="HP001 4 hàng" panose="020B0603050302020204" pitchFamily="34" charset="0"/>
              </a:rPr>
              <a:t> </a:t>
            </a:r>
            <a:r>
              <a:rPr lang="en-US" altLang="en-US" sz="3600" dirty="0" err="1">
                <a:latin typeface="HP001 4 hàng" panose="020B0603050302020204" pitchFamily="34" charset="0"/>
              </a:rPr>
              <a:t>câu</a:t>
            </a:r>
            <a:r>
              <a:rPr lang="en-US" altLang="en-US" sz="3600" dirty="0">
                <a:latin typeface="HP001 4 hàng" panose="020B0603050302020204" pitchFamily="34" charset="0"/>
              </a:rPr>
              <a:t> </a:t>
            </a:r>
            <a:r>
              <a:rPr lang="en-US" altLang="en-US" sz="3600" dirty="0">
                <a:latin typeface="Arial" panose="020B0604020202020204" pitchFamily="34" charset="0"/>
              </a:rPr>
              <a:t>“                                      </a:t>
            </a:r>
            <a:r>
              <a:rPr lang="en-US" altLang="en-US" sz="3600" b="1" dirty="0">
                <a:latin typeface="HP001 4 hàng" panose="020B0603050302020204" pitchFamily="34" charset="0"/>
              </a:rPr>
              <a:t>” </a:t>
            </a:r>
            <a:r>
              <a:rPr lang="en-US" altLang="en-US" sz="3600" dirty="0" err="1">
                <a:latin typeface="HP001 4 hàng" panose="020B0603050302020204" pitchFamily="34" charset="0"/>
              </a:rPr>
              <a:t>là</a:t>
            </a:r>
            <a:r>
              <a:rPr lang="en-US" altLang="en-US" sz="3600" dirty="0">
                <a:latin typeface="HP001 4 hàng" panose="020B0603050302020204" pitchFamily="34" charset="0"/>
              </a:rPr>
              <a:t> </a:t>
            </a:r>
            <a:r>
              <a:rPr lang="en-US" altLang="en-US" sz="3600" dirty="0" err="1">
                <a:latin typeface="HP001 4 hàng" panose="020B0603050302020204" pitchFamily="34" charset="0"/>
              </a:rPr>
              <a:t>gì</a:t>
            </a:r>
            <a:r>
              <a:rPr lang="en-US" altLang="en-US" sz="3600" dirty="0">
                <a:latin typeface="HP001 4 hàng" panose="020B0603050302020204" pitchFamily="34" charset="0"/>
              </a:rPr>
              <a:t>?</a:t>
            </a:r>
            <a:endParaRPr lang="en-US" altLang="en-US" sz="3600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3600" dirty="0"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AC356AE6-D63B-4126-8314-CAEC6EAD2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1208" y="729066"/>
            <a:ext cx="33734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HP001 4 hàng" pitchFamily="34" charset="0"/>
              </a:rPr>
              <a:t>Chữ</a:t>
            </a:r>
            <a:r>
              <a:rPr lang="en-US" altLang="en-US" sz="6000" b="1" dirty="0">
                <a:solidFill>
                  <a:srgbClr val="FF0000"/>
                </a:solidFill>
                <a:latin typeface="HP001 4 hàng" pitchFamily="34" charset="0"/>
              </a:rPr>
              <a:t> H</a:t>
            </a:r>
          </a:p>
        </p:txBody>
      </p:sp>
      <p:sp>
        <p:nvSpPr>
          <p:cNvPr id="10" name="矩形 35">
            <a:extLst>
              <a:ext uri="{FF2B5EF4-FFF2-40B4-BE49-F238E27FC236}">
                <a16:creationId xmlns:a16="http://schemas.microsoft.com/office/drawing/2014/main" id="{19E643EF-05F5-4740-8236-8386C2D54247}"/>
              </a:ext>
            </a:extLst>
          </p:cNvPr>
          <p:cNvSpPr/>
          <p:nvPr/>
        </p:nvSpPr>
        <p:spPr>
          <a:xfrm>
            <a:off x="2505651" y="-40375"/>
            <a:ext cx="22324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zh-CN" sz="4400" b="1" i="1" dirty="0">
                <a:solidFill>
                  <a:srgbClr val="00B0F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TẬP VIẾT</a:t>
            </a:r>
            <a:endParaRPr lang="zh-CN" altLang="en-US" sz="4400" b="1" i="1" dirty="0">
              <a:solidFill>
                <a:srgbClr val="00B0F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EEE099-4493-4F91-82E7-5AD0D86CB013}"/>
              </a:ext>
            </a:extLst>
          </p:cNvPr>
          <p:cNvSpPr/>
          <p:nvPr/>
        </p:nvSpPr>
        <p:spPr>
          <a:xfrm>
            <a:off x="-206839" y="3865043"/>
            <a:ext cx="12461358" cy="2002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en-US" sz="4400" dirty="0" err="1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4400" dirty="0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400" dirty="0" err="1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400" dirty="0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4400" dirty="0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400" dirty="0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400" dirty="0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400" dirty="0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4400" dirty="0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4400" dirty="0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dirty="0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4400" dirty="0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400" dirty="0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4400" dirty="0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400" dirty="0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4400" dirty="0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dirty="0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400" dirty="0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400" dirty="0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400" dirty="0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4400" dirty="0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4400" dirty="0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4400" dirty="0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C00000"/>
              </a:solidFill>
              <a:highlight>
                <a:srgbClr val="00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FB38A2-D571-410C-AF61-C26E67218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6104" y="3022385"/>
            <a:ext cx="80284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Học</a:t>
            </a:r>
            <a:r>
              <a:rPr lang="en-US" alt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thầy</a:t>
            </a:r>
            <a:r>
              <a:rPr lang="en-US" alt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alt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học</a:t>
            </a:r>
            <a:r>
              <a:rPr lang="en-US" alt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bạn</a:t>
            </a:r>
            <a:r>
              <a:rPr lang="en-US" altLang="en-US" sz="4800" b="1" dirty="0">
                <a:solidFill>
                  <a:srgbClr val="FF0000"/>
                </a:solidFill>
                <a:latin typeface="HL Hoctro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88904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TextBox 1">
            <a:extLst>
              <a:ext uri="{FF2B5EF4-FFF2-40B4-BE49-F238E27FC236}">
                <a16:creationId xmlns:a16="http://schemas.microsoft.com/office/drawing/2014/main" id="{1409E0E1-8540-4673-BAD6-24D357598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0877" y="1409462"/>
            <a:ext cx="403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2800" b="1" dirty="0" err="1">
                <a:latin typeface="Arial" panose="020B0604020202020204" pitchFamily="34" charset="0"/>
              </a:rPr>
              <a:t>Câu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ứng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dụng</a:t>
            </a:r>
            <a:r>
              <a:rPr lang="en-US" altLang="en-US" sz="2800" b="1" dirty="0"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50E36E-19AB-4770-B48D-DA60A7D475BA}"/>
              </a:ext>
            </a:extLst>
          </p:cNvPr>
          <p:cNvSpPr txBox="1"/>
          <p:nvPr/>
        </p:nvSpPr>
        <p:spPr>
          <a:xfrm>
            <a:off x="261929" y="2844225"/>
            <a:ext cx="114698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AC356AE6-D63B-4126-8314-CAEC6EAD2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5026" y="730061"/>
            <a:ext cx="33734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HP001 4 hàng" pitchFamily="34" charset="0"/>
              </a:rPr>
              <a:t>Chữ</a:t>
            </a:r>
            <a:r>
              <a:rPr lang="en-US" altLang="en-US" sz="6000" b="1" dirty="0">
                <a:solidFill>
                  <a:srgbClr val="FF0000"/>
                </a:solidFill>
                <a:latin typeface="HP001 4 hàng" pitchFamily="34" charset="0"/>
              </a:rPr>
              <a:t> H</a:t>
            </a:r>
          </a:p>
        </p:txBody>
      </p:sp>
      <p:sp>
        <p:nvSpPr>
          <p:cNvPr id="10" name="矩形 35">
            <a:extLst>
              <a:ext uri="{FF2B5EF4-FFF2-40B4-BE49-F238E27FC236}">
                <a16:creationId xmlns:a16="http://schemas.microsoft.com/office/drawing/2014/main" id="{19E643EF-05F5-4740-8236-8386C2D54247}"/>
              </a:ext>
            </a:extLst>
          </p:cNvPr>
          <p:cNvSpPr/>
          <p:nvPr/>
        </p:nvSpPr>
        <p:spPr>
          <a:xfrm>
            <a:off x="3576144" y="0"/>
            <a:ext cx="22324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zh-CN" sz="4400" b="1" i="1" dirty="0">
                <a:solidFill>
                  <a:srgbClr val="00B0F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TẬP VIẾT</a:t>
            </a:r>
            <a:endParaRPr lang="zh-CN" altLang="en-US" sz="4400" b="1" i="1" dirty="0">
              <a:solidFill>
                <a:srgbClr val="00B0F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F8C1B-6168-4781-B859-47F57AE23B2A}"/>
              </a:ext>
            </a:extLst>
          </p:cNvPr>
          <p:cNvSpPr txBox="1"/>
          <p:nvPr/>
        </p:nvSpPr>
        <p:spPr>
          <a:xfrm>
            <a:off x="73630" y="4207813"/>
            <a:ext cx="11469840" cy="2481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5400" dirty="0" err="1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thầy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bạn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  <a:endParaRPr lang="en-US" sz="5400" dirty="0">
              <a:solidFill>
                <a:srgbClr val="B818AD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062A3-525E-47CE-B584-F073CB46A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5055" y="2113970"/>
            <a:ext cx="80284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Học</a:t>
            </a:r>
            <a:r>
              <a:rPr lang="en-US" alt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thầy</a:t>
            </a:r>
            <a:r>
              <a:rPr lang="en-US" alt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alt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học</a:t>
            </a:r>
            <a:r>
              <a:rPr lang="en-US" alt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bạn</a:t>
            </a:r>
            <a:r>
              <a:rPr lang="en-US" altLang="en-US" sz="4800" b="1" dirty="0">
                <a:solidFill>
                  <a:srgbClr val="FF0000"/>
                </a:solidFill>
                <a:latin typeface="HL Hoctro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52695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20000" r="-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TextBox 1">
            <a:extLst>
              <a:ext uri="{FF2B5EF4-FFF2-40B4-BE49-F238E27FC236}">
                <a16:creationId xmlns:a16="http://schemas.microsoft.com/office/drawing/2014/main" id="{1409E0E1-8540-4673-BAD6-24D357598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887" y="1597937"/>
            <a:ext cx="403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2800" b="1" dirty="0" err="1">
                <a:latin typeface="Arial" panose="020B0604020202020204" pitchFamily="34" charset="0"/>
              </a:rPr>
              <a:t>Câu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ứng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dụng</a:t>
            </a:r>
            <a:r>
              <a:rPr lang="en-US" altLang="en-US" sz="2800" b="1" dirty="0"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50E36E-19AB-4770-B48D-DA60A7D475BA}"/>
              </a:ext>
            </a:extLst>
          </p:cNvPr>
          <p:cNvSpPr txBox="1"/>
          <p:nvPr/>
        </p:nvSpPr>
        <p:spPr>
          <a:xfrm>
            <a:off x="493282" y="2535557"/>
            <a:ext cx="114698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nl-NL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câu ứng dụng, có chữ nào phải viết hoa?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AC356AE6-D63B-4126-8314-CAEC6EAD2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601" y="638412"/>
            <a:ext cx="33734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4 hàng" pitchFamily="34" charset="0"/>
              </a:rPr>
              <a:t>Chữ</a:t>
            </a:r>
            <a:r>
              <a:rPr lang="en-US" altLang="en-US" sz="4400" b="1" dirty="0">
                <a:solidFill>
                  <a:srgbClr val="FF0000"/>
                </a:solidFill>
                <a:latin typeface="HP001 4 hàng" pitchFamily="34" charset="0"/>
              </a:rPr>
              <a:t> H</a:t>
            </a:r>
          </a:p>
        </p:txBody>
      </p:sp>
      <p:sp>
        <p:nvSpPr>
          <p:cNvPr id="10" name="矩形 35">
            <a:extLst>
              <a:ext uri="{FF2B5EF4-FFF2-40B4-BE49-F238E27FC236}">
                <a16:creationId xmlns:a16="http://schemas.microsoft.com/office/drawing/2014/main" id="{19E643EF-05F5-4740-8236-8386C2D54247}"/>
              </a:ext>
            </a:extLst>
          </p:cNvPr>
          <p:cNvSpPr/>
          <p:nvPr/>
        </p:nvSpPr>
        <p:spPr>
          <a:xfrm>
            <a:off x="2188019" y="190561"/>
            <a:ext cx="22324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zh-CN" sz="4400" b="1" i="1" dirty="0">
                <a:solidFill>
                  <a:srgbClr val="00B0F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TẬP VIẾT</a:t>
            </a:r>
            <a:endParaRPr lang="zh-CN" altLang="en-US" sz="4400" b="1" i="1" dirty="0">
              <a:solidFill>
                <a:srgbClr val="00B0F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D01279-96F3-4728-BD53-E6DF35350D38}"/>
              </a:ext>
            </a:extLst>
          </p:cNvPr>
          <p:cNvSpPr txBox="1"/>
          <p:nvPr/>
        </p:nvSpPr>
        <p:spPr>
          <a:xfrm>
            <a:off x="570400" y="4421768"/>
            <a:ext cx="114698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v"/>
              <a:defRPr/>
            </a:pP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00FF00"/>
                </a:highlight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10028B-8CBD-4D4A-953F-FF314CE277FB}"/>
              </a:ext>
            </a:extLst>
          </p:cNvPr>
          <p:cNvSpPr/>
          <p:nvPr/>
        </p:nvSpPr>
        <p:spPr>
          <a:xfrm>
            <a:off x="4011825" y="1374403"/>
            <a:ext cx="6309360" cy="103280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Học</a:t>
            </a:r>
            <a:r>
              <a:rPr lang="en-US" alt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thầy</a:t>
            </a:r>
            <a:r>
              <a:rPr lang="en-US" alt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alt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học</a:t>
            </a:r>
            <a:r>
              <a:rPr lang="en-US" alt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bạn</a:t>
            </a:r>
            <a:r>
              <a:rPr lang="en-US" alt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2063348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TextBox 1">
            <a:extLst>
              <a:ext uri="{FF2B5EF4-FFF2-40B4-BE49-F238E27FC236}">
                <a16:creationId xmlns:a16="http://schemas.microsoft.com/office/drawing/2014/main" id="{1409E0E1-8540-4673-BAD6-24D357598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111" y="1427266"/>
            <a:ext cx="403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50E36E-19AB-4770-B48D-DA60A7D475BA}"/>
              </a:ext>
            </a:extLst>
          </p:cNvPr>
          <p:cNvSpPr txBox="1"/>
          <p:nvPr/>
        </p:nvSpPr>
        <p:spPr>
          <a:xfrm>
            <a:off x="361080" y="2641461"/>
            <a:ext cx="114698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atin typeface="HP001 4 hàng" panose="020B0603050302020204" pitchFamily="34" charset="0"/>
              </a:rPr>
              <a:t>H</a:t>
            </a:r>
            <a:r>
              <a:rPr lang="en-US" sz="4000" dirty="0"/>
              <a:t> ?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AC356AE6-D63B-4126-8314-CAEC6EAD2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9276" y="393799"/>
            <a:ext cx="337343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HP001 4 hàng" pitchFamily="34" charset="0"/>
              </a:rPr>
              <a:t>Chữ</a:t>
            </a:r>
            <a:r>
              <a:rPr lang="en-US" altLang="en-US" sz="6000" b="1" dirty="0">
                <a:solidFill>
                  <a:srgbClr val="FF0000"/>
                </a:solidFill>
                <a:latin typeface="HP001 4 hàng" pitchFamily="34" charset="0"/>
              </a:rPr>
              <a:t> H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60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0" name="矩形 35">
            <a:extLst>
              <a:ext uri="{FF2B5EF4-FFF2-40B4-BE49-F238E27FC236}">
                <a16:creationId xmlns:a16="http://schemas.microsoft.com/office/drawing/2014/main" id="{19E643EF-05F5-4740-8236-8386C2D54247}"/>
              </a:ext>
            </a:extLst>
          </p:cNvPr>
          <p:cNvSpPr/>
          <p:nvPr/>
        </p:nvSpPr>
        <p:spPr>
          <a:xfrm>
            <a:off x="821928" y="13965"/>
            <a:ext cx="22324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zh-CN" sz="4400" b="1" i="1" dirty="0">
                <a:solidFill>
                  <a:srgbClr val="00B0F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TẬP VIẾT</a:t>
            </a:r>
            <a:endParaRPr lang="zh-CN" altLang="en-US" sz="4400" b="1" i="1" dirty="0">
              <a:solidFill>
                <a:srgbClr val="00B0F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6F5B82-B295-444E-9D4A-DF0AC94832FD}"/>
              </a:ext>
            </a:extLst>
          </p:cNvPr>
          <p:cNvSpPr txBox="1"/>
          <p:nvPr/>
        </p:nvSpPr>
        <p:spPr>
          <a:xfrm>
            <a:off x="143219" y="3417213"/>
            <a:ext cx="1238727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8000" b="1" dirty="0">
                <a:solidFill>
                  <a:srgbClr val="FF0000"/>
                </a:solidFill>
                <a:highlight>
                  <a:srgbClr val="00FFFF"/>
                </a:highlight>
                <a:latin typeface="HP001 4 hàng" panose="020B0603050302020204" pitchFamily="34" charset="0"/>
              </a:rPr>
              <a:t>H</a:t>
            </a:r>
            <a:r>
              <a:rPr lang="en-US" sz="8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là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chữ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6000" dirty="0">
                <a:solidFill>
                  <a:srgbClr val="FF0000"/>
                </a:solidFill>
              </a:rPr>
              <a:t>“</a:t>
            </a:r>
            <a:r>
              <a:rPr lang="en-US" sz="8000" b="1" dirty="0" err="1">
                <a:solidFill>
                  <a:srgbClr val="FF0000"/>
                </a:solidFill>
                <a:highlight>
                  <a:srgbClr val="00FFFF"/>
                </a:highlight>
                <a:latin typeface="HP001 4 hàng" panose="020B0603050302020204" pitchFamily="34" charset="0"/>
              </a:rPr>
              <a:t>h,b,y</a:t>
            </a:r>
            <a:r>
              <a:rPr lang="en-US" sz="6000" dirty="0">
                <a:solidFill>
                  <a:srgbClr val="FF0000"/>
                </a:solidFill>
              </a:rPr>
              <a:t>” 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EC43FB-2500-41E6-A9CA-7D116B00E08F}"/>
              </a:ext>
            </a:extLst>
          </p:cNvPr>
          <p:cNvSpPr/>
          <p:nvPr/>
        </p:nvSpPr>
        <p:spPr>
          <a:xfrm>
            <a:off x="4011825" y="1374403"/>
            <a:ext cx="6309360" cy="103280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Học</a:t>
            </a:r>
            <a:r>
              <a:rPr lang="en-US" alt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thầy</a:t>
            </a:r>
            <a:r>
              <a:rPr lang="en-US" alt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alt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học</a:t>
            </a:r>
            <a:r>
              <a:rPr lang="en-US" alt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bạn</a:t>
            </a:r>
            <a:r>
              <a:rPr lang="en-US" alt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41832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3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50E36E-19AB-4770-B48D-DA60A7D475BA}"/>
              </a:ext>
            </a:extLst>
          </p:cNvPr>
          <p:cNvSpPr txBox="1"/>
          <p:nvPr/>
        </p:nvSpPr>
        <p:spPr>
          <a:xfrm>
            <a:off x="361079" y="2385654"/>
            <a:ext cx="114698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1,5 </a:t>
            </a:r>
            <a:r>
              <a:rPr lang="en-US" sz="4400" dirty="0" err="1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4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4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2B154B-F289-4234-8E5B-0EA1FD2100AD}"/>
              </a:ext>
            </a:extLst>
          </p:cNvPr>
          <p:cNvSpPr/>
          <p:nvPr/>
        </p:nvSpPr>
        <p:spPr>
          <a:xfrm>
            <a:off x="548789" y="3885067"/>
            <a:ext cx="78143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FF0000"/>
                </a:solidFill>
              </a:rPr>
              <a:t> “</a:t>
            </a:r>
            <a:r>
              <a:rPr lang="en-US" sz="5400" b="1" dirty="0">
                <a:solidFill>
                  <a:srgbClr val="7030A0"/>
                </a:solidFill>
                <a:highlight>
                  <a:srgbClr val="00FFFF"/>
                </a:highlight>
                <a:latin typeface="HP001 4 hàng" panose="020B0603050302020204" pitchFamily="34" charset="0"/>
              </a:rPr>
              <a:t>t</a:t>
            </a:r>
            <a:r>
              <a:rPr lang="en-US" sz="4800" dirty="0">
                <a:solidFill>
                  <a:srgbClr val="FF0000"/>
                </a:solidFill>
              </a:rPr>
              <a:t>”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1,5 </a:t>
            </a:r>
            <a:r>
              <a:rPr lang="en-US" sz="4800" dirty="0" err="1">
                <a:solidFill>
                  <a:srgbClr val="FF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4800" dirty="0">
                <a:solidFill>
                  <a:srgbClr val="FF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B016C7-0E1C-4E7B-B2CF-84FA3CB5CADA}"/>
              </a:ext>
            </a:extLst>
          </p:cNvPr>
          <p:cNvSpPr/>
          <p:nvPr/>
        </p:nvSpPr>
        <p:spPr>
          <a:xfrm>
            <a:off x="548789" y="4705290"/>
            <a:ext cx="12045495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000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  </a:t>
            </a:r>
            <a:r>
              <a:rPr lang="en-US" sz="8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o, c, â, a, n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C74ED84C-0B2F-4B62-B48E-21857E5BD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111" y="1427266"/>
            <a:ext cx="403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AF0DBC50-778F-45EF-AFA7-FF3E7F576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9276" y="393799"/>
            <a:ext cx="337343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HP001 4 hàng" pitchFamily="34" charset="0"/>
              </a:rPr>
              <a:t>Chữ</a:t>
            </a:r>
            <a:r>
              <a:rPr lang="en-US" altLang="en-US" sz="6000" b="1" dirty="0">
                <a:solidFill>
                  <a:srgbClr val="FF0000"/>
                </a:solidFill>
                <a:latin typeface="HP001 4 hàng" pitchFamily="34" charset="0"/>
              </a:rPr>
              <a:t> H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60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3" name="矩形 35">
            <a:extLst>
              <a:ext uri="{FF2B5EF4-FFF2-40B4-BE49-F238E27FC236}">
                <a16:creationId xmlns:a16="http://schemas.microsoft.com/office/drawing/2014/main" id="{B5DCB18B-D2DA-4F79-89BA-2E66C490D546}"/>
              </a:ext>
            </a:extLst>
          </p:cNvPr>
          <p:cNvSpPr/>
          <p:nvPr/>
        </p:nvSpPr>
        <p:spPr>
          <a:xfrm>
            <a:off x="821928" y="13965"/>
            <a:ext cx="22324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zh-CN" sz="4400" b="1" i="1" dirty="0">
                <a:solidFill>
                  <a:srgbClr val="00B0F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TẬP VIẾT</a:t>
            </a:r>
            <a:endParaRPr lang="zh-CN" altLang="en-US" sz="4400" b="1" i="1" dirty="0">
              <a:solidFill>
                <a:srgbClr val="00B0F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5EB0E74-3A31-4295-ABD5-94CEA84F01E4}"/>
              </a:ext>
            </a:extLst>
          </p:cNvPr>
          <p:cNvSpPr/>
          <p:nvPr/>
        </p:nvSpPr>
        <p:spPr>
          <a:xfrm>
            <a:off x="4011825" y="1374403"/>
            <a:ext cx="6309360" cy="103280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Học</a:t>
            </a:r>
            <a:r>
              <a:rPr lang="en-US" alt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thầy</a:t>
            </a:r>
            <a:r>
              <a:rPr lang="en-US" alt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alt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học</a:t>
            </a:r>
            <a:r>
              <a:rPr lang="en-US" alt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bạn</a:t>
            </a:r>
            <a:r>
              <a:rPr lang="en-US" alt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891914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r="-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TextBox 1">
            <a:extLst>
              <a:ext uri="{FF2B5EF4-FFF2-40B4-BE49-F238E27FC236}">
                <a16:creationId xmlns:a16="http://schemas.microsoft.com/office/drawing/2014/main" id="{1409E0E1-8540-4673-BAD6-24D357598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05" y="1153988"/>
            <a:ext cx="4038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4400" b="1" dirty="0" err="1">
                <a:latin typeface="+mj-lt"/>
              </a:rPr>
              <a:t>Câu</a:t>
            </a:r>
            <a:r>
              <a:rPr lang="en-US" altLang="en-US" sz="4400" b="1" dirty="0">
                <a:latin typeface="+mj-lt"/>
              </a:rPr>
              <a:t> </a:t>
            </a:r>
            <a:r>
              <a:rPr lang="en-US" altLang="en-US" sz="4400" b="1" dirty="0" err="1">
                <a:latin typeface="+mj-lt"/>
              </a:rPr>
              <a:t>ứng</a:t>
            </a:r>
            <a:r>
              <a:rPr lang="en-US" altLang="en-US" sz="4400" b="1" dirty="0">
                <a:latin typeface="+mj-lt"/>
              </a:rPr>
              <a:t> </a:t>
            </a:r>
            <a:r>
              <a:rPr lang="en-US" altLang="en-US" sz="4400" b="1" dirty="0" err="1">
                <a:latin typeface="+mj-lt"/>
              </a:rPr>
              <a:t>dụng</a:t>
            </a:r>
            <a:r>
              <a:rPr lang="en-US" altLang="en-US" sz="4400" b="1" dirty="0">
                <a:latin typeface="+mj-lt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50E36E-19AB-4770-B48D-DA60A7D475BA}"/>
              </a:ext>
            </a:extLst>
          </p:cNvPr>
          <p:cNvSpPr txBox="1"/>
          <p:nvPr/>
        </p:nvSpPr>
        <p:spPr>
          <a:xfrm>
            <a:off x="274140" y="2326520"/>
            <a:ext cx="1146984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285750" indent="-285750">
              <a:buFontTx/>
              <a:buChar char="-"/>
              <a:defRPr/>
            </a:pP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35">
            <a:extLst>
              <a:ext uri="{FF2B5EF4-FFF2-40B4-BE49-F238E27FC236}">
                <a16:creationId xmlns:a16="http://schemas.microsoft.com/office/drawing/2014/main" id="{19E643EF-05F5-4740-8236-8386C2D54247}"/>
              </a:ext>
            </a:extLst>
          </p:cNvPr>
          <p:cNvSpPr/>
          <p:nvPr/>
        </p:nvSpPr>
        <p:spPr>
          <a:xfrm>
            <a:off x="1130400" y="121186"/>
            <a:ext cx="26884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zh-CN" sz="4400" b="1" i="1" dirty="0">
                <a:solidFill>
                  <a:srgbClr val="00B0F0"/>
                </a:solidFill>
                <a:latin typeface="+mj-lt"/>
                <a:ea typeface="微软雅黑" panose="020B0503020204020204" pitchFamily="34" charset="-122"/>
              </a:rPr>
              <a:t>TẬP VIẾT</a:t>
            </a:r>
            <a:endParaRPr lang="zh-CN" altLang="en-US" sz="4400" b="1" i="1" dirty="0">
              <a:solidFill>
                <a:srgbClr val="00B0F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AA5B5D-1564-40B5-9E65-9FF643E4B986}"/>
              </a:ext>
            </a:extLst>
          </p:cNvPr>
          <p:cNvSpPr/>
          <p:nvPr/>
        </p:nvSpPr>
        <p:spPr>
          <a:xfrm>
            <a:off x="317596" y="3882933"/>
            <a:ext cx="11556808" cy="2435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en-US" sz="5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o.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D944242A-4A69-430D-A048-353FCEB6C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3087" y="440214"/>
            <a:ext cx="337343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HP001 4 hàng" pitchFamily="34" charset="0"/>
              </a:rPr>
              <a:t>Chữ</a:t>
            </a:r>
            <a:r>
              <a:rPr lang="en-US" altLang="en-US" sz="6000" b="1" dirty="0">
                <a:solidFill>
                  <a:srgbClr val="FF0000"/>
                </a:solidFill>
                <a:latin typeface="HP001 4 hàng" pitchFamily="34" charset="0"/>
              </a:rPr>
              <a:t> H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60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752D099-36C9-4B88-92EF-8106108EF873}"/>
              </a:ext>
            </a:extLst>
          </p:cNvPr>
          <p:cNvSpPr/>
          <p:nvPr/>
        </p:nvSpPr>
        <p:spPr>
          <a:xfrm>
            <a:off x="3569305" y="1293718"/>
            <a:ext cx="6309360" cy="103280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Học</a:t>
            </a:r>
            <a:r>
              <a:rPr lang="en-US" alt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thầy</a:t>
            </a:r>
            <a:r>
              <a:rPr lang="en-US" alt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alt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học</a:t>
            </a:r>
            <a:r>
              <a:rPr lang="en-US" alt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bạn</a:t>
            </a:r>
            <a:r>
              <a:rPr lang="en-US" alt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6594087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616</Words>
  <Application>Microsoft Office PowerPoint</Application>
  <PresentationFormat>Widescreen</PresentationFormat>
  <Paragraphs>77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.VnArial</vt:lpstr>
      <vt:lpstr>Arial</vt:lpstr>
      <vt:lpstr>Calibri</vt:lpstr>
      <vt:lpstr>Calibri Light</vt:lpstr>
      <vt:lpstr>HL Hoctro</vt:lpstr>
      <vt:lpstr>HP001 4 hàng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PC-Quang Bien</dc:creator>
  <cp:lastModifiedBy>Le Thi Hong Cam GV</cp:lastModifiedBy>
  <cp:revision>15</cp:revision>
  <dcterms:created xsi:type="dcterms:W3CDTF">2021-07-25T11:32:11Z</dcterms:created>
  <dcterms:modified xsi:type="dcterms:W3CDTF">2021-11-09T01:34:31Z</dcterms:modified>
</cp:coreProperties>
</file>