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9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theme/theme1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2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1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2" r:id="rId3"/>
    <p:sldMasterId id="2147483825" r:id="rId4"/>
    <p:sldMasterId id="2147483828" r:id="rId5"/>
    <p:sldMasterId id="2147483900" r:id="rId6"/>
    <p:sldMasterId id="2147484020" r:id="rId7"/>
    <p:sldMasterId id="2147484023" r:id="rId8"/>
    <p:sldMasterId id="2147484026" r:id="rId9"/>
    <p:sldMasterId id="2147484041" r:id="rId10"/>
    <p:sldMasterId id="2147484068" r:id="rId11"/>
    <p:sldMasterId id="2147484070" r:id="rId12"/>
    <p:sldMasterId id="2147484075" r:id="rId13"/>
    <p:sldMasterId id="2147484118" r:id="rId14"/>
    <p:sldMasterId id="2147484124" r:id="rId15"/>
  </p:sldMasterIdLst>
  <p:notesMasterIdLst>
    <p:notesMasterId r:id="rId48"/>
  </p:notesMasterIdLst>
  <p:handoutMasterIdLst>
    <p:handoutMasterId r:id="rId49"/>
  </p:handoutMasterIdLst>
  <p:sldIdLst>
    <p:sldId id="257" r:id="rId16"/>
    <p:sldId id="2605" r:id="rId17"/>
    <p:sldId id="2611" r:id="rId18"/>
    <p:sldId id="2610" r:id="rId19"/>
    <p:sldId id="315" r:id="rId20"/>
    <p:sldId id="2607" r:id="rId21"/>
    <p:sldId id="2624" r:id="rId22"/>
    <p:sldId id="451" r:id="rId23"/>
    <p:sldId id="274" r:id="rId24"/>
    <p:sldId id="321" r:id="rId25"/>
    <p:sldId id="323" r:id="rId26"/>
    <p:sldId id="324" r:id="rId27"/>
    <p:sldId id="2619" r:id="rId28"/>
    <p:sldId id="2569" r:id="rId29"/>
    <p:sldId id="2613" r:id="rId30"/>
    <p:sldId id="2620" r:id="rId31"/>
    <p:sldId id="335" r:id="rId32"/>
    <p:sldId id="2625" r:id="rId33"/>
    <p:sldId id="2626" r:id="rId34"/>
    <p:sldId id="2627" r:id="rId35"/>
    <p:sldId id="2633" r:id="rId36"/>
    <p:sldId id="3364" r:id="rId37"/>
    <p:sldId id="411" r:id="rId38"/>
    <p:sldId id="2628" r:id="rId39"/>
    <p:sldId id="2629" r:id="rId40"/>
    <p:sldId id="332" r:id="rId41"/>
    <p:sldId id="2630" r:id="rId42"/>
    <p:sldId id="320" r:id="rId43"/>
    <p:sldId id="2631" r:id="rId44"/>
    <p:sldId id="2632" r:id="rId45"/>
    <p:sldId id="260" r:id="rId46"/>
    <p:sldId id="290" r:id="rId47"/>
  </p:sldIdLst>
  <p:sldSz cx="9144000" cy="5143500" type="screen16x9"/>
  <p:notesSz cx="6858000" cy="9144000"/>
  <p:custDataLst>
    <p:tags r:id="rId50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A1ECD"/>
    <a:srgbClr val="FFFF99"/>
    <a:srgbClr val="FFEFCF"/>
    <a:srgbClr val="F9BDB5"/>
    <a:srgbClr val="F7A397"/>
    <a:srgbClr val="ED0281"/>
    <a:srgbClr val="00AEEF"/>
    <a:srgbClr val="D22229"/>
    <a:srgbClr val="EC008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89565" autoAdjust="0"/>
  </p:normalViewPr>
  <p:slideViewPr>
    <p:cSldViewPr snapToGrid="0" showGuides="1">
      <p:cViewPr varScale="1">
        <p:scale>
          <a:sx n="75" d="100"/>
          <a:sy n="75" d="100"/>
        </p:scale>
        <p:origin x="16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7C11CD-F432-4BD4-B044-CFF601BFF1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A3AF7C-C9E3-4398-A10C-8A21C25643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14EBA-740D-4388-AAB7-D036944050E8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0D5980-B97F-4921-BB69-CE9EE4762F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260264-AC7A-448B-B383-1B650EAA1B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0AD10-C81E-43F9-9062-E92B5804B3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21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2BF896-3FBC-4906-B4CB-D68278F52228}" type="datetimeFigureOut">
              <a:rPr lang="en-US" smtClean="0"/>
              <a:t>11/28/2021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D305F-C0AA-4415-9875-62D4724BC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1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D305F-C0AA-4415-9875-62D4724BCC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2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3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D71773-5A0B-472D-BACC-ADA20FE383F6}" type="slidenum">
              <a:rPr kumimoji="0" lang="zh-CN" alt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1D71773-5A0B-472D-BACC-ADA20FE383F6}" type="slidenum">
              <a:rPr kumimoji="0" lang="zh-CN" altLang="en-US" sz="15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lang="zh-CN" altLang="en-US" sz="15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4422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493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33BBD4-C1CE-48E1-B86E-CDF9DA13D4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762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8333" y="749636"/>
            <a:ext cx="627567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6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94088" y="1655363"/>
            <a:ext cx="5649912" cy="4525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42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88441"/>
            <a:ext cx="2971800" cy="3255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86582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60383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51685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ọ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22" name="Tựa bài">
            <a:extLst>
              <a:ext uri="{FF2B5EF4-FFF2-40B4-BE49-F238E27FC236}">
                <a16:creationId xmlns:a16="http://schemas.microsoft.com/office/drawing/2014/main" id="{F0280442-F28B-470C-BE17-0C615D17E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79639" y="657638"/>
            <a:ext cx="18473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000" smtClean="0">
                <a:solidFill>
                  <a:srgbClr val="00AEEF"/>
                </a:solidFill>
                <a:latin typeface="Averta Std CY Bold" panose="000008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algn="ctr" defTabSz="685800"/>
            <a:endParaRPr lang="en-US"/>
          </a:p>
        </p:txBody>
      </p:sp>
      <p:sp>
        <p:nvSpPr>
          <p:cNvPr id="24" name="Nội dung bài">
            <a:extLst>
              <a:ext uri="{FF2B5EF4-FFF2-40B4-BE49-F238E27FC236}">
                <a16:creationId xmlns:a16="http://schemas.microsoft.com/office/drawing/2014/main" id="{E795A36E-D06A-41C8-8A93-ED1A85A8862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2244" y="1313594"/>
            <a:ext cx="8839521" cy="461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23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>
              <a:lnSpc>
                <a:spcPct val="113000"/>
              </a:lnSpc>
            </a:pPr>
            <a:endParaRPr lang="en-US"/>
          </a:p>
        </p:txBody>
      </p:sp>
      <p:sp>
        <p:nvSpPr>
          <p:cNvPr id="27" name="Tác giả">
            <a:extLst>
              <a:ext uri="{FF2B5EF4-FFF2-40B4-BE49-F238E27FC236}">
                <a16:creationId xmlns:a16="http://schemas.microsoft.com/office/drawing/2014/main" id="{7EA8BBE9-F5D6-4D3A-A6DE-0D6C221829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046" y="4403349"/>
            <a:ext cx="3044511" cy="429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FontTx/>
              <a:buNone/>
              <a:defRPr lang="en-US" sz="2100" i="1">
                <a:latin typeface="Averta Std CY" panose="00000500000000000000" pitchFamily="50" charset="0"/>
              </a:defRPr>
            </a:lvl1pPr>
          </a:lstStyle>
          <a:p>
            <a:pPr marL="0" lvl="0" algn="ctr" defTabSz="685800">
              <a:lnSpc>
                <a:spcPct val="113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ùng tìm hiể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ếng Việt 2">
            <a:extLst>
              <a:ext uri="{FF2B5EF4-FFF2-40B4-BE49-F238E27FC236}">
                <a16:creationId xmlns:a16="http://schemas.microsoft.com/office/drawing/2014/main" id="{202332C2-04A9-4585-9258-8C4DDDE3397E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10" name="Khung">
            <a:extLst>
              <a:ext uri="{FF2B5EF4-FFF2-40B4-BE49-F238E27FC236}">
                <a16:creationId xmlns:a16="http://schemas.microsoft.com/office/drawing/2014/main" id="{1E057842-BE35-4893-8BDD-D38089AD38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5809" y="998544"/>
            <a:ext cx="8712387" cy="3247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12" name="Câu hỏi 1">
            <a:extLst>
              <a:ext uri="{FF2B5EF4-FFF2-40B4-BE49-F238E27FC236}">
                <a16:creationId xmlns:a16="http://schemas.microsoft.com/office/drawing/2014/main" id="{CE4A6B49-8841-4431-B98D-64659A85AC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9" y="1223254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3" name="Câu hỏi 2">
            <a:extLst>
              <a:ext uri="{FF2B5EF4-FFF2-40B4-BE49-F238E27FC236}">
                <a16:creationId xmlns:a16="http://schemas.microsoft.com/office/drawing/2014/main" id="{FE8300FF-FFD5-46CB-9901-823D3378D0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8129" y="1838387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4" name="Câu hỏi 3">
            <a:extLst>
              <a:ext uri="{FF2B5EF4-FFF2-40B4-BE49-F238E27FC236}">
                <a16:creationId xmlns:a16="http://schemas.microsoft.com/office/drawing/2014/main" id="{263CF685-23DA-4A93-ABCF-33CDF13AD8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129" y="2453520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5" name="Câu hỏi 4">
            <a:extLst>
              <a:ext uri="{FF2B5EF4-FFF2-40B4-BE49-F238E27FC236}">
                <a16:creationId xmlns:a16="http://schemas.microsoft.com/office/drawing/2014/main" id="{F8FFA4B9-CC16-462F-BDE3-B41A3A801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8129" y="3068653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  <p:sp>
        <p:nvSpPr>
          <p:cNvPr id="16" name="Câu hỏi 5">
            <a:extLst>
              <a:ext uri="{FF2B5EF4-FFF2-40B4-BE49-F238E27FC236}">
                <a16:creationId xmlns:a16="http://schemas.microsoft.com/office/drawing/2014/main" id="{A2C97308-D5D7-42A7-92E2-6E4DDCBF00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8129" y="3649756"/>
            <a:ext cx="2919411" cy="3970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2200" smtClean="0">
                <a:latin typeface="Averta Std CY" panose="00000500000000000000" pitchFamily="50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z="1350" smtClean="0"/>
            </a:lvl4pPr>
            <a:lvl5pPr>
              <a:defRPr lang="en-US" sz="1350"/>
            </a:lvl5pPr>
          </a:lstStyle>
          <a:p>
            <a:pPr marL="0" lvl="0" defTabSz="68580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708" tIns="32357" rIns="64708" bIns="32357" rtlCol="0" anchor="ctr"/>
          <a:lstStyle/>
          <a:p>
            <a:pPr algn="ctr"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 sz="12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1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60" y="1597982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16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320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0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299"/>
            <a:ext cx="7772400" cy="1021556"/>
          </a:xfrm>
        </p:spPr>
        <p:txBody>
          <a:bodyPr anchor="t"/>
          <a:lstStyle>
            <a:lvl1pPr algn="l">
              <a:defRPr sz="397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657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67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6974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633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289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3947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605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262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38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238"/>
            <a:ext cx="4038600" cy="2545556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238"/>
            <a:ext cx="4038600" cy="2545556"/>
          </a:xfrm>
        </p:spPr>
        <p:txBody>
          <a:bodyPr/>
          <a:lstStyle>
            <a:lvl1pPr>
              <a:defRPr sz="2775"/>
            </a:lvl1pPr>
            <a:lvl2pPr>
              <a:defRPr sz="2400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941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76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63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70" indent="0">
              <a:buNone/>
              <a:defRPr sz="2025" b="1"/>
            </a:lvl2pPr>
            <a:lvl3pPr marL="913167" indent="0">
              <a:buNone/>
              <a:defRPr sz="1800" b="1"/>
            </a:lvl3pPr>
            <a:lvl4pPr marL="1369746" indent="0">
              <a:buNone/>
              <a:defRPr sz="1575" b="1"/>
            </a:lvl4pPr>
            <a:lvl5pPr marL="1826333" indent="0">
              <a:buNone/>
              <a:defRPr sz="1575" b="1"/>
            </a:lvl5pPr>
            <a:lvl6pPr marL="2282897" indent="0">
              <a:buNone/>
              <a:defRPr sz="1575" b="1"/>
            </a:lvl6pPr>
            <a:lvl7pPr marL="2739473" indent="0">
              <a:buNone/>
              <a:defRPr sz="1575" b="1"/>
            </a:lvl7pPr>
            <a:lvl8pPr marL="3196052" indent="0">
              <a:buNone/>
              <a:defRPr sz="1575" b="1"/>
            </a:lvl8pPr>
            <a:lvl9pPr marL="3652625" indent="0">
              <a:buNone/>
              <a:defRPr sz="157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63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48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70" indent="0">
              <a:buNone/>
              <a:defRPr sz="2025" b="1"/>
            </a:lvl2pPr>
            <a:lvl3pPr marL="913167" indent="0">
              <a:buNone/>
              <a:defRPr sz="1800" b="1"/>
            </a:lvl3pPr>
            <a:lvl4pPr marL="1369746" indent="0">
              <a:buNone/>
              <a:defRPr sz="1575" b="1"/>
            </a:lvl4pPr>
            <a:lvl5pPr marL="1826333" indent="0">
              <a:buNone/>
              <a:defRPr sz="1575" b="1"/>
            </a:lvl5pPr>
            <a:lvl6pPr marL="2282897" indent="0">
              <a:buNone/>
              <a:defRPr sz="1575" b="1"/>
            </a:lvl6pPr>
            <a:lvl7pPr marL="2739473" indent="0">
              <a:buNone/>
              <a:defRPr sz="1575" b="1"/>
            </a:lvl7pPr>
            <a:lvl8pPr marL="3196052" indent="0">
              <a:buNone/>
              <a:defRPr sz="1575" b="1"/>
            </a:lvl8pPr>
            <a:lvl9pPr marL="3652625" indent="0">
              <a:buNone/>
              <a:defRPr sz="157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4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25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6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772961538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631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68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22" y="204910"/>
            <a:ext cx="3008313" cy="871538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950"/>
            <a:ext cx="5111750" cy="4389835"/>
          </a:xfrm>
        </p:spPr>
        <p:txBody>
          <a:bodyPr/>
          <a:lstStyle>
            <a:lvl1pPr>
              <a:defRPr sz="3225"/>
            </a:lvl1pPr>
            <a:lvl2pPr>
              <a:defRPr sz="2775"/>
            </a:lvl2pPr>
            <a:lvl3pPr>
              <a:defRPr sz="2400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22" y="1076328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6570" indent="0">
              <a:buNone/>
              <a:defRPr sz="1200"/>
            </a:lvl2pPr>
            <a:lvl3pPr marL="913167" indent="0">
              <a:buNone/>
              <a:defRPr sz="975"/>
            </a:lvl3pPr>
            <a:lvl4pPr marL="1369746" indent="0">
              <a:buNone/>
              <a:defRPr sz="900"/>
            </a:lvl4pPr>
            <a:lvl5pPr marL="1826333" indent="0">
              <a:buNone/>
              <a:defRPr sz="900"/>
            </a:lvl5pPr>
            <a:lvl6pPr marL="2282897" indent="0">
              <a:buNone/>
              <a:defRPr sz="900"/>
            </a:lvl6pPr>
            <a:lvl7pPr marL="2739473" indent="0">
              <a:buNone/>
              <a:defRPr sz="900"/>
            </a:lvl7pPr>
            <a:lvl8pPr marL="3196052" indent="0">
              <a:buNone/>
              <a:defRPr sz="900"/>
            </a:lvl8pPr>
            <a:lvl9pPr marL="365262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35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349" y="3600574"/>
            <a:ext cx="5486400" cy="425054"/>
          </a:xfrm>
        </p:spPr>
        <p:txBody>
          <a:bodyPr anchor="b"/>
          <a:lstStyle>
            <a:lvl1pPr algn="l">
              <a:defRPr sz="202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349" y="459581"/>
            <a:ext cx="5486400" cy="3086100"/>
          </a:xfrm>
        </p:spPr>
        <p:txBody>
          <a:bodyPr/>
          <a:lstStyle>
            <a:lvl1pPr marL="0" indent="0">
              <a:buNone/>
              <a:defRPr sz="3225"/>
            </a:lvl1pPr>
            <a:lvl2pPr marL="456570" indent="0">
              <a:buNone/>
              <a:defRPr sz="2775"/>
            </a:lvl2pPr>
            <a:lvl3pPr marL="913167" indent="0">
              <a:buNone/>
              <a:defRPr sz="2400"/>
            </a:lvl3pPr>
            <a:lvl4pPr marL="1369746" indent="0">
              <a:buNone/>
              <a:defRPr sz="2025"/>
            </a:lvl4pPr>
            <a:lvl5pPr marL="1826333" indent="0">
              <a:buNone/>
              <a:defRPr sz="2025"/>
            </a:lvl5pPr>
            <a:lvl6pPr marL="2282897" indent="0">
              <a:buNone/>
              <a:defRPr sz="2025"/>
            </a:lvl6pPr>
            <a:lvl7pPr marL="2739473" indent="0">
              <a:buNone/>
              <a:defRPr sz="2025"/>
            </a:lvl7pPr>
            <a:lvl8pPr marL="3196052" indent="0">
              <a:buNone/>
              <a:defRPr sz="2025"/>
            </a:lvl8pPr>
            <a:lvl9pPr marL="3652625" indent="0">
              <a:buNone/>
              <a:defRPr sz="20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349" y="4025664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6570" indent="0">
              <a:buNone/>
              <a:defRPr sz="1200"/>
            </a:lvl2pPr>
            <a:lvl3pPr marL="913167" indent="0">
              <a:buNone/>
              <a:defRPr sz="975"/>
            </a:lvl3pPr>
            <a:lvl4pPr marL="1369746" indent="0">
              <a:buNone/>
              <a:defRPr sz="900"/>
            </a:lvl4pPr>
            <a:lvl5pPr marL="1826333" indent="0">
              <a:buNone/>
              <a:defRPr sz="900"/>
            </a:lvl5pPr>
            <a:lvl6pPr marL="2282897" indent="0">
              <a:buNone/>
              <a:defRPr sz="900"/>
            </a:lvl6pPr>
            <a:lvl7pPr marL="2739473" indent="0">
              <a:buNone/>
              <a:defRPr sz="900"/>
            </a:lvl7pPr>
            <a:lvl8pPr marL="3196052" indent="0">
              <a:buNone/>
              <a:defRPr sz="900"/>
            </a:lvl8pPr>
            <a:lvl9pPr marL="365262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49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88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906"/>
            <a:ext cx="2057400" cy="329088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906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2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05" y="-113190"/>
            <a:ext cx="3599562" cy="146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2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9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9144000" cy="5143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833" y="79899"/>
            <a:ext cx="3200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531" y="1349713"/>
            <a:ext cx="2632206" cy="37937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234" y="-65662"/>
            <a:ext cx="1017011" cy="126946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492" y="2957923"/>
            <a:ext cx="2909483" cy="3440825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 dirty="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305128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408563" y="3793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546" y="2101174"/>
            <a:ext cx="3409849" cy="340984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0" y="-139227"/>
            <a:ext cx="2000250" cy="371475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67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6708" cy="1537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91" y="3387321"/>
            <a:ext cx="2586914" cy="175617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429"/>
            <a:ext cx="2045827" cy="302287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5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522863" y="493679"/>
            <a:ext cx="8331740" cy="43993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364" y="593388"/>
            <a:ext cx="3037200" cy="45501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6" y="186765"/>
            <a:ext cx="1440149" cy="155691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286" y="2940185"/>
            <a:ext cx="1388714" cy="225974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3151763" y="470326"/>
            <a:ext cx="2589989" cy="3458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15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15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321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3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4" y="1244560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78052" y="1045707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042821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635110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78133" y="365302"/>
            <a:ext cx="534121" cy="661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51251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1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5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8" y="640151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783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6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5" y="1244560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9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10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2308414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5" y="564155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10" y="75632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168995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77"/>
          <p:cNvPicPr>
            <a:picLocks noChangeAspect="1"/>
          </p:cNvPicPr>
          <p:nvPr userDrawn="1"/>
        </p:nvPicPr>
        <p:blipFill>
          <a:blip r:embed="rId2"/>
          <a:srcRect l="5964" t="8731" r="6102" b="16131"/>
          <a:stretch>
            <a:fillRect/>
          </a:stretch>
        </p:blipFill>
        <p:spPr>
          <a:xfrm>
            <a:off x="477" y="-116681"/>
            <a:ext cx="9143524" cy="526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22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749369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095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3051" indent="0" algn="ctr">
              <a:buNone/>
              <a:defRPr sz="1500"/>
            </a:lvl2pPr>
            <a:lvl3pPr marL="685670" indent="0" algn="ctr">
              <a:buNone/>
              <a:defRPr sz="1351"/>
            </a:lvl3pPr>
            <a:lvl4pPr marL="1028720" indent="0" algn="ctr">
              <a:buNone/>
              <a:defRPr sz="1201"/>
            </a:lvl4pPr>
            <a:lvl5pPr marL="1371772" indent="0" algn="ctr">
              <a:buNone/>
              <a:defRPr sz="1201"/>
            </a:lvl5pPr>
            <a:lvl6pPr marL="1714391" indent="0" algn="ctr">
              <a:buNone/>
              <a:defRPr sz="1201"/>
            </a:lvl6pPr>
            <a:lvl7pPr marL="2057441" indent="0" algn="ctr">
              <a:buNone/>
              <a:defRPr sz="1201"/>
            </a:lvl7pPr>
            <a:lvl8pPr marL="2400492" indent="0" algn="ctr">
              <a:buNone/>
              <a:defRPr sz="1201"/>
            </a:lvl8pPr>
            <a:lvl9pPr marL="2743111" indent="0" algn="ctr">
              <a:buNone/>
              <a:defRPr sz="12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936747"/>
      </p:ext>
    </p:extLst>
  </p:cSld>
  <p:clrMapOvr>
    <a:masterClrMapping/>
  </p:clrMapOvr>
  <p:transition spd="slow" advTm="2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186999"/>
      </p:ext>
    </p:extLst>
  </p:cSld>
  <p:clrMapOvr>
    <a:masterClrMapping/>
  </p:clrMapOvr>
  <p:transition spd="slow" advTm="2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30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70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720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177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439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744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049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3111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863627"/>
      </p:ext>
    </p:extLst>
  </p:cSld>
  <p:clrMapOvr>
    <a:masterClrMapping/>
  </p:clrMapOvr>
  <p:transition spd="slow" advTm="200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544909"/>
      </p:ext>
    </p:extLst>
  </p:cSld>
  <p:clrMapOvr>
    <a:masterClrMapping/>
  </p:clrMapOvr>
  <p:transition spd="slow" advTm="200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3051" indent="0">
              <a:buNone/>
              <a:defRPr sz="1500" b="1"/>
            </a:lvl2pPr>
            <a:lvl3pPr marL="685670" indent="0">
              <a:buNone/>
              <a:defRPr sz="1351" b="1"/>
            </a:lvl3pPr>
            <a:lvl4pPr marL="1028720" indent="0">
              <a:buNone/>
              <a:defRPr sz="1201" b="1"/>
            </a:lvl4pPr>
            <a:lvl5pPr marL="1371772" indent="0">
              <a:buNone/>
              <a:defRPr sz="1201" b="1"/>
            </a:lvl5pPr>
            <a:lvl6pPr marL="1714391" indent="0">
              <a:buNone/>
              <a:defRPr sz="1201" b="1"/>
            </a:lvl6pPr>
            <a:lvl7pPr marL="2057441" indent="0">
              <a:buNone/>
              <a:defRPr sz="1201" b="1"/>
            </a:lvl7pPr>
            <a:lvl8pPr marL="2400492" indent="0">
              <a:buNone/>
              <a:defRPr sz="1201" b="1"/>
            </a:lvl8pPr>
            <a:lvl9pPr marL="2743111" indent="0">
              <a:buNone/>
              <a:defRPr sz="12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556897"/>
      </p:ext>
    </p:extLst>
  </p:cSld>
  <p:clrMapOvr>
    <a:masterClrMapping/>
  </p:clrMapOvr>
  <p:transition spd="slow" advTm="200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690321"/>
      </p:ext>
    </p:extLst>
  </p:cSld>
  <p:clrMapOvr>
    <a:masterClrMapping/>
  </p:clrMapOvr>
  <p:transition spd="slow" advTm="200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461962"/>
      </p:ext>
    </p:extLst>
  </p:cSld>
  <p:clrMapOvr>
    <a:masterClrMapping/>
  </p:clrMapOvr>
  <p:transition spd="slow" advTm="200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857075"/>
      </p:ext>
    </p:extLst>
  </p:cSld>
  <p:clrMapOvr>
    <a:masterClrMapping/>
  </p:clrMapOvr>
  <p:transition spd="slow" advTm="2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399"/>
            </a:lvl1pPr>
            <a:lvl2pPr marL="343051" indent="0">
              <a:buNone/>
              <a:defRPr sz="2099"/>
            </a:lvl2pPr>
            <a:lvl3pPr marL="685670" indent="0">
              <a:buNone/>
              <a:defRPr sz="1800"/>
            </a:lvl3pPr>
            <a:lvl4pPr marL="1028720" indent="0">
              <a:buNone/>
              <a:defRPr sz="1500"/>
            </a:lvl4pPr>
            <a:lvl5pPr marL="1371772" indent="0">
              <a:buNone/>
              <a:defRPr sz="1500"/>
            </a:lvl5pPr>
            <a:lvl6pPr marL="1714391" indent="0">
              <a:buNone/>
              <a:defRPr sz="1500"/>
            </a:lvl6pPr>
            <a:lvl7pPr marL="2057441" indent="0">
              <a:buNone/>
              <a:defRPr sz="1500"/>
            </a:lvl7pPr>
            <a:lvl8pPr marL="2400492" indent="0">
              <a:buNone/>
              <a:defRPr sz="1500"/>
            </a:lvl8pPr>
            <a:lvl9pPr marL="2743111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1"/>
            </a:lvl1pPr>
            <a:lvl2pPr marL="343051" indent="0">
              <a:buNone/>
              <a:defRPr sz="1052"/>
            </a:lvl2pPr>
            <a:lvl3pPr marL="685670" indent="0">
              <a:buNone/>
              <a:defRPr sz="902"/>
            </a:lvl3pPr>
            <a:lvl4pPr marL="1028720" indent="0">
              <a:buNone/>
              <a:defRPr sz="749"/>
            </a:lvl4pPr>
            <a:lvl5pPr marL="1371772" indent="0">
              <a:buNone/>
              <a:defRPr sz="749"/>
            </a:lvl5pPr>
            <a:lvl6pPr marL="1714391" indent="0">
              <a:buNone/>
              <a:defRPr sz="749"/>
            </a:lvl6pPr>
            <a:lvl7pPr marL="2057441" indent="0">
              <a:buNone/>
              <a:defRPr sz="749"/>
            </a:lvl7pPr>
            <a:lvl8pPr marL="2400492" indent="0">
              <a:buNone/>
              <a:defRPr sz="749"/>
            </a:lvl8pPr>
            <a:lvl9pPr marL="2743111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688266"/>
      </p:ext>
    </p:extLst>
  </p:cSld>
  <p:clrMapOvr>
    <a:masterClrMapping/>
  </p:clrMapOvr>
  <p:transition spd="slow" advTm="2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75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043048"/>
      </p:ext>
    </p:extLst>
  </p:cSld>
  <p:clrMapOvr>
    <a:masterClrMapping/>
  </p:clrMapOvr>
  <p:transition spd="slow" advTm="2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22023"/>
      </p:ext>
    </p:extLst>
  </p:cSld>
  <p:clrMapOvr>
    <a:masterClrMapping/>
  </p:clrMapOvr>
  <p:transition spd="slow" advTm="2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95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40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25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76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60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7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5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7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95063" y="551730"/>
            <a:ext cx="1674884" cy="9879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51455" y="659914"/>
            <a:ext cx="466794" cy="604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700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1857" y="640150"/>
            <a:ext cx="66556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1600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325" y="172008"/>
            <a:ext cx="184731" cy="521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100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24240"/>
            <a:ext cx="9144000" cy="20834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0236" y="817441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654153" y="693686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98573" y="1244559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48396" y="1045706"/>
            <a:ext cx="593431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16748" y="2413886"/>
            <a:ext cx="7053197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2500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8709" y="1896433"/>
            <a:ext cx="4323553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4572005" y="1896433"/>
            <a:ext cx="4463295" cy="3017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err="1"/>
              <a:t>img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21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83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6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8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10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81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82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40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30317" y="137037"/>
            <a:ext cx="4078224" cy="10789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354235" y="13282"/>
            <a:ext cx="1581912" cy="1316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98654" y="564154"/>
            <a:ext cx="710451" cy="4662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7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48477" y="365302"/>
            <a:ext cx="593432" cy="661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1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2384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343405" y="832780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0" y="111936"/>
            <a:ext cx="917999" cy="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4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29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50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2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343406" y="832780"/>
            <a:ext cx="84050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7745811" y="111937"/>
            <a:ext cx="917999" cy="74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45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1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972685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bài đọc - 2 Fu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F4243A32-A56C-49F9-9E4E-4E151B60F39A}"/>
              </a:ext>
            </a:extLst>
          </p:cNvPr>
          <p:cNvSpPr txBox="1"/>
          <p:nvPr userDrawn="1"/>
        </p:nvSpPr>
        <p:spPr>
          <a:xfrm>
            <a:off x="108709" y="75631"/>
            <a:ext cx="1278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400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" name="Hình 1">
            <a:extLst>
              <a:ext uri="{FF2B5EF4-FFF2-40B4-BE49-F238E27FC236}">
                <a16:creationId xmlns:a16="http://schemas.microsoft.com/office/drawing/2014/main" id="{6DBEA726-F298-4CAE-BD99-75C978F66E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1</a:t>
            </a:r>
          </a:p>
        </p:txBody>
      </p:sp>
      <p:sp>
        <p:nvSpPr>
          <p:cNvPr id="4" name="Hình 2">
            <a:extLst>
              <a:ext uri="{FF2B5EF4-FFF2-40B4-BE49-F238E27FC236}">
                <a16:creationId xmlns:a16="http://schemas.microsoft.com/office/drawing/2014/main" id="{72182F91-7391-4A11-B0ED-729C33877A5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1661532"/>
            <a:ext cx="4572000" cy="34819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 2</a:t>
            </a:r>
          </a:p>
        </p:txBody>
      </p:sp>
    </p:spTree>
    <p:extLst>
      <p:ext uri="{BB962C8B-B14F-4D97-AF65-F5344CB8AC3E}">
        <p14:creationId xmlns:p14="http://schemas.microsoft.com/office/powerpoint/2010/main" val="94565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2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5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24.sv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497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76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ransition spd="slow" advTm="2000">
    <p:push dir="u"/>
  </p:transition>
  <p:txStyles>
    <p:titleStyle>
      <a:lvl1pPr algn="l" defTabSz="68567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526" indent="-171526" algn="l" defTabSz="685670" rtl="0" eaLnBrk="1" latinLnBrk="0" hangingPunct="1">
        <a:lnSpc>
          <a:spcPct val="90000"/>
        </a:lnSpc>
        <a:spcBef>
          <a:spcPts val="749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414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4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2865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1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586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637" indent="-171526" algn="l" defTabSz="685670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305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7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0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77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492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1" algn="l" defTabSz="68567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13581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793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9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997B5FA-0921-464F-AAE1-844C04324D75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2021/11/28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565CE74E-AB26-4998-AD42-012C4C1AD076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>
                <a:buClrTx/>
                <a:buFontTx/>
                <a:buNone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7887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2021/11/28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234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</p:sldLayoutIdLst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2021/11/28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2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281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</p:sldLayoutIdLst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36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504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800" y="274345"/>
            <a:ext cx="7886419" cy="99347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800" y="1369426"/>
            <a:ext cx="7886419" cy="3263797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824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7" y="4767581"/>
            <a:ext cx="3086382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407" y="4767581"/>
            <a:ext cx="2056836" cy="273207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47069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4706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5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47069" rtl="0" eaLnBrk="1" latinLnBrk="0" hangingPunct="1">
        <a:lnSpc>
          <a:spcPct val="90000"/>
        </a:lnSpc>
        <a:spcBef>
          <a:spcPct val="0"/>
        </a:spcBef>
        <a:buNone/>
        <a:defRPr sz="32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1765" indent="-161765" algn="l" defTabSz="647069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85304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25" kern="1200">
          <a:solidFill>
            <a:schemeClr val="tx1"/>
          </a:solidFill>
          <a:latin typeface="+mn-lt"/>
          <a:ea typeface="+mn-ea"/>
          <a:cs typeface="+mn-cs"/>
        </a:defRPr>
      </a:lvl2pPr>
      <a:lvl3pPr marL="80883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32373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4559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7944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10297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26510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50045" indent="-161765" algn="l" defTabSz="647069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23535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7069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706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94141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617672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4120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64743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588276" algn="l" defTabSz="64706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76" y="205979"/>
            <a:ext cx="8229600" cy="857250"/>
          </a:xfrm>
          <a:prstGeom prst="rect">
            <a:avLst/>
          </a:prstGeom>
        </p:spPr>
        <p:txBody>
          <a:bodyPr vert="horz" lIns="121757" tIns="60879" rIns="121757" bIns="6087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76" y="1200155"/>
            <a:ext cx="8229600" cy="3394472"/>
          </a:xfrm>
          <a:prstGeom prst="rect">
            <a:avLst/>
          </a:prstGeom>
        </p:spPr>
        <p:txBody>
          <a:bodyPr vert="horz" lIns="121757" tIns="60879" rIns="121757" bIns="6087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387"/>
            <a:ext cx="2133600" cy="273844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67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67"/>
              <a:t>2021/11/28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60" y="4767387"/>
            <a:ext cx="2895600" cy="273844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6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61" y="4767387"/>
            <a:ext cx="2133600" cy="273844"/>
          </a:xfrm>
          <a:prstGeom prst="rect">
            <a:avLst/>
          </a:prstGeom>
        </p:spPr>
        <p:txBody>
          <a:bodyPr vert="horz" lIns="121757" tIns="60879" rIns="121757" bIns="608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67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16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5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3167" rtl="0" eaLnBrk="1" latinLnBrk="0" hangingPunct="1">
        <a:spcBef>
          <a:spcPct val="0"/>
        </a:spcBef>
        <a:buNone/>
        <a:defRPr sz="442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15" indent="-342415" algn="l" defTabSz="913167" rtl="0" eaLnBrk="1" latinLnBrk="0" hangingPunct="1">
        <a:spcBef>
          <a:spcPct val="20000"/>
        </a:spcBef>
        <a:buFont typeface="Arial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1951" indent="-285363" algn="l" defTabSz="913167" rtl="0" eaLnBrk="1" latinLnBrk="0" hangingPunct="1">
        <a:spcBef>
          <a:spcPct val="20000"/>
        </a:spcBef>
        <a:buFont typeface="Arial" pitchFamily="34" charset="0"/>
        <a:buChar char="–"/>
        <a:defRPr sz="277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1443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33" indent="-228293" algn="l" defTabSz="913167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4615" indent="-228293" algn="l" defTabSz="913167" rtl="0" eaLnBrk="1" latinLnBrk="0" hangingPunct="1">
        <a:spcBef>
          <a:spcPct val="20000"/>
        </a:spcBef>
        <a:buFont typeface="Arial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1179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67773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4346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0924" indent="-228293" algn="l" defTabSz="913167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70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67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46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33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97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473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052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625" algn="l" defTabSz="9131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87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97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04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1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4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gif"/><Relationship Id="rId7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gif"/><Relationship Id="rId7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2.xml"/><Relationship Id="rId5" Type="http://schemas.openxmlformats.org/officeDocument/2006/relationships/image" Target="../media/image31.png"/><Relationship Id="rId4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7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slideLayout" Target="../slideLayouts/slideLayout75.xml"/><Relationship Id="rId1" Type="http://schemas.openxmlformats.org/officeDocument/2006/relationships/themeOverride" Target="../theme/themeOverr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0.xml"/><Relationship Id="rId1" Type="http://schemas.openxmlformats.org/officeDocument/2006/relationships/themeOverride" Target="../theme/themeOverr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9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5.png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gif"/><Relationship Id="rId7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gif"/><Relationship Id="rId7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tên lửa">
            <a:extLst>
              <a:ext uri="{FF2B5EF4-FFF2-40B4-BE49-F238E27FC236}">
                <a16:creationId xmlns:a16="http://schemas.microsoft.com/office/drawing/2014/main" id="{A3E8F5CA-6B11-4C00-9DC6-E9B748E867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2115" y="1751980"/>
            <a:ext cx="819770" cy="819770"/>
          </a:xfrm>
          <a:prstGeom prst="rect">
            <a:avLst/>
          </a:prstGeom>
        </p:spPr>
      </p:pic>
      <p:sp>
        <p:nvSpPr>
          <p:cNvPr id="8" name="Khởi động">
            <a:extLst>
              <a:ext uri="{FF2B5EF4-FFF2-40B4-BE49-F238E27FC236}">
                <a16:creationId xmlns:a16="http://schemas.microsoft.com/office/drawing/2014/main" id="{809CBFE5-DC73-4A86-A139-54C6355EAB54}"/>
              </a:ext>
            </a:extLst>
          </p:cNvPr>
          <p:cNvSpPr txBox="1"/>
          <p:nvPr/>
        </p:nvSpPr>
        <p:spPr>
          <a:xfrm>
            <a:off x="2385268" y="2459946"/>
            <a:ext cx="49248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7000">
                <a:solidFill>
                  <a:srgbClr val="0E68B3"/>
                </a:solidFill>
                <a:latin typeface="Averta Std CY Bold" panose="00000800000000000000" pitchFamily="50" charset="0"/>
              </a:rPr>
              <a:t>Khởi động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081F2C-BC12-4886-B382-089D66FE2250}"/>
              </a:ext>
            </a:extLst>
          </p:cNvPr>
          <p:cNvSpPr/>
          <p:nvPr/>
        </p:nvSpPr>
        <p:spPr>
          <a:xfrm>
            <a:off x="2039007" y="3755543"/>
            <a:ext cx="5271104" cy="41088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378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 Bold" panose="00000800000000000000" pitchFamily="50" charset="0"/>
              </a:rPr>
              <a:t>Hát bài hát có nhắc đến tên đồ vật.</a:t>
            </a:r>
            <a:endParaRPr kumimoji="0" lang="en-US" sz="23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459213" y="525809"/>
            <a:ext cx="5848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zh-CN" sz="2400" b="1" kern="0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2400" b="1" kern="0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nhóm</a:t>
            </a:r>
            <a:endParaRPr lang="zh-CN" altLang="en-US" sz="2400" b="1" kern="0" dirty="0">
              <a:solidFill>
                <a:srgbClr val="7030A0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9823" y="1438499"/>
            <a:ext cx="41998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altLang="zh-CN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Yêu</a:t>
            </a:r>
            <a:r>
              <a:rPr lang="zh-CN" altLang="en-US" sz="2100" b="1" dirty="0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100" b="1" dirty="0" err="1">
                <a:solidFill>
                  <a:srgbClr val="FF0000"/>
                </a:solidFill>
                <a:latin typeface="Arial" panose="020B0604020202020204" pitchFamily="34" charset="0"/>
                <a:cs typeface="Arial"/>
                <a:sym typeface="Arial"/>
              </a:rPr>
              <a:t>cầu</a:t>
            </a:r>
            <a:endParaRPr lang="zh-CN" altLang="en-US" sz="2100" b="1" dirty="0">
              <a:solidFill>
                <a:srgbClr val="FF0000"/>
              </a:solidFill>
              <a:latin typeface="Arial" panose="020B0604020202020204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800"/>
            </a:pPr>
            <a:r>
              <a:rPr lang="en-US" altLang="zh-CN" sz="2100" dirty="0">
                <a:latin typeface="Arial" panose="020B0604020202020204" pitchFamily="34" charset="0"/>
                <a:cs typeface="Arial"/>
                <a:sym typeface="Arial"/>
              </a:rPr>
              <a:t>- </a:t>
            </a:r>
            <a:r>
              <a:rPr lang="en-US" altLang="zh-CN" sz="2100" dirty="0" err="1">
                <a:latin typeface="Arial" panose="020B0604020202020204" pitchFamily="34" charset="0"/>
                <a:cs typeface="Arial"/>
                <a:sym typeface="Arial"/>
              </a:rPr>
              <a:t>Phân</a:t>
            </a:r>
            <a:r>
              <a:rPr lang="zh-CN" altLang="en-US" sz="2100" dirty="0"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100" dirty="0" err="1">
                <a:latin typeface="Arial" panose="020B0604020202020204" pitchFamily="34" charset="0"/>
                <a:cs typeface="Arial"/>
                <a:sym typeface="Arial"/>
              </a:rPr>
              <a:t>công</a:t>
            </a:r>
            <a:r>
              <a:rPr lang="zh-CN" altLang="en-US" sz="2100" dirty="0"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100" dirty="0" err="1">
                <a:latin typeface="Arial" panose="020B0604020202020204" pitchFamily="34" charset="0"/>
                <a:cs typeface="Arial"/>
                <a:sym typeface="Arial"/>
              </a:rPr>
              <a:t>đọc</a:t>
            </a:r>
            <a:r>
              <a:rPr lang="zh-CN" altLang="en-US" sz="2100" dirty="0"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100" dirty="0" err="1">
                <a:latin typeface="Arial" panose="020B0604020202020204" pitchFamily="34" charset="0"/>
                <a:cs typeface="Arial"/>
                <a:sym typeface="Arial"/>
              </a:rPr>
              <a:t>theo</a:t>
            </a:r>
            <a:r>
              <a:rPr lang="zh-CN" altLang="en-US" sz="2100" dirty="0"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100" dirty="0" err="1">
                <a:latin typeface="Arial" panose="020B0604020202020204" pitchFamily="34" charset="0"/>
                <a:cs typeface="Arial"/>
                <a:sym typeface="Arial"/>
              </a:rPr>
              <a:t>đoạn</a:t>
            </a:r>
            <a:endParaRPr lang="zh-CN" altLang="en-US" sz="2100" dirty="0">
              <a:latin typeface="Arial" panose="020B0604020202020204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800"/>
            </a:pPr>
            <a:r>
              <a:rPr lang="en-US" altLang="zh-CN" sz="2100" dirty="0">
                <a:latin typeface="Arial" panose="020B0604020202020204" pitchFamily="34" charset="0"/>
                <a:cs typeface="Arial"/>
                <a:sym typeface="Arial"/>
              </a:rPr>
              <a:t>- </a:t>
            </a:r>
            <a:r>
              <a:rPr lang="en-US" altLang="zh-CN" sz="2100" dirty="0" err="1">
                <a:latin typeface="Arial" panose="020B0604020202020204" pitchFamily="34" charset="0"/>
                <a:cs typeface="Arial"/>
                <a:sym typeface="Arial"/>
              </a:rPr>
              <a:t>Tất</a:t>
            </a:r>
            <a:r>
              <a:rPr lang="zh-CN" altLang="en-US" sz="2100" dirty="0"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100" dirty="0" err="1">
                <a:latin typeface="Arial" panose="020B0604020202020204" pitchFamily="34" charset="0"/>
                <a:cs typeface="Arial"/>
                <a:sym typeface="Arial"/>
              </a:rPr>
              <a:t>cả</a:t>
            </a:r>
            <a:r>
              <a:rPr lang="zh-CN" altLang="en-US" sz="2100" dirty="0"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100" dirty="0" err="1">
                <a:latin typeface="Arial" panose="020B0604020202020204" pitchFamily="34" charset="0"/>
                <a:cs typeface="Arial"/>
                <a:sym typeface="Arial"/>
              </a:rPr>
              <a:t>thành</a:t>
            </a:r>
            <a:r>
              <a:rPr lang="zh-CN" altLang="en-US" sz="2100" dirty="0"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100" dirty="0" err="1">
                <a:latin typeface="Arial" panose="020B0604020202020204" pitchFamily="34" charset="0"/>
                <a:cs typeface="Arial"/>
                <a:sym typeface="Arial"/>
              </a:rPr>
              <a:t>viên</a:t>
            </a:r>
            <a:r>
              <a:rPr lang="zh-CN" altLang="en-US" sz="2100" dirty="0"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100" dirty="0" err="1">
                <a:latin typeface="Arial" panose="020B0604020202020204" pitchFamily="34" charset="0"/>
                <a:cs typeface="Arial"/>
                <a:sym typeface="Arial"/>
              </a:rPr>
              <a:t>đều</a:t>
            </a:r>
            <a:r>
              <a:rPr lang="zh-CN" altLang="en-US" sz="2100" dirty="0"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100" dirty="0" err="1">
                <a:latin typeface="Arial" panose="020B0604020202020204" pitchFamily="34" charset="0"/>
                <a:cs typeface="Arial"/>
                <a:sym typeface="Arial"/>
              </a:rPr>
              <a:t>đọc</a:t>
            </a:r>
            <a:endParaRPr lang="zh-CN" altLang="en-US" sz="2100" dirty="0">
              <a:latin typeface="Arial" panose="020B0604020202020204" pitchFamily="34" charset="0"/>
              <a:cs typeface="Arial"/>
              <a:sym typeface="Arial"/>
            </a:endParaRPr>
          </a:p>
          <a:p>
            <a:pPr>
              <a:buClr>
                <a:srgbClr val="000000"/>
              </a:buClr>
              <a:buSzPts val="2800"/>
            </a:pPr>
            <a:r>
              <a:rPr lang="en-US" altLang="zh-CN" sz="2100" dirty="0">
                <a:latin typeface="Arial" panose="020B0604020202020204" pitchFamily="34" charset="0"/>
                <a:cs typeface="Arial"/>
                <a:sym typeface="Arial"/>
              </a:rPr>
              <a:t>- </a:t>
            </a:r>
            <a:r>
              <a:rPr lang="en-US" altLang="zh-CN" sz="2100" dirty="0" err="1">
                <a:latin typeface="Arial" panose="020B0604020202020204" pitchFamily="34" charset="0"/>
                <a:cs typeface="Arial"/>
                <a:sym typeface="Arial"/>
              </a:rPr>
              <a:t>Giải</a:t>
            </a:r>
            <a:r>
              <a:rPr lang="zh-CN" altLang="en-US" sz="2100" dirty="0"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100" dirty="0" err="1">
                <a:latin typeface="Arial" panose="020B0604020202020204" pitchFamily="34" charset="0"/>
                <a:cs typeface="Arial"/>
                <a:sym typeface="Arial"/>
              </a:rPr>
              <a:t>nghĩa</a:t>
            </a:r>
            <a:r>
              <a:rPr lang="zh-CN" altLang="en-US" sz="2100" dirty="0"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100" dirty="0" err="1">
                <a:latin typeface="Arial" panose="020B0604020202020204" pitchFamily="34" charset="0"/>
                <a:cs typeface="Arial"/>
                <a:sym typeface="Arial"/>
              </a:rPr>
              <a:t>từ</a:t>
            </a:r>
            <a:r>
              <a:rPr lang="zh-CN" altLang="en-US" sz="2100" dirty="0"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100" dirty="0" err="1">
                <a:latin typeface="Arial" panose="020B0604020202020204" pitchFamily="34" charset="0"/>
                <a:cs typeface="Arial"/>
                <a:sym typeface="Arial"/>
              </a:rPr>
              <a:t>cùng</a:t>
            </a:r>
            <a:r>
              <a:rPr lang="zh-CN" altLang="en-US" sz="2100" dirty="0"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100" dirty="0" err="1">
                <a:latin typeface="Arial" panose="020B0604020202020204" pitchFamily="34" charset="0"/>
                <a:cs typeface="Arial"/>
                <a:sym typeface="Arial"/>
              </a:rPr>
              <a:t>nhau</a:t>
            </a:r>
            <a:endParaRPr lang="zh-CN" altLang="en-US" sz="2100" dirty="0"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995" y="3361431"/>
            <a:ext cx="2722307" cy="1381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517" y="1063746"/>
            <a:ext cx="3478356" cy="1749947"/>
          </a:xfrm>
          <a:prstGeom prst="rect">
            <a:avLst/>
          </a:prstGeom>
        </p:spPr>
      </p:pic>
      <p:pic>
        <p:nvPicPr>
          <p:cNvPr id="8" name="Kí hiệu - Khám phá &amp; Luyện tập">
            <a:extLst>
              <a:ext uri="{FF2B5EF4-FFF2-40B4-BE49-F238E27FC236}">
                <a16:creationId xmlns:a16="http://schemas.microsoft.com/office/drawing/2014/main" id="{5AAB4518-6EEE-4312-9CAF-6800292D8B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823" y="510688"/>
            <a:ext cx="461665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2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1747456" y="1774045"/>
            <a:ext cx="2734260" cy="598990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pic>
        <p:nvPicPr>
          <p:cNvPr id="2" name="图片 6">
            <a:extLst>
              <a:ext uri="{FF2B5EF4-FFF2-40B4-BE49-F238E27FC236}">
                <a16:creationId xmlns:a16="http://schemas.microsoft.com/office/drawing/2014/main" id="{BF1A8119-2F31-4092-98EC-D782F8BDC9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4" b="13559"/>
          <a:stretch/>
        </p:blipFill>
        <p:spPr>
          <a:xfrm>
            <a:off x="6720841" y="4311094"/>
            <a:ext cx="2587289" cy="8324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25893" y="504481"/>
            <a:ext cx="5848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altLang="zh-CN" sz="2400" b="1" kern="0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2400" b="1" kern="0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altLang="zh-CN" sz="2400" b="1" kern="0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lớp</a:t>
            </a:r>
            <a:endParaRPr lang="zh-CN" altLang="en-US" sz="2400" b="1" kern="0" dirty="0">
              <a:solidFill>
                <a:srgbClr val="7030A0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77786" y="1066305"/>
            <a:ext cx="3006080" cy="520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  <a:defRPr/>
            </a:pPr>
            <a:r>
              <a:rPr lang="en-US" altLang="zh-CN" sz="27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lang="en-US" altLang="zh-CN" sz="27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7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lang="en-US" altLang="zh-CN" sz="27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7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zh-CN" sz="2700" b="1" dirty="0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7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lang="en-US" altLang="zh-CN" sz="2700" b="1" dirty="0">
              <a:solidFill>
                <a:srgbClr val="FF1531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11721" y="1854248"/>
            <a:ext cx="1503938" cy="472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24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đúng</a:t>
            </a:r>
            <a:endParaRPr lang="en-US" altLang="zh-CN" sz="24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Oval 8"/>
          <p:cNvSpPr/>
          <p:nvPr/>
        </p:nvSpPr>
        <p:spPr>
          <a:xfrm>
            <a:off x="1853156" y="1884539"/>
            <a:ext cx="378000" cy="378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lang="en-US" sz="21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747456" y="2506786"/>
            <a:ext cx="2734260" cy="598990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11721" y="2586989"/>
            <a:ext cx="1518364" cy="472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24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to, </a:t>
            </a:r>
            <a:r>
              <a:rPr lang="en-US" altLang="zh-CN" sz="2400" dirty="0" err="1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rõ</a:t>
            </a:r>
            <a:endParaRPr lang="en-US" altLang="zh-CN" sz="2400" dirty="0">
              <a:solidFill>
                <a:prstClr val="black"/>
              </a:solidFill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53156" y="2617280"/>
            <a:ext cx="378000" cy="378000"/>
          </a:xfrm>
          <a:prstGeom prst="ellipse">
            <a:avLst/>
          </a:prstGeom>
          <a:solidFill>
            <a:srgbClr val="FFE443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2</a:t>
            </a:r>
            <a:endParaRPr lang="en-US" sz="2100" kern="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47455" y="3306093"/>
            <a:ext cx="3839455" cy="598990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11721" y="3386296"/>
            <a:ext cx="2856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</a:pPr>
            <a:r>
              <a:rPr lang="en-US" altLang="zh-CN" sz="24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Ngắt</a:t>
            </a:r>
            <a:r>
              <a:rPr lang="zh-CN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nghỉ</a:t>
            </a:r>
            <a:r>
              <a:rPr lang="zh-CN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đúng</a:t>
            </a:r>
            <a:r>
              <a:rPr lang="zh-CN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" panose="020B0604020202020204" pitchFamily="34" charset="0"/>
                <a:cs typeface="Arial"/>
                <a:sym typeface="Arial"/>
              </a:rPr>
              <a:t>chỗ</a:t>
            </a:r>
            <a:endParaRPr lang="zh-CN" altLang="en-US" sz="2400" dirty="0">
              <a:solidFill>
                <a:prstClr val="black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853156" y="3416587"/>
            <a:ext cx="378000" cy="378000"/>
          </a:xfrm>
          <a:prstGeom prst="ellipse">
            <a:avLst/>
          </a:prstGeom>
          <a:solidFill>
            <a:srgbClr val="FFB7A3"/>
          </a:solidFill>
          <a:ln>
            <a:solidFill>
              <a:srgbClr val="FF5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3</a:t>
            </a:r>
            <a:endParaRPr lang="en-US" sz="2100" kern="0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pic>
        <p:nvPicPr>
          <p:cNvPr id="102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823778" y="1754351"/>
            <a:ext cx="1897862" cy="54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801953" y="2495840"/>
            <a:ext cx="1897862" cy="54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750884" y="3335001"/>
            <a:ext cx="1897862" cy="541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Kí hiệu - Khám phá &amp; Luyện tập">
            <a:extLst>
              <a:ext uri="{FF2B5EF4-FFF2-40B4-BE49-F238E27FC236}">
                <a16:creationId xmlns:a16="http://schemas.microsoft.com/office/drawing/2014/main" id="{A90791F7-09F2-46B6-9C94-611A32D2010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823" y="510688"/>
            <a:ext cx="461665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1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421FD0-85CA-4A5E-9E01-429D81ED3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876" y="1035865"/>
            <a:ext cx="4023709" cy="26093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28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1819328" y="909686"/>
            <a:ext cx="64850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Em yêu đồ đạc trong 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Cùng em trò chuyện như là bạn thân.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Cái bàn kể chuyện rừng xanh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Quạt nan mang đến gió lành trời xa.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Đồng hồ giọng nói thiết tha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Nhắc em ngày tháng thường là trôi mau.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Ngọn đèn sáng giữa trời khuya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Như ngôi sao nhỏ gọi về niềm vui.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Tủ sách im lặng thế thôi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Kể bao chuyện lạ trên đời cho em.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557252" y="80265"/>
            <a:ext cx="37712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Đồ đạc trong nhà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(Trích)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74FE00B6-C593-4BF0-BAC1-12E80F8E8D85}"/>
              </a:ext>
            </a:extLst>
          </p:cNvPr>
          <p:cNvSpPr txBox="1"/>
          <p:nvPr/>
        </p:nvSpPr>
        <p:spPr>
          <a:xfrm>
            <a:off x="5289005" y="4707413"/>
            <a:ext cx="3970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Phan Thị Thanh Nhàn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FB45ED-3FF4-446B-936F-35CEE1536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60" y="1334623"/>
            <a:ext cx="1415505" cy="1760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57C315-18AA-4850-9085-1572A22B59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000" r="96700">
                        <a14:foregroundMark x1="5700" y1="50513" x2="8600" y2="57179"/>
                        <a14:foregroundMark x1="2000" y1="58846" x2="2000" y2="58846"/>
                        <a14:foregroundMark x1="88100" y1="41538" x2="96700" y2="55641"/>
                        <a14:foregroundMark x1="51000" y1="74744" x2="53300" y2="74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84" y="3294892"/>
            <a:ext cx="2067405" cy="16125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B2BE76-A977-42D9-9AF6-B1CCB6EEB51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58" b="89918" l="2500" r="90000">
                        <a14:foregroundMark x1="7900" y1="19033" x2="8900" y2="48663"/>
                        <a14:foregroundMark x1="28900" y1="6790" x2="46600" y2="7922"/>
                        <a14:foregroundMark x1="36700" y1="2058" x2="39900" y2="2881"/>
                        <a14:foregroundMark x1="2500" y1="21091" x2="2500" y2="21091"/>
                        <a14:backgroundMark x1="63100" y1="48251" x2="74200" y2="70885"/>
                        <a14:backgroundMark x1="30300" y1="60905" x2="36700" y2="68210"/>
                        <a14:backgroundMark x1="44800" y1="57407" x2="47000" y2="69239"/>
                        <a14:backgroundMark x1="63300" y1="78498" x2="64100" y2="88889"/>
                        <a14:backgroundMark x1="64100" y1="88889" x2="64300" y2="89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02" y="1257999"/>
            <a:ext cx="1521226" cy="1478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C01D70-6599-4A27-8EA8-2E2085C4722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6" b="91204" l="7105" r="97185">
                        <a14:foregroundMark x1="42359" y1="5926" x2="67426" y2="8611"/>
                        <a14:foregroundMark x1="90885" y1="7778" x2="91287" y2="22130"/>
                        <a14:foregroundMark x1="91287" y1="22130" x2="83244" y2="32593"/>
                        <a14:foregroundMark x1="83244" y1="32593" x2="71716" y2="39167"/>
                        <a14:foregroundMark x1="71716" y1="39167" x2="70643" y2="39259"/>
                        <a14:foregroundMark x1="7105" y1="83611" x2="7105" y2="83611"/>
                        <a14:foregroundMark x1="19169" y1="91204" x2="51206" y2="90185"/>
                        <a14:foregroundMark x1="90617" y1="6019" x2="97185" y2="1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" y="2912409"/>
            <a:ext cx="1440188" cy="20849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D34A32-798E-4EC4-A60E-C381182A4A59}"/>
              </a:ext>
            </a:extLst>
          </p:cNvPr>
          <p:cNvSpPr txBox="1"/>
          <p:nvPr/>
        </p:nvSpPr>
        <p:spPr>
          <a:xfrm>
            <a:off x="6493019" y="194597"/>
            <a:ext cx="2375692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1800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ừ nào em chưa hiểu nghĩa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13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" y="0"/>
            <a:ext cx="9141619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659752" y="95270"/>
            <a:ext cx="2000895" cy="22920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0" y="-86057"/>
            <a:ext cx="9085559" cy="53156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175203" y="2743200"/>
            <a:ext cx="1962401" cy="229209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167F94-6319-40B4-9208-FD43F083B494}"/>
              </a:ext>
            </a:extLst>
          </p:cNvPr>
          <p:cNvGrpSpPr/>
          <p:nvPr/>
        </p:nvGrpSpPr>
        <p:grpSpPr>
          <a:xfrm>
            <a:off x="2679781" y="649857"/>
            <a:ext cx="4074495" cy="766015"/>
            <a:chOff x="3568352" y="2594608"/>
            <a:chExt cx="5760641" cy="1195255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id="{8D638CCA-8E46-43B7-937C-3E660E531192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6">
              <a:extLst>
                <a:ext uri="{FF2B5EF4-FFF2-40B4-BE49-F238E27FC236}">
                  <a16:creationId xmlns:a16="http://schemas.microsoft.com/office/drawing/2014/main" id="{CD5BC204-EC93-42D5-AC63-F7AC37155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52585">
              <a:off x="4935905" y="2765362"/>
              <a:ext cx="2953538" cy="77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3631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Giải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nghĩa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từ</a:t>
              </a:r>
              <a:endParaRPr kumimoji="0" lang="zh-CN" altLang="en-US" sz="26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1618831" y="1449298"/>
            <a:ext cx="64703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	</a:t>
            </a:r>
            <a:r>
              <a:rPr lang="vi-VN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Rừng xanh: </a:t>
            </a:r>
            <a:r>
              <a:rPr lang="vi-VN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là một khu rừng gồm toàn bộ hoặc chủ yếu là cây thường xanh mà chúng thường mang lá xanh quanh năm.</a:t>
            </a:r>
            <a:endParaRPr lang="en-US" sz="2800" dirty="0"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40E42-92C5-4247-91EA-C37EADD118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3" b="8864"/>
          <a:stretch/>
        </p:blipFill>
        <p:spPr>
          <a:xfrm>
            <a:off x="4572000" y="2834199"/>
            <a:ext cx="2261613" cy="2004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983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" y="0"/>
            <a:ext cx="9141619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6659752" y="95270"/>
            <a:ext cx="2000895" cy="229209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0" y="-86057"/>
            <a:ext cx="9085559" cy="53156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175203" y="2743200"/>
            <a:ext cx="1962401" cy="229209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167F94-6319-40B4-9208-FD43F083B494}"/>
              </a:ext>
            </a:extLst>
          </p:cNvPr>
          <p:cNvGrpSpPr/>
          <p:nvPr/>
        </p:nvGrpSpPr>
        <p:grpSpPr>
          <a:xfrm>
            <a:off x="2679781" y="649857"/>
            <a:ext cx="4074495" cy="766015"/>
            <a:chOff x="3568352" y="2594608"/>
            <a:chExt cx="5760641" cy="1195255"/>
          </a:xfrm>
        </p:grpSpPr>
        <p:sp>
          <p:nvSpPr>
            <p:cNvPr id="15" name="Wave 14">
              <a:extLst>
                <a:ext uri="{FF2B5EF4-FFF2-40B4-BE49-F238E27FC236}">
                  <a16:creationId xmlns:a16="http://schemas.microsoft.com/office/drawing/2014/main" id="{8D638CCA-8E46-43B7-937C-3E660E531192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6">
              <a:extLst>
                <a:ext uri="{FF2B5EF4-FFF2-40B4-BE49-F238E27FC236}">
                  <a16:creationId xmlns:a16="http://schemas.microsoft.com/office/drawing/2014/main" id="{CD5BC204-EC93-42D5-AC63-F7AC37155E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52585">
              <a:off x="4935905" y="2765362"/>
              <a:ext cx="2953538" cy="77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3631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Giải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nghĩa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từ</a:t>
              </a:r>
              <a:endParaRPr kumimoji="0" lang="zh-CN" altLang="en-US" sz="26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C7718A5-FD89-4E3B-B502-199902CAE705}"/>
              </a:ext>
            </a:extLst>
          </p:cNvPr>
          <p:cNvSpPr/>
          <p:nvPr/>
        </p:nvSpPr>
        <p:spPr>
          <a:xfrm>
            <a:off x="1663568" y="1511142"/>
            <a:ext cx="581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Times New Roman" panose="02020603050405020304" pitchFamily="18" charset="0"/>
              </a:rPr>
              <a:t>	</a:t>
            </a:r>
            <a:r>
              <a:rPr lang="vi-VN" sz="2800" b="1" i="1" dirty="0">
                <a:solidFill>
                  <a:srgbClr val="FF0000"/>
                </a:solidFill>
                <a:latin typeface="Averta Std CY" panose="00000500000000000000" pitchFamily="50" charset="0"/>
                <a:cs typeface="Times New Roman" panose="02020603050405020304" pitchFamily="18" charset="0"/>
              </a:rPr>
              <a:t>Quạt nan: </a:t>
            </a:r>
            <a:r>
              <a:rPr lang="vi-VN" sz="2800" b="1" i="1" dirty="0">
                <a:latin typeface="Averta Std CY" panose="00000500000000000000" pitchFamily="50" charset="0"/>
                <a:cs typeface="Times New Roman" panose="02020603050405020304" pitchFamily="18" charset="0"/>
              </a:rPr>
              <a:t>quạt đan bằng nan tre.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rta Std CY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F1DE46-620B-42B2-82B5-BB92B9A8EC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400" r="94800">
                        <a14:foregroundMark x1="19800" y1="41296" x2="19800" y2="41296"/>
                        <a14:foregroundMark x1="7200" y1="46019" x2="9800" y2="48426"/>
                        <a14:foregroundMark x1="91700" y1="46759" x2="94800" y2="51667"/>
                        <a14:foregroundMark x1="3400" y1="48241" x2="3400" y2="48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58" y="1890679"/>
            <a:ext cx="3011871" cy="32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1819328" y="909686"/>
            <a:ext cx="64850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Em yêu đồ đạc trong 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Cùng em trò chuyện như là bạn thân.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Cái bàn kể chuyện rừng xanh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Quạt nan mang đến gió lành trời xa.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Đồng hồ giọng nói thiết tha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Nhắc em ngày tháng thường là trôi mau.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Ngọn đèn sáng giữa trời khuya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Như ngôi sao nhỏ gọi về niềm vui.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Tủ sách im lặng thế thôi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Kể bao chuyện lạ trên đời cho em.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557252" y="80265"/>
            <a:ext cx="37712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Đồ đạc trong nhà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(Trích)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74FE00B6-C593-4BF0-BAC1-12E80F8E8D85}"/>
              </a:ext>
            </a:extLst>
          </p:cNvPr>
          <p:cNvSpPr txBox="1"/>
          <p:nvPr/>
        </p:nvSpPr>
        <p:spPr>
          <a:xfrm>
            <a:off x="5289005" y="4707413"/>
            <a:ext cx="3970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Phan Thị Thanh Nhàn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FB45ED-3FF4-446B-936F-35CEE1536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84" y="688700"/>
            <a:ext cx="1415505" cy="1760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57C315-18AA-4850-9085-1572A22B59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000" r="96700">
                        <a14:foregroundMark x1="5700" y1="50513" x2="8600" y2="57179"/>
                        <a14:foregroundMark x1="2000" y1="58846" x2="2000" y2="58846"/>
                        <a14:foregroundMark x1="88100" y1="41538" x2="96700" y2="55641"/>
                        <a14:foregroundMark x1="51000" y1="74744" x2="53300" y2="74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84" y="3294892"/>
            <a:ext cx="2067405" cy="16125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B2BE76-A977-42D9-9AF6-B1CCB6EEB51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58" b="89918" l="2500" r="90000">
                        <a14:foregroundMark x1="7900" y1="19033" x2="8900" y2="48663"/>
                        <a14:foregroundMark x1="28900" y1="6790" x2="46600" y2="7922"/>
                        <a14:foregroundMark x1="36700" y1="2058" x2="39900" y2="2881"/>
                        <a14:foregroundMark x1="2500" y1="21091" x2="2500" y2="21091"/>
                        <a14:backgroundMark x1="63100" y1="48251" x2="74200" y2="70885"/>
                        <a14:backgroundMark x1="30300" y1="60905" x2="36700" y2="68210"/>
                        <a14:backgroundMark x1="44800" y1="57407" x2="47000" y2="69239"/>
                        <a14:backgroundMark x1="63300" y1="78498" x2="64100" y2="88889"/>
                        <a14:backgroundMark x1="64100" y1="88889" x2="64300" y2="89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02" y="1257999"/>
            <a:ext cx="1521226" cy="1478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C01D70-6599-4A27-8EA8-2E2085C4722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6" b="91204" l="7105" r="97185">
                        <a14:foregroundMark x1="42359" y1="5926" x2="67426" y2="8611"/>
                        <a14:foregroundMark x1="90885" y1="7778" x2="91287" y2="22130"/>
                        <a14:foregroundMark x1="91287" y1="22130" x2="83244" y2="32593"/>
                        <a14:foregroundMark x1="83244" y1="32593" x2="71716" y2="39167"/>
                        <a14:foregroundMark x1="71716" y1="39167" x2="70643" y2="39259"/>
                        <a14:foregroundMark x1="7105" y1="83611" x2="7105" y2="83611"/>
                        <a14:foregroundMark x1="19169" y1="91204" x2="51206" y2="90185"/>
                        <a14:foregroundMark x1="90617" y1="6019" x2="97185" y2="1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" y="2912409"/>
            <a:ext cx="1440188" cy="2084990"/>
          </a:xfrm>
          <a:prstGeom prst="rect">
            <a:avLst/>
          </a:prstGeom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2767A2B6-B491-452E-82E0-32DBF54995FD}"/>
              </a:ext>
            </a:extLst>
          </p:cNvPr>
          <p:cNvSpPr/>
          <p:nvPr/>
        </p:nvSpPr>
        <p:spPr>
          <a:xfrm>
            <a:off x="6538621" y="267245"/>
            <a:ext cx="1318364" cy="830836"/>
          </a:xfrm>
          <a:prstGeom prst="cloud">
            <a:avLst/>
          </a:prstGeom>
          <a:solidFill>
            <a:srgbClr val="FFFF00"/>
          </a:solidFill>
          <a:ln w="25400" cap="flat" cmpd="sng" algn="ctr">
            <a:solidFill>
              <a:srgbClr val="D60093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16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sz="1600" b="1" kern="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00" b="1" kern="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80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0E95E6B-C748-4EF1-A7C6-9E4E0E4B1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17" y="1348015"/>
            <a:ext cx="7901840" cy="1831249"/>
          </a:xfrm>
          <a:prstGeom prst="rect">
            <a:avLst/>
          </a:prstGeom>
        </p:spPr>
      </p:pic>
      <p:pic>
        <p:nvPicPr>
          <p:cNvPr id="26" name="Kí hiệu - Cùng tìm hiểu">
            <a:extLst>
              <a:ext uri="{FF2B5EF4-FFF2-40B4-BE49-F238E27FC236}">
                <a16:creationId xmlns:a16="http://schemas.microsoft.com/office/drawing/2014/main" id="{CC09FD04-2F05-4BF6-B569-7D39AD3C4D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" y="24465"/>
            <a:ext cx="640080" cy="640080"/>
          </a:xfrm>
          <a:prstGeom prst="rect">
            <a:avLst/>
          </a:prstGeom>
        </p:spPr>
      </p:pic>
      <p:sp>
        <p:nvSpPr>
          <p:cNvPr id="27" name="Câu hỏi 1">
            <a:extLst>
              <a:ext uri="{FF2B5EF4-FFF2-40B4-BE49-F238E27FC236}">
                <a16:creationId xmlns:a16="http://schemas.microsoft.com/office/drawing/2014/main" id="{6A18C12B-20A9-4548-B0D0-3AAAA32019F6}"/>
              </a:ext>
            </a:extLst>
          </p:cNvPr>
          <p:cNvSpPr txBox="1"/>
          <p:nvPr/>
        </p:nvSpPr>
        <p:spPr>
          <a:xfrm>
            <a:off x="394369" y="1022969"/>
            <a:ext cx="8393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1.</a:t>
            </a:r>
            <a:r>
              <a:rPr lang="vi-VN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Chọn từ ngữ phù hợp với từng đồ vật dưới đây:</a:t>
            </a:r>
            <a:endParaRPr lang="en-US" sz="2800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9CD45FA-B174-49B1-8DDE-40E8378E2B55}"/>
              </a:ext>
            </a:extLst>
          </p:cNvPr>
          <p:cNvGrpSpPr/>
          <p:nvPr/>
        </p:nvGrpSpPr>
        <p:grpSpPr>
          <a:xfrm>
            <a:off x="394370" y="3854803"/>
            <a:ext cx="3010982" cy="562916"/>
            <a:chOff x="452145" y="3741173"/>
            <a:chExt cx="3010982" cy="56291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27DE685-D9CD-4681-A295-0C85EB612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35" y="3741173"/>
              <a:ext cx="2728515" cy="562916"/>
            </a:xfrm>
            <a:prstGeom prst="rect">
              <a:avLst/>
            </a:prstGeom>
          </p:spPr>
        </p:pic>
        <p:sp>
          <p:nvSpPr>
            <p:cNvPr id="30" name="Câu hỏi 1">
              <a:extLst>
                <a:ext uri="{FF2B5EF4-FFF2-40B4-BE49-F238E27FC236}">
                  <a16:creationId xmlns:a16="http://schemas.microsoft.com/office/drawing/2014/main" id="{C21ECA96-9F54-4F2C-8737-A394325FB1A2}"/>
                </a:ext>
              </a:extLst>
            </p:cNvPr>
            <p:cNvSpPr txBox="1"/>
            <p:nvPr/>
          </p:nvSpPr>
          <p:spPr>
            <a:xfrm>
              <a:off x="452145" y="3783337"/>
              <a:ext cx="30109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prstClr val="black"/>
                  </a:solidFill>
                  <a:latin typeface="Averta Std CY" panose="00000500000000000000" pitchFamily="50" charset="0"/>
                </a:rPr>
                <a:t>nhắc</a:t>
              </a:r>
              <a:r>
                <a:rPr lang="en-US" sz="2000" dirty="0">
                  <a:solidFill>
                    <a:prstClr val="black"/>
                  </a:solidFill>
                  <a:latin typeface="Averta Std CY" panose="00000500000000000000" pitchFamily="50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Averta Std CY" panose="00000500000000000000" pitchFamily="50" charset="0"/>
                </a:rPr>
                <a:t>em</a:t>
              </a:r>
              <a:r>
                <a:rPr lang="en-US" sz="2000" dirty="0">
                  <a:solidFill>
                    <a:prstClr val="black"/>
                  </a:solidFill>
                  <a:latin typeface="Averta Std CY" panose="00000500000000000000" pitchFamily="50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Averta Std CY" panose="00000500000000000000" pitchFamily="50" charset="0"/>
                </a:rPr>
                <a:t>ngày</a:t>
              </a:r>
              <a:r>
                <a:rPr lang="en-US" sz="2000" dirty="0">
                  <a:solidFill>
                    <a:prstClr val="black"/>
                  </a:solidFill>
                  <a:latin typeface="Averta Std CY" panose="00000500000000000000" pitchFamily="50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Averta Std CY" panose="00000500000000000000" pitchFamily="50" charset="0"/>
                </a:rPr>
                <a:t>tháng</a:t>
              </a:r>
              <a:endParaRPr lang="en-US" sz="2000" dirty="0">
                <a:solidFill>
                  <a:prstClr val="black"/>
                </a:solidFill>
                <a:latin typeface="Averta Std CY" panose="00000500000000000000" pitchFamily="50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1EDE66C-EDC7-4329-8B35-440398985952}"/>
              </a:ext>
            </a:extLst>
          </p:cNvPr>
          <p:cNvGrpSpPr/>
          <p:nvPr/>
        </p:nvGrpSpPr>
        <p:grpSpPr>
          <a:xfrm>
            <a:off x="3212455" y="3823149"/>
            <a:ext cx="3010982" cy="562916"/>
            <a:chOff x="452145" y="3741173"/>
            <a:chExt cx="3010982" cy="56291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750D4A0-245D-4CEA-9688-AE6999668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35" y="3741173"/>
              <a:ext cx="2728515" cy="562916"/>
            </a:xfrm>
            <a:prstGeom prst="rect">
              <a:avLst/>
            </a:prstGeom>
          </p:spPr>
        </p:pic>
        <p:sp>
          <p:nvSpPr>
            <p:cNvPr id="35" name="Câu hỏi 1">
              <a:extLst>
                <a:ext uri="{FF2B5EF4-FFF2-40B4-BE49-F238E27FC236}">
                  <a16:creationId xmlns:a16="http://schemas.microsoft.com/office/drawing/2014/main" id="{9F1ADEBF-54FA-4025-B49D-1EFCB7440B32}"/>
                </a:ext>
              </a:extLst>
            </p:cNvPr>
            <p:cNvSpPr txBox="1"/>
            <p:nvPr/>
          </p:nvSpPr>
          <p:spPr>
            <a:xfrm>
              <a:off x="452145" y="3783337"/>
              <a:ext cx="30109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prstClr val="black"/>
                  </a:solidFill>
                  <a:latin typeface="Averta Std CY" panose="00000500000000000000" pitchFamily="50" charset="0"/>
                </a:rPr>
                <a:t>mang</a:t>
              </a:r>
              <a:r>
                <a:rPr lang="en-US" sz="2000" dirty="0">
                  <a:solidFill>
                    <a:prstClr val="black"/>
                  </a:solidFill>
                  <a:latin typeface="Averta Std CY" panose="00000500000000000000" pitchFamily="50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Averta Std CY" panose="00000500000000000000" pitchFamily="50" charset="0"/>
                </a:rPr>
                <a:t>đến</a:t>
              </a:r>
              <a:r>
                <a:rPr lang="en-US" sz="2000" dirty="0">
                  <a:solidFill>
                    <a:prstClr val="black"/>
                  </a:solidFill>
                  <a:latin typeface="Averta Std CY" panose="00000500000000000000" pitchFamily="50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Averta Std CY" panose="00000500000000000000" pitchFamily="50" charset="0"/>
                </a:rPr>
                <a:t>gió</a:t>
              </a:r>
              <a:r>
                <a:rPr lang="en-US" sz="2000" dirty="0">
                  <a:solidFill>
                    <a:prstClr val="black"/>
                  </a:solidFill>
                  <a:latin typeface="Averta Std CY" panose="00000500000000000000" pitchFamily="50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Averta Std CY" panose="00000500000000000000" pitchFamily="50" charset="0"/>
                </a:rPr>
                <a:t>lành</a:t>
              </a:r>
              <a:endParaRPr lang="en-US" sz="2000" dirty="0">
                <a:solidFill>
                  <a:prstClr val="black"/>
                </a:solidFill>
                <a:latin typeface="Averta Std CY" panose="00000500000000000000" pitchFamily="50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0454071-E02B-4F1B-9E62-949D36687799}"/>
              </a:ext>
            </a:extLst>
          </p:cNvPr>
          <p:cNvGrpSpPr/>
          <p:nvPr/>
        </p:nvGrpSpPr>
        <p:grpSpPr>
          <a:xfrm>
            <a:off x="6030542" y="3815564"/>
            <a:ext cx="3010982" cy="562916"/>
            <a:chOff x="452145" y="3741173"/>
            <a:chExt cx="3010982" cy="5629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67305D8-251E-40CB-9A27-CDAD4FFBA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35" y="3741173"/>
              <a:ext cx="2728515" cy="562916"/>
            </a:xfrm>
            <a:prstGeom prst="rect">
              <a:avLst/>
            </a:prstGeom>
          </p:spPr>
        </p:pic>
        <p:sp>
          <p:nvSpPr>
            <p:cNvPr id="38" name="Câu hỏi 1">
              <a:extLst>
                <a:ext uri="{FF2B5EF4-FFF2-40B4-BE49-F238E27FC236}">
                  <a16:creationId xmlns:a16="http://schemas.microsoft.com/office/drawing/2014/main" id="{86A74EF7-9B07-417B-A735-681DE2B76724}"/>
                </a:ext>
              </a:extLst>
            </p:cNvPr>
            <p:cNvSpPr txBox="1"/>
            <p:nvPr/>
          </p:nvSpPr>
          <p:spPr>
            <a:xfrm>
              <a:off x="452145" y="3783337"/>
              <a:ext cx="301098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solidFill>
                    <a:prstClr val="black"/>
                  </a:solidFill>
                  <a:latin typeface="Averta Std CY" panose="00000500000000000000" pitchFamily="50" charset="0"/>
                </a:rPr>
                <a:t>kể</a:t>
              </a:r>
              <a:r>
                <a:rPr lang="en-US" sz="2000" dirty="0">
                  <a:solidFill>
                    <a:prstClr val="black"/>
                  </a:solidFill>
                  <a:latin typeface="Averta Std CY" panose="00000500000000000000" pitchFamily="50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Averta Std CY" panose="00000500000000000000" pitchFamily="50" charset="0"/>
                </a:rPr>
                <a:t>chuyện</a:t>
              </a:r>
              <a:r>
                <a:rPr lang="en-US" sz="2000" dirty="0">
                  <a:solidFill>
                    <a:prstClr val="black"/>
                  </a:solidFill>
                  <a:latin typeface="Averta Std CY" panose="00000500000000000000" pitchFamily="50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Averta Std CY" panose="00000500000000000000" pitchFamily="50" charset="0"/>
                </a:rPr>
                <a:t>rừng</a:t>
              </a:r>
              <a:r>
                <a:rPr lang="en-US" sz="2000" dirty="0">
                  <a:solidFill>
                    <a:prstClr val="black"/>
                  </a:solidFill>
                  <a:latin typeface="Averta Std CY" panose="00000500000000000000" pitchFamily="50" charset="0"/>
                </a:rPr>
                <a:t> </a:t>
              </a:r>
              <a:r>
                <a:rPr lang="en-US" sz="2000" dirty="0" err="1">
                  <a:solidFill>
                    <a:prstClr val="black"/>
                  </a:solidFill>
                  <a:latin typeface="Averta Std CY" panose="00000500000000000000" pitchFamily="50" charset="0"/>
                </a:rPr>
                <a:t>xanh</a:t>
              </a:r>
              <a:endParaRPr lang="en-US" sz="2000" dirty="0">
                <a:solidFill>
                  <a:prstClr val="black"/>
                </a:solidFill>
                <a:latin typeface="Averta Std CY" panose="00000500000000000000" pitchFamily="50" charset="0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404E1030-E42D-40A5-A926-4C77CAFF8286}"/>
              </a:ext>
            </a:extLst>
          </p:cNvPr>
          <p:cNvSpPr/>
          <p:nvPr/>
        </p:nvSpPr>
        <p:spPr>
          <a:xfrm>
            <a:off x="1638227" y="393908"/>
            <a:ext cx="60845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lời</a:t>
            </a:r>
            <a:endParaRPr lang="vi-VN" sz="2800" dirty="0">
              <a:solidFill>
                <a:srgbClr val="FF0000"/>
              </a:solidFill>
              <a:latin typeface="Averta Std CY" panose="00000500000000000000" pitchFamily="50" charset="0"/>
            </a:endParaRPr>
          </a:p>
          <a:p>
            <a:pPr>
              <a:defRPr/>
            </a:pPr>
            <a:endParaRPr lang="en-US" sz="2800" dirty="0">
              <a:solidFill>
                <a:srgbClr val="FF0000"/>
              </a:solidFill>
              <a:latin typeface="Averta Std C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0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34568E-6 L 0.60608 -0.160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95" y="-80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93827E-7 L -0.31024 -0.1521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7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3827E-6 L -0.31146 -0.1527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-7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Kí hiệu - Cùng tìm hiểu">
            <a:extLst>
              <a:ext uri="{FF2B5EF4-FFF2-40B4-BE49-F238E27FC236}">
                <a16:creationId xmlns:a16="http://schemas.microsoft.com/office/drawing/2014/main" id="{CC09FD04-2F05-4BF6-B569-7D39AD3C4D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" y="24465"/>
            <a:ext cx="640080" cy="640080"/>
          </a:xfrm>
          <a:prstGeom prst="rect">
            <a:avLst/>
          </a:prstGeom>
        </p:spPr>
      </p:pic>
      <p:sp>
        <p:nvSpPr>
          <p:cNvPr id="15" name="Câu hỏi 1">
            <a:extLst>
              <a:ext uri="{FF2B5EF4-FFF2-40B4-BE49-F238E27FC236}">
                <a16:creationId xmlns:a16="http://schemas.microsoft.com/office/drawing/2014/main" id="{99AC6178-DD40-4524-9E76-F49B1094C138}"/>
              </a:ext>
            </a:extLst>
          </p:cNvPr>
          <p:cNvSpPr txBox="1"/>
          <p:nvPr/>
        </p:nvSpPr>
        <p:spPr>
          <a:xfrm>
            <a:off x="564305" y="590577"/>
            <a:ext cx="839313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2.	Ngọn đèn và tủ sách mang đến cho em điều gì thú vị?</a:t>
            </a:r>
          </a:p>
          <a:p>
            <a:pPr algn="ctr"/>
            <a:endParaRPr lang="vi-VN" sz="2800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079E9-99B5-4AF0-87B1-65C39BB88A57}"/>
              </a:ext>
            </a:extLst>
          </p:cNvPr>
          <p:cNvSpPr/>
          <p:nvPr/>
        </p:nvSpPr>
        <p:spPr>
          <a:xfrm>
            <a:off x="1529725" y="1975572"/>
            <a:ext cx="60845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đoạn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lời</a:t>
            </a:r>
            <a:endParaRPr lang="vi-VN" sz="2800" dirty="0">
              <a:solidFill>
                <a:srgbClr val="FF0000"/>
              </a:solidFill>
              <a:latin typeface="Averta Std CY" panose="00000500000000000000" pitchFamily="50" charset="0"/>
            </a:endParaRPr>
          </a:p>
          <a:p>
            <a:pPr>
              <a:defRPr/>
            </a:pPr>
            <a:endParaRPr lang="en-US" sz="2800" dirty="0">
              <a:solidFill>
                <a:srgbClr val="FF0000"/>
              </a:solidFill>
              <a:latin typeface="Averta Std CY" panose="000005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0E4F49-2993-4BCD-8724-142B5B4665AA}"/>
              </a:ext>
            </a:extLst>
          </p:cNvPr>
          <p:cNvSpPr/>
          <p:nvPr/>
        </p:nvSpPr>
        <p:spPr>
          <a:xfrm>
            <a:off x="882869" y="3349684"/>
            <a:ext cx="8177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+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Ngọn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đèn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sáng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giữa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trời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sao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gọi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về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niềm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vui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.</a:t>
            </a:r>
          </a:p>
          <a:p>
            <a:pPr>
              <a:defRPr/>
            </a:pP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+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Tủ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sách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im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lặng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kể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bao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chuyện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lạ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trên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đời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. </a:t>
            </a:r>
          </a:p>
          <a:p>
            <a:pPr>
              <a:defRPr/>
            </a:pPr>
            <a:endParaRPr lang="en-US" sz="2800" dirty="0">
              <a:solidFill>
                <a:srgbClr val="7030A0"/>
              </a:solidFill>
              <a:latin typeface="Averta Std C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59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Kí hiệu - Cùng tìm hiểu">
            <a:extLst>
              <a:ext uri="{FF2B5EF4-FFF2-40B4-BE49-F238E27FC236}">
                <a16:creationId xmlns:a16="http://schemas.microsoft.com/office/drawing/2014/main" id="{CC09FD04-2F05-4BF6-B569-7D39AD3C4DC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" y="24465"/>
            <a:ext cx="640080" cy="640080"/>
          </a:xfrm>
          <a:prstGeom prst="rect">
            <a:avLst/>
          </a:prstGeom>
        </p:spPr>
      </p:pic>
      <p:sp>
        <p:nvSpPr>
          <p:cNvPr id="15" name="Câu hỏi 1">
            <a:extLst>
              <a:ext uri="{FF2B5EF4-FFF2-40B4-BE49-F238E27FC236}">
                <a16:creationId xmlns:a16="http://schemas.microsoft.com/office/drawing/2014/main" id="{99AC6178-DD40-4524-9E76-F49B1094C138}"/>
              </a:ext>
            </a:extLst>
          </p:cNvPr>
          <p:cNvSpPr txBox="1"/>
          <p:nvPr/>
        </p:nvSpPr>
        <p:spPr>
          <a:xfrm>
            <a:off x="1196552" y="582064"/>
            <a:ext cx="675089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3.	Vì sao bạn nhỏ xem đồ đạc trong nhà là bạn thân?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079E9-99B5-4AF0-87B1-65C39BB88A57}"/>
              </a:ext>
            </a:extLst>
          </p:cNvPr>
          <p:cNvSpPr/>
          <p:nvPr/>
        </p:nvSpPr>
        <p:spPr>
          <a:xfrm>
            <a:off x="1529724" y="1975572"/>
            <a:ext cx="70782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thơ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lời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0E4F49-2993-4BCD-8724-142B5B4665AA}"/>
              </a:ext>
            </a:extLst>
          </p:cNvPr>
          <p:cNvSpPr/>
          <p:nvPr/>
        </p:nvSpPr>
        <p:spPr>
          <a:xfrm>
            <a:off x="966952" y="3176441"/>
            <a:ext cx="8177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: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nhỏ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xem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đồ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đạc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nhà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thân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vì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yêu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đồ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đạc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nhà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cùng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trò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chuyện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đồ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đạc</a:t>
            </a:r>
            <a:r>
              <a:rPr lang="en-US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2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DÙNG BÉ YÊU - Bài hát thiếu nhi Đồ dùng bé yêu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53354B91-2657-4C97-997D-3B93E02488F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168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 1">
            <a:extLst>
              <a:ext uri="{FF2B5EF4-FFF2-40B4-BE49-F238E27FC236}">
                <a16:creationId xmlns:a16="http://schemas.microsoft.com/office/drawing/2014/main" id="{BECE4993-F21F-4217-A9E3-7DBB482AD8E3}"/>
              </a:ext>
            </a:extLst>
          </p:cNvPr>
          <p:cNvSpPr txBox="1"/>
          <p:nvPr/>
        </p:nvSpPr>
        <p:spPr>
          <a:xfrm>
            <a:off x="1898994" y="524050"/>
            <a:ext cx="8039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7030A0"/>
                </a:solidFill>
                <a:latin typeface="Averta Std CY" panose="00000500000000000000" pitchFamily="50" charset="0"/>
              </a:rPr>
              <a:t> Học thuộc lòng 6 dòng thơ đầu.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E0C84-7092-4B93-ADD3-1EAA1487BE45}"/>
              </a:ext>
            </a:extLst>
          </p:cNvPr>
          <p:cNvSpPr/>
          <p:nvPr/>
        </p:nvSpPr>
        <p:spPr>
          <a:xfrm>
            <a:off x="1066192" y="1348537"/>
            <a:ext cx="804539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Em yêu đồ đạc trong nhà</a:t>
            </a:r>
            <a:endParaRPr lang="en-US" sz="32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Cùng em trò chuyện như là bạn thân.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Cái bàn kể chuyện rừng xanh</a:t>
            </a:r>
            <a:endParaRPr lang="en-US" sz="32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Quạt nan mang đến gió lành trời xa.</a:t>
            </a:r>
          </a:p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Đồng hồ giọng nói thiết tha</a:t>
            </a:r>
            <a:endParaRPr lang="en-US" sz="32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verta Std CY" panose="00000500000000000000" pitchFamily="50" charset="0"/>
              </a:rPr>
              <a:t>Nhắc em ngày tháng thường là trôi mau.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4CD3D4-32B6-4963-BE0D-68260F5A81AE}"/>
              </a:ext>
            </a:extLst>
          </p:cNvPr>
          <p:cNvSpPr/>
          <p:nvPr/>
        </p:nvSpPr>
        <p:spPr>
          <a:xfrm>
            <a:off x="3300248" y="1418897"/>
            <a:ext cx="3384331" cy="451945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4F7F1A4-3B21-45E9-B9E9-DEF81EF39DF4}"/>
              </a:ext>
            </a:extLst>
          </p:cNvPr>
          <p:cNvSpPr/>
          <p:nvPr/>
        </p:nvSpPr>
        <p:spPr>
          <a:xfrm>
            <a:off x="4992413" y="1915519"/>
            <a:ext cx="3384331" cy="451945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3CE993-411C-4404-B8A0-4A4A8CA64652}"/>
              </a:ext>
            </a:extLst>
          </p:cNvPr>
          <p:cNvSpPr/>
          <p:nvPr/>
        </p:nvSpPr>
        <p:spPr>
          <a:xfrm>
            <a:off x="3396721" y="2399734"/>
            <a:ext cx="4002562" cy="451945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00BCAF-884D-4EEA-9190-6F82F0565957}"/>
              </a:ext>
            </a:extLst>
          </p:cNvPr>
          <p:cNvSpPr/>
          <p:nvPr/>
        </p:nvSpPr>
        <p:spPr>
          <a:xfrm>
            <a:off x="4269080" y="2895587"/>
            <a:ext cx="4002562" cy="451945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530CA1-377C-4696-8818-FCDDBDED4079}"/>
              </a:ext>
            </a:extLst>
          </p:cNvPr>
          <p:cNvSpPr/>
          <p:nvPr/>
        </p:nvSpPr>
        <p:spPr>
          <a:xfrm>
            <a:off x="3533356" y="3401574"/>
            <a:ext cx="4002562" cy="451945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361ADA-7742-474D-AFF1-07C42665CCD8}"/>
              </a:ext>
            </a:extLst>
          </p:cNvPr>
          <p:cNvSpPr/>
          <p:nvPr/>
        </p:nvSpPr>
        <p:spPr>
          <a:xfrm>
            <a:off x="3974791" y="3905895"/>
            <a:ext cx="4832878" cy="451945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89E7A13-F284-4D8B-8191-A9F50FC097F8}"/>
              </a:ext>
            </a:extLst>
          </p:cNvPr>
          <p:cNvSpPr/>
          <p:nvPr/>
        </p:nvSpPr>
        <p:spPr>
          <a:xfrm>
            <a:off x="1751935" y="1418896"/>
            <a:ext cx="3384331" cy="451945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1C567B-6B7C-4463-9712-BF09ACA263CA}"/>
              </a:ext>
            </a:extLst>
          </p:cNvPr>
          <p:cNvSpPr/>
          <p:nvPr/>
        </p:nvSpPr>
        <p:spPr>
          <a:xfrm>
            <a:off x="970657" y="1916835"/>
            <a:ext cx="4021755" cy="451945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886940-FF7A-4F98-9F30-E10540E7382D}"/>
              </a:ext>
            </a:extLst>
          </p:cNvPr>
          <p:cNvSpPr/>
          <p:nvPr/>
        </p:nvSpPr>
        <p:spPr>
          <a:xfrm>
            <a:off x="1751935" y="2390358"/>
            <a:ext cx="4002562" cy="451945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E73DE70-8109-4469-BA8F-9FC88D896851}"/>
              </a:ext>
            </a:extLst>
          </p:cNvPr>
          <p:cNvSpPr/>
          <p:nvPr/>
        </p:nvSpPr>
        <p:spPr>
          <a:xfrm>
            <a:off x="910085" y="2897915"/>
            <a:ext cx="4002562" cy="451945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E32A535-52E5-44E9-8E97-AEEEFBFBE27D}"/>
              </a:ext>
            </a:extLst>
          </p:cNvPr>
          <p:cNvSpPr/>
          <p:nvPr/>
        </p:nvSpPr>
        <p:spPr>
          <a:xfrm>
            <a:off x="1751935" y="3392198"/>
            <a:ext cx="4002562" cy="451945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F9FC2EC-0C60-49B1-BF10-6CFFFDB1DB3E}"/>
              </a:ext>
            </a:extLst>
          </p:cNvPr>
          <p:cNvSpPr/>
          <p:nvPr/>
        </p:nvSpPr>
        <p:spPr>
          <a:xfrm>
            <a:off x="921619" y="3905895"/>
            <a:ext cx="4832878" cy="451945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7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74756"/>
            <a:ext cx="4565018" cy="2613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65" y="318672"/>
            <a:ext cx="2884576" cy="288457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652A15B-07F6-4C2D-B319-F25D817DB0B0}"/>
              </a:ext>
            </a:extLst>
          </p:cNvPr>
          <p:cNvSpPr/>
          <p:nvPr/>
        </p:nvSpPr>
        <p:spPr>
          <a:xfrm>
            <a:off x="3199708" y="476328"/>
            <a:ext cx="5624909" cy="3236370"/>
          </a:xfrm>
          <a:prstGeom prst="roundRect">
            <a:avLst/>
          </a:prstGeom>
          <a:solidFill>
            <a:srgbClr val="FFFFFF">
              <a:alpha val="50000"/>
            </a:srgbClr>
          </a:solidFill>
          <a:ln w="25400" cap="flat" cmpd="sng" algn="ctr">
            <a:solidFill>
              <a:srgbClr val="87D8C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sz="1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E5E01-EFFA-4285-8273-28E921D1A120}"/>
              </a:ext>
            </a:extLst>
          </p:cNvPr>
          <p:cNvSpPr/>
          <p:nvPr/>
        </p:nvSpPr>
        <p:spPr>
          <a:xfrm>
            <a:off x="3266736" y="1455935"/>
            <a:ext cx="56257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vi-VN" sz="4000" i="1" dirty="0">
                <a:solidFill>
                  <a:srgbClr val="EA1ECD"/>
                </a:solidFill>
                <a:latin typeface="Averta Std CY" panose="00000500000000000000" pitchFamily="50" charset="0"/>
              </a:rPr>
              <a:t>Mọi đồ đạc trong nhà đều có ích lợi và gần gũi, thân quen</a:t>
            </a:r>
            <a:r>
              <a:rPr lang="en-US" sz="4000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vi-VN" sz="4000" i="1" dirty="0">
                <a:solidFill>
                  <a:srgbClr val="EA1ECD"/>
                </a:solidFill>
                <a:latin typeface="Averta Std CY" panose="00000500000000000000" pitchFamily="50" charset="0"/>
              </a:rPr>
              <a:t>với con người.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16B791-DC29-4398-A856-22AEBEE038DD}"/>
              </a:ext>
            </a:extLst>
          </p:cNvPr>
          <p:cNvSpPr/>
          <p:nvPr/>
        </p:nvSpPr>
        <p:spPr>
          <a:xfrm>
            <a:off x="3258676" y="588614"/>
            <a:ext cx="55069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sz="4000" b="1" kern="0" dirty="0">
                <a:solidFill>
                  <a:srgbClr val="7030A0"/>
                </a:solidFill>
                <a:latin typeface="TimesNewRomanPS-ItalicMT"/>
              </a:rPr>
              <a:t>NỘI DUNG BÀI ĐỌC: </a:t>
            </a:r>
            <a:endParaRPr lang="en-US" sz="4000" b="1" kern="0" dirty="0">
              <a:solidFill>
                <a:srgbClr val="7030A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07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" y="2302509"/>
            <a:ext cx="2684231" cy="2952328"/>
          </a:xfrm>
          <a:prstGeom prst="rect">
            <a:avLst/>
          </a:prstGeom>
        </p:spPr>
      </p:pic>
      <p:sp>
        <p:nvSpPr>
          <p:cNvPr id="49" name="Rounded Rectangle 6">
            <a:extLst>
              <a:ext uri="{FF2B5EF4-FFF2-40B4-BE49-F238E27FC236}">
                <a16:creationId xmlns:a16="http://schemas.microsoft.com/office/drawing/2014/main" id="{497A11B7-2192-41AA-8EE1-6DB6D7A0CF06}"/>
              </a:ext>
            </a:extLst>
          </p:cNvPr>
          <p:cNvSpPr/>
          <p:nvPr/>
        </p:nvSpPr>
        <p:spPr>
          <a:xfrm>
            <a:off x="2476071" y="770617"/>
            <a:ext cx="5624909" cy="3236370"/>
          </a:xfrm>
          <a:prstGeom prst="roundRect">
            <a:avLst/>
          </a:prstGeom>
          <a:solidFill>
            <a:srgbClr val="FFFFFF">
              <a:alpha val="50000"/>
            </a:srgbClr>
          </a:solidFill>
          <a:ln w="25400" cap="flat" cmpd="sng" algn="ctr">
            <a:solidFill>
              <a:srgbClr val="87D8C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>
              <a:defRPr/>
            </a:pPr>
            <a:endParaRPr lang="en-US" sz="18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F81939A-0D30-42CD-9E64-A2A595C073D0}"/>
              </a:ext>
            </a:extLst>
          </p:cNvPr>
          <p:cNvSpPr/>
          <p:nvPr/>
        </p:nvSpPr>
        <p:spPr>
          <a:xfrm>
            <a:off x="2476071" y="2085856"/>
            <a:ext cx="57256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/>
            <a:r>
              <a:rPr lang="en-US" sz="4000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Em</a:t>
            </a:r>
            <a:r>
              <a:rPr lang="en-US" sz="4000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000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cần</a:t>
            </a:r>
            <a:r>
              <a:rPr lang="en-US" sz="4000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000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yêu</a:t>
            </a:r>
            <a:r>
              <a:rPr lang="en-US" sz="4000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000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quý</a:t>
            </a:r>
            <a:r>
              <a:rPr lang="en-US" sz="4000" i="1" dirty="0">
                <a:solidFill>
                  <a:srgbClr val="EA1ECD"/>
                </a:solidFill>
                <a:latin typeface="Averta Std CY" panose="00000500000000000000" pitchFamily="50" charset="0"/>
              </a:rPr>
              <a:t>, </a:t>
            </a:r>
            <a:r>
              <a:rPr lang="en-US" sz="4000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bảo</a:t>
            </a:r>
            <a:r>
              <a:rPr lang="en-US" sz="4000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000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quản</a:t>
            </a:r>
            <a:r>
              <a:rPr lang="en-US" sz="4000" i="1" dirty="0">
                <a:solidFill>
                  <a:srgbClr val="EA1ECD"/>
                </a:solidFill>
                <a:latin typeface="Averta Std CY" panose="00000500000000000000" pitchFamily="50" charset="0"/>
              </a:rPr>
              <a:t>, </a:t>
            </a:r>
            <a:r>
              <a:rPr lang="en-US" sz="4000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giữ</a:t>
            </a:r>
            <a:r>
              <a:rPr lang="en-US" sz="4000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000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gìn</a:t>
            </a:r>
            <a:r>
              <a:rPr lang="en-US" sz="4000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000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mọi</a:t>
            </a:r>
            <a:r>
              <a:rPr lang="en-US" sz="4000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000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đồ</a:t>
            </a:r>
            <a:r>
              <a:rPr lang="en-US" sz="4000" i="1" dirty="0">
                <a:solidFill>
                  <a:srgbClr val="EA1ECD"/>
                </a:solidFill>
                <a:latin typeface="Averta Std CY" panose="00000500000000000000" pitchFamily="50" charset="0"/>
              </a:rPr>
              <a:t> </a:t>
            </a:r>
            <a:r>
              <a:rPr lang="en-US" sz="4000" i="1" dirty="0" err="1">
                <a:solidFill>
                  <a:srgbClr val="EA1ECD"/>
                </a:solidFill>
                <a:latin typeface="Averta Std CY" panose="00000500000000000000" pitchFamily="50" charset="0"/>
              </a:rPr>
              <a:t>vật</a:t>
            </a:r>
            <a:r>
              <a:rPr lang="en-US" sz="4000" i="1" dirty="0">
                <a:solidFill>
                  <a:srgbClr val="EA1ECD"/>
                </a:solidFill>
                <a:latin typeface="Averta Std CY" panose="00000500000000000000" pitchFamily="50" charset="0"/>
              </a:rPr>
              <a:t>.</a:t>
            </a:r>
            <a:endParaRPr lang="en-US" sz="4000" dirty="0">
              <a:solidFill>
                <a:srgbClr val="EA1ECD"/>
              </a:solidFill>
              <a:latin typeface="Averta Std CY" panose="00000500000000000000" pitchFamily="50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82D618A-3AA8-4B4E-95B1-7AE35D45DAF3}"/>
              </a:ext>
            </a:extLst>
          </p:cNvPr>
          <p:cNvSpPr/>
          <p:nvPr/>
        </p:nvSpPr>
        <p:spPr>
          <a:xfrm>
            <a:off x="2631229" y="979069"/>
            <a:ext cx="5314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sz="4000" b="1" kern="0" dirty="0">
                <a:solidFill>
                  <a:srgbClr val="000000"/>
                </a:solidFill>
                <a:latin typeface="TimesNewRomanPS-ItalicMT"/>
              </a:rPr>
              <a:t>LIÊN HỆ BẢN THÂN</a:t>
            </a:r>
            <a:endParaRPr lang="en-US" sz="4000" b="1" kern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881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556" y="945118"/>
            <a:ext cx="4860862" cy="4422182"/>
          </a:xfrm>
          <a:prstGeom prst="rect">
            <a:avLst/>
          </a:prstGeom>
        </p:spPr>
      </p:pic>
      <p:sp>
        <p:nvSpPr>
          <p:cNvPr id="20" name="文本框 1">
            <a:extLst>
              <a:ext uri="{FF2B5EF4-FFF2-40B4-BE49-F238E27FC236}">
                <a16:creationId xmlns:a16="http://schemas.microsoft.com/office/drawing/2014/main" id="{AD914464-970B-4B6A-B968-7EFB665BF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0001" y="1978625"/>
            <a:ext cx="4851797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r>
              <a:rPr lang="en-US" altLang="zh-CN" sz="45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288170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âu hỏi 1">
            <a:extLst>
              <a:ext uri="{FF2B5EF4-FFF2-40B4-BE49-F238E27FC236}">
                <a16:creationId xmlns:a16="http://schemas.microsoft.com/office/drawing/2014/main" id="{99AC6178-DD40-4524-9E76-F49B1094C138}"/>
              </a:ext>
            </a:extLst>
          </p:cNvPr>
          <p:cNvSpPr txBox="1"/>
          <p:nvPr/>
        </p:nvSpPr>
        <p:spPr>
          <a:xfrm>
            <a:off x="564305" y="590577"/>
            <a:ext cx="83931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định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bài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5079E9-99B5-4AF0-87B1-65C39BB88A57}"/>
              </a:ext>
            </a:extLst>
          </p:cNvPr>
          <p:cNvSpPr/>
          <p:nvPr/>
        </p:nvSpPr>
        <p:spPr>
          <a:xfrm>
            <a:off x="1130333" y="2090711"/>
            <a:ext cx="75512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verta Std CY" panose="00000500000000000000" pitchFamily="50" charset="0"/>
              </a:rPr>
              <a:t>	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Giọng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đọc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 thong 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thả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chậm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rãi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rõ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tên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từng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đồ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và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công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dụng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đồ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verta Std CY" panose="00000500000000000000" pitchFamily="50" charset="0"/>
              </a:rPr>
              <a:t>đó</a:t>
            </a:r>
            <a:r>
              <a:rPr lang="en-US" sz="3600" dirty="0">
                <a:solidFill>
                  <a:srgbClr val="7030A0"/>
                </a:solidFill>
                <a:latin typeface="Averta Std CY" panose="00000500000000000000" pitchFamily="50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verta Std C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4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6">
            <a:extLst>
              <a:ext uri="{FF2B5EF4-FFF2-40B4-BE49-F238E27FC236}">
                <a16:creationId xmlns:a16="http://schemas.microsoft.com/office/drawing/2014/main" id="{497A11B7-2192-41AA-8EE1-6DB6D7A0CF06}"/>
              </a:ext>
            </a:extLst>
          </p:cNvPr>
          <p:cNvSpPr/>
          <p:nvPr/>
        </p:nvSpPr>
        <p:spPr>
          <a:xfrm>
            <a:off x="998483" y="812657"/>
            <a:ext cx="6957849" cy="3748832"/>
          </a:xfrm>
          <a:prstGeom prst="roundRect">
            <a:avLst/>
          </a:prstGeom>
          <a:solidFill>
            <a:srgbClr val="FFFFFF">
              <a:alpha val="50000"/>
            </a:srgbClr>
          </a:solidFill>
          <a:ln w="25400" cap="flat" cmpd="sng" algn="ctr">
            <a:solidFill>
              <a:srgbClr val="87D8CE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B5AD56-7D41-481A-9827-EF0E6A6605CB}"/>
              </a:ext>
            </a:extLst>
          </p:cNvPr>
          <p:cNvSpPr/>
          <p:nvPr/>
        </p:nvSpPr>
        <p:spPr>
          <a:xfrm>
            <a:off x="1187668" y="1536943"/>
            <a:ext cx="8130208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Em yêu đồ đạc trong nhà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Cùng em trò chuyện như là bạn thân.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	Cái bàn kể chuyện rừng xanh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Quạt nan mang đến gió lành trời xa.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	Đồng hồ giọng nói thiết tha</a:t>
            </a:r>
          </a:p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Averta Std CY" panose="00000500000000000000" pitchFamily="50" charset="0"/>
              </a:rPr>
              <a:t>Nhắc em ngày tháng thường là trôi mau.</a:t>
            </a:r>
          </a:p>
          <a:p>
            <a:pPr>
              <a:defRPr/>
            </a:pPr>
            <a:endParaRPr lang="en-US" sz="4400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7AC0AB86-239A-42D8-B206-87C44A07D77A}"/>
              </a:ext>
            </a:extLst>
          </p:cNvPr>
          <p:cNvSpPr txBox="1"/>
          <p:nvPr/>
        </p:nvSpPr>
        <p:spPr>
          <a:xfrm>
            <a:off x="1964062" y="812657"/>
            <a:ext cx="6843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verta Std CY Bold" panose="00000800000000000000" pitchFamily="50" charset="0"/>
              </a:rPr>
              <a:t>	</a:t>
            </a:r>
            <a:r>
              <a:rPr lang="en-US" sz="2800" b="1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Đồ</a:t>
            </a:r>
            <a:r>
              <a:rPr lang="en-US" sz="2800" b="1" dirty="0">
                <a:solidFill>
                  <a:srgbClr val="00B0F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đạc</a:t>
            </a:r>
            <a:r>
              <a:rPr lang="en-US" sz="2800" b="1" dirty="0">
                <a:solidFill>
                  <a:srgbClr val="00B0F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Averta Std CY Bold" panose="00000800000000000000" pitchFamily="50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Averta Std CY Bold" panose="00000800000000000000" pitchFamily="50" charset="0"/>
              </a:rPr>
              <a:t>nhà</a:t>
            </a:r>
            <a:endParaRPr lang="en-US" sz="2800" b="1" dirty="0">
              <a:solidFill>
                <a:srgbClr val="00B0F0"/>
              </a:solidFill>
              <a:latin typeface="Averta Std CY Bold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6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60852" y="532989"/>
            <a:ext cx="58485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altLang="zh-CN" sz="2400" b="1" kern="0" dirty="0" err="1">
                <a:solidFill>
                  <a:srgbClr val="7030A0"/>
                </a:solidFill>
                <a:latin typeface="Arial" panose="020B0604020202020204" pitchFamily="34" charset="0"/>
                <a:cs typeface="Arial"/>
                <a:sym typeface="Arial"/>
              </a:rPr>
              <a:t>Luyện</a:t>
            </a:r>
            <a:r>
              <a:rPr lang="zh-CN" altLang="en-US" sz="2400" b="1" kern="0" dirty="0">
                <a:solidFill>
                  <a:srgbClr val="7030A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7030A0"/>
                </a:solidFill>
                <a:latin typeface="Arial" panose="020B0604020202020204" pitchFamily="34" charset="0"/>
                <a:cs typeface="Arial"/>
                <a:sym typeface="Arial"/>
              </a:rPr>
              <a:t>đọc</a:t>
            </a:r>
            <a:r>
              <a:rPr lang="zh-CN" altLang="en-US" sz="2400" b="1" kern="0" dirty="0">
                <a:solidFill>
                  <a:srgbClr val="7030A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7030A0"/>
                </a:solidFill>
                <a:latin typeface="Arial" panose="020B0604020202020204" pitchFamily="34" charset="0"/>
                <a:cs typeface="Arial"/>
                <a:sym typeface="Arial"/>
              </a:rPr>
              <a:t>nhóm</a:t>
            </a:r>
            <a:endParaRPr lang="zh-CN" altLang="en-US" sz="2400" b="1" kern="0" dirty="0">
              <a:solidFill>
                <a:srgbClr val="7030A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51270" y="2049226"/>
            <a:ext cx="2734260" cy="39268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78055" y="1523787"/>
            <a:ext cx="23839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altLang="zh-CN" sz="2100" b="1" dirty="0" err="1">
                <a:solidFill>
                  <a:srgbClr val="FF1531"/>
                </a:solidFill>
                <a:latin typeface="Arial" panose="020B0604020202020204" pitchFamily="34" charset="0"/>
                <a:cs typeface="Arial"/>
                <a:sym typeface="Arial"/>
              </a:rPr>
              <a:t>Tiêu</a:t>
            </a:r>
            <a:r>
              <a:rPr lang="zh-CN" altLang="en-US" sz="2100" b="1" dirty="0">
                <a:solidFill>
                  <a:srgbClr val="FF1531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100" b="1" dirty="0" err="1">
                <a:solidFill>
                  <a:srgbClr val="FF1531"/>
                </a:solidFill>
                <a:latin typeface="Arial" panose="020B0604020202020204" pitchFamily="34" charset="0"/>
                <a:cs typeface="Arial"/>
                <a:sym typeface="Arial"/>
              </a:rPr>
              <a:t>chí</a:t>
            </a:r>
            <a:r>
              <a:rPr lang="zh-CN" altLang="en-US" sz="2100" b="1" dirty="0">
                <a:solidFill>
                  <a:srgbClr val="FF1531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100" b="1" dirty="0" err="1">
                <a:solidFill>
                  <a:srgbClr val="FF1531"/>
                </a:solidFill>
                <a:latin typeface="Arial" panose="020B0604020202020204" pitchFamily="34" charset="0"/>
                <a:cs typeface="Arial"/>
                <a:sym typeface="Arial"/>
              </a:rPr>
              <a:t>đánh</a:t>
            </a:r>
            <a:r>
              <a:rPr lang="zh-CN" altLang="en-US" sz="2100" b="1" dirty="0">
                <a:solidFill>
                  <a:srgbClr val="FF1531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100" b="1" dirty="0" err="1">
                <a:solidFill>
                  <a:srgbClr val="FF1531"/>
                </a:solidFill>
                <a:latin typeface="Arial" panose="020B0604020202020204" pitchFamily="34" charset="0"/>
                <a:cs typeface="Arial"/>
                <a:sym typeface="Arial"/>
              </a:rPr>
              <a:t>giá</a:t>
            </a:r>
            <a:endParaRPr lang="zh-CN" altLang="en-US" sz="2100" b="1" dirty="0">
              <a:solidFill>
                <a:srgbClr val="FF1531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01819" y="1997932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Đọc</a:t>
            </a: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đúng</a:t>
            </a: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020505" y="2083570"/>
            <a:ext cx="324000" cy="32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lang="en-US" sz="21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951270" y="2514818"/>
            <a:ext cx="2734260" cy="472630"/>
            <a:chOff x="1717199" y="4363552"/>
            <a:chExt cx="3645680" cy="630174"/>
          </a:xfrm>
        </p:grpSpPr>
        <p:sp>
          <p:nvSpPr>
            <p:cNvPr id="26" name="Rounded Rectangle 25"/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451266" y="4363552"/>
              <a:ext cx="2024485" cy="630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to,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rõ</a:t>
              </a:r>
              <a:endParaRPr lang="zh-CN" alt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lang="en-US" sz="2100" kern="0" dirty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51270" y="3068671"/>
            <a:ext cx="3839455" cy="472630"/>
            <a:chOff x="1717199" y="5199333"/>
            <a:chExt cx="5119273" cy="630173"/>
          </a:xfrm>
        </p:grpSpPr>
        <p:sp>
          <p:nvSpPr>
            <p:cNvPr id="29" name="Rounded Rectangle 28"/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451266" y="5199333"/>
              <a:ext cx="3809162" cy="630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Ngắt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nghỉ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đúng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chỗ</a:t>
              </a:r>
              <a:endParaRPr lang="zh-CN" alt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lang="en-US" sz="2100" kern="0" dirty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32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54765" y="2049226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94710" y="2535886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790725" y="3096415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/>
          <p:cNvGrpSpPr/>
          <p:nvPr/>
        </p:nvGrpSpPr>
        <p:grpSpPr>
          <a:xfrm>
            <a:off x="951271" y="3584500"/>
            <a:ext cx="6073226" cy="472630"/>
            <a:chOff x="1717199" y="5199333"/>
            <a:chExt cx="8097635" cy="630173"/>
          </a:xfrm>
        </p:grpSpPr>
        <p:sp>
          <p:nvSpPr>
            <p:cNvPr id="40" name="Rounded Rectangle 39"/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414688" y="5199333"/>
              <a:ext cx="6453048" cy="630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nhấn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phù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hợp</a:t>
              </a:r>
              <a:endParaRPr lang="zh-CN" alt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4</a:t>
              </a:r>
              <a:endParaRPr lang="en-US" sz="2100" kern="0" dirty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3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131570" y="3612244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7" t="19733" r="32181" b="31200"/>
          <a:stretch/>
        </p:blipFill>
        <p:spPr>
          <a:xfrm>
            <a:off x="6647071" y="1946096"/>
            <a:ext cx="1225913" cy="129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8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47709" y="451926"/>
            <a:ext cx="58485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altLang="zh-CN" sz="2800" b="1" kern="0" dirty="0" err="1">
                <a:solidFill>
                  <a:srgbClr val="7030A0"/>
                </a:solidFill>
                <a:latin typeface="Arial" panose="020B0604020202020204" pitchFamily="34" charset="0"/>
                <a:cs typeface="Arial"/>
                <a:sym typeface="Arial"/>
              </a:rPr>
              <a:t>Đọc</a:t>
            </a:r>
            <a:r>
              <a:rPr lang="zh-CN" altLang="en-US" sz="2800" b="1" kern="0" dirty="0">
                <a:solidFill>
                  <a:srgbClr val="7030A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vi-VN" altLang="zh-CN" sz="2800" b="1" kern="0" dirty="0">
                <a:solidFill>
                  <a:srgbClr val="7030A0"/>
                </a:solidFill>
                <a:latin typeface="Arial" panose="020B0604020202020204" pitchFamily="34" charset="0"/>
                <a:cs typeface="Arial"/>
                <a:sym typeface="Arial"/>
              </a:rPr>
              <a:t>trước</a:t>
            </a:r>
            <a:r>
              <a:rPr lang="zh-CN" altLang="en-US" sz="2800" b="1" kern="0" dirty="0">
                <a:solidFill>
                  <a:srgbClr val="7030A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800" b="1" kern="0" dirty="0" err="1">
                <a:solidFill>
                  <a:srgbClr val="7030A0"/>
                </a:solidFill>
                <a:latin typeface="Arial" panose="020B0604020202020204" pitchFamily="34" charset="0"/>
                <a:cs typeface="Arial"/>
                <a:sym typeface="Arial"/>
              </a:rPr>
              <a:t>lớp</a:t>
            </a:r>
            <a:endParaRPr lang="zh-CN" altLang="en-US" sz="2800" b="1" kern="0" dirty="0">
              <a:solidFill>
                <a:srgbClr val="7030A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51270" y="2049226"/>
            <a:ext cx="2734260" cy="392689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400" kern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28107" y="1292136"/>
            <a:ext cx="2687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/>
                <a:sym typeface="Arial"/>
              </a:rPr>
              <a:t>Tiêu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/>
                <a:sym typeface="Arial"/>
              </a:rPr>
              <a:t>chí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/>
                <a:sym typeface="Arial"/>
              </a:rPr>
              <a:t>đánh</a:t>
            </a:r>
            <a:r>
              <a:rPr lang="zh-CN" altLang="en-US" sz="2400" b="1" dirty="0">
                <a:solidFill>
                  <a:srgbClr val="FF1531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400" b="1" dirty="0" err="1">
                <a:solidFill>
                  <a:srgbClr val="FF1531"/>
                </a:solidFill>
                <a:latin typeface="Arial" panose="020B0604020202020204" pitchFamily="34" charset="0"/>
                <a:cs typeface="Arial"/>
                <a:sym typeface="Arial"/>
              </a:rPr>
              <a:t>giá</a:t>
            </a:r>
            <a:endParaRPr lang="zh-CN" altLang="en-US" sz="2400" b="1" dirty="0">
              <a:solidFill>
                <a:srgbClr val="FF1531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501819" y="1997932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</a:pP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Đọc</a:t>
            </a:r>
            <a:r>
              <a:rPr lang="zh-CN" altLang="en-US" sz="240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đúng</a:t>
            </a:r>
            <a:endParaRPr lang="zh-CN" altLang="en-US" sz="240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1020505" y="2083570"/>
            <a:ext cx="324000" cy="324000"/>
          </a:xfrm>
          <a:prstGeom prst="ellipse">
            <a:avLst/>
          </a:prstGeom>
          <a:solidFill>
            <a:srgbClr val="93E3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1</a:t>
            </a:r>
            <a:endParaRPr lang="en-US" sz="210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951270" y="2514818"/>
            <a:ext cx="2734260" cy="472630"/>
            <a:chOff x="1717199" y="4363552"/>
            <a:chExt cx="3645680" cy="630174"/>
          </a:xfrm>
        </p:grpSpPr>
        <p:sp>
          <p:nvSpPr>
            <p:cNvPr id="47" name="Rounded Rectangle 46"/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451266" y="4363552"/>
              <a:ext cx="2024485" cy="6301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to,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rõ</a:t>
              </a:r>
              <a:endParaRPr lang="zh-CN" alt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lang="en-US" sz="2100" kern="0" dirty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51270" y="3068671"/>
            <a:ext cx="3839455" cy="472630"/>
            <a:chOff x="1717199" y="5199333"/>
            <a:chExt cx="5119273" cy="630173"/>
          </a:xfrm>
        </p:grpSpPr>
        <p:sp>
          <p:nvSpPr>
            <p:cNvPr id="51" name="Rounded Rectangle 50"/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451266" y="5199333"/>
              <a:ext cx="3809162" cy="630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Ngắt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nghỉ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đúng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chỗ</a:t>
              </a:r>
              <a:endParaRPr lang="zh-CN" alt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lang="en-US" sz="2100" kern="0" dirty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54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54765" y="2049226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3794710" y="2535886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790725" y="3096415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951271" y="3584500"/>
            <a:ext cx="6073226" cy="472630"/>
            <a:chOff x="1717199" y="5199333"/>
            <a:chExt cx="8097635" cy="630173"/>
          </a:xfrm>
        </p:grpSpPr>
        <p:sp>
          <p:nvSpPr>
            <p:cNvPr id="58" name="Rounded Rectangle 57"/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40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2414688" y="5199333"/>
              <a:ext cx="6453048" cy="6301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defRPr/>
              </a:pP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đọc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nhấn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giọng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phù</a:t>
              </a:r>
              <a:r>
                <a:rPr lang="zh-CN" altLang="en-US" sz="24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altLang="zh-CN" sz="24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hợp</a:t>
              </a:r>
              <a:endParaRPr lang="zh-CN" alt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r>
                <a:rPr lang="en-US" sz="2400" dirty="0">
                  <a:solidFill>
                    <a:prstClr val="black"/>
                  </a:solidFill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4</a:t>
              </a:r>
              <a:endParaRPr lang="en-US" sz="2100" kern="0" dirty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61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131570" y="3612244"/>
            <a:ext cx="1380866" cy="39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30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í hiệu - Cùng sáng tạo">
            <a:extLst>
              <a:ext uri="{FF2B5EF4-FFF2-40B4-BE49-F238E27FC236}">
                <a16:creationId xmlns:a16="http://schemas.microsoft.com/office/drawing/2014/main" id="{1EC5AFB7-1B05-4B0E-9E3E-9D52C8C12FE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086" y="194179"/>
            <a:ext cx="638922" cy="640080"/>
          </a:xfrm>
          <a:prstGeom prst="rect">
            <a:avLst/>
          </a:prstGeom>
        </p:spPr>
      </p:pic>
      <p:sp>
        <p:nvSpPr>
          <p:cNvPr id="10" name="Hoa chăm chỉ">
            <a:extLst>
              <a:ext uri="{FF2B5EF4-FFF2-40B4-BE49-F238E27FC236}">
                <a16:creationId xmlns:a16="http://schemas.microsoft.com/office/drawing/2014/main" id="{95D32184-3691-4CD0-838D-57F0F704A8DF}"/>
              </a:ext>
            </a:extLst>
          </p:cNvPr>
          <p:cNvSpPr txBox="1"/>
          <p:nvPr/>
        </p:nvSpPr>
        <p:spPr>
          <a:xfrm>
            <a:off x="1035617" y="275692"/>
            <a:ext cx="4028098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2300" dirty="0">
                <a:solidFill>
                  <a:prstClr val="black"/>
                </a:solidFill>
                <a:latin typeface="Averta Std CY Bold" panose="00000800000000000000" pitchFamily="50" charset="0"/>
              </a:rPr>
              <a:t>Những người bạn nhỏ</a:t>
            </a:r>
            <a:endParaRPr lang="en-US" sz="2300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:a16="http://schemas.microsoft.com/office/drawing/2014/main" id="{C0EC2434-4B48-48F7-AC7D-732A4C5597E0}"/>
              </a:ext>
            </a:extLst>
          </p:cNvPr>
          <p:cNvSpPr txBox="1"/>
          <p:nvPr/>
        </p:nvSpPr>
        <p:spPr>
          <a:xfrm>
            <a:off x="354502" y="833680"/>
            <a:ext cx="878949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􀀁􀀂Thi kể tên các đồ vật trong nhà chứa tiếng bắt đầu bằng chữ </a:t>
            </a:r>
            <a:r>
              <a:rPr lang="vi-VN" sz="2300" dirty="0">
                <a:solidFill>
                  <a:srgbClr val="FF0000"/>
                </a:solidFill>
                <a:latin typeface="Averta Std CY" panose="00000500000000000000" pitchFamily="50" charset="0"/>
              </a:rPr>
              <a:t>ch</a:t>
            </a:r>
            <a:r>
              <a:rPr lang="vi-VN" sz="2300" dirty="0">
                <a:solidFill>
                  <a:prstClr val="black"/>
                </a:solidFill>
                <a:latin typeface="Averta Std CY" panose="00000500000000000000" pitchFamily="50" charset="0"/>
              </a:rPr>
              <a:t>.</a:t>
            </a:r>
            <a:endParaRPr lang="en-US" sz="2300" dirty="0">
              <a:solidFill>
                <a:prstClr val="black"/>
              </a:solidFill>
              <a:latin typeface="Averta Std CY" panose="00000500000000000000" pitchFamily="50" charset="0"/>
            </a:endParaRPr>
          </a:p>
        </p:txBody>
      </p:sp>
      <p:pic>
        <p:nvPicPr>
          <p:cNvPr id="12" name="Kí hiệu - Khám phá &amp; Luyện tập">
            <a:extLst>
              <a:ext uri="{FF2B5EF4-FFF2-40B4-BE49-F238E27FC236}">
                <a16:creationId xmlns:a16="http://schemas.microsoft.com/office/drawing/2014/main" id="{61240BD3-DF34-418C-B208-43009AA82CB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664" y="194758"/>
            <a:ext cx="637766" cy="6389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3E197-8BC5-436F-B2C6-67E3171545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49" y="1648025"/>
            <a:ext cx="7417403" cy="1820967"/>
          </a:xfrm>
          <a:prstGeom prst="rect">
            <a:avLst/>
          </a:prstGeom>
        </p:spPr>
      </p:pic>
      <p:sp>
        <p:nvSpPr>
          <p:cNvPr id="14" name="Nội dung">
            <a:extLst>
              <a:ext uri="{FF2B5EF4-FFF2-40B4-BE49-F238E27FC236}">
                <a16:creationId xmlns:a16="http://schemas.microsoft.com/office/drawing/2014/main" id="{88AAA408-73E4-4BEF-A560-9CAABDF9307C}"/>
              </a:ext>
            </a:extLst>
          </p:cNvPr>
          <p:cNvSpPr txBox="1"/>
          <p:nvPr/>
        </p:nvSpPr>
        <p:spPr>
          <a:xfrm>
            <a:off x="2076141" y="3580704"/>
            <a:ext cx="259869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dirty="0">
                <a:solidFill>
                  <a:srgbClr val="FF0000"/>
                </a:solidFill>
                <a:latin typeface="Averta Std CY" panose="00000500000000000000" pitchFamily="50" charset="0"/>
              </a:rPr>
              <a:t>􀀁􀀂</a:t>
            </a:r>
            <a:r>
              <a:rPr lang="en-US" sz="23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Chậu</a:t>
            </a:r>
            <a:endParaRPr lang="en-US" sz="2300" dirty="0">
              <a:solidFill>
                <a:srgbClr val="FF0000"/>
              </a:solidFill>
              <a:latin typeface="Averta Std CY" panose="00000500000000000000" pitchFamily="50" charset="0"/>
            </a:endParaRPr>
          </a:p>
        </p:txBody>
      </p:sp>
      <p:sp>
        <p:nvSpPr>
          <p:cNvPr id="15" name="Nội dung">
            <a:extLst>
              <a:ext uri="{FF2B5EF4-FFF2-40B4-BE49-F238E27FC236}">
                <a16:creationId xmlns:a16="http://schemas.microsoft.com/office/drawing/2014/main" id="{2062E3AA-E911-40AE-BB90-A7A65B3EC059}"/>
              </a:ext>
            </a:extLst>
          </p:cNvPr>
          <p:cNvSpPr txBox="1"/>
          <p:nvPr/>
        </p:nvSpPr>
        <p:spPr>
          <a:xfrm>
            <a:off x="5063715" y="3580704"/>
            <a:ext cx="259869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dirty="0">
                <a:solidFill>
                  <a:srgbClr val="FF0000"/>
                </a:solidFill>
                <a:latin typeface="Averta Std CY" panose="00000500000000000000" pitchFamily="50" charset="0"/>
              </a:rPr>
              <a:t>􀀁􀀂</a:t>
            </a:r>
            <a:r>
              <a:rPr lang="en-US" sz="23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Chăn</a:t>
            </a:r>
            <a:endParaRPr lang="en-US" sz="2300" dirty="0">
              <a:solidFill>
                <a:srgbClr val="FF0000"/>
              </a:solidFill>
              <a:latin typeface="Averta Std C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09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993D8-4F9D-4D12-8FB5-84E449404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8"/>
          <a:stretch/>
        </p:blipFill>
        <p:spPr>
          <a:xfrm>
            <a:off x="924910" y="735200"/>
            <a:ext cx="3507322" cy="2113101"/>
          </a:xfrm>
          <a:prstGeom prst="rect">
            <a:avLst/>
          </a:prstGeom>
        </p:spPr>
      </p:pic>
      <p:sp>
        <p:nvSpPr>
          <p:cNvPr id="3" name="Nội dung">
            <a:extLst>
              <a:ext uri="{FF2B5EF4-FFF2-40B4-BE49-F238E27FC236}">
                <a16:creationId xmlns:a16="http://schemas.microsoft.com/office/drawing/2014/main" id="{4C563C76-760D-44EA-93FF-262863500BAB}"/>
              </a:ext>
            </a:extLst>
          </p:cNvPr>
          <p:cNvSpPr txBox="1"/>
          <p:nvPr/>
        </p:nvSpPr>
        <p:spPr>
          <a:xfrm>
            <a:off x="1185034" y="3149779"/>
            <a:ext cx="259869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dirty="0">
                <a:solidFill>
                  <a:srgbClr val="FF0000"/>
                </a:solidFill>
                <a:latin typeface="Averta Std CY" panose="00000500000000000000" pitchFamily="50" charset="0"/>
              </a:rPr>
              <a:t>􀀁􀀂</a:t>
            </a:r>
            <a:r>
              <a:rPr lang="en-US" sz="23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Chiếu</a:t>
            </a:r>
            <a:endParaRPr lang="en-US" sz="2300" dirty="0">
              <a:solidFill>
                <a:srgbClr val="FF0000"/>
              </a:solidFill>
              <a:latin typeface="Averta Std CY" panose="00000500000000000000" pitchFamily="50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B22575-C981-4FCD-BADC-C3D0E34D56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5495816" y="530508"/>
            <a:ext cx="2540000" cy="2522483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366F0FFD-20A9-47EB-82E1-AAB2E9232124}"/>
              </a:ext>
            </a:extLst>
          </p:cNvPr>
          <p:cNvSpPr txBox="1"/>
          <p:nvPr/>
        </p:nvSpPr>
        <p:spPr>
          <a:xfrm>
            <a:off x="5841117" y="3149779"/>
            <a:ext cx="259869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dirty="0">
                <a:solidFill>
                  <a:srgbClr val="FF0000"/>
                </a:solidFill>
                <a:latin typeface="Averta Std CY" panose="00000500000000000000" pitchFamily="50" charset="0"/>
              </a:rPr>
              <a:t>􀀁􀀂</a:t>
            </a:r>
            <a:r>
              <a:rPr lang="en-US" sz="23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Chổi</a:t>
            </a:r>
            <a:endParaRPr lang="en-US" sz="2300" dirty="0">
              <a:solidFill>
                <a:srgbClr val="FF0000"/>
              </a:solidFill>
              <a:latin typeface="Averta Std C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61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CD2A36F-079F-45C4-B68E-2E01DBFD2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41"/>
            <a:ext cx="9144000" cy="51402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63BBCC-BE4A-4068-B30F-0DFB277DDD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2"/>
            <a:ext cx="9144000" cy="1719260"/>
          </a:xfrm>
          <a:prstGeom prst="rect">
            <a:avLst/>
          </a:prstGeom>
        </p:spPr>
      </p:pic>
      <p:pic>
        <p:nvPicPr>
          <p:cNvPr id="17" name="Quyển sách">
            <a:extLst>
              <a:ext uri="{FF2B5EF4-FFF2-40B4-BE49-F238E27FC236}">
                <a16:creationId xmlns:a16="http://schemas.microsoft.com/office/drawing/2014/main" id="{01C20E35-0609-44F6-A68E-B05BD96BBE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b="25"/>
          <a:stretch/>
        </p:blipFill>
        <p:spPr>
          <a:xfrm>
            <a:off x="6491331" y="173481"/>
            <a:ext cx="2107542" cy="1243178"/>
          </a:xfrm>
          <a:prstGeom prst="rect">
            <a:avLst/>
          </a:prstGeom>
        </p:spPr>
      </p:pic>
      <p:sp>
        <p:nvSpPr>
          <p:cNvPr id="18" name="Số tuần">
            <a:extLst>
              <a:ext uri="{FF2B5EF4-FFF2-40B4-BE49-F238E27FC236}">
                <a16:creationId xmlns:a16="http://schemas.microsoft.com/office/drawing/2014/main" id="{095634E3-395D-4C99-984D-ACBD64D0C69F}"/>
              </a:ext>
            </a:extLst>
          </p:cNvPr>
          <p:cNvSpPr txBox="1">
            <a:spLocks/>
          </p:cNvSpPr>
          <p:nvPr/>
        </p:nvSpPr>
        <p:spPr>
          <a:xfrm>
            <a:off x="7608408" y="473358"/>
            <a:ext cx="683200" cy="604781"/>
          </a:xfrm>
          <a:prstGeom prst="rect">
            <a:avLst/>
          </a:prstGeom>
        </p:spPr>
        <p:txBody>
          <a:bodyPr/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>
                <a:solidFill>
                  <a:srgbClr val="C00000"/>
                </a:solidFill>
                <a:latin typeface="Averta Std CY" panose="00000500000000000000" pitchFamily="50" charset="0"/>
              </a:rPr>
              <a:t>11</a:t>
            </a:r>
          </a:p>
        </p:txBody>
      </p:sp>
      <p:sp>
        <p:nvSpPr>
          <p:cNvPr id="19" name="Tuần">
            <a:extLst>
              <a:ext uri="{FF2B5EF4-FFF2-40B4-BE49-F238E27FC236}">
                <a16:creationId xmlns:a16="http://schemas.microsoft.com/office/drawing/2014/main" id="{98ABC23D-028F-4091-A766-6147788C896B}"/>
              </a:ext>
            </a:extLst>
          </p:cNvPr>
          <p:cNvSpPr txBox="1">
            <a:spLocks/>
          </p:cNvSpPr>
          <p:nvPr/>
        </p:nvSpPr>
        <p:spPr>
          <a:xfrm>
            <a:off x="6797314" y="276480"/>
            <a:ext cx="1239419" cy="424732"/>
          </a:xfrm>
          <a:prstGeom prst="rect">
            <a:avLst/>
          </a:prstGeom>
        </p:spPr>
        <p:txBody>
          <a:bodyPr/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err="1">
                <a:solidFill>
                  <a:srgbClr val="00B0F0"/>
                </a:solidFill>
                <a:latin typeface="Averta Std CY" panose="00000500000000000000" pitchFamily="50" charset="0"/>
              </a:rPr>
              <a:t>Tuần</a:t>
            </a:r>
            <a:endParaRPr lang="en-US" sz="2400" b="1" dirty="0">
              <a:solidFill>
                <a:srgbClr val="00B0F0"/>
              </a:solidFill>
              <a:latin typeface="Averta Std CY" panose="00000500000000000000" pitchFamily="50" charset="0"/>
            </a:endParaRPr>
          </a:p>
        </p:txBody>
      </p:sp>
      <p:sp>
        <p:nvSpPr>
          <p:cNvPr id="20" name="Chủ đề">
            <a:extLst>
              <a:ext uri="{FF2B5EF4-FFF2-40B4-BE49-F238E27FC236}">
                <a16:creationId xmlns:a16="http://schemas.microsoft.com/office/drawing/2014/main" id="{7FC11943-6494-40D1-9919-245C37EBD1FB}"/>
              </a:ext>
            </a:extLst>
          </p:cNvPr>
          <p:cNvSpPr txBox="1">
            <a:spLocks/>
          </p:cNvSpPr>
          <p:nvPr/>
        </p:nvSpPr>
        <p:spPr>
          <a:xfrm>
            <a:off x="313900" y="405386"/>
            <a:ext cx="5112297" cy="521681"/>
          </a:xfrm>
          <a:prstGeom prst="rect">
            <a:avLst/>
          </a:prstGeom>
        </p:spPr>
        <p:txBody>
          <a:bodyPr/>
          <a:lstStyle>
            <a:lvl1pPr marL="228594" indent="-228594" algn="l" defTabSz="91437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2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8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NG</a:t>
            </a:r>
            <a:r>
              <a:rPr lang="vi-VN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ỜI BẠN NHỎ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Banner">
            <a:extLst>
              <a:ext uri="{FF2B5EF4-FFF2-40B4-BE49-F238E27FC236}">
                <a16:creationId xmlns:a16="http://schemas.microsoft.com/office/drawing/2014/main" id="{E964436F-FCA9-4475-870F-FB0134A180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" b="32"/>
          <a:stretch/>
        </p:blipFill>
        <p:spPr>
          <a:xfrm>
            <a:off x="2498146" y="1182626"/>
            <a:ext cx="4356106" cy="1078992"/>
          </a:xfrm>
        </p:spPr>
      </p:pic>
      <p:pic>
        <p:nvPicPr>
          <p:cNvPr id="22" name="Hoa hướng dương">
            <a:extLst>
              <a:ext uri="{FF2B5EF4-FFF2-40B4-BE49-F238E27FC236}">
                <a16:creationId xmlns:a16="http://schemas.microsoft.com/office/drawing/2014/main" id="{A3C8AAD8-4561-4B2E-997A-7B06C6E57A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2122063" y="1058871"/>
            <a:ext cx="1581912" cy="1316736"/>
          </a:xfrm>
        </p:spPr>
      </p:pic>
      <p:sp>
        <p:nvSpPr>
          <p:cNvPr id="23" name="Tên bài">
            <a:extLst>
              <a:ext uri="{FF2B5EF4-FFF2-40B4-BE49-F238E27FC236}">
                <a16:creationId xmlns:a16="http://schemas.microsoft.com/office/drawing/2014/main" id="{5CEAEC40-4663-4A16-A2FE-34F1425353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14387" y="1530953"/>
            <a:ext cx="3005951" cy="466281"/>
          </a:xfrm>
        </p:spPr>
        <p:txBody>
          <a:bodyPr/>
          <a:lstStyle/>
          <a:p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đạc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nhà</a:t>
            </a:r>
            <a:endParaRPr lang="en-US" dirty="0"/>
          </a:p>
        </p:txBody>
      </p:sp>
      <p:sp>
        <p:nvSpPr>
          <p:cNvPr id="24" name="Bài số">
            <a:extLst>
              <a:ext uri="{FF2B5EF4-FFF2-40B4-BE49-F238E27FC236}">
                <a16:creationId xmlns:a16="http://schemas.microsoft.com/office/drawing/2014/main" id="{3FBF2F5A-C4AA-459A-97E4-91549C81E1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616305" y="1410891"/>
            <a:ext cx="593432" cy="674031"/>
          </a:xfrm>
        </p:spPr>
        <p:txBody>
          <a:bodyPr/>
          <a:lstStyle/>
          <a:p>
            <a:r>
              <a:rPr lang="en-US" dirty="0" err="1"/>
              <a:t>Bài</a:t>
            </a:r>
            <a:endParaRPr lang="en-US" dirty="0"/>
          </a:p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1476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8F445-F0E5-4C92-9100-BFC8D3392B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441434" y="507312"/>
            <a:ext cx="2158726" cy="2498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EEE317-EA7D-44A8-8799-CB7E21919A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3"/>
          <a:stretch/>
        </p:blipFill>
        <p:spPr>
          <a:xfrm>
            <a:off x="2890344" y="507312"/>
            <a:ext cx="3181527" cy="2235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43CB18-0D1F-4E7B-B38D-8469A100F3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0"/>
          <a:stretch/>
        </p:blipFill>
        <p:spPr>
          <a:xfrm>
            <a:off x="6216240" y="870147"/>
            <a:ext cx="2696531" cy="1886458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37179943-4AEC-4308-9BF3-A5DAE5F42177}"/>
              </a:ext>
            </a:extLst>
          </p:cNvPr>
          <p:cNvSpPr txBox="1"/>
          <p:nvPr/>
        </p:nvSpPr>
        <p:spPr>
          <a:xfrm>
            <a:off x="291653" y="3335511"/>
            <a:ext cx="259869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dirty="0">
                <a:solidFill>
                  <a:srgbClr val="FF0000"/>
                </a:solidFill>
                <a:latin typeface="Averta Std CY" panose="00000500000000000000" pitchFamily="50" charset="0"/>
              </a:rPr>
              <a:t>􀀁􀀂</a:t>
            </a:r>
            <a:r>
              <a:rPr lang="en-US" sz="23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Chuông</a:t>
            </a:r>
            <a:r>
              <a:rPr lang="en-US" sz="2300" dirty="0">
                <a:solidFill>
                  <a:srgbClr val="FF0000"/>
                </a:solidFill>
                <a:latin typeface="Averta Std CY" panose="00000500000000000000" pitchFamily="50" charset="0"/>
              </a:rPr>
              <a:t> </a:t>
            </a:r>
            <a:r>
              <a:rPr lang="en-US" sz="23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cửa</a:t>
            </a:r>
            <a:endParaRPr lang="en-US" sz="2300" dirty="0">
              <a:solidFill>
                <a:srgbClr val="FF0000"/>
              </a:solidFill>
              <a:latin typeface="Averta Std CY" panose="00000500000000000000" pitchFamily="50" charset="0"/>
            </a:endParaRPr>
          </a:p>
        </p:txBody>
      </p:sp>
      <p:sp>
        <p:nvSpPr>
          <p:cNvPr id="6" name="Nội dung">
            <a:extLst>
              <a:ext uri="{FF2B5EF4-FFF2-40B4-BE49-F238E27FC236}">
                <a16:creationId xmlns:a16="http://schemas.microsoft.com/office/drawing/2014/main" id="{356A7EF8-3644-4036-AF1F-C9F249C3FD83}"/>
              </a:ext>
            </a:extLst>
          </p:cNvPr>
          <p:cNvSpPr txBox="1"/>
          <p:nvPr/>
        </p:nvSpPr>
        <p:spPr>
          <a:xfrm>
            <a:off x="3473180" y="3335511"/>
            <a:ext cx="259869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dirty="0">
                <a:solidFill>
                  <a:srgbClr val="FF0000"/>
                </a:solidFill>
                <a:latin typeface="Averta Std CY" panose="00000500000000000000" pitchFamily="50" charset="0"/>
              </a:rPr>
              <a:t>􀀁􀀂</a:t>
            </a:r>
            <a:r>
              <a:rPr lang="en-US" sz="23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Chảo</a:t>
            </a:r>
            <a:endParaRPr lang="en-US" sz="2300" dirty="0">
              <a:solidFill>
                <a:srgbClr val="FF0000"/>
              </a:solidFill>
              <a:latin typeface="Averta Std CY" panose="00000500000000000000" pitchFamily="50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C8E65B1-F480-472E-ACB2-1052B094C9F0}"/>
              </a:ext>
            </a:extLst>
          </p:cNvPr>
          <p:cNvSpPr txBox="1"/>
          <p:nvPr/>
        </p:nvSpPr>
        <p:spPr>
          <a:xfrm>
            <a:off x="6654707" y="3335511"/>
            <a:ext cx="259869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dirty="0">
                <a:solidFill>
                  <a:srgbClr val="FF0000"/>
                </a:solidFill>
                <a:latin typeface="Averta Std CY" panose="00000500000000000000" pitchFamily="50" charset="0"/>
              </a:rPr>
              <a:t>􀀁􀀂</a:t>
            </a:r>
            <a:r>
              <a:rPr lang="en-US" sz="2300" dirty="0" err="1">
                <a:solidFill>
                  <a:srgbClr val="FF0000"/>
                </a:solidFill>
                <a:latin typeface="Averta Std CY" panose="00000500000000000000" pitchFamily="50" charset="0"/>
              </a:rPr>
              <a:t>Chén</a:t>
            </a:r>
            <a:endParaRPr lang="en-US" sz="2300" dirty="0">
              <a:solidFill>
                <a:srgbClr val="FF0000"/>
              </a:solidFill>
              <a:latin typeface="Averta Std CY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38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0" y="0"/>
            <a:ext cx="8981768" cy="5143500"/>
          </a:xfrm>
          <a:prstGeom prst="rect">
            <a:avLst/>
          </a:prstGeom>
        </p:spPr>
      </p:pic>
      <p:sp>
        <p:nvSpPr>
          <p:cNvPr id="7" name="Nội dung">
            <a:extLst>
              <a:ext uri="{FF2B5EF4-FFF2-40B4-BE49-F238E27FC236}">
                <a16:creationId xmlns:a16="http://schemas.microsoft.com/office/drawing/2014/main" id="{C897E8EF-9096-4F30-B029-2983576AC4C5}"/>
              </a:ext>
            </a:extLst>
          </p:cNvPr>
          <p:cNvSpPr txBox="1"/>
          <p:nvPr/>
        </p:nvSpPr>
        <p:spPr>
          <a:xfrm>
            <a:off x="1490416" y="472968"/>
            <a:ext cx="8789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verta Std CY" panose="00000500000000000000" pitchFamily="50" charset="0"/>
              </a:rPr>
              <a:t>􀀁􀀂􀀁  Nói về một đồ vật em vừa kể tên.</a:t>
            </a:r>
            <a:endParaRPr lang="en-US" sz="2400" dirty="0">
              <a:solidFill>
                <a:srgbClr val="FF0000"/>
              </a:solidFill>
              <a:latin typeface="Averta Std CY" panose="00000500000000000000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C52C1C-8E2D-48DE-B30E-A844B4343A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03"/>
          <a:stretch/>
        </p:blipFill>
        <p:spPr>
          <a:xfrm>
            <a:off x="3314517" y="1687552"/>
            <a:ext cx="1741609" cy="1223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76032D-E8A2-4306-A2AB-2E85642696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0"/>
          <a:stretch/>
        </p:blipFill>
        <p:spPr>
          <a:xfrm>
            <a:off x="6734644" y="1687552"/>
            <a:ext cx="1476116" cy="1032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4077CF-32E0-4D4A-BCD7-AEC19B8459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8"/>
          <a:stretch/>
        </p:blipFill>
        <p:spPr>
          <a:xfrm>
            <a:off x="3453235" y="3194788"/>
            <a:ext cx="2032037" cy="1224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2B5EF0-F193-4E3F-86F6-7F20038160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5615632" y="2720224"/>
            <a:ext cx="1822958" cy="181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09550"/>
            <a:ext cx="9144000" cy="49339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83" y="712275"/>
            <a:ext cx="799760" cy="478069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180284" y="375996"/>
            <a:ext cx="5658049" cy="3907724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7519599" y="341498"/>
            <a:ext cx="797890" cy="10164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6691421" y="2359547"/>
            <a:ext cx="1993427" cy="259533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2442667" y="1465832"/>
            <a:ext cx="5133281" cy="1640336"/>
          </a:xfrm>
          <a:prstGeom prst="rect">
            <a:avLst/>
          </a:prstGeom>
          <a:noFill/>
        </p:spPr>
        <p:txBody>
          <a:bodyPr wrap="square" lIns="92852" tIns="46426" rIns="92852" bIns="46426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6356">
              <a:defRPr/>
            </a:pP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Chào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tạm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biệt</a:t>
            </a:r>
            <a:r>
              <a:rPr lang="en-US" sz="5025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025" b="1" dirty="0" err="1">
                <a:ln/>
                <a:solidFill>
                  <a:srgbClr val="FF0000"/>
                </a:solidFill>
                <a:latin typeface="VNI-Avo" pitchFamily="2" charset="0"/>
              </a:rPr>
              <a:t>các</a:t>
            </a:r>
            <a:r>
              <a:rPr lang="en-US" sz="5025" b="1">
                <a:ln/>
                <a:solidFill>
                  <a:srgbClr val="FF0000"/>
                </a:solidFill>
                <a:latin typeface="VNI-Avo" pitchFamily="2" charset="0"/>
              </a:rPr>
              <a:t> con</a:t>
            </a:r>
            <a:endParaRPr lang="en-US" sz="5025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3000">
        <p:fad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1470811-5EBA-4C09-8C2B-ECC17402A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269"/>
            <a:ext cx="9143999" cy="54236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6A7BF92-9FB8-4CF0-9E8E-721E5790E49E}"/>
              </a:ext>
            </a:extLst>
          </p:cNvPr>
          <p:cNvGrpSpPr/>
          <p:nvPr/>
        </p:nvGrpSpPr>
        <p:grpSpPr>
          <a:xfrm>
            <a:off x="5883481" y="3693807"/>
            <a:ext cx="2966229" cy="940466"/>
            <a:chOff x="-298708" y="2668450"/>
            <a:chExt cx="2966229" cy="940466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D4E2CA4E-73AF-46ED-AB24-855D5AB3C63F}"/>
                </a:ext>
              </a:extLst>
            </p:cNvPr>
            <p:cNvSpPr/>
            <p:nvPr/>
          </p:nvSpPr>
          <p:spPr>
            <a:xfrm>
              <a:off x="1280155" y="2816828"/>
              <a:ext cx="1387366" cy="792088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Ghế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B9B16438-F0FE-4658-AE52-797473A62E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-298708" y="2668450"/>
              <a:ext cx="1578863" cy="54442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3A1DDBA5-FF60-4C79-96B4-E83AFAA358E2}"/>
              </a:ext>
            </a:extLst>
          </p:cNvPr>
          <p:cNvSpPr/>
          <p:nvPr/>
        </p:nvSpPr>
        <p:spPr>
          <a:xfrm flipV="1">
            <a:off x="5251269" y="3595927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6B8DF37-C58A-4DA2-A3CE-7888E1D332D9}"/>
              </a:ext>
            </a:extLst>
          </p:cNvPr>
          <p:cNvGrpSpPr/>
          <p:nvPr/>
        </p:nvGrpSpPr>
        <p:grpSpPr>
          <a:xfrm>
            <a:off x="3033338" y="3084917"/>
            <a:ext cx="1387366" cy="1745116"/>
            <a:chOff x="1280155" y="1863800"/>
            <a:chExt cx="1387366" cy="1745116"/>
          </a:xfrm>
        </p:grpSpPr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3A10E3AA-D716-4BB4-BE40-C2084764258C}"/>
                </a:ext>
              </a:extLst>
            </p:cNvPr>
            <p:cNvSpPr/>
            <p:nvPr/>
          </p:nvSpPr>
          <p:spPr>
            <a:xfrm>
              <a:off x="1280155" y="2816828"/>
              <a:ext cx="1387366" cy="792088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bàn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A5FED4A-B887-4520-A0BA-D3ED1AD625E5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V="1">
              <a:off x="1973838" y="1863800"/>
              <a:ext cx="263006" cy="953028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CE7BE4CD-FB72-4FDC-AA62-47F1CD0B0477}"/>
              </a:ext>
            </a:extLst>
          </p:cNvPr>
          <p:cNvSpPr/>
          <p:nvPr/>
        </p:nvSpPr>
        <p:spPr>
          <a:xfrm flipV="1">
            <a:off x="3510455" y="3147977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0F5C3AD-D4DB-4E10-A3EF-71F635C74AD1}"/>
              </a:ext>
            </a:extLst>
          </p:cNvPr>
          <p:cNvGrpSpPr/>
          <p:nvPr/>
        </p:nvGrpSpPr>
        <p:grpSpPr>
          <a:xfrm>
            <a:off x="66184" y="2571750"/>
            <a:ext cx="2662603" cy="2258283"/>
            <a:chOff x="542102" y="1707984"/>
            <a:chExt cx="2662603" cy="2258283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CD106380-0B80-4598-8609-3D8C495369BF}"/>
                </a:ext>
              </a:extLst>
            </p:cNvPr>
            <p:cNvSpPr/>
            <p:nvPr/>
          </p:nvSpPr>
          <p:spPr>
            <a:xfrm>
              <a:off x="542102" y="3174179"/>
              <a:ext cx="2596055" cy="792088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kern="0" dirty="0" err="1">
                  <a:solidFill>
                    <a:prstClr val="black"/>
                  </a:solidFill>
                  <a:latin typeface="VNI-Avo" pitchFamily="2" charset="0"/>
                </a:rPr>
                <a:t>Đèn</a:t>
              </a:r>
              <a:r>
                <a:rPr lang="en-US" sz="4000" kern="0" dirty="0">
                  <a:solidFill>
                    <a:prstClr val="black"/>
                  </a:solidFill>
                  <a:latin typeface="VNI-Avo" pitchFamily="2" charset="0"/>
                </a:rPr>
                <a:t> </a:t>
              </a:r>
              <a:r>
                <a:rPr lang="en-US" sz="4000" kern="0" dirty="0" err="1">
                  <a:solidFill>
                    <a:prstClr val="black"/>
                  </a:solidFill>
                  <a:latin typeface="VNI-Avo" pitchFamily="2" charset="0"/>
                </a:rPr>
                <a:t>học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89754DD-799D-49AE-BE81-5CB725367C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9285" y="1707984"/>
              <a:ext cx="1165420" cy="146619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AD3D1B25-3583-4695-BDD3-3A862D892CCA}"/>
              </a:ext>
            </a:extLst>
          </p:cNvPr>
          <p:cNvSpPr/>
          <p:nvPr/>
        </p:nvSpPr>
        <p:spPr>
          <a:xfrm flipV="1">
            <a:off x="2816772" y="2242814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9E92EEE-9F5E-4025-9528-4E837B1F15E6}"/>
              </a:ext>
            </a:extLst>
          </p:cNvPr>
          <p:cNvGrpSpPr/>
          <p:nvPr/>
        </p:nvGrpSpPr>
        <p:grpSpPr>
          <a:xfrm>
            <a:off x="4771697" y="509227"/>
            <a:ext cx="4225158" cy="2191423"/>
            <a:chOff x="-569681" y="3174179"/>
            <a:chExt cx="4225158" cy="2191423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2225ADDA-9ECC-4FA7-8BE9-1E15648F25D5}"/>
                </a:ext>
              </a:extLst>
            </p:cNvPr>
            <p:cNvSpPr/>
            <p:nvPr/>
          </p:nvSpPr>
          <p:spPr>
            <a:xfrm>
              <a:off x="542102" y="3174179"/>
              <a:ext cx="3113375" cy="792088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Đồng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hồ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báo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thức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E4B56F6-DD46-4782-87F6-64565DB7CF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569681" y="3966267"/>
              <a:ext cx="2259724" cy="139933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5C2E2726-ECE4-4D09-8D21-0E621639873F}"/>
              </a:ext>
            </a:extLst>
          </p:cNvPr>
          <p:cNvSpPr/>
          <p:nvPr/>
        </p:nvSpPr>
        <p:spPr>
          <a:xfrm flipV="1">
            <a:off x="4318290" y="2438574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986FAFA-3E96-46F4-93F2-AA3D63D025D0}"/>
              </a:ext>
            </a:extLst>
          </p:cNvPr>
          <p:cNvGrpSpPr/>
          <p:nvPr/>
        </p:nvGrpSpPr>
        <p:grpSpPr>
          <a:xfrm>
            <a:off x="956442" y="313467"/>
            <a:ext cx="1793782" cy="1788054"/>
            <a:chOff x="1344375" y="3174179"/>
            <a:chExt cx="1793782" cy="1788054"/>
          </a:xfrm>
        </p:grpSpPr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AB20F9A3-48DC-4C68-96D1-D4AE1D1F63F7}"/>
                </a:ext>
              </a:extLst>
            </p:cNvPr>
            <p:cNvSpPr/>
            <p:nvPr/>
          </p:nvSpPr>
          <p:spPr>
            <a:xfrm>
              <a:off x="1454608" y="3174179"/>
              <a:ext cx="1683549" cy="792088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</a:rPr>
                <a:t>T</a:t>
              </a:r>
              <a:r>
                <a:rPr lang="en-US" sz="4000" kern="0" dirty="0">
                  <a:solidFill>
                    <a:prstClr val="black"/>
                  </a:solidFill>
                  <a:latin typeface="VNI-Avo" pitchFamily="2" charset="0"/>
                </a:rPr>
                <a:t>ủ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AAF1064-1260-4A3B-8E0B-DEFF918403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4375" y="3966267"/>
              <a:ext cx="495754" cy="99596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9" name="Oval 28">
            <a:extLst>
              <a:ext uri="{FF2B5EF4-FFF2-40B4-BE49-F238E27FC236}">
                <a16:creationId xmlns:a16="http://schemas.microsoft.com/office/drawing/2014/main" id="{393686B5-A6EE-4718-A6AC-D1588E487AB9}"/>
              </a:ext>
            </a:extLst>
          </p:cNvPr>
          <p:cNvSpPr/>
          <p:nvPr/>
        </p:nvSpPr>
        <p:spPr>
          <a:xfrm flipV="1">
            <a:off x="861847" y="2242814"/>
            <a:ext cx="204828" cy="195760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7213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975" y="1691225"/>
            <a:ext cx="4476376" cy="20850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A869C8-70AF-4AC7-AB46-570421CCE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974" y="971835"/>
            <a:ext cx="1792379" cy="7193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74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1819328" y="909686"/>
            <a:ext cx="64850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Em yêu đồ đạc trong nhà</a:t>
            </a:r>
            <a:endParaRPr lang="en-US" sz="24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Cùng em trò chuyện như là bạn thân.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Cái bàn kể chuyện rừng xanh</a:t>
            </a:r>
            <a:endParaRPr lang="en-US" sz="24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Quạt nan mang đến gió lành trời xa.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Đồng hồ giọng nói thiết tha</a:t>
            </a:r>
            <a:endParaRPr lang="en-US" sz="24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Nhắc em ngày tháng thường là trôi mau.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Ngọn đèn sáng giữa trời khuya</a:t>
            </a:r>
            <a:endParaRPr lang="en-US" sz="24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Như ngôi sao nhỏ gọi về niềm vui. </a:t>
            </a:r>
            <a:endParaRPr lang="en-US" sz="24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Tủ sách im lặng thế thôi</a:t>
            </a:r>
            <a:endParaRPr lang="en-US" sz="240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>
              <a:defRPr/>
            </a:pPr>
            <a:r>
              <a:rPr lang="vi-VN" sz="2400" dirty="0">
                <a:solidFill>
                  <a:prstClr val="black"/>
                </a:solidFill>
                <a:latin typeface="Averta Std CY" panose="00000500000000000000" pitchFamily="50" charset="0"/>
              </a:rPr>
              <a:t>Kể bao chuyện lạ trên đời cho em.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557252" y="80265"/>
            <a:ext cx="37712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lang="vi-VN" sz="2800" b="1" dirty="0">
                <a:solidFill>
                  <a:srgbClr val="00B0F0"/>
                </a:solidFill>
                <a:latin typeface="Averta Std CY Bold" panose="00000800000000000000" pitchFamily="50" charset="0"/>
              </a:rPr>
              <a:t>Đồ đạc trong nhà</a:t>
            </a:r>
          </a:p>
          <a:p>
            <a:pPr lvl="0" algn="ctr">
              <a:defRPr/>
            </a:pPr>
            <a:r>
              <a:rPr lang="vi-VN" sz="2400" b="1" dirty="0">
                <a:latin typeface="Averta Std CY Bold" panose="00000800000000000000" pitchFamily="50" charset="0"/>
              </a:rPr>
              <a:t>(Trích)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verta Std CY Bold" panose="00000800000000000000" pitchFamily="50" charset="0"/>
            </a:endParaRP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74FE00B6-C593-4BF0-BAC1-12E80F8E8D85}"/>
              </a:ext>
            </a:extLst>
          </p:cNvPr>
          <p:cNvSpPr txBox="1"/>
          <p:nvPr/>
        </p:nvSpPr>
        <p:spPr>
          <a:xfrm>
            <a:off x="5289005" y="4707413"/>
            <a:ext cx="3970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prstClr val="black"/>
                </a:solidFill>
                <a:latin typeface="Averta Std CY" panose="00000500000000000000" pitchFamily="50" charset="0"/>
              </a:rPr>
              <a:t>	</a:t>
            </a:r>
            <a:r>
              <a:rPr lang="vi-VN" sz="2000" dirty="0">
                <a:solidFill>
                  <a:prstClr val="black"/>
                </a:solidFill>
                <a:latin typeface="Averta Std CY" panose="00000500000000000000" pitchFamily="50" charset="0"/>
              </a:rPr>
              <a:t>Phan Thị Thanh Nhàn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FB45ED-3FF4-446B-936F-35CEE1536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84" y="688700"/>
            <a:ext cx="1415505" cy="1760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57C315-18AA-4850-9085-1572A22B59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000" r="96700">
                        <a14:foregroundMark x1="5700" y1="50513" x2="8600" y2="57179"/>
                        <a14:foregroundMark x1="2000" y1="58846" x2="2000" y2="58846"/>
                        <a14:foregroundMark x1="88100" y1="41538" x2="96700" y2="55641"/>
                        <a14:foregroundMark x1="51000" y1="74744" x2="53300" y2="74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84" y="3294892"/>
            <a:ext cx="2067405" cy="16125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B2BE76-A977-42D9-9AF6-B1CCB6EEB51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58" b="89918" l="2500" r="90000">
                        <a14:foregroundMark x1="7900" y1="19033" x2="8900" y2="48663"/>
                        <a14:foregroundMark x1="28900" y1="6790" x2="46600" y2="7922"/>
                        <a14:foregroundMark x1="36700" y1="2058" x2="39900" y2="2881"/>
                        <a14:foregroundMark x1="2500" y1="21091" x2="2500" y2="21091"/>
                        <a14:backgroundMark x1="63100" y1="48251" x2="74200" y2="70885"/>
                        <a14:backgroundMark x1="30300" y1="60905" x2="36700" y2="68210"/>
                        <a14:backgroundMark x1="44800" y1="57407" x2="47000" y2="69239"/>
                        <a14:backgroundMark x1="63300" y1="78498" x2="64100" y2="88889"/>
                        <a14:backgroundMark x1="64100" y1="88889" x2="64300" y2="89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02" y="1257999"/>
            <a:ext cx="1521226" cy="1478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C01D70-6599-4A27-8EA8-2E2085C4722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6" b="91204" l="7105" r="97185">
                        <a14:foregroundMark x1="42359" y1="5926" x2="67426" y2="8611"/>
                        <a14:foregroundMark x1="90885" y1="7778" x2="91287" y2="22130"/>
                        <a14:foregroundMark x1="91287" y1="22130" x2="83244" y2="32593"/>
                        <a14:foregroundMark x1="83244" y1="32593" x2="71716" y2="39167"/>
                        <a14:foregroundMark x1="71716" y1="39167" x2="70643" y2="39259"/>
                        <a14:foregroundMark x1="7105" y1="83611" x2="7105" y2="83611"/>
                        <a14:foregroundMark x1="19169" y1="91204" x2="51206" y2="90185"/>
                        <a14:foregroundMark x1="90617" y1="6019" x2="97185" y2="1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" y="2912409"/>
            <a:ext cx="1440188" cy="2084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E72D4E-DC22-4399-B11F-51810D655CA4}"/>
              </a:ext>
            </a:extLst>
          </p:cNvPr>
          <p:cNvSpPr/>
          <p:nvPr/>
        </p:nvSpPr>
        <p:spPr>
          <a:xfrm>
            <a:off x="7342934" y="146101"/>
            <a:ext cx="1484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altLang="zh-CN" sz="2400" b="1" kern="0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Đọc</a:t>
            </a:r>
            <a:r>
              <a:rPr lang="zh-CN" altLang="en-US" sz="2400" b="1" kern="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 </a:t>
            </a:r>
            <a:r>
              <a:rPr lang="en-US" altLang="zh-CN" sz="2400" b="1" kern="0" dirty="0" err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/>
                <a:sym typeface="Arial"/>
              </a:rPr>
              <a:t>mẫu</a:t>
            </a:r>
            <a:endParaRPr lang="zh-CN" altLang="en-US" sz="2400" b="1" kern="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338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um.">
            <a:extLst>
              <a:ext uri="{FF2B5EF4-FFF2-40B4-BE49-F238E27FC236}">
                <a16:creationId xmlns:a16="http://schemas.microsoft.com/office/drawing/2014/main" id="{5B0AAAF9-83F0-4BB8-89EA-453189F6C8B6}"/>
              </a:ext>
            </a:extLst>
          </p:cNvPr>
          <p:cNvSpPr txBox="1"/>
          <p:nvPr/>
        </p:nvSpPr>
        <p:spPr>
          <a:xfrm>
            <a:off x="763795" y="146101"/>
            <a:ext cx="4411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EC008C"/>
                </a:solidFill>
                <a:effectLst/>
                <a:uLnTx/>
                <a:uFillTx/>
                <a:latin typeface="Arial-Rounded" panose="020F0504020102020204" pitchFamily="34" charset="-52"/>
                <a:cs typeface="+mn-cs"/>
              </a:rPr>
              <a:t>1.</a:t>
            </a:r>
          </a:p>
        </p:txBody>
      </p:sp>
      <p:pic>
        <p:nvPicPr>
          <p:cNvPr id="4" name="Kí hiệu - Khám phá &amp; Luyện tập">
            <a:extLst>
              <a:ext uri="{FF2B5EF4-FFF2-40B4-BE49-F238E27FC236}">
                <a16:creationId xmlns:a16="http://schemas.microsoft.com/office/drawing/2014/main" id="{C22E9C92-918F-40B2-8BE7-2B8F6244F3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43" y="49778"/>
            <a:ext cx="638922" cy="638922"/>
          </a:xfrm>
          <a:prstGeom prst="rect">
            <a:avLst/>
          </a:prstGeom>
        </p:spPr>
      </p:pic>
      <p:sp>
        <p:nvSpPr>
          <p:cNvPr id="5" name="Nội dung">
            <a:extLst>
              <a:ext uri="{FF2B5EF4-FFF2-40B4-BE49-F238E27FC236}">
                <a16:creationId xmlns:a16="http://schemas.microsoft.com/office/drawing/2014/main" id="{BEB6A7B5-3404-40FC-B303-5A416ED2060D}"/>
              </a:ext>
            </a:extLst>
          </p:cNvPr>
          <p:cNvSpPr txBox="1"/>
          <p:nvPr/>
        </p:nvSpPr>
        <p:spPr>
          <a:xfrm>
            <a:off x="1058715" y="146101"/>
            <a:ext cx="8110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Đọc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10" name="Nội dung">
            <a:extLst>
              <a:ext uri="{FF2B5EF4-FFF2-40B4-BE49-F238E27FC236}">
                <a16:creationId xmlns:a16="http://schemas.microsoft.com/office/drawing/2014/main" id="{F16E5D3E-3763-42C4-9C32-512407847098}"/>
              </a:ext>
            </a:extLst>
          </p:cNvPr>
          <p:cNvSpPr txBox="1"/>
          <p:nvPr/>
        </p:nvSpPr>
        <p:spPr>
          <a:xfrm>
            <a:off x="1819328" y="909686"/>
            <a:ext cx="64850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Em yêu đồ đạc trong nhà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Cùng em trò chuyện như là bạn thân.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Cái bàn kể chuyện rừng xanh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Quạt nan mang đến gió lành trời xa.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Đồng hồ giọng nói thiết tha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Nhắc em ngày tháng thường là trôi mau.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Ngọn đèn sáng giữa trời khuya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Như ngôi sao nhỏ gọi về niềm vui.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Tủ sách im lặng thế thôi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Kể bao chuyện lạ trên đời cho em.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sp>
        <p:nvSpPr>
          <p:cNvPr id="11" name="Nội dung">
            <a:extLst>
              <a:ext uri="{FF2B5EF4-FFF2-40B4-BE49-F238E27FC236}">
                <a16:creationId xmlns:a16="http://schemas.microsoft.com/office/drawing/2014/main" id="{FC00131A-8D8C-4D77-92B5-73C15FF49D05}"/>
              </a:ext>
            </a:extLst>
          </p:cNvPr>
          <p:cNvSpPr txBox="1"/>
          <p:nvPr/>
        </p:nvSpPr>
        <p:spPr>
          <a:xfrm>
            <a:off x="2557252" y="80265"/>
            <a:ext cx="377127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	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Đồ đạc trong nhà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rta Std CY Bold" panose="00000800000000000000" pitchFamily="50" charset="0"/>
                <a:cs typeface="+mn-cs"/>
              </a:rPr>
              <a:t>(Trích)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rta Std CY Bold" panose="00000800000000000000" pitchFamily="50" charset="0"/>
              <a:cs typeface="+mn-cs"/>
            </a:endParaRPr>
          </a:p>
        </p:txBody>
      </p:sp>
      <p:sp>
        <p:nvSpPr>
          <p:cNvPr id="8" name="Nội dung">
            <a:extLst>
              <a:ext uri="{FF2B5EF4-FFF2-40B4-BE49-F238E27FC236}">
                <a16:creationId xmlns:a16="http://schemas.microsoft.com/office/drawing/2014/main" id="{74FE00B6-C593-4BF0-BAC1-12E80F8E8D85}"/>
              </a:ext>
            </a:extLst>
          </p:cNvPr>
          <p:cNvSpPr txBox="1"/>
          <p:nvPr/>
        </p:nvSpPr>
        <p:spPr>
          <a:xfrm>
            <a:off x="5289005" y="4707413"/>
            <a:ext cx="3970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	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cs typeface="+mn-cs"/>
              </a:rPr>
              <a:t>Phan Thị Thanh Nhàn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rta Std CY" panose="00000500000000000000" pitchFamily="50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FB45ED-3FF4-446B-936F-35CEE1536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084" y="688700"/>
            <a:ext cx="1415505" cy="17602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57C315-18AA-4850-9085-1572A22B59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000" r="96700">
                        <a14:foregroundMark x1="5700" y1="50513" x2="8600" y2="57179"/>
                        <a14:foregroundMark x1="2000" y1="58846" x2="2000" y2="58846"/>
                        <a14:foregroundMark x1="88100" y1="41538" x2="96700" y2="55641"/>
                        <a14:foregroundMark x1="51000" y1="74744" x2="53300" y2="74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184" y="3294892"/>
            <a:ext cx="2067405" cy="16125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B2BE76-A977-42D9-9AF6-B1CCB6EEB51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58" b="89918" l="2500" r="90000">
                        <a14:foregroundMark x1="7900" y1="19033" x2="8900" y2="48663"/>
                        <a14:foregroundMark x1="28900" y1="6790" x2="46600" y2="7922"/>
                        <a14:foregroundMark x1="36700" y1="2058" x2="39900" y2="2881"/>
                        <a14:foregroundMark x1="2500" y1="21091" x2="2500" y2="21091"/>
                        <a14:backgroundMark x1="63100" y1="48251" x2="74200" y2="70885"/>
                        <a14:backgroundMark x1="30300" y1="60905" x2="36700" y2="68210"/>
                        <a14:backgroundMark x1="44800" y1="57407" x2="47000" y2="69239"/>
                        <a14:backgroundMark x1="63300" y1="78498" x2="64100" y2="88889"/>
                        <a14:backgroundMark x1="64100" y1="88889" x2="64300" y2="89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5" y="1275123"/>
            <a:ext cx="1521226" cy="14786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FC01D70-6599-4A27-8EA8-2E2085C4722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6" b="91204" l="7105" r="97185">
                        <a14:foregroundMark x1="42359" y1="5926" x2="67426" y2="8611"/>
                        <a14:foregroundMark x1="90885" y1="7778" x2="91287" y2="22130"/>
                        <a14:foregroundMark x1="91287" y1="22130" x2="83244" y2="32593"/>
                        <a14:foregroundMark x1="83244" y1="32593" x2="71716" y2="39167"/>
                        <a14:foregroundMark x1="71716" y1="39167" x2="70643" y2="39259"/>
                        <a14:foregroundMark x1="7105" y1="83611" x2="7105" y2="83611"/>
                        <a14:foregroundMark x1="19169" y1="91204" x2="51206" y2="90185"/>
                        <a14:foregroundMark x1="90617" y1="6019" x2="97185" y2="1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" y="2912409"/>
            <a:ext cx="1440188" cy="2084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4E72D4E-DC22-4399-B11F-51810D655CA4}"/>
              </a:ext>
            </a:extLst>
          </p:cNvPr>
          <p:cNvSpPr/>
          <p:nvPr/>
        </p:nvSpPr>
        <p:spPr>
          <a:xfrm>
            <a:off x="7351754" y="146101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宋体" panose="02010600030101010101" pitchFamily="2" charset="-122"/>
                <a:cs typeface="Arial"/>
                <a:sym typeface="Arial"/>
              </a:rPr>
              <a:t>Chia </a:t>
            </a:r>
            <a:r>
              <a:rPr lang="en-US" altLang="zh-CN" sz="2400" b="1" kern="0" noProof="0" dirty="0" err="1">
                <a:solidFill>
                  <a:srgbClr val="FF0000"/>
                </a:solidFill>
                <a:latin typeface="VNI-Avo" pitchFamily="2" charset="0"/>
                <a:ea typeface="宋体" panose="02010600030101010101" pitchFamily="2" charset="-122"/>
                <a:cs typeface="Arial"/>
                <a:sym typeface="Arial"/>
              </a:rPr>
              <a:t>đoạn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058FA7-3B9A-454D-99AA-ABD14A765DF6}"/>
              </a:ext>
            </a:extLst>
          </p:cNvPr>
          <p:cNvSpPr/>
          <p:nvPr/>
        </p:nvSpPr>
        <p:spPr>
          <a:xfrm>
            <a:off x="2036843" y="845518"/>
            <a:ext cx="503336" cy="43976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E9420B2-962E-4FAF-81C8-52DD883891AA}"/>
              </a:ext>
            </a:extLst>
          </p:cNvPr>
          <p:cNvSpPr/>
          <p:nvPr/>
        </p:nvSpPr>
        <p:spPr>
          <a:xfrm>
            <a:off x="2036843" y="3075008"/>
            <a:ext cx="487415" cy="439767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0F943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067FEF-0CB2-4E55-895C-75A6541965F6}"/>
              </a:ext>
            </a:extLst>
          </p:cNvPr>
          <p:cNvCxnSpPr/>
          <p:nvPr/>
        </p:nvCxnSpPr>
        <p:spPr>
          <a:xfrm flipH="1">
            <a:off x="7672190" y="2895029"/>
            <a:ext cx="195943" cy="35995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51195E-3481-441E-A037-C4D4FC8A8DA3}"/>
              </a:ext>
            </a:extLst>
          </p:cNvPr>
          <p:cNvCxnSpPr/>
          <p:nvPr/>
        </p:nvCxnSpPr>
        <p:spPr>
          <a:xfrm flipH="1">
            <a:off x="6697455" y="4335380"/>
            <a:ext cx="195943" cy="35995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420935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"/>
            <a:ext cx="9144000" cy="51431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008" y="-186636"/>
            <a:ext cx="3354783" cy="191701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049605">
            <a:off x="544677" y="836143"/>
            <a:ext cx="2379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17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KHÓ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660" y="212030"/>
            <a:ext cx="5925440" cy="48314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75" y="3653870"/>
            <a:ext cx="8139275" cy="162377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30763" y="687249"/>
            <a:ext cx="3187788" cy="63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rừng</a:t>
            </a:r>
            <a:r>
              <a:rPr kumimoji="0" lang="en-US" altLang="zh-CN" sz="3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3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50" y="2179729"/>
            <a:ext cx="2152728" cy="28442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510" y="95509"/>
            <a:ext cx="1352729" cy="135272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A4D923A4-2934-4FF7-9EAE-AEE4B4C89292}"/>
              </a:ext>
            </a:extLst>
          </p:cNvPr>
          <p:cNvSpPr txBox="1"/>
          <p:nvPr/>
        </p:nvSpPr>
        <p:spPr>
          <a:xfrm>
            <a:off x="4516331" y="1729378"/>
            <a:ext cx="3980562" cy="63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kumimoji="0" lang="en-US" altLang="zh-CN" sz="33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nan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86209D7-8EA3-40E3-8BAB-F91BD379D513}"/>
              </a:ext>
            </a:extLst>
          </p:cNvPr>
          <p:cNvSpPr txBox="1"/>
          <p:nvPr/>
        </p:nvSpPr>
        <p:spPr>
          <a:xfrm>
            <a:off x="5766897" y="2646398"/>
            <a:ext cx="3187788" cy="635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2215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khuya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1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9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7546A7-E42C-4726-930D-ED12005DD770}"/>
              </a:ext>
            </a:extLst>
          </p:cNvPr>
          <p:cNvSpPr/>
          <p:nvPr/>
        </p:nvSpPr>
        <p:spPr>
          <a:xfrm>
            <a:off x="1263305" y="1480279"/>
            <a:ext cx="77020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+mn-cs"/>
              </a:rPr>
              <a:t>	</a:t>
            </a:r>
            <a:r>
              <a:rPr lang="vi-VN" sz="2800" kern="0" dirty="0">
                <a:solidFill>
                  <a:prstClr val="black"/>
                </a:solidFill>
                <a:latin typeface="Averta Std CY" panose="00000500000000000000" pitchFamily="50" charset="0"/>
              </a:rPr>
              <a:t>Em yêu đồ đạc trong nhà </a:t>
            </a:r>
            <a:endParaRPr lang="en-US" sz="2800" kern="0" dirty="0">
              <a:solidFill>
                <a:prstClr val="black"/>
              </a:solidFill>
              <a:latin typeface="Averta Std CY" panose="00000500000000000000" pitchFamily="50" charset="0"/>
            </a:endParaRPr>
          </a:p>
          <a:p>
            <a:pPr lvl="0" defTabSz="914400">
              <a:defRPr/>
            </a:pPr>
            <a:r>
              <a:rPr lang="vi-VN" sz="2800" kern="0" dirty="0">
                <a:solidFill>
                  <a:prstClr val="black"/>
                </a:solidFill>
                <a:latin typeface="Averta Std CY" panose="00000500000000000000" pitchFamily="50" charset="0"/>
              </a:rPr>
              <a:t>Cùng em trò chuyện như là bạn thân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9828B17-CADC-44EB-834B-B65DEF62BFF1}"/>
              </a:ext>
            </a:extLst>
          </p:cNvPr>
          <p:cNvGrpSpPr/>
          <p:nvPr/>
        </p:nvGrpSpPr>
        <p:grpSpPr>
          <a:xfrm>
            <a:off x="2625353" y="127342"/>
            <a:ext cx="4074495" cy="766015"/>
            <a:chOff x="3568352" y="2594608"/>
            <a:chExt cx="5760641" cy="1195255"/>
          </a:xfrm>
        </p:grpSpPr>
        <p:sp>
          <p:nvSpPr>
            <p:cNvPr id="5" name="Wave 4">
              <a:extLst>
                <a:ext uri="{FF2B5EF4-FFF2-40B4-BE49-F238E27FC236}">
                  <a16:creationId xmlns:a16="http://schemas.microsoft.com/office/drawing/2014/main" id="{AFE4144A-9AE9-4C05-99D3-3B20A78AAD8F}"/>
                </a:ext>
              </a:extLst>
            </p:cNvPr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40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6">
              <a:extLst>
                <a:ext uri="{FF2B5EF4-FFF2-40B4-BE49-F238E27FC236}">
                  <a16:creationId xmlns:a16="http://schemas.microsoft.com/office/drawing/2014/main" id="{F1717C95-7C11-47E4-9CD3-31F35BED6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96182">
              <a:off x="3938707" y="2765362"/>
              <a:ext cx="4947946" cy="77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36313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Cách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ngắt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nghỉ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câu</a:t>
              </a:r>
              <a:r>
                <a:rPr kumimoji="0" lang="en-US" altLang="zh-CN" sz="2625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625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康海报体W12(P)" panose="040B0C00000000000000" pitchFamily="82" charset="-122"/>
                  <a:cs typeface="Times New Roman" panose="02020603050405020304" pitchFamily="18" charset="0"/>
                </a:rPr>
                <a:t>dài</a:t>
              </a:r>
              <a:endParaRPr kumimoji="0" lang="zh-CN" altLang="en-US" sz="2625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524ACE-06DF-49B3-9EBB-5309DB26FE96}"/>
              </a:ext>
            </a:extLst>
          </p:cNvPr>
          <p:cNvCxnSpPr>
            <a:cxnSpLocks/>
          </p:cNvCxnSpPr>
          <p:nvPr/>
        </p:nvCxnSpPr>
        <p:spPr>
          <a:xfrm flipH="1">
            <a:off x="4397735" y="1469639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814DE0-5C92-4A9B-AF25-44296CE7A6CF}"/>
              </a:ext>
            </a:extLst>
          </p:cNvPr>
          <p:cNvCxnSpPr>
            <a:cxnSpLocks/>
          </p:cNvCxnSpPr>
          <p:nvPr/>
        </p:nvCxnSpPr>
        <p:spPr>
          <a:xfrm flipH="1">
            <a:off x="5976530" y="1448884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54152DA-02B1-4D73-853E-F3977B42C81A}"/>
              </a:ext>
            </a:extLst>
          </p:cNvPr>
          <p:cNvCxnSpPr>
            <a:cxnSpLocks/>
          </p:cNvCxnSpPr>
          <p:nvPr/>
        </p:nvCxnSpPr>
        <p:spPr>
          <a:xfrm flipH="1">
            <a:off x="4196113" y="1983479"/>
            <a:ext cx="108857" cy="4464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B1F933C-411E-47B6-9F25-165B49A0B0C9}"/>
              </a:ext>
            </a:extLst>
          </p:cNvPr>
          <p:cNvGrpSpPr/>
          <p:nvPr/>
        </p:nvGrpSpPr>
        <p:grpSpPr>
          <a:xfrm>
            <a:off x="6700991" y="1971992"/>
            <a:ext cx="174171" cy="462736"/>
            <a:chOff x="7086601" y="1945337"/>
            <a:chExt cx="174171" cy="46273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D117F1F-C67A-401C-B312-5BC311BF28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86601" y="1945337"/>
              <a:ext cx="108857" cy="4464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F2DA09C-F59F-43E2-B9DF-66E8A2EA12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1915" y="1961580"/>
              <a:ext cx="108857" cy="4464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671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hủ đề 1 - Bài 1 Bé Mai đã lớn (tiết 1 - 4, SHS, tr.10 - 12)) - CTST Lớp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7FBFD2-5254-48F1-B7A1-2D86BBCF6F98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自定义 2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5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hám phá và Luyện tậ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7.xml><?xml version="1.0" encoding="utf-8"?>
<a:theme xmlns:a="http://schemas.openxmlformats.org/drawingml/2006/main" name="1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5105</TotalTime>
  <Words>993</Words>
  <Application>Microsoft Office PowerPoint</Application>
  <PresentationFormat>On-screen Show (16:9)</PresentationFormat>
  <Paragraphs>174</Paragraphs>
  <Slides>32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32</vt:i4>
      </vt:variant>
    </vt:vector>
  </HeadingPairs>
  <TitlesOfParts>
    <vt:vector size="62" baseType="lpstr">
      <vt:lpstr>等线</vt:lpstr>
      <vt:lpstr>微软雅黑</vt:lpstr>
      <vt:lpstr>Arial</vt:lpstr>
      <vt:lpstr>Arial Rounded MT Bold</vt:lpstr>
      <vt:lpstr>Arial-Rounded</vt:lpstr>
      <vt:lpstr>Averta Std CY</vt:lpstr>
      <vt:lpstr>Averta Std CY Bold</vt:lpstr>
      <vt:lpstr>Calibri</vt:lpstr>
      <vt:lpstr>Calibri Light</vt:lpstr>
      <vt:lpstr>inpin heiti</vt:lpstr>
      <vt:lpstr>Quicksand Medium</vt:lpstr>
      <vt:lpstr>Times New Roman</vt:lpstr>
      <vt:lpstr>TimesNewRomanPS-ItalicMT</vt:lpstr>
      <vt:lpstr>VNI-Avo</vt:lpstr>
      <vt:lpstr>华康少女文字W5</vt:lpstr>
      <vt:lpstr>Hoạt động</vt:lpstr>
      <vt:lpstr>Khởi động</vt:lpstr>
      <vt:lpstr>Khám phá và Luyện tập</vt:lpstr>
      <vt:lpstr>9_www.33ppt.com</vt:lpstr>
      <vt:lpstr>1_Office 主题​​</vt:lpstr>
      <vt:lpstr>PPT定制1801380800</vt:lpstr>
      <vt:lpstr>1_Khởi động</vt:lpstr>
      <vt:lpstr>2_Khởi động</vt:lpstr>
      <vt:lpstr>Office 主题</vt:lpstr>
      <vt:lpstr>4_Office 主题</vt:lpstr>
      <vt:lpstr>Office Theme</vt:lpstr>
      <vt:lpstr>包图主题2</vt:lpstr>
      <vt:lpstr>5_Office 主题</vt:lpstr>
      <vt:lpstr>第一PPT，www.1ppt.com</vt:lpstr>
      <vt:lpstr>1_第一PPT，www.1ppt.com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CTST Lớp 2</dc:title>
  <dc:creator>Lan Hương</dc:creator>
  <dc:description>Tài liệu lưu hành nội bộ. Vui lòng không chia sẻ hoặc tải lên websites, FB.</dc:description>
  <cp:lastModifiedBy>Pham Thi Hong</cp:lastModifiedBy>
  <cp:revision>710</cp:revision>
  <dcterms:created xsi:type="dcterms:W3CDTF">2021-03-08T07:39:19Z</dcterms:created>
  <dcterms:modified xsi:type="dcterms:W3CDTF">2021-11-28T02:05:42Z</dcterms:modified>
  <cp:contentStatus/>
</cp:coreProperties>
</file>