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7" r:id="rId2"/>
  </p:sldMasterIdLst>
  <p:notesMasterIdLst>
    <p:notesMasterId r:id="rId33"/>
  </p:notesMasterIdLst>
  <p:sldIdLst>
    <p:sldId id="786" r:id="rId3"/>
    <p:sldId id="787" r:id="rId4"/>
    <p:sldId id="782" r:id="rId5"/>
    <p:sldId id="722" r:id="rId6"/>
    <p:sldId id="737" r:id="rId7"/>
    <p:sldId id="783" r:id="rId8"/>
    <p:sldId id="696" r:id="rId9"/>
    <p:sldId id="705" r:id="rId10"/>
    <p:sldId id="773" r:id="rId11"/>
    <p:sldId id="660" r:id="rId12"/>
    <p:sldId id="764" r:id="rId13"/>
    <p:sldId id="747" r:id="rId14"/>
    <p:sldId id="784" r:id="rId15"/>
    <p:sldId id="774" r:id="rId16"/>
    <p:sldId id="775" r:id="rId17"/>
    <p:sldId id="710" r:id="rId18"/>
    <p:sldId id="729" r:id="rId19"/>
    <p:sldId id="693" r:id="rId20"/>
    <p:sldId id="694" r:id="rId21"/>
    <p:sldId id="711" r:id="rId22"/>
    <p:sldId id="776" r:id="rId23"/>
    <p:sldId id="777" r:id="rId24"/>
    <p:sldId id="778" r:id="rId25"/>
    <p:sldId id="779" r:id="rId26"/>
    <p:sldId id="780" r:id="rId27"/>
    <p:sldId id="733" r:id="rId28"/>
    <p:sldId id="743" r:id="rId29"/>
    <p:sldId id="742" r:id="rId30"/>
    <p:sldId id="704" r:id="rId31"/>
    <p:sldId id="744" r:id="rId32"/>
  </p:sldIdLst>
  <p:sldSz cx="9144000" cy="5143500" type="screen16x9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FF"/>
    <a:srgbClr val="4300FE"/>
    <a:srgbClr val="66CCFF"/>
    <a:srgbClr val="990099"/>
    <a:srgbClr val="0000FF"/>
    <a:srgbClr val="996633"/>
    <a:srgbClr val="0066FF"/>
    <a:srgbClr val="00FFFF"/>
    <a:srgbClr val="8060D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79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-102" y="-588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vi-VN" altLang="x-none" sz="1200" dirty="0">
                <a:latin typeface="Arial" panose="020B0604020202020204" pitchFamily="34" charset="0"/>
              </a:rPr>
              <a:pPr lvl="0" algn="r" eaLnBrk="1" hangingPunct="1">
                <a:buNone/>
              </a:pPr>
              <a:t>‹#›</a:t>
            </a:fld>
            <a:endParaRPr lang="vi-VN" altLang="x-non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4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664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pPr lvl="0" algn="r" eaLnBrk="1" hangingPunct="1"/>
              <a:t>10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882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pPr lvl="0" algn="r" eaLnBrk="1" hangingPunct="1"/>
              <a:t>13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89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8A218-3D3B-4841-BB16-4567E9D4F9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6E9C5-8E9F-42E7-A05A-8A58C21A41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37AE58-2C1A-4120-93C8-1ACCD18C43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pPr>
                <a:defRPr/>
              </a:pPr>
              <a:t>11/19/2021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3925319814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58D7E2-7D8E-4935-BFE0-398ED23925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pPr>
                <a:defRPr/>
              </a:pPr>
              <a:t>11/19/2021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2618261472"/>
      </p:ext>
    </p:extLst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D4AE61-82CF-4CA5-8D37-F39D1E6D7E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1BFB5-EEDA-4AC7-A28A-5C91A5E3CD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AF1B4B-8850-4776-AD01-A99E5351BB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64DC97-F774-48E5-8FF2-11F32A72D7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DFD971-6A71-46BF-80D4-CE7333CAD6D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AC4BB-3117-4B44-91CE-CE8FBBE469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9DFE61-F584-414B-9A02-6127FCB23E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AEC1B6-3315-406A-8B61-4AACC26000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340644"/>
            <a:ext cx="8534400" cy="1791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1600201"/>
            <a:ext cx="4267200" cy="1191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4202907"/>
            <a:ext cx="1258888" cy="94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40886" y="-63896"/>
            <a:ext cx="944166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94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65302" y="4043761"/>
            <a:ext cx="944165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298848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1813323"/>
            <a:ext cx="185738" cy="39647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1814037"/>
            <a:ext cx="185738" cy="39647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2286001"/>
            <a:ext cx="185738" cy="39766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6" y="2286001"/>
            <a:ext cx="185737" cy="39766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334"/>
            <a:ext cx="9144000" cy="5173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776562" y="2517511"/>
            <a:ext cx="3643041" cy="128029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năm ngoái</a:t>
            </a:r>
          </a:p>
          <a:p>
            <a:r>
              <a:rPr lang="en-US" sz="4000" b="1"/>
              <a:t>thả diều</a:t>
            </a:r>
          </a:p>
          <a:p>
            <a:endParaRPr lang="en-US" b="1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2057400" y="3234160"/>
            <a:ext cx="1982881" cy="56027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diều</a:t>
            </a:r>
          </a:p>
          <a:p>
            <a:endParaRPr lang="en-US" b="1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2839402" y="2509515"/>
            <a:ext cx="1299210" cy="51744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oái</a:t>
            </a:r>
          </a:p>
          <a:p>
            <a:endParaRPr lang="en-US" b="1"/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143000" y="1625833"/>
            <a:ext cx="502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0" y="254318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0" y="669132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4797519" y="2529448"/>
            <a:ext cx="3229837" cy="131965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kể chuyện</a:t>
            </a:r>
          </a:p>
          <a:p>
            <a:r>
              <a:rPr lang="vi-VN" sz="4400" b="1"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endParaRPr lang="en-US" sz="4400" b="1"/>
          </a:p>
          <a:p>
            <a:endParaRPr lang="en-US" b="1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5763260" y="2531543"/>
            <a:ext cx="2009140" cy="51744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chuyện</a:t>
            </a:r>
          </a:p>
          <a:p>
            <a:endParaRPr lang="en-US" b="1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5089180" y="3234160"/>
            <a:ext cx="882069" cy="65756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en-US" sz="4800" b="1">
              <a:solidFill>
                <a:srgbClr val="FF0000"/>
              </a:solidFill>
            </a:endParaRPr>
          </a:p>
          <a:p>
            <a:endParaRPr lang="en-US" b="1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7" grpId="1"/>
      <p:bldP spid="18" grpId="0" build="p"/>
      <p:bldP spid="18" grpId="1"/>
      <p:bldP spid="24" grpId="0" build="p"/>
      <p:bldP spid="25" grpId="0" build="p"/>
      <p:bldP spid="25" grpId="1"/>
      <p:bldP spid="27" grpId="0" build="p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1428750"/>
            <a:ext cx="729502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 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 N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nay,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3.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tám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10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rồi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ạ!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mẹ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513229" y="358760"/>
            <a:ext cx="78486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-134471" y="-5603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272988" y="761999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1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1257300"/>
            <a:ext cx="7620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khỏe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 ?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   N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nay,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3.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tám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10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rồi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 !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mẹ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vẫn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đêm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đêm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 flipH="1">
            <a:off x="6858000" y="1945954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H="1">
            <a:off x="6781800" y="1954419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H="1">
            <a:off x="3951194" y="2653061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2971800" y="2315323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3901888" y="2645193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2057400" y="3019084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H="1">
            <a:off x="3801248" y="3019085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H="1">
            <a:off x="6333565" y="2329804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3733800" y="3019085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5524500" y="2723833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5943600" y="3662023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3612777" y="4382353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3565712" y="4343126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8393206" y="2011900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H="1">
            <a:off x="2895600" y="2331592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H="1">
            <a:off x="2819400" y="3882019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3048000" y="2673651"/>
            <a:ext cx="76200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Text Box 10"/>
          <p:cNvSpPr txBox="1"/>
          <p:nvPr/>
        </p:nvSpPr>
        <p:spPr>
          <a:xfrm>
            <a:off x="0" y="234375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2472017" y="-110063"/>
            <a:ext cx="41999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10"/>
          <p:cNvSpPr txBox="1"/>
          <p:nvPr/>
        </p:nvSpPr>
        <p:spPr>
          <a:xfrm>
            <a:off x="1676400" y="747346"/>
            <a:ext cx="61632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7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914400" y="2683670"/>
            <a:ext cx="7475995" cy="235756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1600201"/>
            <a:ext cx="4267200" cy="1191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2" name="Text Box 10"/>
          <p:cNvSpPr txBox="1"/>
          <p:nvPr/>
        </p:nvSpPr>
        <p:spPr>
          <a:xfrm>
            <a:off x="569259" y="1932058"/>
            <a:ext cx="787019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8204657" y="2843843"/>
            <a:ext cx="185738" cy="39647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6781800" y="3342361"/>
            <a:ext cx="185738" cy="39647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2850234" y="4476749"/>
            <a:ext cx="185738" cy="39766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2743200" y="4476750"/>
            <a:ext cx="185737" cy="39766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914400" y="1159667"/>
            <a:ext cx="502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luyện đọc câu dài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2560558" y="-21609"/>
            <a:ext cx="371808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-88885" y="631826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</p:spTree>
    <p:extLst>
      <p:ext uri="{BB962C8B-B14F-4D97-AF65-F5344CB8AC3E}">
        <p14:creationId xmlns="" xmlns:p14="http://schemas.microsoft.com/office/powerpoint/2010/main" val="1705595229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1428750"/>
            <a:ext cx="729502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 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 N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nay,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3.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tám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10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rồi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ạ!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mẹ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Cháu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ngoái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nghe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513229" y="358760"/>
            <a:ext cx="78486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-134471" y="-5603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272988" y="761999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9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6"/>
          <p:cNvSpPr>
            <a:spLocks noTextEdit="1"/>
          </p:cNvSpPr>
          <p:nvPr/>
        </p:nvSpPr>
        <p:spPr>
          <a:xfrm>
            <a:off x="990600" y="2914651"/>
            <a:ext cx="6802438" cy="7965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18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971550"/>
            <a:ext cx="8610600" cy="403026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18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4" name="Text Box 12"/>
          <p:cNvSpPr txBox="1"/>
          <p:nvPr/>
        </p:nvSpPr>
        <p:spPr>
          <a:xfrm>
            <a:off x="1219200" y="339001"/>
            <a:ext cx="7162800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algn="just" eaLnBrk="1" hangingPunct="1"/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algn="just" eaLnBrk="1" hangingPunct="1"/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algn="just" eaLnBrk="1" hangingPunct="1"/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algn="just" eaLnBrk="1" hangingPunct="1"/>
            <a:r>
              <a:rPr sz="18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cháu ngo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algn="just" eaLnBrk="1" hangingPunct="1"/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algn="just" eaLnBrk="1" hangingPunct="1"/>
            <a:r>
              <a:rPr sz="18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hứa với b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1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1447800" y="-104902"/>
            <a:ext cx="2596411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18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18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18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18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652247" y="4095750"/>
            <a:ext cx="38100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1800" b="1" dirty="0">
              <a:solidFill>
                <a:srgbClr val="4300F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1800" b="1" i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1800" b="1" dirty="0">
                <a:solidFill>
                  <a:srgbClr val="4300F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Đức</a:t>
            </a:r>
            <a:r>
              <a:rPr sz="1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1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8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xmlns="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7467600" cy="177165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GIẢI NGHĨA TỪ</a:t>
            </a:r>
          </a:p>
        </p:txBody>
      </p:sp>
    </p:spTree>
    <p:extLst>
      <p:ext uri="{BB962C8B-B14F-4D97-AF65-F5344CB8AC3E}">
        <p14:creationId xmlns="" xmlns:p14="http://schemas.microsoft.com/office/powerpoint/2010/main" val="34547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/>
          <p:nvPr/>
        </p:nvSpPr>
        <p:spPr>
          <a:xfrm>
            <a:off x="70945" y="81644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76200" y="548879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11" name="Text Box 9"/>
          <p:cNvSpPr txBox="1"/>
          <p:nvPr/>
        </p:nvSpPr>
        <p:spPr>
          <a:xfrm>
            <a:off x="2209800" y="1380014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sz="400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3507827" y="2091262"/>
            <a:ext cx="22702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2590800" y="2705100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diều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9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476"/>
            <a:ext cx="9144000" cy="5143976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9" name="Picture 32" descr="sitv14012009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6" y="457201"/>
            <a:ext cx="3748314" cy="30870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0" descr="ANd9GcSoEnc0TRNe6HAnMKdKUs-RgGJjGmAOctIszrNeY9p6I8qj1ON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71" y="457200"/>
            <a:ext cx="3733800" cy="3091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81000" y="3645010"/>
            <a:ext cx="7543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vi-VN" sz="2400" dirty="0">
                <a:latin typeface="+mn-lt"/>
              </a:rPr>
              <a:t> còn gọi là đê điều là một lũy đất nhân tạo hay tự nhiên, kéo dài dọc theo các bờ sông hoặc bờ biển.</a:t>
            </a:r>
            <a:endParaRPr lang="en-US" sz="2400" dirty="0">
              <a:latin typeface="+mn-lt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3" y="3610042"/>
            <a:ext cx="1299210" cy="51744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đê</a:t>
            </a:r>
          </a:p>
          <a:p>
            <a:endParaRPr lang="en-US" b="1"/>
          </a:p>
        </p:txBody>
      </p:sp>
    </p:spTree>
    <p:extLst>
      <p:ext uri="{BB962C8B-B14F-4D97-AF65-F5344CB8AC3E}">
        <p14:creationId xmlns="" xmlns:p14="http://schemas.microsoft.com/office/powerpoint/2010/main" val="170552220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uild="p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064"/>
            <a:ext cx="9144000" cy="5173265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2914651"/>
            <a:ext cx="6802438" cy="7965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971550"/>
            <a:ext cx="8610600" cy="403026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3" descr="ba dua tre tha die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041" y="34739"/>
            <a:ext cx="6133556" cy="2765612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990600" y="2826125"/>
            <a:ext cx="7315199" cy="157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là một trò chơi, người chơi sử dụng sức gió và cuộn dây dài để giữ cho diều bay lơ lửng trên không trung.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986118" y="2846220"/>
            <a:ext cx="2318657" cy="51744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thả diều</a:t>
            </a:r>
          </a:p>
          <a:p>
            <a:endParaRPr lang="en-US" b="1"/>
          </a:p>
        </p:txBody>
      </p:sp>
    </p:spTree>
    <p:extLst>
      <p:ext uri="{BB962C8B-B14F-4D97-AF65-F5344CB8AC3E}">
        <p14:creationId xmlns="" xmlns:p14="http://schemas.microsoft.com/office/powerpoint/2010/main" val="1017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2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xmlns="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33550"/>
            <a:ext cx="7239000" cy="17145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3:TÌM HIỂU BÀI</a:t>
            </a:r>
          </a:p>
        </p:txBody>
      </p:sp>
    </p:spTree>
    <p:extLst>
      <p:ext uri="{BB962C8B-B14F-4D97-AF65-F5344CB8AC3E}">
        <p14:creationId xmlns="" xmlns:p14="http://schemas.microsoft.com/office/powerpoint/2010/main" val="30057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6"/>
          <p:cNvSpPr>
            <a:spLocks noTextEdit="1"/>
          </p:cNvSpPr>
          <p:nvPr/>
        </p:nvSpPr>
        <p:spPr>
          <a:xfrm>
            <a:off x="990600" y="2914651"/>
            <a:ext cx="6802438" cy="7965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971550"/>
            <a:ext cx="8610600" cy="403026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4" name="Text Box 12"/>
          <p:cNvSpPr txBox="1"/>
          <p:nvPr/>
        </p:nvSpPr>
        <p:spPr>
          <a:xfrm>
            <a:off x="990600" y="339001"/>
            <a:ext cx="7391400" cy="4401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1447800" y="-104902"/>
            <a:ext cx="259641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652247" y="4095750"/>
            <a:ext cx="38100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1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1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1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1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1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1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1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1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79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881194" y="819150"/>
            <a:ext cx="7055625" cy="129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957394" y="1962150"/>
            <a:ext cx="75008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2) Đức hỏi thăm bà điều gì? Đức kể với bà những gì?</a:t>
            </a: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881194" y="3257340"/>
            <a:ext cx="75008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9706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038900" y="819150"/>
            <a:ext cx="7772400" cy="129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1) Đức viết thư cho ai? Dòng đầu bức thư, bạn ghi thế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5328" y="462596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Đoạn 1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46"/>
          <p:cNvSpPr txBox="1"/>
          <p:nvPr/>
        </p:nvSpPr>
        <p:spPr>
          <a:xfrm>
            <a:off x="2985726" y="94627"/>
            <a:ext cx="3527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7" name="Text Box 15"/>
          <p:cNvSpPr txBox="1"/>
          <p:nvPr/>
        </p:nvSpPr>
        <p:spPr>
          <a:xfrm>
            <a:off x="838200" y="2266950"/>
            <a:ext cx="7973099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Đức viết thư cho bà ở quê. Dòng đầu bạn ấy ghi rõ nơi gửi và ngày gửi thư: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i="1">
                <a:latin typeface="Times New Roman" pitchFamily="18" charset="0"/>
                <a:cs typeface="Times New Roman" pitchFamily="18" charset="0"/>
              </a:rPr>
              <a:t>Hải Phòng, ngày 6 tháng 11 năm 2003</a:t>
            </a:r>
            <a:r>
              <a:rPr lang="vi-VN"/>
              <a:t>.</a:t>
            </a:r>
            <a:br>
              <a:rPr lang="vi-VN"/>
            </a:br>
            <a:r>
              <a:rPr lang="vi-VN"/>
              <a:t/>
            </a:r>
            <a:br>
              <a:rPr lang="vi-VN"/>
            </a:b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4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/>
          <p:nvPr/>
        </p:nvSpPr>
        <p:spPr>
          <a:xfrm>
            <a:off x="3044720" y="57150"/>
            <a:ext cx="3527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5328" y="462596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Đoạn 2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15"/>
          <p:cNvSpPr txBox="1"/>
          <p:nvPr/>
        </p:nvSpPr>
        <p:spPr>
          <a:xfrm>
            <a:off x="1130869" y="903766"/>
            <a:ext cx="8208963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2)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5"/>
          <p:cNvSpPr txBox="1"/>
          <p:nvPr/>
        </p:nvSpPr>
        <p:spPr>
          <a:xfrm>
            <a:off x="1382262" y="1468392"/>
            <a:ext cx="770617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 Đức </a:t>
            </a:r>
            <a:r>
              <a:rPr lang="en-US" altLang="en-US" dirty="0">
                <a:latin typeface="Times New Roman" panose="02020603050405020304" pitchFamily="18" charset="0"/>
              </a:rPr>
              <a:t>hỏi thăm sức khỏe của bà: Dạo này bà có khỏe không ạ ?</a:t>
            </a:r>
          </a:p>
        </p:txBody>
      </p:sp>
      <p:sp>
        <p:nvSpPr>
          <p:cNvPr id="8" name="Text Box 24"/>
          <p:cNvSpPr txBox="1"/>
          <p:nvPr/>
        </p:nvSpPr>
        <p:spPr>
          <a:xfrm>
            <a:off x="1359921" y="2328871"/>
            <a:ext cx="610235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Đức kể với bà những gì </a:t>
            </a:r>
            <a:r>
              <a:rPr lang="en-US" altLang="en-US" dirty="0">
                <a:solidFill>
                  <a:srgbClr val="4300FE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1353" y="2773620"/>
            <a:ext cx="733544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</a:rPr>
              <a:t> 3,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tám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Times New Roman" panose="02020603050405020304" pitchFamily="18" charset="0"/>
              </a:rPr>
              <a:t> 10,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nghỉ</a:t>
            </a:r>
            <a:r>
              <a:rPr lang="en-US" altLang="en-US" sz="2800" dirty="0">
                <a:latin typeface="Times New Roman" panose="02020603050405020304" pitchFamily="18" charset="0"/>
              </a:rPr>
              <a:t>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ngoái</a:t>
            </a:r>
            <a:r>
              <a:rPr lang="en-US" altLang="en-US" sz="2800" dirty="0"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</a:rPr>
              <a:t>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đê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Tuấn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trăng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9278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7215" y="658325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3939" y="1287664"/>
            <a:ext cx="742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1" y="2241771"/>
            <a:ext cx="899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</a:rPr>
              <a:t>Đức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trọng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yêu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bà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2476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/>
          <p:nvPr/>
        </p:nvSpPr>
        <p:spPr>
          <a:xfrm>
            <a:off x="831661" y="1160971"/>
            <a:ext cx="2165213" cy="1015663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sz="30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mở đầu</a:t>
            </a:r>
            <a:endParaRPr sz="30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 flipH="1">
            <a:off x="1903972" y="2083952"/>
            <a:ext cx="4482" cy="44426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849590" y="2373352"/>
            <a:ext cx="2117728" cy="1015663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sz="30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r>
              <a:rPr sz="30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0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800284" y="3664744"/>
            <a:ext cx="2167034" cy="1015663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sz="30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cuối thư</a:t>
            </a:r>
            <a:endParaRPr sz="30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903972" y="3378162"/>
            <a:ext cx="4482" cy="28658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Line 10"/>
          <p:cNvSpPr/>
          <p:nvPr/>
        </p:nvSpPr>
        <p:spPr>
          <a:xfrm flipV="1">
            <a:off x="2996874" y="1687292"/>
            <a:ext cx="788988" cy="833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Text Box 11"/>
          <p:cNvSpPr txBox="1"/>
          <p:nvPr/>
        </p:nvSpPr>
        <p:spPr>
          <a:xfrm>
            <a:off x="3706816" y="1074255"/>
            <a:ext cx="5360987" cy="1169551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sz="2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Địa điểm, thời gian viết thư.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Line 12"/>
          <p:cNvSpPr/>
          <p:nvPr/>
        </p:nvSpPr>
        <p:spPr>
          <a:xfrm>
            <a:off x="3014803" y="2871098"/>
            <a:ext cx="7493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" name="Text Box 13"/>
          <p:cNvSpPr txBox="1"/>
          <p:nvPr/>
        </p:nvSpPr>
        <p:spPr>
          <a:xfrm>
            <a:off x="3706816" y="2351902"/>
            <a:ext cx="5360987" cy="1169551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về mình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Line 14"/>
          <p:cNvSpPr/>
          <p:nvPr/>
        </p:nvSpPr>
        <p:spPr>
          <a:xfrm flipV="1">
            <a:off x="2938556" y="4159478"/>
            <a:ext cx="788988" cy="1309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Text Box 19"/>
          <p:cNvSpPr txBox="1"/>
          <p:nvPr/>
        </p:nvSpPr>
        <p:spPr>
          <a:xfrm>
            <a:off x="3706815" y="3587799"/>
            <a:ext cx="5360987" cy="1169551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 chúc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hứa hẹn.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Lời ch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o, chữ ký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1220234" y="215005"/>
            <a:ext cx="6773863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4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Cấu trúc một bức thư</a:t>
            </a:r>
            <a:r>
              <a:rPr lang="vi-VN" altLang="x-non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sz="4800" b="1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5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1" grpId="0" bldLvl="0" animBg="1"/>
      <p:bldP spid="13" grpId="0" bldLvl="0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/>
          <p:nvPr/>
        </p:nvSpPr>
        <p:spPr>
          <a:xfrm>
            <a:off x="990600" y="1657350"/>
            <a:ext cx="746760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Bức thư nói lên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bó với quê hương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tấm lòng yêu quý b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của người cháu.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Text Box 32"/>
          <p:cNvSpPr txBox="1"/>
          <p:nvPr/>
        </p:nvSpPr>
        <p:spPr>
          <a:xfrm>
            <a:off x="2540635" y="577097"/>
            <a:ext cx="39116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476"/>
            <a:ext cx="9144000" cy="5143976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435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78958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Bác Đưa Thư Vui Tính Nhạc Hay Cho Bé_1080p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5400" y="742950"/>
            <a:ext cx="7010400" cy="4171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54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52400" y="0"/>
            <a:ext cx="8991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vi-VN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 </a:t>
            </a:r>
            <a:r>
              <a:rPr lang="vi-VN" altLang="vi-V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 24 tháng 11 năm 2021</a:t>
            </a:r>
          </a:p>
          <a:p>
            <a:pPr algn="ctr">
              <a:spcBef>
                <a:spcPct val="50000"/>
              </a:spcBef>
            </a:pPr>
            <a:r>
              <a:rPr lang="vi-VN" altLang="vi-VN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vi-VN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ẬP ĐỌC</a:t>
            </a:r>
          </a:p>
          <a:p>
            <a:pPr algn="ctr">
              <a:spcBef>
                <a:spcPct val="50000"/>
              </a:spcBef>
            </a:pPr>
            <a:r>
              <a:rPr lang="vi-VN" altLang="vi-VN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 GỬI BÀ</a:t>
            </a:r>
            <a:endParaRPr lang="en-US" altLang="vi-VN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1591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1999" y="1230714"/>
            <a:ext cx="7956331" cy="1230713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999" y="3028950"/>
            <a:ext cx="7772401" cy="1116415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="" xmlns:p14="http://schemas.microsoft.com/office/powerpoint/2010/main" val="42258676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/>
          <p:nvPr/>
        </p:nvSpPr>
        <p:spPr>
          <a:xfrm>
            <a:off x="1371600" y="63899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5" y="501800"/>
            <a:ext cx="2390775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10"/>
          <p:cNvSpPr txBox="1"/>
          <p:nvPr/>
        </p:nvSpPr>
        <p:spPr>
          <a:xfrm>
            <a:off x="2514600" y="1371602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1: Luyện đọc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2514600" y="2914651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3: Tìm hiểu bài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2514600" y="2114552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2: Giải nghĩa từ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>
            <a:extLst>
              <a:ext uri="{FF2B5EF4-FFF2-40B4-BE49-F238E27FC236}">
                <a16:creationId xmlns:a16="http://schemas.microsoft.com/office/drawing/2014/main" xmlns="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7467600" cy="177165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</a:t>
            </a:r>
          </a:p>
        </p:txBody>
      </p:sp>
    </p:spTree>
    <p:extLst>
      <p:ext uri="{BB962C8B-B14F-4D97-AF65-F5344CB8AC3E}">
        <p14:creationId xmlns="" xmlns:p14="http://schemas.microsoft.com/office/powerpoint/2010/main" val="15264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5 HINH NEN DEP  SOAN GIAO AN DIEN TU\9cfca16fc05d54d142d9b5b5e95076c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044" y="1200150"/>
            <a:ext cx="6033911" cy="339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0" y="64592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0" y="590359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9" name="Text Box 10"/>
          <p:cNvSpPr txBox="1"/>
          <p:nvPr/>
        </p:nvSpPr>
        <p:spPr>
          <a:xfrm>
            <a:off x="4953000" y="1733550"/>
            <a:ext cx="297180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Giọng đọc nhẹ nhàng, tình cảm; chú ý phân biệt giọng câu kể với câu hỏi, câu cảm trong bài; ngắt nghỉ hơi hợp lý sau các dấu chấm.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7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6"/>
          <p:cNvSpPr>
            <a:spLocks noTextEdit="1"/>
          </p:cNvSpPr>
          <p:nvPr/>
        </p:nvSpPr>
        <p:spPr>
          <a:xfrm>
            <a:off x="1320814" y="2914651"/>
            <a:ext cx="6472223" cy="7965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0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668815" y="971550"/>
            <a:ext cx="8192610" cy="403026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20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4" name="Text Box 12"/>
          <p:cNvSpPr txBox="1"/>
          <p:nvPr/>
        </p:nvSpPr>
        <p:spPr>
          <a:xfrm>
            <a:off x="1066800" y="339001"/>
            <a:ext cx="7467600" cy="4401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algn="just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1573839" y="-104902"/>
            <a:ext cx="2470372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0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2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20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837197" y="4095750"/>
            <a:ext cx="3625049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0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3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/>
          <p:nvPr/>
        </p:nvSpPr>
        <p:spPr>
          <a:xfrm>
            <a:off x="533400" y="285750"/>
            <a:ext cx="748453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4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533400" y="700564"/>
            <a:ext cx="748453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1029880" y="1283291"/>
            <a:ext cx="424383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 chia l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3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117500" y="1740490"/>
            <a:ext cx="675396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 đầu thư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(Từ </a:t>
            </a:r>
            <a:r>
              <a:rPr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cháu nhớ b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lắm.) 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1186544" y="2817708"/>
            <a:ext cx="6934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n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dung chính bức thư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 Từ Dạo n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dưới ánh trăng.) 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1193202" y="3777165"/>
            <a:ext cx="71142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thúc thư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hứa với b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/>
          <p:nvPr/>
        </p:nvSpPr>
        <p:spPr>
          <a:xfrm>
            <a:off x="685800" y="133350"/>
            <a:ext cx="7848600" cy="52014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2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2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2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được về quê, 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thả diều 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cùng anh Tuấn trên đê v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cổ tích dưới ánh trăng.</a:t>
            </a:r>
          </a:p>
          <a:p>
            <a:pPr algn="just" eaLnBrk="1" hangingPunct="1"/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. Cháu mong chóng đến hè để được về quê thăm b</a:t>
            </a:r>
            <a:r>
              <a:rPr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04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3671</TotalTime>
  <Words>1035</Words>
  <Application>Microsoft Office PowerPoint</Application>
  <PresentationFormat>On-screen Show (16:9)</PresentationFormat>
  <Paragraphs>138</Paragraphs>
  <Slides>30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2_Office Theme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Chµo mõng c¸c thÇy c« gi¸o vÒ th¨m líp vµ dù giê LuyÖn tõ vµ c©u líp 2A</dc:title>
  <dc:creator>NoName</dc:creator>
  <cp:lastModifiedBy>user</cp:lastModifiedBy>
  <cp:revision>666</cp:revision>
  <dcterms:created xsi:type="dcterms:W3CDTF">2007-10-25T02:11:00Z</dcterms:created>
  <dcterms:modified xsi:type="dcterms:W3CDTF">2021-11-19T10:21:56Z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