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2" r:id="rId3"/>
    <p:sldId id="278" r:id="rId4"/>
    <p:sldId id="279" r:id="rId5"/>
    <p:sldId id="263" r:id="rId6"/>
    <p:sldId id="267" r:id="rId7"/>
    <p:sldId id="281" r:id="rId8"/>
    <p:sldId id="270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9999"/>
    <a:srgbClr val="660033"/>
    <a:srgbClr val="990033"/>
    <a:srgbClr val="993366"/>
    <a:srgbClr val="FF00FF"/>
    <a:srgbClr val="00FF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0" autoAdjust="0"/>
    <p:restoredTop sz="94728" autoAdjust="0"/>
  </p:normalViewPr>
  <p:slideViewPr>
    <p:cSldViewPr>
      <p:cViewPr varScale="1">
        <p:scale>
          <a:sx n="41" d="100"/>
          <a:sy n="41" d="100"/>
        </p:scale>
        <p:origin x="-130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0E5F0A-E35E-43C6-B2EB-D354D47DAF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C21E7F-C28E-4A73-A7DF-D317050405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F9926-B974-491A-817F-54163F146A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559253-C1B6-4E9F-86D8-BC09CA2DF0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4CAF4-DBC7-46E7-9CCB-1961093BAA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956C5C-EAA0-41EA-88F9-AEE6D45220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2A735F-FE86-4943-8035-C7D4D9409D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FA7A6-8E33-4B8C-8DBF-5200B3C8CF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8458FA-8EE6-4889-BBC2-033F43F3A6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F11D25-79EB-4B9B-8E34-40B639F7C2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5DA895-FE95-4454-A6DC-ADD8913EFE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5E5771-837C-4009-A56A-43F21C80B6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CE137A4-1002-4A67-82F4-8136616445B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Package%20-%20Minh%20Giam/Minh%20Giam.exe" TargetMode="Externa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685800" y="1557338"/>
            <a:ext cx="1878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4000" b="1" i="1" u="sng">
                <a:solidFill>
                  <a:srgbClr val="FF3300"/>
                </a:solidFill>
              </a:rPr>
              <a:t>Bài cũ: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81000" y="2590800"/>
            <a:ext cx="83058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i="1">
                <a:solidFill>
                  <a:srgbClr val="0033CC"/>
                </a:solidFill>
              </a:rPr>
              <a:t>-</a:t>
            </a:r>
            <a:r>
              <a:rPr lang="en-US" sz="4000" b="1" i="1">
                <a:solidFill>
                  <a:srgbClr val="0000FF"/>
                </a:solidFill>
              </a:rPr>
              <a:t>Không khí có ở đâu?Lấy ví dụ  minh hoạ.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01638" y="2541588"/>
            <a:ext cx="8229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i="1">
                <a:solidFill>
                  <a:srgbClr val="0033CC"/>
                </a:solidFill>
              </a:rPr>
              <a:t>-Em hãy cho biết khí quyển là gì?</a:t>
            </a:r>
          </a:p>
          <a:p>
            <a:pPr eaLnBrk="1" hangingPunct="1">
              <a:spcBef>
                <a:spcPct val="50000"/>
              </a:spcBef>
            </a:pPr>
            <a:endParaRPr lang="en-US" sz="4000"/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609600" y="30956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1" hangingPunct="1"/>
            <a:r>
              <a:rPr lang="en-US" sz="3200" b="1">
                <a:solidFill>
                  <a:srgbClr val="0000FF"/>
                </a:solidFill>
              </a:rPr>
              <a:t/>
            </a:r>
            <a:br>
              <a:rPr lang="en-US" sz="3200" b="1">
                <a:solidFill>
                  <a:srgbClr val="0000FF"/>
                </a:solidFill>
              </a:rPr>
            </a:br>
            <a:r>
              <a:rPr lang="en-US" sz="3600" b="1">
                <a:solidFill>
                  <a:srgbClr val="FF00FF"/>
                </a:solidFill>
              </a:rPr>
              <a:t>KHOA HỌC</a:t>
            </a:r>
          </a:p>
        </p:txBody>
      </p:sp>
      <p:grpSp>
        <p:nvGrpSpPr>
          <p:cNvPr id="2054" name="Group 7"/>
          <p:cNvGrpSpPr>
            <a:grpSpLocks/>
          </p:cNvGrpSpPr>
          <p:nvPr/>
        </p:nvGrpSpPr>
        <p:grpSpPr bwMode="auto">
          <a:xfrm rot="10800000">
            <a:off x="5029200" y="4267200"/>
            <a:ext cx="4133850" cy="2590800"/>
            <a:chOff x="-6" y="0"/>
            <a:chExt cx="2694" cy="1728"/>
          </a:xfrm>
        </p:grpSpPr>
        <p:pic>
          <p:nvPicPr>
            <p:cNvPr id="2060" name="Picture 8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6" y="122"/>
              <a:ext cx="1974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1" name="Picture 9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H="1">
              <a:off x="-425" y="552"/>
              <a:ext cx="1152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2" name="Picture 10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H="1">
              <a:off x="-780" y="840"/>
              <a:ext cx="1728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3" name="Picture 11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V="1">
              <a:off x="0" y="48"/>
              <a:ext cx="2688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55" name="Group 12"/>
          <p:cNvGrpSpPr>
            <a:grpSpLocks/>
          </p:cNvGrpSpPr>
          <p:nvPr/>
        </p:nvGrpSpPr>
        <p:grpSpPr bwMode="auto">
          <a:xfrm>
            <a:off x="-9525" y="0"/>
            <a:ext cx="3971925" cy="2590800"/>
            <a:chOff x="-6" y="0"/>
            <a:chExt cx="2694" cy="1728"/>
          </a:xfrm>
        </p:grpSpPr>
        <p:pic>
          <p:nvPicPr>
            <p:cNvPr id="2056" name="Picture 13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6" y="122"/>
              <a:ext cx="1974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H="1">
              <a:off x="-425" y="552"/>
              <a:ext cx="1152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H="1">
              <a:off x="-780" y="840"/>
              <a:ext cx="1728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V="1">
              <a:off x="0" y="48"/>
              <a:ext cx="2688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4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/>
      <p:bldP spid="31747" grpId="1"/>
      <p:bldP spid="31748" grpId="0"/>
      <p:bldP spid="3174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996950" y="1806575"/>
            <a:ext cx="586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  <a:cs typeface="Arial" pitchFamily="34" charset="0"/>
              </a:rPr>
              <a:t>            Hoạt động 1</a:t>
            </a:r>
            <a:r>
              <a:rPr lang="en-US" sz="3600">
                <a:solidFill>
                  <a:srgbClr val="FF3300"/>
                </a:solidFill>
                <a:cs typeface="Arial" pitchFamily="34" charset="0"/>
              </a:rPr>
              <a:t>:</a:t>
            </a:r>
            <a:endParaRPr lang="en-US" sz="3600" b="1">
              <a:solidFill>
                <a:srgbClr val="FF3300"/>
              </a:solidFill>
              <a:cs typeface="Arial" pitchFamily="34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58775" y="2667000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spcAft>
                <a:spcPct val="5000"/>
              </a:spcAft>
            </a:pPr>
            <a:r>
              <a:rPr lang="en-US" sz="3600" b="1" i="1">
                <a:solidFill>
                  <a:srgbClr val="993366"/>
                </a:solidFill>
                <a:cs typeface="Arial" pitchFamily="34" charset="0"/>
              </a:rPr>
              <a:t> - Trong c</a:t>
            </a:r>
            <a:r>
              <a:rPr lang="en-US" sz="3600" b="1" i="1">
                <a:solidFill>
                  <a:srgbClr val="993366"/>
                </a:solidFill>
              </a:rPr>
              <a:t>ốc có chứa gì?</a:t>
            </a:r>
            <a:endParaRPr lang="en-US" sz="3200" b="1">
              <a:solidFill>
                <a:srgbClr val="993366"/>
              </a:solidFill>
              <a:cs typeface="Arial" pitchFamily="34" charset="0"/>
            </a:endParaRP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1524000" y="144463"/>
            <a:ext cx="8001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  <a:cs typeface="Arial" pitchFamily="34" charset="0"/>
              </a:rPr>
              <a:t>                   </a:t>
            </a:r>
            <a:endParaRPr lang="en-US" sz="4000" u="sng">
              <a:solidFill>
                <a:srgbClr val="FF3300"/>
              </a:solidFill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4000">
                <a:cs typeface="Arial" pitchFamily="34" charset="0"/>
              </a:rPr>
              <a:t>  </a:t>
            </a:r>
            <a:r>
              <a:rPr lang="en-US" sz="3200" b="1" i="1">
                <a:cs typeface="Arial" pitchFamily="34" charset="0"/>
              </a:rPr>
              <a:t>Không khí có những tính chất gì?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479425" y="3276600"/>
            <a:ext cx="8077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spcAft>
                <a:spcPct val="5000"/>
              </a:spcAft>
              <a:buFontTx/>
              <a:buChar char="-"/>
            </a:pPr>
            <a:r>
              <a:rPr lang="en-US" sz="3600" b="1" i="1">
                <a:solidFill>
                  <a:srgbClr val="0000FF"/>
                </a:solidFill>
              </a:rPr>
              <a:t> Dùng tay sờ, mắt nhìn, mũi ngửi, lưỡi nếm trong cốc em thấy có gì?</a:t>
            </a:r>
            <a:endParaRPr lang="en-US" sz="3600"/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457200" y="5105400"/>
            <a:ext cx="7772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ct val="5000"/>
              </a:spcAft>
            </a:pPr>
            <a:r>
              <a:rPr lang="en-US" sz="3600" b="1" i="1">
                <a:solidFill>
                  <a:srgbClr val="009999"/>
                </a:solidFill>
              </a:rPr>
              <a:t>- Qua hoạt động 1 không khí có tính chất gì?</a:t>
            </a:r>
            <a:endParaRPr lang="en-US" sz="3600">
              <a:solidFill>
                <a:srgbClr val="009999"/>
              </a:solidFill>
            </a:endParaRPr>
          </a:p>
        </p:txBody>
      </p:sp>
      <p:sp>
        <p:nvSpPr>
          <p:cNvPr id="3079" name="Rectangle 22"/>
          <p:cNvSpPr>
            <a:spLocks noChangeArrowheads="1"/>
          </p:cNvSpPr>
          <p:nvPr/>
        </p:nvSpPr>
        <p:spPr bwMode="auto">
          <a:xfrm>
            <a:off x="609600" y="206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1" hangingPunct="1"/>
            <a:r>
              <a:rPr lang="en-US" sz="3200" b="1">
                <a:solidFill>
                  <a:srgbClr val="0000FF"/>
                </a:solidFill>
              </a:rPr>
              <a:t/>
            </a:r>
            <a:br>
              <a:rPr lang="en-US" sz="3200" b="1">
                <a:solidFill>
                  <a:srgbClr val="0000FF"/>
                </a:solidFill>
              </a:rPr>
            </a:br>
            <a:r>
              <a:rPr lang="en-US" sz="3600" b="1">
                <a:solidFill>
                  <a:srgbClr val="FF00FF"/>
                </a:solidFill>
              </a:rPr>
              <a:t>KHOA HỌC</a:t>
            </a:r>
          </a:p>
        </p:txBody>
      </p:sp>
      <p:grpSp>
        <p:nvGrpSpPr>
          <p:cNvPr id="3080" name="Group 23"/>
          <p:cNvGrpSpPr>
            <a:grpSpLocks/>
          </p:cNvGrpSpPr>
          <p:nvPr/>
        </p:nvGrpSpPr>
        <p:grpSpPr bwMode="auto">
          <a:xfrm rot="10800000">
            <a:off x="5029200" y="4267200"/>
            <a:ext cx="4133850" cy="2590800"/>
            <a:chOff x="-6" y="0"/>
            <a:chExt cx="2694" cy="1728"/>
          </a:xfrm>
        </p:grpSpPr>
        <p:pic>
          <p:nvPicPr>
            <p:cNvPr id="3086" name="Picture 24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6" y="122"/>
              <a:ext cx="1974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7" name="Picture 25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H="1">
              <a:off x="-425" y="552"/>
              <a:ext cx="1152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8" name="Picture 26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H="1">
              <a:off x="-780" y="840"/>
              <a:ext cx="1728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9" name="Picture 27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V="1">
              <a:off x="0" y="48"/>
              <a:ext cx="2688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81" name="Group 28"/>
          <p:cNvGrpSpPr>
            <a:grpSpLocks/>
          </p:cNvGrpSpPr>
          <p:nvPr/>
        </p:nvGrpSpPr>
        <p:grpSpPr bwMode="auto">
          <a:xfrm>
            <a:off x="-9525" y="0"/>
            <a:ext cx="3971925" cy="2590800"/>
            <a:chOff x="-6" y="0"/>
            <a:chExt cx="2694" cy="1728"/>
          </a:xfrm>
        </p:grpSpPr>
        <p:pic>
          <p:nvPicPr>
            <p:cNvPr id="3082" name="Picture 29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6" y="122"/>
              <a:ext cx="1974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3" name="Picture 30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H="1">
              <a:off x="-425" y="552"/>
              <a:ext cx="1152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Picture 31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H="1">
              <a:off x="-780" y="840"/>
              <a:ext cx="1728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5" name="Picture 32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V="1">
              <a:off x="0" y="48"/>
              <a:ext cx="2688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/>
      <p:bldP spid="29710" grpId="0"/>
      <p:bldP spid="297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381000" y="423863"/>
            <a:ext cx="8763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  <a:cs typeface="Arial" pitchFamily="34" charset="0"/>
              </a:rPr>
              <a:t>                   </a:t>
            </a:r>
            <a:endParaRPr lang="en-US" sz="4000" u="sng">
              <a:solidFill>
                <a:srgbClr val="FF3300"/>
              </a:solidFill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4000">
                <a:cs typeface="Arial" pitchFamily="34" charset="0"/>
              </a:rPr>
              <a:t>  </a:t>
            </a:r>
            <a:r>
              <a:rPr lang="en-US" sz="4000" b="1" i="1">
                <a:cs typeface="Arial" pitchFamily="34" charset="0"/>
              </a:rPr>
              <a:t>Không khí có những tính chất gì?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514600" y="1981200"/>
            <a:ext cx="327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33CC"/>
                </a:solidFill>
                <a:cs typeface="Arial" pitchFamily="34" charset="0"/>
              </a:rPr>
              <a:t>Hoạt động 2</a:t>
            </a:r>
            <a:r>
              <a:rPr lang="en-US" sz="3600">
                <a:solidFill>
                  <a:srgbClr val="0033CC"/>
                </a:solidFill>
                <a:cs typeface="Arial" pitchFamily="34" charset="0"/>
              </a:rPr>
              <a:t>: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447800" y="2495550"/>
            <a:ext cx="6705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 i="1">
                <a:solidFill>
                  <a:srgbClr val="FF00FF"/>
                </a:solidFill>
              </a:rPr>
              <a:t>- Mô tả hình dạng của các quả</a:t>
            </a:r>
          </a:p>
          <a:p>
            <a:pPr eaLnBrk="1" hangingPunct="1"/>
            <a:r>
              <a:rPr lang="en-US" sz="3200" b="1" i="1">
                <a:solidFill>
                  <a:srgbClr val="FF00FF"/>
                </a:solidFill>
              </a:rPr>
              <a:t> bóng vừa được thổi?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1252538" y="4953000"/>
            <a:ext cx="6934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i="1">
                <a:solidFill>
                  <a:srgbClr val="FF00FF"/>
                </a:solidFill>
              </a:rPr>
              <a:t>-</a:t>
            </a:r>
            <a:r>
              <a:rPr lang="en-US" sz="3200" b="1" i="1">
                <a:solidFill>
                  <a:srgbClr val="0033CC"/>
                </a:solidFill>
              </a:rPr>
              <a:t> </a:t>
            </a:r>
            <a:r>
              <a:rPr lang="en-US" sz="3200" b="1" i="1">
                <a:solidFill>
                  <a:srgbClr val="FF00FF"/>
                </a:solidFill>
              </a:rPr>
              <a:t>Qua hoạt động chơi trên, chứng tỏ không khí có hình dạng nhất định không? Vì sao?</a:t>
            </a:r>
          </a:p>
          <a:p>
            <a:pPr eaLnBrk="1" hangingPunct="1">
              <a:spcBef>
                <a:spcPct val="50000"/>
              </a:spcBef>
            </a:pPr>
            <a:endParaRPr lang="en-US" sz="3200">
              <a:solidFill>
                <a:srgbClr val="FF00FF"/>
              </a:solidFill>
            </a:endParaRPr>
          </a:p>
        </p:txBody>
      </p:sp>
      <p:sp>
        <p:nvSpPr>
          <p:cNvPr id="4102" name="Rectangle 13"/>
          <p:cNvSpPr>
            <a:spLocks noChangeArrowheads="1"/>
          </p:cNvSpPr>
          <p:nvPr/>
        </p:nvSpPr>
        <p:spPr bwMode="auto">
          <a:xfrm>
            <a:off x="609600" y="2270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1" hangingPunct="1"/>
            <a:r>
              <a:rPr lang="en-US" sz="3600" b="1">
                <a:solidFill>
                  <a:srgbClr val="FF00FF"/>
                </a:solidFill>
              </a:rPr>
              <a:t>KHOA HỌC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1408113" y="3733800"/>
            <a:ext cx="6553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FF"/>
                </a:solidFill>
              </a:rPr>
              <a:t>- Cái gì làm cho quả bóng căng phồng lên?</a:t>
            </a:r>
          </a:p>
        </p:txBody>
      </p:sp>
      <p:grpSp>
        <p:nvGrpSpPr>
          <p:cNvPr id="4104" name="Group 15"/>
          <p:cNvGrpSpPr>
            <a:grpSpLocks/>
          </p:cNvGrpSpPr>
          <p:nvPr/>
        </p:nvGrpSpPr>
        <p:grpSpPr bwMode="auto">
          <a:xfrm rot="10800000">
            <a:off x="5029200" y="4267200"/>
            <a:ext cx="4133850" cy="2590800"/>
            <a:chOff x="-6" y="0"/>
            <a:chExt cx="2694" cy="1728"/>
          </a:xfrm>
        </p:grpSpPr>
        <p:pic>
          <p:nvPicPr>
            <p:cNvPr id="4110" name="Picture 16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6" y="122"/>
              <a:ext cx="1974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1" name="Picture 17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H="1">
              <a:off x="-425" y="552"/>
              <a:ext cx="1152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2" name="Picture 18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H="1">
              <a:off x="-780" y="840"/>
              <a:ext cx="1728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3" name="Picture 19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V="1">
              <a:off x="0" y="48"/>
              <a:ext cx="2688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05" name="Group 20"/>
          <p:cNvGrpSpPr>
            <a:grpSpLocks/>
          </p:cNvGrpSpPr>
          <p:nvPr/>
        </p:nvGrpSpPr>
        <p:grpSpPr bwMode="auto">
          <a:xfrm>
            <a:off x="-9525" y="0"/>
            <a:ext cx="3971925" cy="2590800"/>
            <a:chOff x="-6" y="0"/>
            <a:chExt cx="2694" cy="1728"/>
          </a:xfrm>
        </p:grpSpPr>
        <p:pic>
          <p:nvPicPr>
            <p:cNvPr id="4106" name="Picture 21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6" y="122"/>
              <a:ext cx="1974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Picture 22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H="1">
              <a:off x="-425" y="552"/>
              <a:ext cx="1152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8" name="Picture 23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H="1">
              <a:off x="-780" y="840"/>
              <a:ext cx="1728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9" name="Picture 24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V="1">
              <a:off x="0" y="48"/>
              <a:ext cx="2688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  <p:bldP spid="25609" grpId="0"/>
      <p:bldP spid="256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514350"/>
            <a:ext cx="9144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  <a:cs typeface="Arial" pitchFamily="34" charset="0"/>
              </a:rPr>
              <a:t>                   </a:t>
            </a:r>
            <a:endParaRPr lang="en-US" sz="4000" u="sng">
              <a:solidFill>
                <a:srgbClr val="FF3300"/>
              </a:solidFill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4000">
                <a:cs typeface="Arial" pitchFamily="34" charset="0"/>
              </a:rPr>
              <a:t>  </a:t>
            </a:r>
            <a:r>
              <a:rPr lang="en-US" sz="4000" b="1" i="1">
                <a:cs typeface="Arial" pitchFamily="34" charset="0"/>
              </a:rPr>
              <a:t>Không khí có những tính chất gì?</a:t>
            </a:r>
          </a:p>
        </p:txBody>
      </p:sp>
      <p:pic>
        <p:nvPicPr>
          <p:cNvPr id="5123" name="Picture 4" descr="qustionmed_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074863"/>
            <a:ext cx="9906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219200" y="3246438"/>
            <a:ext cx="6477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i="1">
                <a:solidFill>
                  <a:srgbClr val="0033CC"/>
                </a:solidFill>
              </a:rPr>
              <a:t>-Nêu một số ví dụ khác chứng tỏ không khí không có hình dạng nhất định?</a:t>
            </a:r>
          </a:p>
          <a:p>
            <a:pPr eaLnBrk="1" hangingPunct="1">
              <a:spcBef>
                <a:spcPct val="50000"/>
              </a:spcBef>
            </a:pPr>
            <a:endParaRPr lang="en-US" sz="3200" b="1" i="1">
              <a:solidFill>
                <a:srgbClr val="0033CC"/>
              </a:solidFill>
            </a:endParaRPr>
          </a:p>
        </p:txBody>
      </p:sp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609600" y="2063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1" hangingPunct="1"/>
            <a:r>
              <a:rPr lang="en-US" sz="3600" b="1">
                <a:solidFill>
                  <a:srgbClr val="FF00FF"/>
                </a:solidFill>
              </a:rPr>
              <a:t>KHOA HỌC</a:t>
            </a:r>
          </a:p>
        </p:txBody>
      </p:sp>
      <p:grpSp>
        <p:nvGrpSpPr>
          <p:cNvPr id="5126" name="Group 9"/>
          <p:cNvGrpSpPr>
            <a:grpSpLocks/>
          </p:cNvGrpSpPr>
          <p:nvPr/>
        </p:nvGrpSpPr>
        <p:grpSpPr bwMode="auto">
          <a:xfrm rot="10800000">
            <a:off x="5029200" y="4267200"/>
            <a:ext cx="4133850" cy="2590800"/>
            <a:chOff x="-6" y="0"/>
            <a:chExt cx="2694" cy="1728"/>
          </a:xfrm>
        </p:grpSpPr>
        <p:pic>
          <p:nvPicPr>
            <p:cNvPr id="5132" name="Picture 10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6" y="122"/>
              <a:ext cx="1974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3" name="Picture 11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 flipH="1">
              <a:off x="-425" y="552"/>
              <a:ext cx="1152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4" name="Picture 12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 flipH="1">
              <a:off x="-780" y="840"/>
              <a:ext cx="1728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5" name="Picture 13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48"/>
              <a:ext cx="2688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127" name="Group 14"/>
          <p:cNvGrpSpPr>
            <a:grpSpLocks/>
          </p:cNvGrpSpPr>
          <p:nvPr/>
        </p:nvGrpSpPr>
        <p:grpSpPr bwMode="auto">
          <a:xfrm>
            <a:off x="-9525" y="0"/>
            <a:ext cx="3971925" cy="2590800"/>
            <a:chOff x="-6" y="0"/>
            <a:chExt cx="2694" cy="1728"/>
          </a:xfrm>
        </p:grpSpPr>
        <p:pic>
          <p:nvPicPr>
            <p:cNvPr id="5128" name="Picture 15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6" y="122"/>
              <a:ext cx="1974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16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 flipH="1">
              <a:off x="-425" y="552"/>
              <a:ext cx="1152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17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 flipH="1">
              <a:off x="-780" y="840"/>
              <a:ext cx="1728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18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48"/>
              <a:ext cx="2688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2362200"/>
            <a:ext cx="914400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  <a:cs typeface="Arial" pitchFamily="34" charset="0"/>
              </a:rPr>
              <a:t>Hoạt động 3:</a:t>
            </a:r>
            <a:r>
              <a:rPr lang="en-US" sz="3600" b="1">
                <a:cs typeface="Arial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 i="1">
                <a:solidFill>
                  <a:srgbClr val="0033CC"/>
                </a:solidFill>
                <a:cs typeface="Arial" pitchFamily="34" charset="0"/>
              </a:rPr>
              <a:t>-Làm thí nghiệm như hình 2a,2b,2c sgk và sử dụng hai từ “nén lại” và “giãn ra” để nói về tính chất của không khí qua thí nghiệm này.</a:t>
            </a:r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609600" y="419100"/>
            <a:ext cx="8001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  <a:cs typeface="Arial" pitchFamily="34" charset="0"/>
              </a:rPr>
              <a:t>                   </a:t>
            </a:r>
            <a:endParaRPr lang="en-US" sz="3600" u="sng">
              <a:solidFill>
                <a:srgbClr val="FF3300"/>
              </a:solidFill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600">
                <a:cs typeface="Arial" pitchFamily="34" charset="0"/>
              </a:rPr>
              <a:t>  </a:t>
            </a:r>
            <a:r>
              <a:rPr lang="en-US" sz="3600" b="1" i="1">
                <a:cs typeface="Arial" pitchFamily="34" charset="0"/>
              </a:rPr>
              <a:t>Không khí có những tính chất gì?</a:t>
            </a:r>
          </a:p>
        </p:txBody>
      </p:sp>
      <p:sp>
        <p:nvSpPr>
          <p:cNvPr id="6148" name="Rectangle 9"/>
          <p:cNvSpPr>
            <a:spLocks noChangeArrowheads="1"/>
          </p:cNvSpPr>
          <p:nvPr/>
        </p:nvSpPr>
        <p:spPr bwMode="auto">
          <a:xfrm>
            <a:off x="609600" y="2682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1" hangingPunct="1"/>
            <a:r>
              <a:rPr lang="en-US" sz="3200" b="1">
                <a:solidFill>
                  <a:srgbClr val="FF00FF"/>
                </a:solidFill>
              </a:rPr>
              <a:t>KHOA HỌC</a:t>
            </a:r>
          </a:p>
        </p:txBody>
      </p:sp>
      <p:grpSp>
        <p:nvGrpSpPr>
          <p:cNvPr id="6149" name="Group 10"/>
          <p:cNvGrpSpPr>
            <a:grpSpLocks/>
          </p:cNvGrpSpPr>
          <p:nvPr/>
        </p:nvGrpSpPr>
        <p:grpSpPr bwMode="auto">
          <a:xfrm rot="10800000">
            <a:off x="5029200" y="4267200"/>
            <a:ext cx="4133850" cy="2590800"/>
            <a:chOff x="-6" y="0"/>
            <a:chExt cx="2694" cy="1728"/>
          </a:xfrm>
        </p:grpSpPr>
        <p:pic>
          <p:nvPicPr>
            <p:cNvPr id="6155" name="Picture 11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6" y="122"/>
              <a:ext cx="1974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6" name="Picture 12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H="1">
              <a:off x="-425" y="552"/>
              <a:ext cx="1152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7" name="Picture 13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H="1">
              <a:off x="-780" y="840"/>
              <a:ext cx="1728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8" name="Picture 14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V="1">
              <a:off x="0" y="48"/>
              <a:ext cx="2688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50" name="Group 15"/>
          <p:cNvGrpSpPr>
            <a:grpSpLocks/>
          </p:cNvGrpSpPr>
          <p:nvPr/>
        </p:nvGrpSpPr>
        <p:grpSpPr bwMode="auto">
          <a:xfrm>
            <a:off x="-9525" y="0"/>
            <a:ext cx="3971925" cy="2590800"/>
            <a:chOff x="-6" y="0"/>
            <a:chExt cx="2694" cy="1728"/>
          </a:xfrm>
        </p:grpSpPr>
        <p:pic>
          <p:nvPicPr>
            <p:cNvPr id="6151" name="Picture 16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6" y="122"/>
              <a:ext cx="1974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Picture 17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H="1">
              <a:off x="-425" y="552"/>
              <a:ext cx="1152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Picture 18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H="1">
              <a:off x="-780" y="840"/>
              <a:ext cx="1728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19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V="1">
              <a:off x="0" y="48"/>
              <a:ext cx="2688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685800" y="206375"/>
            <a:ext cx="7772400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990099"/>
                </a:solidFill>
                <a:cs typeface="Arial" pitchFamily="34" charset="0"/>
              </a:rPr>
              <a:t>Quan sát hình sau và cho biết :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cs typeface="Arial" pitchFamily="34" charset="0"/>
              </a:rPr>
              <a:t>     </a:t>
            </a:r>
            <a:endParaRPr lang="en-US" sz="3600" b="1" i="1">
              <a:solidFill>
                <a:schemeClr val="accent2"/>
              </a:solidFill>
              <a:cs typeface="Arial" pitchFamily="34" charset="0"/>
            </a:endParaRPr>
          </a:p>
        </p:txBody>
      </p:sp>
      <p:pic>
        <p:nvPicPr>
          <p:cNvPr id="14341" name="Picture 5" descr="Tinh_chat_cua_khong_khi"/>
          <p:cNvPicPr>
            <a:picLocks noChangeAspect="1" noChangeArrowheads="1"/>
          </p:cNvPicPr>
          <p:nvPr/>
        </p:nvPicPr>
        <p:blipFill>
          <a:blip r:embed="rId2"/>
          <a:srcRect t="562" r="61000"/>
          <a:stretch>
            <a:fillRect/>
          </a:stretch>
        </p:blipFill>
        <p:spPr bwMode="auto">
          <a:xfrm>
            <a:off x="914400" y="2438400"/>
            <a:ext cx="3124200" cy="3295650"/>
          </a:xfrm>
          <a:prstGeom prst="rect">
            <a:avLst/>
          </a:prstGeom>
          <a:solidFill>
            <a:srgbClr val="CC3300"/>
          </a:solidFill>
          <a:ln w="952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14342" name="Picture 6" descr="Tinh_chat_cua_khong_khi"/>
          <p:cNvPicPr>
            <a:picLocks noChangeAspect="1" noChangeArrowheads="1"/>
          </p:cNvPicPr>
          <p:nvPr/>
        </p:nvPicPr>
        <p:blipFill>
          <a:blip r:embed="rId2"/>
          <a:srcRect l="57001" t="2809"/>
          <a:stretch>
            <a:fillRect/>
          </a:stretch>
        </p:blipFill>
        <p:spPr bwMode="auto">
          <a:xfrm>
            <a:off x="4818063" y="2362200"/>
            <a:ext cx="3503612" cy="337185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143000" y="5732463"/>
            <a:ext cx="2914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4000" b="1">
                <a:cs typeface="Arial" pitchFamily="34" charset="0"/>
              </a:rPr>
              <a:t>-Bơm bóng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4570413" y="5807075"/>
            <a:ext cx="4270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4000" b="1">
                <a:cs typeface="Arial" pitchFamily="34" charset="0"/>
              </a:rPr>
              <a:t>-bơm lốp xe đạp.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762000" y="685800"/>
            <a:ext cx="7848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i="1">
                <a:solidFill>
                  <a:schemeClr val="accent2"/>
                </a:solidFill>
                <a:cs typeface="Arial" pitchFamily="34" charset="0"/>
              </a:rPr>
              <a:t>-Người ta vận dụng tính chất của không khí để làm gì qua hai bức tranh này?</a:t>
            </a:r>
          </a:p>
        </p:txBody>
      </p:sp>
      <p:grpSp>
        <p:nvGrpSpPr>
          <p:cNvPr id="7176" name="Group 10"/>
          <p:cNvGrpSpPr>
            <a:grpSpLocks/>
          </p:cNvGrpSpPr>
          <p:nvPr/>
        </p:nvGrpSpPr>
        <p:grpSpPr bwMode="auto">
          <a:xfrm rot="10800000">
            <a:off x="5029200" y="4267200"/>
            <a:ext cx="4133850" cy="2590800"/>
            <a:chOff x="-6" y="0"/>
            <a:chExt cx="2694" cy="1728"/>
          </a:xfrm>
        </p:grpSpPr>
        <p:pic>
          <p:nvPicPr>
            <p:cNvPr id="7182" name="Picture 11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6" y="122"/>
              <a:ext cx="1974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12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 flipH="1">
              <a:off x="-425" y="552"/>
              <a:ext cx="1152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4" name="Picture 13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 flipH="1">
              <a:off x="-780" y="840"/>
              <a:ext cx="1728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5" name="Picture 14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48"/>
              <a:ext cx="2688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177" name="Group 15"/>
          <p:cNvGrpSpPr>
            <a:grpSpLocks/>
          </p:cNvGrpSpPr>
          <p:nvPr/>
        </p:nvGrpSpPr>
        <p:grpSpPr bwMode="auto">
          <a:xfrm>
            <a:off x="-9525" y="0"/>
            <a:ext cx="3971925" cy="2590800"/>
            <a:chOff x="-6" y="0"/>
            <a:chExt cx="2694" cy="1728"/>
          </a:xfrm>
        </p:grpSpPr>
        <p:pic>
          <p:nvPicPr>
            <p:cNvPr id="7178" name="Picture 16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6" y="122"/>
              <a:ext cx="1974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9" name="Picture 17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 flipH="1">
              <a:off x="-425" y="552"/>
              <a:ext cx="1152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0" name="Picture 18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 flipH="1">
              <a:off x="-780" y="840"/>
              <a:ext cx="1728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1" name="Picture 19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48"/>
              <a:ext cx="2688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  <p:bldP spid="14344" grpId="0"/>
      <p:bldP spid="143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295400" y="2847975"/>
            <a:ext cx="6934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200" b="1" i="1">
                <a:solidFill>
                  <a:srgbClr val="0000FF"/>
                </a:solidFill>
              </a:rPr>
              <a:t>Trong thực tế đời sống con người đã ứng dụng tính chất của không khí vào những việc gì?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09600" y="358775"/>
            <a:ext cx="80010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3300"/>
                </a:solidFill>
                <a:cs typeface="Arial" pitchFamily="34" charset="0"/>
              </a:rPr>
              <a:t>                   </a:t>
            </a:r>
            <a:endParaRPr lang="en-US" sz="4000" u="sng">
              <a:solidFill>
                <a:srgbClr val="FF3300"/>
              </a:solidFill>
              <a:cs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4000">
                <a:cs typeface="Arial" pitchFamily="34" charset="0"/>
              </a:rPr>
              <a:t>  </a:t>
            </a:r>
            <a:r>
              <a:rPr lang="en-US" sz="4000" b="1" i="1">
                <a:cs typeface="Arial" pitchFamily="34" charset="0"/>
              </a:rPr>
              <a:t>Không khí có những tính chất gì?</a:t>
            </a:r>
          </a:p>
        </p:txBody>
      </p:sp>
      <p:pic>
        <p:nvPicPr>
          <p:cNvPr id="8196" name="Picture 4" descr="qustionmed_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1828800"/>
            <a:ext cx="9906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609600" y="1857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1" hangingPunct="1"/>
            <a:r>
              <a:rPr lang="en-US" sz="3600" b="1">
                <a:solidFill>
                  <a:srgbClr val="FF00FF"/>
                </a:solidFill>
              </a:rPr>
              <a:t>KHOA HỌC</a:t>
            </a:r>
          </a:p>
        </p:txBody>
      </p:sp>
      <p:grpSp>
        <p:nvGrpSpPr>
          <p:cNvPr id="8198" name="Group 10"/>
          <p:cNvGrpSpPr>
            <a:grpSpLocks/>
          </p:cNvGrpSpPr>
          <p:nvPr/>
        </p:nvGrpSpPr>
        <p:grpSpPr bwMode="auto">
          <a:xfrm rot="10800000">
            <a:off x="5029200" y="4267200"/>
            <a:ext cx="4133850" cy="2590800"/>
            <a:chOff x="-6" y="0"/>
            <a:chExt cx="2694" cy="1728"/>
          </a:xfrm>
        </p:grpSpPr>
        <p:pic>
          <p:nvPicPr>
            <p:cNvPr id="8204" name="Picture 11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6" y="122"/>
              <a:ext cx="1974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5" name="Picture 12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 flipH="1">
              <a:off x="-425" y="552"/>
              <a:ext cx="1152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6" name="Picture 13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 flipH="1">
              <a:off x="-780" y="840"/>
              <a:ext cx="1728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7" name="Picture 14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48"/>
              <a:ext cx="2688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199" name="Group 15"/>
          <p:cNvGrpSpPr>
            <a:grpSpLocks/>
          </p:cNvGrpSpPr>
          <p:nvPr/>
        </p:nvGrpSpPr>
        <p:grpSpPr bwMode="auto">
          <a:xfrm>
            <a:off x="-9525" y="0"/>
            <a:ext cx="3971925" cy="2590800"/>
            <a:chOff x="-6" y="0"/>
            <a:chExt cx="2694" cy="1728"/>
          </a:xfrm>
        </p:grpSpPr>
        <p:pic>
          <p:nvPicPr>
            <p:cNvPr id="8200" name="Picture 16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6" y="122"/>
              <a:ext cx="1974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Picture 17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 flipH="1">
              <a:off x="-425" y="552"/>
              <a:ext cx="1152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2" name="Picture 18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 flipH="1">
              <a:off x="-780" y="840"/>
              <a:ext cx="1728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3" name="Picture 19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V="1">
              <a:off x="0" y="48"/>
              <a:ext cx="2688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6400800"/>
            <a:ext cx="9372600" cy="4572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-7448550" y="6278563"/>
            <a:ext cx="15449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/>
          </a:p>
        </p:txBody>
      </p:sp>
      <p:pic>
        <p:nvPicPr>
          <p:cNvPr id="9220" name="Picture 4" descr="006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400800"/>
          </a:xfrm>
          <a:noFill/>
        </p:spPr>
      </p:pic>
      <p:pic>
        <p:nvPicPr>
          <p:cNvPr id="9221" name="Picture 5" descr="16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4062">
            <a:off x="4267200" y="2209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-36271200" y="6381750"/>
            <a:ext cx="36271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FF00"/>
                </a:solidFill>
              </a:rPr>
              <a:t>Kính chúc các thầy giáo, các em sinh mạnh khoẻ, hạnh phúc.  </a:t>
            </a:r>
          </a:p>
          <a:p>
            <a:pPr>
              <a:spcBef>
                <a:spcPct val="50000"/>
              </a:spcBef>
            </a:pPr>
            <a:endParaRPr lang="en-US" sz="3200">
              <a:solidFill>
                <a:srgbClr val="00FF00"/>
              </a:solidFill>
            </a:endParaRPr>
          </a:p>
        </p:txBody>
      </p:sp>
      <p:pic>
        <p:nvPicPr>
          <p:cNvPr id="9223" name="Picture 8" descr="Giam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71763" y="2338388"/>
            <a:ext cx="38004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AutoShape 10">
            <a:hlinkClick r:id="rId5" action="ppaction://hlinkfile" highlightClick="1"/>
          </p:cNvPr>
          <p:cNvSpPr>
            <a:spLocks noChangeArrowheads="1"/>
          </p:cNvSpPr>
          <p:nvPr/>
        </p:nvSpPr>
        <p:spPr bwMode="auto">
          <a:xfrm>
            <a:off x="1219200" y="4876800"/>
            <a:ext cx="1524000" cy="8382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1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1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8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8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306</Words>
  <Application>Microsoft Office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Thien 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 Cop.</dc:creator>
  <cp:lastModifiedBy>CSTeam</cp:lastModifiedBy>
  <cp:revision>67</cp:revision>
  <dcterms:created xsi:type="dcterms:W3CDTF">2008-11-02T23:22:07Z</dcterms:created>
  <dcterms:modified xsi:type="dcterms:W3CDTF">2016-06-30T01:08:59Z</dcterms:modified>
</cp:coreProperties>
</file>