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336" r:id="rId2"/>
    <p:sldId id="340" r:id="rId3"/>
    <p:sldId id="362" r:id="rId4"/>
    <p:sldId id="366" r:id="rId5"/>
    <p:sldId id="380" r:id="rId6"/>
    <p:sldId id="360" r:id="rId7"/>
    <p:sldId id="372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ở đầu" id="{DCEC9BB9-0A89-46B3-89CF-F6911E39BE39}">
          <p14:sldIdLst>
            <p14:sldId id="336"/>
          </p14:sldIdLst>
        </p14:section>
        <p14:section name="BÀI 30" id="{796A716C-1753-4C49-983A-CB0746CE4563}">
          <p14:sldIdLst>
            <p14:sldId id="340"/>
            <p14:sldId id="362"/>
            <p14:sldId id="366"/>
            <p14:sldId id="380"/>
            <p14:sldId id="360"/>
            <p14:sldId id="372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3DC"/>
    <a:srgbClr val="EA7E7E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2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12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l">
              <a:buNone/>
              <a:defRPr sz="3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257" y="288963"/>
            <a:ext cx="1015668" cy="13414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118051" y="375835"/>
            <a:ext cx="1726132" cy="1131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27614" y="3590220"/>
            <a:ext cx="5736772" cy="326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30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400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Trường</a:t>
            </a:r>
            <a:r>
              <a:rPr lang="en-US" baseline="0" smtClean="0"/>
              <a:t> tiểu học Chi Lăng – Tân Bình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>
            <a:noAutofit/>
          </a:bodyPr>
          <a:lstStyle>
            <a:lvl1pPr algn="ctr">
              <a:defRPr sz="3200">
                <a:solidFill>
                  <a:schemeClr val="bg2"/>
                </a:solidFill>
              </a:defRPr>
            </a:lvl1pPr>
            <a:lvl2pPr algn="ctr">
              <a:defRPr sz="3200">
                <a:solidFill>
                  <a:schemeClr val="bg2"/>
                </a:solidFill>
              </a:defRPr>
            </a:lvl2pPr>
            <a:lvl3pPr algn="ctr">
              <a:defRPr sz="3200">
                <a:solidFill>
                  <a:schemeClr val="bg2"/>
                </a:solidFill>
              </a:defRPr>
            </a:lvl3pPr>
            <a:lvl4pPr algn="ctr">
              <a:defRPr sz="3200">
                <a:solidFill>
                  <a:schemeClr val="bg2"/>
                </a:solidFill>
              </a:defRPr>
            </a:lvl4pPr>
            <a:lvl5pPr algn="ctr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5769" y="5297317"/>
            <a:ext cx="2680462" cy="15268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7894749" y="149154"/>
            <a:ext cx="448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Bài</a:t>
            </a:r>
            <a:r>
              <a:rPr lang="en-US" baseline="0" smtClean="0"/>
              <a:t> </a:t>
            </a:r>
            <a:r>
              <a:rPr lang="en-US" baseline="0" smtClean="0"/>
              <a:t>31: KÍ ÂM BÀI NHẠC ĐƠN GIẢN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35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634290"/>
          </a:xfrm>
        </p:spPr>
        <p:txBody>
          <a:bodyPr>
            <a:noAutofit/>
          </a:bodyPr>
          <a:lstStyle>
            <a:lvl1pPr algn="ctr">
              <a:defRPr sz="3200">
                <a:solidFill>
                  <a:schemeClr val="bg2"/>
                </a:solidFill>
              </a:defRPr>
            </a:lvl1pPr>
            <a:lvl2pPr algn="ctr">
              <a:defRPr sz="3200">
                <a:solidFill>
                  <a:schemeClr val="bg2"/>
                </a:solidFill>
              </a:defRPr>
            </a:lvl2pPr>
            <a:lvl3pPr algn="ctr">
              <a:defRPr sz="3200">
                <a:solidFill>
                  <a:schemeClr val="bg2"/>
                </a:solidFill>
              </a:defRPr>
            </a:lvl3pPr>
            <a:lvl4pPr algn="ctr">
              <a:defRPr sz="3200">
                <a:solidFill>
                  <a:schemeClr val="bg2"/>
                </a:solidFill>
              </a:defRPr>
            </a:lvl4pPr>
            <a:lvl5pPr algn="ctr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19675" y="5758404"/>
            <a:ext cx="2152650" cy="10995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10139" y="161842"/>
            <a:ext cx="400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Trường</a:t>
            </a:r>
            <a:r>
              <a:rPr lang="en-US" baseline="0" smtClean="0"/>
              <a:t> tiểu học Chi Lăng – Tân Bình</a:t>
            </a: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894749" y="149154"/>
            <a:ext cx="448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Bài</a:t>
            </a:r>
            <a:r>
              <a:rPr lang="en-US" baseline="0" smtClean="0"/>
              <a:t> </a:t>
            </a:r>
            <a:r>
              <a:rPr lang="en-US" baseline="0" smtClean="0"/>
              <a:t>31: KÍ ÂM BÀI NHẠC ĐƠN GIẢN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5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72446"/>
          </a:xfrm>
        </p:spPr>
        <p:txBody>
          <a:bodyPr>
            <a:noAutofit/>
          </a:bodyPr>
          <a:lstStyle>
            <a:lvl1pPr algn="ctr">
              <a:defRPr sz="3200">
                <a:solidFill>
                  <a:schemeClr val="bg2"/>
                </a:solidFill>
              </a:defRPr>
            </a:lvl1pPr>
            <a:lvl2pPr algn="ctr">
              <a:defRPr sz="3200">
                <a:solidFill>
                  <a:schemeClr val="bg2"/>
                </a:solidFill>
              </a:defRPr>
            </a:lvl2pPr>
            <a:lvl3pPr algn="ctr">
              <a:defRPr sz="3200">
                <a:solidFill>
                  <a:schemeClr val="bg2"/>
                </a:solidFill>
              </a:defRPr>
            </a:lvl3pPr>
            <a:lvl4pPr algn="ctr">
              <a:defRPr sz="3200">
                <a:solidFill>
                  <a:schemeClr val="bg2"/>
                </a:solidFill>
              </a:defRPr>
            </a:lvl4pPr>
            <a:lvl5pPr algn="ctr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0800000" flipV="1">
            <a:off x="4125685" y="5730611"/>
            <a:ext cx="3940630" cy="10573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510139" y="161842"/>
            <a:ext cx="400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Trường</a:t>
            </a:r>
            <a:r>
              <a:rPr lang="en-US" baseline="0" smtClean="0"/>
              <a:t> tiểu học Chi Lăng – Tân Bình</a:t>
            </a:r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894749" y="149154"/>
            <a:ext cx="448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Bài</a:t>
            </a:r>
            <a:r>
              <a:rPr lang="en-US" baseline="0" smtClean="0"/>
              <a:t> </a:t>
            </a:r>
            <a:r>
              <a:rPr lang="en-US" baseline="0" smtClean="0"/>
              <a:t>31: KÍ ÂM BÀI NHẠC ĐƠN GIẢN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4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685" r:id="rId3"/>
    <p:sldLayoutId id="2147483686" r:id="rId4"/>
    <p:sldLayoutId id="2147483704" r:id="rId5"/>
    <p:sldLayoutId id="214748370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01969"/>
            <a:ext cx="12192000" cy="17393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smtClean="0"/>
              <a:t>Bài </a:t>
            </a:r>
            <a:r>
              <a:rPr lang="en-US" sz="3600" smtClean="0"/>
              <a:t>31: KÍ ÂM BÀI NHẠC ĐƠN GIẢN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86422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9707" y="1821620"/>
            <a:ext cx="3696236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/>
              <a:t>4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1519706" y="2901724"/>
            <a:ext cx="3696237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Chọn tác giả của bài nhạc</a:t>
            </a:r>
            <a:r>
              <a:rPr lang="en-US" sz="2800" smtClean="0">
                <a:solidFill>
                  <a:schemeClr val="bg1"/>
                </a:solidFill>
              </a:rPr>
              <a:t>.</a:t>
            </a:r>
          </a:p>
          <a:p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712" y="1727749"/>
            <a:ext cx="3385946" cy="396273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15412" y="2400725"/>
            <a:ext cx="1400556" cy="22656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11613" y="3374265"/>
            <a:ext cx="2933141" cy="296213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2: TIÊU ĐỀ BÀI NHẠC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37370" y="5153433"/>
            <a:ext cx="911159" cy="296213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749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824" y="1821620"/>
            <a:ext cx="4559119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656824" y="2901724"/>
            <a:ext cx="4559120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Chọn hình nốt trên thanh kí âm.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Nhập chuột lên vị trí dòng hoặc khe trên khuông nhạc để kí âm.</a:t>
            </a:r>
            <a:endParaRPr lang="en-US" sz="2800" smtClean="0">
              <a:solidFill>
                <a:schemeClr val="bg1"/>
              </a:solidFill>
            </a:endParaRPr>
          </a:p>
          <a:p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844" y="1582175"/>
            <a:ext cx="6201640" cy="43059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127350" y="3739187"/>
            <a:ext cx="270453" cy="227506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3: THAO TÁC KÍ ÂM</a:t>
            </a:r>
          </a:p>
        </p:txBody>
      </p:sp>
    </p:spTree>
    <p:extLst>
      <p:ext uri="{BB962C8B-B14F-4D97-AF65-F5344CB8AC3E}">
        <p14:creationId xmlns:p14="http://schemas.microsoft.com/office/powerpoint/2010/main" val="1794368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824" y="1821620"/>
            <a:ext cx="4559119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 smtClean="0"/>
              <a:t>2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656824" y="2901724"/>
            <a:ext cx="4559120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Xóa nốt kí âm sai</a:t>
            </a:r>
            <a:r>
              <a:rPr lang="en-US" sz="28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Chọn công cụ Eraser.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Nhấp trái chuột tại vị trí cần xóa.</a:t>
            </a:r>
          </a:p>
          <a:p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3: THAO TÁC KÍ ÂM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296" y="2144454"/>
            <a:ext cx="6696087" cy="11316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39439" y="2845927"/>
            <a:ext cx="360605" cy="317658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724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824" y="1821620"/>
            <a:ext cx="4559119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/>
              <a:t>3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656824" y="2901724"/>
            <a:ext cx="4559120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Xóa nhiều nốt</a:t>
            </a:r>
            <a:r>
              <a:rPr lang="en-US" sz="28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Chọn công cụ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Kéo thả chuột chọn khối cần xóa, nhấn phím Delete.</a:t>
            </a:r>
          </a:p>
          <a:p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3: THAO TÁC KÍ ÂM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296" y="2144454"/>
            <a:ext cx="6696087" cy="11316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14449" y="2862783"/>
            <a:ext cx="360605" cy="317658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121" y="3572390"/>
            <a:ext cx="481571" cy="3985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296" y="3722913"/>
            <a:ext cx="6255401" cy="137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955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4: THỰC HÀNH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2382592" y="1416677"/>
            <a:ext cx="7405351" cy="3796731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Em hãy kí âm bài TẬP ĐỌC NHẠC 1</a:t>
            </a:r>
            <a:endParaRPr lang="en-US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0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4: THỰC HÀNH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2382592" y="1416677"/>
            <a:ext cx="7405351" cy="3796731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Sau khi kí âm, em có thể nghe lại bài nhạc bằng cách nhấp vào nút lệnh phát nhạc (Play) và ngừng (Stop).</a:t>
            </a:r>
            <a:endParaRPr lang="en-US" sz="320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473" y="4519812"/>
            <a:ext cx="1110600" cy="566188"/>
          </a:xfrm>
          <a:prstGeom prst="rect">
            <a:avLst/>
          </a:prstGeom>
          <a:scene3d>
            <a:camera prst="isometricLeftDown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537406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MỤC TIÊU BÀI HỌC</a:t>
            </a:r>
            <a:endParaRPr lang="en-US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24271" y="1922299"/>
            <a:ext cx="11887677" cy="2583757"/>
            <a:chOff x="2873" y="985"/>
            <a:chExt cx="4729" cy="885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73" y="1028"/>
              <a:ext cx="4663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268" y="1030"/>
              <a:ext cx="4268" cy="792"/>
            </a:xfrm>
            <a:prstGeom prst="rect">
              <a:avLst/>
            </a:prstGeom>
            <a:solidFill>
              <a:srgbClr val="33A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2876" y="985"/>
              <a:ext cx="877" cy="885"/>
            </a:xfrm>
            <a:custGeom>
              <a:avLst/>
              <a:gdLst>
                <a:gd name="T0" fmla="*/ 26 w 371"/>
                <a:gd name="T1" fmla="*/ 234 h 371"/>
                <a:gd name="T2" fmla="*/ 234 w 371"/>
                <a:gd name="T3" fmla="*/ 344 h 371"/>
                <a:gd name="T4" fmla="*/ 344 w 371"/>
                <a:gd name="T5" fmla="*/ 137 h 371"/>
                <a:gd name="T6" fmla="*/ 137 w 371"/>
                <a:gd name="T7" fmla="*/ 26 h 371"/>
                <a:gd name="T8" fmla="*/ 26 w 371"/>
                <a:gd name="T9" fmla="*/ 23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1" h="371">
                  <a:moveTo>
                    <a:pt x="26" y="234"/>
                  </a:moveTo>
                  <a:cubicBezTo>
                    <a:pt x="53" y="321"/>
                    <a:pt x="146" y="371"/>
                    <a:pt x="234" y="344"/>
                  </a:cubicBezTo>
                  <a:cubicBezTo>
                    <a:pt x="321" y="317"/>
                    <a:pt x="371" y="224"/>
                    <a:pt x="344" y="137"/>
                  </a:cubicBezTo>
                  <a:cubicBezTo>
                    <a:pt x="317" y="49"/>
                    <a:pt x="224" y="0"/>
                    <a:pt x="137" y="26"/>
                  </a:cubicBezTo>
                  <a:cubicBezTo>
                    <a:pt x="49" y="53"/>
                    <a:pt x="0" y="146"/>
                    <a:pt x="26" y="2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" y="1028"/>
              <a:ext cx="838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" y="1028"/>
              <a:ext cx="831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1" y="1119"/>
              <a:ext cx="611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772" y="1064"/>
              <a:ext cx="3830" cy="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UTM Duepuntozero" charset="0"/>
                </a:rPr>
                <a:t>Hoàn tất bài học này, các em </a:t>
              </a:r>
              <a:r>
                <a:rPr lang="en-US" sz="3600" smtClean="0">
                  <a:solidFill>
                    <a:srgbClr val="000000"/>
                  </a:solidFill>
                  <a:latin typeface="UTM Duepuntozero" charset="0"/>
                </a:rPr>
                <a:t>được củng cố kiến thức nhạc lí cơ bản về cao độ, trường độ, đồng thời biết sử dụng chuột để kí âm cho bài nhạc.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3053" y="1207"/>
              <a:ext cx="426" cy="441"/>
            </a:xfrm>
            <a:custGeom>
              <a:avLst/>
              <a:gdLst>
                <a:gd name="T0" fmla="*/ 97 w 180"/>
                <a:gd name="T1" fmla="*/ 169 h 185"/>
                <a:gd name="T2" fmla="*/ 168 w 180"/>
                <a:gd name="T3" fmla="*/ 144 h 185"/>
                <a:gd name="T4" fmla="*/ 162 w 180"/>
                <a:gd name="T5" fmla="*/ 166 h 185"/>
                <a:gd name="T6" fmla="*/ 95 w 180"/>
                <a:gd name="T7" fmla="*/ 184 h 185"/>
                <a:gd name="T8" fmla="*/ 94 w 180"/>
                <a:gd name="T9" fmla="*/ 184 h 185"/>
                <a:gd name="T10" fmla="*/ 94 w 180"/>
                <a:gd name="T11" fmla="*/ 184 h 185"/>
                <a:gd name="T12" fmla="*/ 94 w 180"/>
                <a:gd name="T13" fmla="*/ 184 h 185"/>
                <a:gd name="T14" fmla="*/ 94 w 180"/>
                <a:gd name="T15" fmla="*/ 184 h 185"/>
                <a:gd name="T16" fmla="*/ 94 w 180"/>
                <a:gd name="T17" fmla="*/ 184 h 185"/>
                <a:gd name="T18" fmla="*/ 94 w 180"/>
                <a:gd name="T19" fmla="*/ 184 h 185"/>
                <a:gd name="T20" fmla="*/ 93 w 180"/>
                <a:gd name="T21" fmla="*/ 184 h 185"/>
                <a:gd name="T22" fmla="*/ 93 w 180"/>
                <a:gd name="T23" fmla="*/ 184 h 185"/>
                <a:gd name="T24" fmla="*/ 93 w 180"/>
                <a:gd name="T25" fmla="*/ 184 h 185"/>
                <a:gd name="T26" fmla="*/ 93 w 180"/>
                <a:gd name="T27" fmla="*/ 184 h 185"/>
                <a:gd name="T28" fmla="*/ 93 w 180"/>
                <a:gd name="T29" fmla="*/ 184 h 185"/>
                <a:gd name="T30" fmla="*/ 93 w 180"/>
                <a:gd name="T31" fmla="*/ 185 h 185"/>
                <a:gd name="T32" fmla="*/ 92 w 180"/>
                <a:gd name="T33" fmla="*/ 185 h 185"/>
                <a:gd name="T34" fmla="*/ 92 w 180"/>
                <a:gd name="T35" fmla="*/ 185 h 185"/>
                <a:gd name="T36" fmla="*/ 92 w 180"/>
                <a:gd name="T37" fmla="*/ 185 h 185"/>
                <a:gd name="T38" fmla="*/ 92 w 180"/>
                <a:gd name="T39" fmla="*/ 185 h 185"/>
                <a:gd name="T40" fmla="*/ 92 w 180"/>
                <a:gd name="T41" fmla="*/ 185 h 185"/>
                <a:gd name="T42" fmla="*/ 92 w 180"/>
                <a:gd name="T43" fmla="*/ 185 h 185"/>
                <a:gd name="T44" fmla="*/ 91 w 180"/>
                <a:gd name="T45" fmla="*/ 185 h 185"/>
                <a:gd name="T46" fmla="*/ 91 w 180"/>
                <a:gd name="T47" fmla="*/ 185 h 185"/>
                <a:gd name="T48" fmla="*/ 91 w 180"/>
                <a:gd name="T49" fmla="*/ 185 h 185"/>
                <a:gd name="T50" fmla="*/ 91 w 180"/>
                <a:gd name="T51" fmla="*/ 185 h 185"/>
                <a:gd name="T52" fmla="*/ 91 w 180"/>
                <a:gd name="T53" fmla="*/ 185 h 185"/>
                <a:gd name="T54" fmla="*/ 90 w 180"/>
                <a:gd name="T55" fmla="*/ 185 h 185"/>
                <a:gd name="T56" fmla="*/ 90 w 180"/>
                <a:gd name="T57" fmla="*/ 185 h 185"/>
                <a:gd name="T58" fmla="*/ 90 w 180"/>
                <a:gd name="T59" fmla="*/ 185 h 185"/>
                <a:gd name="T60" fmla="*/ 90 w 180"/>
                <a:gd name="T61" fmla="*/ 184 h 185"/>
                <a:gd name="T62" fmla="*/ 90 w 180"/>
                <a:gd name="T63" fmla="*/ 184 h 185"/>
                <a:gd name="T64" fmla="*/ 90 w 180"/>
                <a:gd name="T65" fmla="*/ 184 h 185"/>
                <a:gd name="T66" fmla="*/ 90 w 180"/>
                <a:gd name="T67" fmla="*/ 184 h 185"/>
                <a:gd name="T68" fmla="*/ 89 w 180"/>
                <a:gd name="T69" fmla="*/ 184 h 185"/>
                <a:gd name="T70" fmla="*/ 89 w 180"/>
                <a:gd name="T71" fmla="*/ 184 h 185"/>
                <a:gd name="T72" fmla="*/ 89 w 180"/>
                <a:gd name="T73" fmla="*/ 184 h 185"/>
                <a:gd name="T74" fmla="*/ 89 w 180"/>
                <a:gd name="T75" fmla="*/ 184 h 185"/>
                <a:gd name="T76" fmla="*/ 89 w 180"/>
                <a:gd name="T77" fmla="*/ 184 h 185"/>
                <a:gd name="T78" fmla="*/ 89 w 180"/>
                <a:gd name="T79" fmla="*/ 184 h 185"/>
                <a:gd name="T80" fmla="*/ 88 w 180"/>
                <a:gd name="T81" fmla="*/ 184 h 185"/>
                <a:gd name="T82" fmla="*/ 88 w 180"/>
                <a:gd name="T83" fmla="*/ 184 h 185"/>
                <a:gd name="T84" fmla="*/ 88 w 180"/>
                <a:gd name="T85" fmla="*/ 184 h 185"/>
                <a:gd name="T86" fmla="*/ 15 w 180"/>
                <a:gd name="T87" fmla="*/ 161 h 185"/>
                <a:gd name="T88" fmla="*/ 26 w 180"/>
                <a:gd name="T89" fmla="*/ 154 h 185"/>
                <a:gd name="T90" fmla="*/ 57 w 180"/>
                <a:gd name="T91" fmla="*/ 63 h 185"/>
                <a:gd name="T92" fmla="*/ 15 w 180"/>
                <a:gd name="T93" fmla="*/ 54 h 185"/>
                <a:gd name="T94" fmla="*/ 91 w 180"/>
                <a:gd name="T95" fmla="*/ 65 h 185"/>
                <a:gd name="T96" fmla="*/ 168 w 180"/>
                <a:gd name="T97" fmla="*/ 54 h 185"/>
                <a:gd name="T98" fmla="*/ 148 w 180"/>
                <a:gd name="T99" fmla="*/ 101 h 185"/>
                <a:gd name="T100" fmla="*/ 147 w 180"/>
                <a:gd name="T101" fmla="*/ 119 h 185"/>
                <a:gd name="T102" fmla="*/ 151 w 180"/>
                <a:gd name="T103" fmla="*/ 130 h 185"/>
                <a:gd name="T104" fmla="*/ 176 w 180"/>
                <a:gd name="T105" fmla="*/ 105 h 185"/>
                <a:gd name="T106" fmla="*/ 11 w 180"/>
                <a:gd name="T107" fmla="*/ 135 h 185"/>
                <a:gd name="T108" fmla="*/ 33 w 180"/>
                <a:gd name="T109" fmla="*/ 129 h 185"/>
                <a:gd name="T110" fmla="*/ 33 w 180"/>
                <a:gd name="T111" fmla="*/ 111 h 185"/>
                <a:gd name="T112" fmla="*/ 91 w 180"/>
                <a:gd name="T113" fmla="*/ 0 h 185"/>
                <a:gd name="T114" fmla="*/ 127 w 180"/>
                <a:gd name="T115" fmla="*/ 4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0" h="185">
                  <a:moveTo>
                    <a:pt x="157" y="60"/>
                  </a:moveTo>
                  <a:cubicBezTo>
                    <a:pt x="146" y="59"/>
                    <a:pt x="135" y="61"/>
                    <a:pt x="126" y="63"/>
                  </a:cubicBezTo>
                  <a:cubicBezTo>
                    <a:pt x="116" y="66"/>
                    <a:pt x="106" y="70"/>
                    <a:pt x="97" y="75"/>
                  </a:cubicBezTo>
                  <a:cubicBezTo>
                    <a:pt x="97" y="169"/>
                    <a:pt x="97" y="169"/>
                    <a:pt x="97" y="169"/>
                  </a:cubicBezTo>
                  <a:cubicBezTo>
                    <a:pt x="105" y="164"/>
                    <a:pt x="114" y="161"/>
                    <a:pt x="123" y="158"/>
                  </a:cubicBezTo>
                  <a:cubicBezTo>
                    <a:pt x="133" y="155"/>
                    <a:pt x="145" y="154"/>
                    <a:pt x="157" y="154"/>
                  </a:cubicBezTo>
                  <a:cubicBezTo>
                    <a:pt x="157" y="146"/>
                    <a:pt x="157" y="146"/>
                    <a:pt x="157" y="146"/>
                  </a:cubicBezTo>
                  <a:cubicBezTo>
                    <a:pt x="161" y="146"/>
                    <a:pt x="165" y="145"/>
                    <a:pt x="168" y="144"/>
                  </a:cubicBezTo>
                  <a:cubicBezTo>
                    <a:pt x="168" y="161"/>
                    <a:pt x="168" y="161"/>
                    <a:pt x="168" y="161"/>
                  </a:cubicBezTo>
                  <a:cubicBezTo>
                    <a:pt x="168" y="161"/>
                    <a:pt x="168" y="161"/>
                    <a:pt x="168" y="161"/>
                  </a:cubicBezTo>
                  <a:cubicBezTo>
                    <a:pt x="168" y="161"/>
                    <a:pt x="168" y="161"/>
                    <a:pt x="168" y="161"/>
                  </a:cubicBezTo>
                  <a:cubicBezTo>
                    <a:pt x="168" y="164"/>
                    <a:pt x="165" y="167"/>
                    <a:pt x="162" y="166"/>
                  </a:cubicBezTo>
                  <a:cubicBezTo>
                    <a:pt x="149" y="165"/>
                    <a:pt x="137" y="166"/>
                    <a:pt x="126" y="169"/>
                  </a:cubicBezTo>
                  <a:cubicBezTo>
                    <a:pt x="115" y="172"/>
                    <a:pt x="105" y="177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1" y="185"/>
                    <a:pt x="91" y="185"/>
                    <a:pt x="91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8" y="177"/>
                    <a:pt x="68" y="172"/>
                    <a:pt x="57" y="169"/>
                  </a:cubicBezTo>
                  <a:cubicBezTo>
                    <a:pt x="46" y="166"/>
                    <a:pt x="34" y="165"/>
                    <a:pt x="21" y="166"/>
                  </a:cubicBezTo>
                  <a:cubicBezTo>
                    <a:pt x="18" y="167"/>
                    <a:pt x="15" y="164"/>
                    <a:pt x="15" y="161"/>
                  </a:cubicBezTo>
                  <a:cubicBezTo>
                    <a:pt x="15" y="161"/>
                    <a:pt x="15" y="161"/>
                    <a:pt x="15" y="161"/>
                  </a:cubicBezTo>
                  <a:cubicBezTo>
                    <a:pt x="15" y="161"/>
                    <a:pt x="15" y="161"/>
                    <a:pt x="15" y="161"/>
                  </a:cubicBezTo>
                  <a:cubicBezTo>
                    <a:pt x="15" y="145"/>
                    <a:pt x="15" y="145"/>
                    <a:pt x="15" y="145"/>
                  </a:cubicBezTo>
                  <a:cubicBezTo>
                    <a:pt x="18" y="146"/>
                    <a:pt x="22" y="146"/>
                    <a:pt x="26" y="146"/>
                  </a:cubicBezTo>
                  <a:cubicBezTo>
                    <a:pt x="26" y="154"/>
                    <a:pt x="26" y="154"/>
                    <a:pt x="26" y="154"/>
                  </a:cubicBezTo>
                  <a:cubicBezTo>
                    <a:pt x="38" y="154"/>
                    <a:pt x="49" y="155"/>
                    <a:pt x="60" y="158"/>
                  </a:cubicBezTo>
                  <a:cubicBezTo>
                    <a:pt x="69" y="161"/>
                    <a:pt x="77" y="164"/>
                    <a:pt x="86" y="169"/>
                  </a:cubicBezTo>
                  <a:cubicBezTo>
                    <a:pt x="86" y="75"/>
                    <a:pt x="86" y="75"/>
                    <a:pt x="86" y="75"/>
                  </a:cubicBezTo>
                  <a:cubicBezTo>
                    <a:pt x="77" y="70"/>
                    <a:pt x="67" y="66"/>
                    <a:pt x="57" y="63"/>
                  </a:cubicBezTo>
                  <a:cubicBezTo>
                    <a:pt x="47" y="61"/>
                    <a:pt x="37" y="59"/>
                    <a:pt x="26" y="60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22" y="91"/>
                    <a:pt x="18" y="91"/>
                    <a:pt x="15" y="92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5" y="51"/>
                    <a:pt x="17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34" y="47"/>
                    <a:pt x="48" y="49"/>
                    <a:pt x="60" y="52"/>
                  </a:cubicBezTo>
                  <a:cubicBezTo>
                    <a:pt x="71" y="55"/>
                    <a:pt x="82" y="59"/>
                    <a:pt x="91" y="65"/>
                  </a:cubicBezTo>
                  <a:cubicBezTo>
                    <a:pt x="101" y="59"/>
                    <a:pt x="112" y="55"/>
                    <a:pt x="123" y="52"/>
                  </a:cubicBezTo>
                  <a:cubicBezTo>
                    <a:pt x="135" y="49"/>
                    <a:pt x="148" y="47"/>
                    <a:pt x="162" y="48"/>
                  </a:cubicBezTo>
                  <a:cubicBezTo>
                    <a:pt x="162" y="48"/>
                    <a:pt x="162" y="48"/>
                    <a:pt x="162" y="48"/>
                  </a:cubicBezTo>
                  <a:cubicBezTo>
                    <a:pt x="166" y="48"/>
                    <a:pt x="168" y="51"/>
                    <a:pt x="168" y="54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5" y="91"/>
                    <a:pt x="161" y="91"/>
                    <a:pt x="157" y="92"/>
                  </a:cubicBezTo>
                  <a:cubicBezTo>
                    <a:pt x="157" y="60"/>
                    <a:pt x="157" y="60"/>
                    <a:pt x="157" y="60"/>
                  </a:cubicBezTo>
                  <a:close/>
                  <a:moveTo>
                    <a:pt x="148" y="101"/>
                  </a:moveTo>
                  <a:cubicBezTo>
                    <a:pt x="147" y="103"/>
                    <a:pt x="147" y="106"/>
                    <a:pt x="147" y="108"/>
                  </a:cubicBezTo>
                  <a:cubicBezTo>
                    <a:pt x="152" y="110"/>
                    <a:pt x="152" y="110"/>
                    <a:pt x="152" y="110"/>
                  </a:cubicBezTo>
                  <a:cubicBezTo>
                    <a:pt x="147" y="111"/>
                    <a:pt x="147" y="111"/>
                    <a:pt x="147" y="111"/>
                  </a:cubicBezTo>
                  <a:cubicBezTo>
                    <a:pt x="147" y="113"/>
                    <a:pt x="147" y="116"/>
                    <a:pt x="147" y="119"/>
                  </a:cubicBezTo>
                  <a:cubicBezTo>
                    <a:pt x="151" y="120"/>
                    <a:pt x="151" y="120"/>
                    <a:pt x="151" y="120"/>
                  </a:cubicBezTo>
                  <a:cubicBezTo>
                    <a:pt x="147" y="121"/>
                    <a:pt x="147" y="121"/>
                    <a:pt x="147" y="121"/>
                  </a:cubicBezTo>
                  <a:cubicBezTo>
                    <a:pt x="147" y="124"/>
                    <a:pt x="147" y="127"/>
                    <a:pt x="148" y="129"/>
                  </a:cubicBezTo>
                  <a:cubicBezTo>
                    <a:pt x="151" y="130"/>
                    <a:pt x="151" y="130"/>
                    <a:pt x="151" y="130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148" y="133"/>
                    <a:pt x="148" y="135"/>
                    <a:pt x="149" y="137"/>
                  </a:cubicBezTo>
                  <a:cubicBezTo>
                    <a:pt x="151" y="138"/>
                    <a:pt x="163" y="141"/>
                    <a:pt x="169" y="135"/>
                  </a:cubicBezTo>
                  <a:cubicBezTo>
                    <a:pt x="176" y="129"/>
                    <a:pt x="180" y="116"/>
                    <a:pt x="176" y="105"/>
                  </a:cubicBezTo>
                  <a:cubicBezTo>
                    <a:pt x="173" y="96"/>
                    <a:pt x="154" y="99"/>
                    <a:pt x="148" y="101"/>
                  </a:cubicBezTo>
                  <a:close/>
                  <a:moveTo>
                    <a:pt x="32" y="101"/>
                  </a:moveTo>
                  <a:cubicBezTo>
                    <a:pt x="26" y="99"/>
                    <a:pt x="7" y="96"/>
                    <a:pt x="4" y="105"/>
                  </a:cubicBezTo>
                  <a:cubicBezTo>
                    <a:pt x="0" y="116"/>
                    <a:pt x="4" y="129"/>
                    <a:pt x="11" y="135"/>
                  </a:cubicBezTo>
                  <a:cubicBezTo>
                    <a:pt x="17" y="141"/>
                    <a:pt x="29" y="138"/>
                    <a:pt x="32" y="137"/>
                  </a:cubicBezTo>
                  <a:cubicBezTo>
                    <a:pt x="32" y="135"/>
                    <a:pt x="32" y="133"/>
                    <a:pt x="32" y="131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33" y="129"/>
                    <a:pt x="33" y="129"/>
                    <a:pt x="33" y="129"/>
                  </a:cubicBezTo>
                  <a:cubicBezTo>
                    <a:pt x="33" y="127"/>
                    <a:pt x="33" y="124"/>
                    <a:pt x="33" y="121"/>
                  </a:cubicBezTo>
                  <a:cubicBezTo>
                    <a:pt x="29" y="120"/>
                    <a:pt x="29" y="120"/>
                    <a:pt x="29" y="120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3" y="116"/>
                    <a:pt x="33" y="113"/>
                    <a:pt x="33" y="111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33" y="106"/>
                    <a:pt x="33" y="103"/>
                    <a:pt x="32" y="101"/>
                  </a:cubicBezTo>
                  <a:close/>
                  <a:moveTo>
                    <a:pt x="91" y="0"/>
                  </a:moveTo>
                  <a:cubicBezTo>
                    <a:pt x="71" y="0"/>
                    <a:pt x="55" y="16"/>
                    <a:pt x="55" y="35"/>
                  </a:cubicBezTo>
                  <a:cubicBezTo>
                    <a:pt x="55" y="37"/>
                    <a:pt x="55" y="38"/>
                    <a:pt x="56" y="40"/>
                  </a:cubicBezTo>
                  <a:cubicBezTo>
                    <a:pt x="68" y="43"/>
                    <a:pt x="80" y="48"/>
                    <a:pt x="91" y="55"/>
                  </a:cubicBezTo>
                  <a:cubicBezTo>
                    <a:pt x="102" y="48"/>
                    <a:pt x="114" y="43"/>
                    <a:pt x="127" y="40"/>
                  </a:cubicBezTo>
                  <a:cubicBezTo>
                    <a:pt x="127" y="38"/>
                    <a:pt x="127" y="37"/>
                    <a:pt x="127" y="35"/>
                  </a:cubicBezTo>
                  <a:cubicBezTo>
                    <a:pt x="127" y="16"/>
                    <a:pt x="111" y="0"/>
                    <a:pt x="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082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-321972" y="795485"/>
            <a:ext cx="12513972" cy="634290"/>
          </a:xfrm>
        </p:spPr>
        <p:txBody>
          <a:bodyPr/>
          <a:lstStyle/>
          <a:p>
            <a:r>
              <a:rPr lang="en-US"/>
              <a:t>HOẠT ĐỘNG 1: </a:t>
            </a:r>
            <a:r>
              <a:rPr lang="en-US" smtClean="0"/>
              <a:t>LÍ THUYẾT ÂM NHẠC – CAO ĐỘ - TRƯỜNG ĐỘ</a:t>
            </a:r>
            <a:endParaRPr lang="en-US"/>
          </a:p>
          <a:p>
            <a:pPr algn="ctr"/>
            <a:r>
              <a:rPr lang="vi-VN" smtClean="0">
                <a:solidFill>
                  <a:schemeClr val="bg2"/>
                </a:solidFill>
              </a:rPr>
              <a:t> 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382592" y="1416677"/>
            <a:ext cx="7405351" cy="3796731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Khi sử dụng phần mềm Encore để chép nhạc, em cần biết một số kiến thức về nhạc lí, đó là kiến thức về cao độ và trường độ.</a:t>
            </a:r>
            <a:endParaRPr lang="en-US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19707" y="1821620"/>
            <a:ext cx="3168204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Cao độ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1519707" y="2901723"/>
            <a:ext cx="3168204" cy="30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Cao độ là độ cao, thấp khác nhau của âm thanh, được biểu diễn bằng vị trí của nốt nhạc trên khuông nhạc.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-321972" y="795485"/>
            <a:ext cx="12513972" cy="634290"/>
          </a:xfrm>
        </p:spPr>
        <p:txBody>
          <a:bodyPr/>
          <a:lstStyle/>
          <a:p>
            <a:r>
              <a:rPr lang="en-US"/>
              <a:t>HOẠT ĐỘNG 1: </a:t>
            </a:r>
            <a:r>
              <a:rPr lang="en-US" smtClean="0"/>
              <a:t>LÍ THUYẾT ÂM NHẠC – CAO ĐỘ - TRƯỜNG ĐỘ</a:t>
            </a:r>
            <a:endParaRPr lang="en-US"/>
          </a:p>
          <a:p>
            <a:pPr algn="ctr"/>
            <a:r>
              <a:rPr lang="vi-VN" smtClean="0">
                <a:solidFill>
                  <a:schemeClr val="bg2"/>
                </a:solidFill>
              </a:rPr>
              <a:t> 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239" y="2408349"/>
            <a:ext cx="5971114" cy="131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2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19707" y="1821620"/>
            <a:ext cx="3168204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Trường độ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1519707" y="2901723"/>
            <a:ext cx="3168204" cy="3074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Trường độ là độ ngân dài, ngắn khác nhau của âm thanh, được biểu diễn bằng các dạng hình nốt.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-321972" y="795485"/>
            <a:ext cx="12513972" cy="634290"/>
          </a:xfrm>
        </p:spPr>
        <p:txBody>
          <a:bodyPr/>
          <a:lstStyle/>
          <a:p>
            <a:r>
              <a:rPr lang="en-US"/>
              <a:t>HOẠT ĐỘNG 1: </a:t>
            </a:r>
            <a:r>
              <a:rPr lang="en-US" smtClean="0"/>
              <a:t>LÍ THUYẾT ÂM NHẠC – CAO ĐỘ - TRƯỜNG ĐỘ</a:t>
            </a:r>
            <a:endParaRPr lang="en-US"/>
          </a:p>
          <a:p>
            <a:pPr algn="ctr"/>
            <a:r>
              <a:rPr lang="vi-VN" smtClean="0">
                <a:solidFill>
                  <a:schemeClr val="bg2"/>
                </a:solidFill>
              </a:rPr>
              <a:t> 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869" y="1821620"/>
            <a:ext cx="6230877" cy="372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99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HOẠT ĐỘNG </a:t>
            </a:r>
            <a:r>
              <a:rPr lang="en-US"/>
              <a:t>2</a:t>
            </a:r>
            <a:r>
              <a:rPr lang="en-US" smtClean="0"/>
              <a:t>: TIÊU ĐỀ BÀI NHẠC</a:t>
            </a:r>
            <a:endParaRPr lang="en-US"/>
          </a:p>
          <a:p>
            <a:pPr algn="ctr"/>
            <a:r>
              <a:rPr lang="vi-VN" smtClean="0">
                <a:solidFill>
                  <a:schemeClr val="bg2"/>
                </a:solidFill>
              </a:rPr>
              <a:t> 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382592" y="1416677"/>
            <a:ext cx="7405351" cy="3796731"/>
          </a:xfrm>
          <a:prstGeom prst="cloudCallout">
            <a:avLst>
              <a:gd name="adj1" fmla="val -29924"/>
              <a:gd name="adj2" fmla="val 83190"/>
            </a:avLst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OffAxis2Left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Trong quá trình chép nhạc, việc chép tiêu đề cho bài nhạc là việc đầu tiên cần thực hiện.</a:t>
            </a:r>
            <a:endParaRPr lang="en-US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71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9707" y="1821620"/>
            <a:ext cx="3696236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1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1519706" y="2901724"/>
            <a:ext cx="3696237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Chọn Score sau đó chọn Text Elements</a:t>
            </a:r>
            <a:r>
              <a:rPr lang="en-US" sz="2800" smtClean="0">
                <a:solidFill>
                  <a:schemeClr val="bg1"/>
                </a:solidFill>
              </a:rPr>
              <a:t>.</a:t>
            </a:r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106" y="1582175"/>
            <a:ext cx="3518034" cy="45892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30106" y="1591285"/>
            <a:ext cx="452863" cy="239446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50924" y="5164428"/>
            <a:ext cx="3497216" cy="270457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2: TIÊU ĐỀ BÀI NHẠC</a:t>
            </a:r>
          </a:p>
        </p:txBody>
      </p:sp>
    </p:spTree>
    <p:extLst>
      <p:ext uri="{BB962C8B-B14F-4D97-AF65-F5344CB8AC3E}">
        <p14:creationId xmlns:p14="http://schemas.microsoft.com/office/powerpoint/2010/main" val="123567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072" y="1792106"/>
            <a:ext cx="4430331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 smtClean="0"/>
              <a:t>2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203072" y="2765432"/>
            <a:ext cx="4430332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Chọn Score Title (Center)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Chọn Font</a:t>
            </a:r>
            <a:r>
              <a:rPr lang="en-US" sz="28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Nhập tiêu đề bài nhạc.</a:t>
            </a:r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140" y="1792106"/>
            <a:ext cx="7173326" cy="36427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79612" y="2116703"/>
            <a:ext cx="1356039" cy="253009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35651" y="4739425"/>
            <a:ext cx="798490" cy="283337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2: TIÊU ĐỀ BÀI NHẠC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73686" y="2331075"/>
            <a:ext cx="723362" cy="270458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15438" y="3309870"/>
            <a:ext cx="2618704" cy="528034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84124" y="5022762"/>
            <a:ext cx="811369" cy="332906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9707" y="1821620"/>
            <a:ext cx="3696236" cy="888642"/>
          </a:xfrm>
          <a:prstGeom prst="rect">
            <a:avLst/>
          </a:prstGeom>
          <a:solidFill>
            <a:srgbClr val="33A3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Bước </a:t>
            </a:r>
            <a:r>
              <a:rPr lang="en-US" sz="2800" smtClean="0"/>
              <a:t>3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1519706" y="2901724"/>
            <a:ext cx="3696237" cy="2662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solidFill>
                  <a:schemeClr val="bg1"/>
                </a:solidFill>
              </a:rPr>
              <a:t>Chọn sắc thái của bài nhạc</a:t>
            </a:r>
            <a:r>
              <a:rPr lang="en-US" sz="2800" smtClean="0">
                <a:solidFill>
                  <a:schemeClr val="bg1"/>
                </a:solidFill>
              </a:rPr>
              <a:t>.</a:t>
            </a:r>
          </a:p>
          <a:p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90" y="1711008"/>
            <a:ext cx="3415057" cy="40330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63129" y="2400725"/>
            <a:ext cx="1400556" cy="226565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3129" y="3412902"/>
            <a:ext cx="2933141" cy="296213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428144" y="947885"/>
            <a:ext cx="9784733" cy="634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HOẠT ĐỘNG 2: TIÊU ĐỀ BÀI NHẠC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88886" y="5192070"/>
            <a:ext cx="911159" cy="296213"/>
          </a:xfrm>
          <a:prstGeom prst="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32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5093</TotalTime>
  <Words>428</Words>
  <Application>Microsoft Office PowerPoint</Application>
  <PresentationFormat>Widescreen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UTM Duepuntozero</vt:lpstr>
      <vt:lpstr>Wingdings</vt:lpstr>
      <vt:lpstr>Banded</vt:lpstr>
      <vt:lpstr>Bài 31: KÍ ÂM BÀI NHẠC ĐƠN GIẢN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welcome</cp:lastModifiedBy>
  <cp:revision>179</cp:revision>
  <dcterms:created xsi:type="dcterms:W3CDTF">2014-06-09T03:12:12Z</dcterms:created>
  <dcterms:modified xsi:type="dcterms:W3CDTF">2021-05-17T05:37:11Z</dcterms:modified>
</cp:coreProperties>
</file>