
<file path=[Content_Types].xml><?xml version="1.0" encoding="utf-8"?>
<Types xmlns="http://schemas.openxmlformats.org/package/2006/content-types">
  <Default Extension="png" ContentType="image/png"/>
  <Default Extension="m4a" ContentType="audio/mp4"/>
  <Default Extension="wmf" ContentType="image/x-w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9" r:id="rId2"/>
    <p:sldId id="376" r:id="rId3"/>
    <p:sldId id="353" r:id="rId4"/>
    <p:sldId id="371" r:id="rId5"/>
    <p:sldId id="372" r:id="rId6"/>
    <p:sldId id="368" r:id="rId7"/>
    <p:sldId id="369" r:id="rId8"/>
    <p:sldId id="370" r:id="rId9"/>
    <p:sldId id="37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8DA348-A33A-480C-9712-7702EBFB58F5}" type="datetimeFigureOut">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6051B-EA91-4F25-969C-C1C5A686BD4F}" type="slidenum">
              <a:rPr lang="en-US" smtClean="0"/>
              <a:t>‹#›</a:t>
            </a:fld>
            <a:endParaRPr lang="en-US"/>
          </a:p>
        </p:txBody>
      </p:sp>
    </p:spTree>
    <p:extLst>
      <p:ext uri="{BB962C8B-B14F-4D97-AF65-F5344CB8AC3E}">
        <p14:creationId xmlns:p14="http://schemas.microsoft.com/office/powerpoint/2010/main" val="97197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8DA348-A33A-480C-9712-7702EBFB58F5}" type="datetimeFigureOut">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6051B-EA91-4F25-969C-C1C5A686BD4F}" type="slidenum">
              <a:rPr lang="en-US" smtClean="0"/>
              <a:t>‹#›</a:t>
            </a:fld>
            <a:endParaRPr lang="en-US"/>
          </a:p>
        </p:txBody>
      </p:sp>
    </p:spTree>
    <p:extLst>
      <p:ext uri="{BB962C8B-B14F-4D97-AF65-F5344CB8AC3E}">
        <p14:creationId xmlns:p14="http://schemas.microsoft.com/office/powerpoint/2010/main" val="1544981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8DA348-A33A-480C-9712-7702EBFB58F5}" type="datetimeFigureOut">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6051B-EA91-4F25-969C-C1C5A686BD4F}" type="slidenum">
              <a:rPr lang="en-US" smtClean="0"/>
              <a:t>‹#›</a:t>
            </a:fld>
            <a:endParaRPr lang="en-US"/>
          </a:p>
        </p:txBody>
      </p:sp>
    </p:spTree>
    <p:extLst>
      <p:ext uri="{BB962C8B-B14F-4D97-AF65-F5344CB8AC3E}">
        <p14:creationId xmlns:p14="http://schemas.microsoft.com/office/powerpoint/2010/main" val="549004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fontAlgn="base">
              <a:spcBef>
                <a:spcPct val="0"/>
              </a:spcBef>
              <a:spcAft>
                <a:spcPct val="0"/>
              </a:spcAft>
              <a:defRPr>
                <a:solidFill>
                  <a:prstClr val="black">
                    <a:tint val="75000"/>
                  </a:prstClr>
                </a:solidFill>
                <a:latin typeface="Calibri" pitchFamily="34" charset="0"/>
                <a:cs typeface="Arial" charset="0"/>
              </a:defRPr>
            </a:lvl1pPr>
          </a:lstStyle>
          <a:p>
            <a:pPr>
              <a:defRPr/>
            </a:pPr>
            <a:fld id="{40D4A6EB-0F6C-4E84-8C4B-3891F30A4F91}" type="datetimeFigureOut">
              <a:rPr lang="en-US"/>
              <a:pPr>
                <a:defRPr/>
              </a:pPr>
              <a:t>1/2/2022</a:t>
            </a:fld>
            <a:endParaRPr lang="en-US"/>
          </a:p>
        </p:txBody>
      </p:sp>
      <p:sp>
        <p:nvSpPr>
          <p:cNvPr id="4" name="Footer Placeholder 4"/>
          <p:cNvSpPr>
            <a:spLocks noGrp="1"/>
          </p:cNvSpPr>
          <p:nvPr>
            <p:ph type="ftr" sz="quarter" idx="11"/>
          </p:nvPr>
        </p:nvSpPr>
        <p:spPr/>
        <p:txBody>
          <a:bodyPr/>
          <a:lstStyle>
            <a:lvl1pPr fontAlgn="base">
              <a:spcBef>
                <a:spcPct val="0"/>
              </a:spcBef>
              <a:spcAft>
                <a:spcPct val="0"/>
              </a:spcAft>
              <a:defRPr>
                <a:solidFill>
                  <a:prstClr val="black">
                    <a:tint val="75000"/>
                  </a:prstClr>
                </a:solidFill>
                <a:latin typeface="Calibri" pitchFamily="34" charset="0"/>
                <a:cs typeface="Arial" charset="0"/>
              </a:defRPr>
            </a:lvl1pPr>
          </a:lstStyle>
          <a:p>
            <a:pPr>
              <a:defRPr/>
            </a:pPr>
            <a:endParaRPr lang="en-US"/>
          </a:p>
        </p:txBody>
      </p:sp>
      <p:sp>
        <p:nvSpPr>
          <p:cNvPr id="5" name="Slide Number Placeholder 5"/>
          <p:cNvSpPr>
            <a:spLocks noGrp="1"/>
          </p:cNvSpPr>
          <p:nvPr>
            <p:ph type="sldNum" sz="quarter" idx="12"/>
          </p:nvPr>
        </p:nvSpPr>
        <p:spPr/>
        <p:txBody>
          <a:bodyPr/>
          <a:lstStyle>
            <a:lvl1pPr fontAlgn="base">
              <a:spcBef>
                <a:spcPct val="0"/>
              </a:spcBef>
              <a:spcAft>
                <a:spcPct val="0"/>
              </a:spcAft>
              <a:defRPr>
                <a:solidFill>
                  <a:prstClr val="black">
                    <a:tint val="75000"/>
                  </a:prstClr>
                </a:solidFill>
                <a:latin typeface="Calibri" pitchFamily="34" charset="0"/>
                <a:cs typeface="Arial" charset="0"/>
              </a:defRPr>
            </a:lvl1pPr>
          </a:lstStyle>
          <a:p>
            <a:pPr>
              <a:defRPr/>
            </a:pPr>
            <a:fld id="{B6955CFA-E7B4-4995-89CC-6DF552420A27}" type="slidenum">
              <a:rPr lang="en-US"/>
              <a:pPr>
                <a:defRPr/>
              </a:pPr>
              <a:t>‹#›</a:t>
            </a:fld>
            <a:endParaRPr lang="en-US"/>
          </a:p>
        </p:txBody>
      </p:sp>
    </p:spTree>
    <p:extLst>
      <p:ext uri="{BB962C8B-B14F-4D97-AF65-F5344CB8AC3E}">
        <p14:creationId xmlns:p14="http://schemas.microsoft.com/office/powerpoint/2010/main" val="3333522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8DA348-A33A-480C-9712-7702EBFB58F5}" type="datetimeFigureOut">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6051B-EA91-4F25-969C-C1C5A686BD4F}" type="slidenum">
              <a:rPr lang="en-US" smtClean="0"/>
              <a:t>‹#›</a:t>
            </a:fld>
            <a:endParaRPr lang="en-US"/>
          </a:p>
        </p:txBody>
      </p:sp>
    </p:spTree>
    <p:extLst>
      <p:ext uri="{BB962C8B-B14F-4D97-AF65-F5344CB8AC3E}">
        <p14:creationId xmlns:p14="http://schemas.microsoft.com/office/powerpoint/2010/main" val="3495081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8DA348-A33A-480C-9712-7702EBFB58F5}" type="datetimeFigureOut">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6051B-EA91-4F25-969C-C1C5A686BD4F}" type="slidenum">
              <a:rPr lang="en-US" smtClean="0"/>
              <a:t>‹#›</a:t>
            </a:fld>
            <a:endParaRPr lang="en-US"/>
          </a:p>
        </p:txBody>
      </p:sp>
    </p:spTree>
    <p:extLst>
      <p:ext uri="{BB962C8B-B14F-4D97-AF65-F5344CB8AC3E}">
        <p14:creationId xmlns:p14="http://schemas.microsoft.com/office/powerpoint/2010/main" val="739221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8DA348-A33A-480C-9712-7702EBFB58F5}" type="datetimeFigureOut">
              <a:rPr lang="en-US" smtClean="0"/>
              <a:t>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6051B-EA91-4F25-969C-C1C5A686BD4F}" type="slidenum">
              <a:rPr lang="en-US" smtClean="0"/>
              <a:t>‹#›</a:t>
            </a:fld>
            <a:endParaRPr lang="en-US"/>
          </a:p>
        </p:txBody>
      </p:sp>
    </p:spTree>
    <p:extLst>
      <p:ext uri="{BB962C8B-B14F-4D97-AF65-F5344CB8AC3E}">
        <p14:creationId xmlns:p14="http://schemas.microsoft.com/office/powerpoint/2010/main" val="3988639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8DA348-A33A-480C-9712-7702EBFB58F5}" type="datetimeFigureOut">
              <a:rPr lang="en-US" smtClean="0"/>
              <a:t>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66051B-EA91-4F25-969C-C1C5A686BD4F}" type="slidenum">
              <a:rPr lang="en-US" smtClean="0"/>
              <a:t>‹#›</a:t>
            </a:fld>
            <a:endParaRPr lang="en-US"/>
          </a:p>
        </p:txBody>
      </p:sp>
    </p:spTree>
    <p:extLst>
      <p:ext uri="{BB962C8B-B14F-4D97-AF65-F5344CB8AC3E}">
        <p14:creationId xmlns:p14="http://schemas.microsoft.com/office/powerpoint/2010/main" val="786525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8DA348-A33A-480C-9712-7702EBFB58F5}" type="datetimeFigureOut">
              <a:rPr lang="en-US" smtClean="0"/>
              <a:t>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66051B-EA91-4F25-969C-C1C5A686BD4F}" type="slidenum">
              <a:rPr lang="en-US" smtClean="0"/>
              <a:t>‹#›</a:t>
            </a:fld>
            <a:endParaRPr lang="en-US"/>
          </a:p>
        </p:txBody>
      </p:sp>
    </p:spTree>
    <p:extLst>
      <p:ext uri="{BB962C8B-B14F-4D97-AF65-F5344CB8AC3E}">
        <p14:creationId xmlns:p14="http://schemas.microsoft.com/office/powerpoint/2010/main" val="417006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8DA348-A33A-480C-9712-7702EBFB58F5}" type="datetimeFigureOut">
              <a:rPr lang="en-US" smtClean="0"/>
              <a:t>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66051B-EA91-4F25-969C-C1C5A686BD4F}" type="slidenum">
              <a:rPr lang="en-US" smtClean="0"/>
              <a:t>‹#›</a:t>
            </a:fld>
            <a:endParaRPr lang="en-US"/>
          </a:p>
        </p:txBody>
      </p:sp>
    </p:spTree>
    <p:extLst>
      <p:ext uri="{BB962C8B-B14F-4D97-AF65-F5344CB8AC3E}">
        <p14:creationId xmlns:p14="http://schemas.microsoft.com/office/powerpoint/2010/main" val="265572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8DA348-A33A-480C-9712-7702EBFB58F5}" type="datetimeFigureOut">
              <a:rPr lang="en-US" smtClean="0"/>
              <a:t>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6051B-EA91-4F25-969C-C1C5A686BD4F}" type="slidenum">
              <a:rPr lang="en-US" smtClean="0"/>
              <a:t>‹#›</a:t>
            </a:fld>
            <a:endParaRPr lang="en-US"/>
          </a:p>
        </p:txBody>
      </p:sp>
    </p:spTree>
    <p:extLst>
      <p:ext uri="{BB962C8B-B14F-4D97-AF65-F5344CB8AC3E}">
        <p14:creationId xmlns:p14="http://schemas.microsoft.com/office/powerpoint/2010/main" val="2249721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8DA348-A33A-480C-9712-7702EBFB58F5}" type="datetimeFigureOut">
              <a:rPr lang="en-US" smtClean="0"/>
              <a:t>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6051B-EA91-4F25-969C-C1C5A686BD4F}" type="slidenum">
              <a:rPr lang="en-US" smtClean="0"/>
              <a:t>‹#›</a:t>
            </a:fld>
            <a:endParaRPr lang="en-US"/>
          </a:p>
        </p:txBody>
      </p:sp>
    </p:spTree>
    <p:extLst>
      <p:ext uri="{BB962C8B-B14F-4D97-AF65-F5344CB8AC3E}">
        <p14:creationId xmlns:p14="http://schemas.microsoft.com/office/powerpoint/2010/main" val="2933960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8DA348-A33A-480C-9712-7702EBFB58F5}" type="datetimeFigureOut">
              <a:rPr lang="en-US" smtClean="0"/>
              <a:t>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66051B-EA91-4F25-969C-C1C5A686BD4F}" type="slidenum">
              <a:rPr lang="en-US" smtClean="0"/>
              <a:t>‹#›</a:t>
            </a:fld>
            <a:endParaRPr lang="en-US"/>
          </a:p>
        </p:txBody>
      </p:sp>
    </p:spTree>
    <p:extLst>
      <p:ext uri="{BB962C8B-B14F-4D97-AF65-F5344CB8AC3E}">
        <p14:creationId xmlns:p14="http://schemas.microsoft.com/office/powerpoint/2010/main" val="2954024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audio" Target="../media/media1.m4a"/><Relationship Id="rId7" Type="http://schemas.openxmlformats.org/officeDocument/2006/relationships/image" Target="../media/image2.wmf"/><Relationship Id="rId12" Type="http://schemas.openxmlformats.org/officeDocument/2006/relationships/image" Target="../media/image7.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wmf"/><Relationship Id="rId11" Type="http://schemas.openxmlformats.org/officeDocument/2006/relationships/image" Target="../media/image6.png"/><Relationship Id="rId5" Type="http://schemas.openxmlformats.org/officeDocument/2006/relationships/audio" Target="../media/audio1.wav"/><Relationship Id="rId15" Type="http://schemas.openxmlformats.org/officeDocument/2006/relationships/audio" Target="../media/audio1.wav"/><Relationship Id="rId10" Type="http://schemas.openxmlformats.org/officeDocument/2006/relationships/image" Target="../media/image5.png"/><Relationship Id="rId4" Type="http://schemas.openxmlformats.org/officeDocument/2006/relationships/slideLayout" Target="../slideLayouts/slideLayout12.xml"/><Relationship Id="rId9" Type="http://schemas.openxmlformats.org/officeDocument/2006/relationships/image" Target="../media/image4.png"/><Relationship Id="rId1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descr="POINSET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24621" y="4512278"/>
            <a:ext cx="2000250"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4"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136" y="47919"/>
            <a:ext cx="19812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12"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0052428" y="3721"/>
            <a:ext cx="198120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4" descr="POINSET2"/>
          <p:cNvPicPr>
            <a:picLocks noGrp="1" noChangeAspect="1" noChangeArrowheads="1"/>
          </p:cNvPicPr>
          <p:nvPr>
            <p:ph/>
          </p:nvPr>
        </p:nvPicPr>
        <p:blipFill>
          <a:blip r:embed="rId7" cstate="print">
            <a:extLst>
              <a:ext uri="{28A0092B-C50C-407E-A947-70E740481C1C}">
                <a14:useLocalDpi xmlns:a14="http://schemas.microsoft.com/office/drawing/2010/main" val="0"/>
              </a:ext>
            </a:extLst>
          </a:blip>
          <a:srcRect/>
          <a:stretch>
            <a:fillRect/>
          </a:stretch>
        </p:blipFill>
        <p:spPr>
          <a:xfrm rot="16200000">
            <a:off x="-24861" y="4232597"/>
            <a:ext cx="2590800" cy="2581275"/>
          </a:xfrm>
        </p:spPr>
      </p:pic>
      <p:sp>
        <p:nvSpPr>
          <p:cNvPr id="17" name="Text Box 5"/>
          <p:cNvSpPr txBox="1">
            <a:spLocks noChangeArrowheads="1"/>
          </p:cNvSpPr>
          <p:nvPr/>
        </p:nvSpPr>
        <p:spPr bwMode="auto">
          <a:xfrm>
            <a:off x="2411435" y="5329808"/>
            <a:ext cx="7099300" cy="646331"/>
          </a:xfrm>
          <a:prstGeom prst="rect">
            <a:avLst/>
          </a:prstGeom>
          <a:noFill/>
          <a:ln>
            <a:noFill/>
          </a:ln>
          <a:effectLst/>
          <a:extLst/>
        </p:spPr>
        <p:txBody>
          <a:bodyPr wrap="square">
            <a:spAutoFit/>
          </a:bodyPr>
          <a:lstStyle/>
          <a:p>
            <a:pPr algn="ctr">
              <a:spcBef>
                <a:spcPct val="50000"/>
              </a:spcBef>
              <a:defRPr/>
            </a:pPr>
            <a:r>
              <a:rPr lang="en-US" sz="3600" b="1" i="1" dirty="0">
                <a:solidFill>
                  <a:srgbClr val="002060"/>
                </a:solidFill>
                <a:latin typeface="Times New Roman" pitchFamily="18" charset="0"/>
                <a:cs typeface="Times New Roman" pitchFamily="18" charset="0"/>
              </a:rPr>
              <a:t>Teacher: </a:t>
            </a:r>
            <a:r>
              <a:rPr lang="vi-VN" sz="3600" b="1" i="1" dirty="0">
                <a:solidFill>
                  <a:srgbClr val="002060"/>
                </a:solidFill>
                <a:latin typeface="Times New Roman" pitchFamily="18" charset="0"/>
                <a:cs typeface="Times New Roman" pitchFamily="18" charset="0"/>
              </a:rPr>
              <a:t>Hoàng Thị Thanh Thảo</a:t>
            </a:r>
            <a:endParaRPr lang="en-US" sz="3600" b="1" i="1" dirty="0">
              <a:solidFill>
                <a:srgbClr val="002060"/>
              </a:solidFill>
              <a:latin typeface="Times New Roman" pitchFamily="18" charset="0"/>
              <a:cs typeface="Times New Roman" pitchFamily="18" charset="0"/>
            </a:endParaRPr>
          </a:p>
        </p:txBody>
      </p:sp>
      <p:sp>
        <p:nvSpPr>
          <p:cNvPr id="13" name="Text Box 26"/>
          <p:cNvSpPr txBox="1">
            <a:spLocks noChangeArrowheads="1"/>
          </p:cNvSpPr>
          <p:nvPr/>
        </p:nvSpPr>
        <p:spPr bwMode="auto">
          <a:xfrm>
            <a:off x="1415202" y="891550"/>
            <a:ext cx="9144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400" b="1" kern="0" dirty="0">
                <a:solidFill>
                  <a:srgbClr val="0070C0"/>
                </a:solidFill>
                <a:latin typeface="Times New Roman" pitchFamily="18" charset="0"/>
                <a:cs typeface="Times New Roman" pitchFamily="18" charset="0"/>
              </a:rPr>
              <a:t>PEOPLE’S COMMITTEE OF TAN BINH DISTRICT</a:t>
            </a:r>
          </a:p>
          <a:p>
            <a:pPr algn="ctr">
              <a:spcBef>
                <a:spcPct val="50000"/>
              </a:spcBef>
              <a:defRPr/>
            </a:pPr>
            <a:r>
              <a:rPr lang="en-US" sz="2800" b="1" kern="0" dirty="0">
                <a:solidFill>
                  <a:srgbClr val="0070C0"/>
                </a:solidFill>
                <a:latin typeface="Times New Roman" pitchFamily="18" charset="0"/>
                <a:cs typeface="Times New Roman" pitchFamily="18" charset="0"/>
              </a:rPr>
              <a:t>CHI LANG PRIMARY SCHOOL</a:t>
            </a:r>
          </a:p>
        </p:txBody>
      </p:sp>
      <p:grpSp>
        <p:nvGrpSpPr>
          <p:cNvPr id="15" name="Group 14"/>
          <p:cNvGrpSpPr/>
          <p:nvPr/>
        </p:nvGrpSpPr>
        <p:grpSpPr>
          <a:xfrm rot="5400000">
            <a:off x="-927750" y="3034915"/>
            <a:ext cx="2557783" cy="382412"/>
            <a:chOff x="2438400" y="6221412"/>
            <a:chExt cx="4767381" cy="636588"/>
          </a:xfrm>
        </p:grpSpPr>
        <p:pic>
          <p:nvPicPr>
            <p:cNvPr id="16" name="Picture 17" descr="clematis Ville de Ly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38400" y="6298406"/>
              <a:ext cx="8382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8" descr="clematis Ville de Ly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19600" y="6221412"/>
              <a:ext cx="838200" cy="63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 descr="clematis Ville de Ly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29000" y="6259512"/>
              <a:ext cx="8382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clematis Ville de Ly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67581" y="6242659"/>
              <a:ext cx="8382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9" descr="clematis Ville de Ly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88591" y="6257219"/>
              <a:ext cx="8382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21"/>
          <p:cNvGrpSpPr/>
          <p:nvPr/>
        </p:nvGrpSpPr>
        <p:grpSpPr>
          <a:xfrm>
            <a:off x="1415202" y="125374"/>
            <a:ext cx="3098018" cy="412639"/>
            <a:chOff x="2438400" y="6221412"/>
            <a:chExt cx="4767381" cy="636588"/>
          </a:xfrm>
        </p:grpSpPr>
        <p:pic>
          <p:nvPicPr>
            <p:cNvPr id="23" name="Picture 17" descr="clematis Ville de Ly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38400" y="6298406"/>
              <a:ext cx="8382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8" descr="clematis Ville de Ly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19600" y="6221412"/>
              <a:ext cx="838200" cy="63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9" descr="clematis Ville de Ly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29000" y="6259512"/>
              <a:ext cx="8382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9" descr="clematis Ville de Ly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67581" y="6242659"/>
              <a:ext cx="8382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9" descr="clematis Ville de Ly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88591" y="6257219"/>
              <a:ext cx="8382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 name="Group 27"/>
          <p:cNvGrpSpPr/>
          <p:nvPr/>
        </p:nvGrpSpPr>
        <p:grpSpPr>
          <a:xfrm rot="5400000">
            <a:off x="10426528" y="3047029"/>
            <a:ext cx="2735645" cy="406628"/>
            <a:chOff x="2438400" y="6221412"/>
            <a:chExt cx="4767381" cy="636588"/>
          </a:xfrm>
        </p:grpSpPr>
        <p:pic>
          <p:nvPicPr>
            <p:cNvPr id="29" name="Picture 17" descr="clematis Ville de Ly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38400" y="6298406"/>
              <a:ext cx="8382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8" descr="clematis Ville de Lyo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19600" y="6221412"/>
              <a:ext cx="838200" cy="63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9" descr="clematis Ville de Ly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29000" y="6259512"/>
              <a:ext cx="8382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clematis Ville de Ly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67581" y="6242659"/>
              <a:ext cx="8382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9" descr="clematis Ville de Ly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88591" y="6257219"/>
              <a:ext cx="8382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 name="Group 33"/>
          <p:cNvGrpSpPr/>
          <p:nvPr/>
        </p:nvGrpSpPr>
        <p:grpSpPr>
          <a:xfrm>
            <a:off x="4571893" y="74793"/>
            <a:ext cx="3098018" cy="412639"/>
            <a:chOff x="2438400" y="6221412"/>
            <a:chExt cx="4767381" cy="636588"/>
          </a:xfrm>
        </p:grpSpPr>
        <p:pic>
          <p:nvPicPr>
            <p:cNvPr id="35" name="Picture 17" descr="clematis Ville de Ly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38400" y="6298406"/>
              <a:ext cx="8382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8" descr="clematis Ville de Ly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19600" y="6221412"/>
              <a:ext cx="838200" cy="63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9" descr="clematis Ville de Ly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29000" y="6259512"/>
              <a:ext cx="8382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9" descr="clematis Ville de Ly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67581" y="6242659"/>
              <a:ext cx="8382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9" descr="clematis Ville de Ly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88591" y="6257219"/>
              <a:ext cx="8382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 name="Group 40"/>
          <p:cNvGrpSpPr/>
          <p:nvPr/>
        </p:nvGrpSpPr>
        <p:grpSpPr>
          <a:xfrm>
            <a:off x="7691577" y="31160"/>
            <a:ext cx="3098018" cy="412639"/>
            <a:chOff x="2438400" y="6221412"/>
            <a:chExt cx="4767381" cy="636588"/>
          </a:xfrm>
        </p:grpSpPr>
        <p:pic>
          <p:nvPicPr>
            <p:cNvPr id="42" name="Picture 17" descr="clematis Ville de Ly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38400" y="6298406"/>
              <a:ext cx="8382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8" descr="clematis Ville de Ly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19600" y="6221412"/>
              <a:ext cx="838200" cy="63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9" descr="clematis Ville de Ly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29000" y="6259512"/>
              <a:ext cx="8382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9" descr="clematis Ville de Ly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67581" y="6242659"/>
              <a:ext cx="8382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9" descr="clematis Ville de Ly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88591" y="6257219"/>
              <a:ext cx="8382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 name="Group 46"/>
          <p:cNvGrpSpPr/>
          <p:nvPr/>
        </p:nvGrpSpPr>
        <p:grpSpPr>
          <a:xfrm>
            <a:off x="1503496" y="6379163"/>
            <a:ext cx="3098018" cy="412639"/>
            <a:chOff x="2438400" y="6221412"/>
            <a:chExt cx="4767381" cy="636588"/>
          </a:xfrm>
        </p:grpSpPr>
        <p:pic>
          <p:nvPicPr>
            <p:cNvPr id="48" name="Picture 17" descr="clematis Ville de Ly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38400" y="6298406"/>
              <a:ext cx="8382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8" descr="clematis Ville de Ly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19600" y="6221412"/>
              <a:ext cx="838200" cy="63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9" descr="clematis Ville de Ly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29000" y="6259512"/>
              <a:ext cx="8382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9" descr="clematis Ville de Ly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67581" y="6242659"/>
              <a:ext cx="8382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9" descr="clematis Ville de Ly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88591" y="6257219"/>
              <a:ext cx="8382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3" name="Group 52"/>
          <p:cNvGrpSpPr/>
          <p:nvPr/>
        </p:nvGrpSpPr>
        <p:grpSpPr>
          <a:xfrm>
            <a:off x="4682161" y="6352465"/>
            <a:ext cx="3098018" cy="412639"/>
            <a:chOff x="2438400" y="6221412"/>
            <a:chExt cx="4767381" cy="636588"/>
          </a:xfrm>
        </p:grpSpPr>
        <p:pic>
          <p:nvPicPr>
            <p:cNvPr id="54" name="Picture 17" descr="clematis Ville de Ly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38400" y="6298406"/>
              <a:ext cx="8382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8" descr="clematis Ville de Ly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19600" y="6221412"/>
              <a:ext cx="838200" cy="63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19" descr="clematis Ville de Ly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29000" y="6259512"/>
              <a:ext cx="8382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9" descr="clematis Ville de Ly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67581" y="6242659"/>
              <a:ext cx="8382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9" descr="clematis Ville de Ly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88591" y="6257219"/>
              <a:ext cx="8382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9" name="Group 58"/>
          <p:cNvGrpSpPr/>
          <p:nvPr/>
        </p:nvGrpSpPr>
        <p:grpSpPr>
          <a:xfrm>
            <a:off x="7828619" y="6292072"/>
            <a:ext cx="3098018" cy="412639"/>
            <a:chOff x="2438400" y="6221412"/>
            <a:chExt cx="4767381" cy="636588"/>
          </a:xfrm>
        </p:grpSpPr>
        <p:pic>
          <p:nvPicPr>
            <p:cNvPr id="60" name="Picture 17" descr="clematis Ville de Ly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38400" y="6298406"/>
              <a:ext cx="8382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18" descr="clematis Ville de Ly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19600" y="6221412"/>
              <a:ext cx="838200" cy="63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19" descr="clematis Ville de Ly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29000" y="6259512"/>
              <a:ext cx="8382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19" descr="clematis Ville de Ly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67581" y="6242659"/>
              <a:ext cx="8382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19" descr="clematis Ville de Ly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88591" y="6257219"/>
              <a:ext cx="8382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2939202" y="2444253"/>
            <a:ext cx="6096000" cy="1446550"/>
          </a:xfrm>
          <a:prstGeom prst="rect">
            <a:avLst/>
          </a:prstGeom>
        </p:spPr>
        <p:txBody>
          <a:bodyPr>
            <a:spAutoFit/>
          </a:bodyPr>
          <a:lstStyle/>
          <a:p>
            <a:pPr algn="ctr">
              <a:spcBef>
                <a:spcPct val="50000"/>
              </a:spcBef>
              <a:defRPr/>
            </a:pPr>
            <a:r>
              <a:rPr lang="en-US" sz="4000" b="1" dirty="0">
                <a:solidFill>
                  <a:srgbClr val="00B050"/>
                </a:solidFill>
                <a:latin typeface="Times New Roman" pitchFamily="18" charset="0"/>
                <a:cs typeface="Times New Roman" pitchFamily="18" charset="0"/>
              </a:rPr>
              <a:t>Grade: 5</a:t>
            </a:r>
          </a:p>
          <a:p>
            <a:pPr algn="ctr">
              <a:spcBef>
                <a:spcPct val="50000"/>
              </a:spcBef>
              <a:defRPr/>
            </a:pPr>
            <a:r>
              <a:rPr lang="en-US" sz="3200" b="1" dirty="0" smtClean="0">
                <a:solidFill>
                  <a:srgbClr val="FF6600"/>
                </a:solidFill>
                <a:latin typeface="Times New Roman" pitchFamily="18" charset="0"/>
                <a:cs typeface="Times New Roman" pitchFamily="18" charset="0"/>
              </a:rPr>
              <a:t>Review </a:t>
            </a:r>
            <a:r>
              <a:rPr lang="en-US" sz="3200" b="1" dirty="0" smtClean="0">
                <a:solidFill>
                  <a:srgbClr val="FF6600"/>
                </a:solidFill>
                <a:latin typeface="Times New Roman" pitchFamily="18" charset="0"/>
                <a:cs typeface="Times New Roman" pitchFamily="18" charset="0"/>
              </a:rPr>
              <a:t>(5)</a:t>
            </a:r>
            <a:endParaRPr lang="en-US" sz="3200" b="1" dirty="0">
              <a:solidFill>
                <a:srgbClr val="7030A0"/>
              </a:solidFill>
              <a:latin typeface="Times New Roman" pitchFamily="18" charset="0"/>
              <a:cs typeface="Times New Roman" pitchFamily="18" charset="0"/>
            </a:endParaRPr>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4008318358"/>
      </p:ext>
    </p:extLst>
  </p:cSld>
  <p:clrMapOvr>
    <a:masterClrMapping/>
  </p:clrMapOvr>
  <mc:AlternateContent xmlns:mc="http://schemas.openxmlformats.org/markup-compatibility/2006" xmlns:p14="http://schemas.microsoft.com/office/powerpoint/2010/main">
    <mc:Choice Requires="p14">
      <p:transition spd="slow" p14:dur="4400" advTm="11638">
        <p14:honeycomb/>
        <p:sndAc>
          <p:stSnd>
            <p:snd r:embed="rId5" name="applause.wav"/>
          </p:stSnd>
        </p:sndAc>
      </p:transition>
    </mc:Choice>
    <mc:Fallback xmlns="">
      <p:transition spd="slow" advTm="11638">
        <p:fade/>
        <p:sndAc>
          <p:stSnd>
            <p:snd r:embed="rId15"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43599" y="311189"/>
            <a:ext cx="6248401" cy="6165790"/>
          </a:xfrm>
          <a:prstGeom prst="rect">
            <a:avLst/>
          </a:prstGeom>
        </p:spPr>
        <p:txBody>
          <a:bodyPr wrap="square">
            <a:spAutoFit/>
          </a:bodyPr>
          <a:lstStyle/>
          <a:p>
            <a:pPr marL="457200">
              <a:lnSpc>
                <a:spcPct val="115000"/>
              </a:lnSpc>
              <a:spcAft>
                <a:spcPts val="0"/>
              </a:spcAft>
              <a:tabLst>
                <a:tab pos="3268980" algn="l"/>
              </a:tabLst>
            </a:pPr>
            <a:r>
              <a:rPr lang="en-US" sz="2000" b="1" dirty="0" smtClean="0">
                <a:solidFill>
                  <a:srgbClr val="002060"/>
                </a:solidFill>
                <a:latin typeface="Times New Roman" panose="02020603050405020304" pitchFamily="18" charset="0"/>
                <a:ea typeface="Times New Roman" panose="02020603050405020304" pitchFamily="18" charset="0"/>
              </a:rPr>
              <a:t> </a:t>
            </a:r>
            <a:endParaRPr lang="en-US" dirty="0" smtClean="0">
              <a:solidFill>
                <a:srgbClr val="002060"/>
              </a:solidFill>
              <a:latin typeface="Times New Roman" panose="02020603050405020304" pitchFamily="18" charset="0"/>
              <a:ea typeface="Times New Roman" panose="02020603050405020304" pitchFamily="18" charset="0"/>
            </a:endParaRPr>
          </a:p>
          <a:p>
            <a:pPr marL="457200">
              <a:lnSpc>
                <a:spcPct val="150000"/>
              </a:lnSpc>
              <a:spcAft>
                <a:spcPts val="1000"/>
              </a:spcAft>
              <a:tabLst>
                <a:tab pos="3268980" algn="l"/>
                <a:tab pos="6115050" algn="l"/>
              </a:tabLst>
            </a:pPr>
            <a:r>
              <a:rPr lang="en-US" sz="2000" b="1" dirty="0" smtClean="0">
                <a:solidFill>
                  <a:srgbClr val="002060"/>
                </a:solidFill>
                <a:latin typeface="Times New Roman" panose="02020603050405020304" pitchFamily="18" charset="0"/>
                <a:ea typeface="Times New Roman" panose="02020603050405020304" pitchFamily="18" charset="0"/>
              </a:rPr>
              <a:t>Ex</a:t>
            </a:r>
            <a:r>
              <a:rPr lang="en-US" sz="2000" b="1" dirty="0" smtClean="0">
                <a:solidFill>
                  <a:srgbClr val="002060"/>
                </a:solidFill>
                <a:latin typeface="Times New Roman" panose="02020603050405020304" pitchFamily="18" charset="0"/>
                <a:ea typeface="Times New Roman" panose="02020603050405020304" pitchFamily="18" charset="0"/>
              </a:rPr>
              <a:t>:</a:t>
            </a:r>
            <a:r>
              <a:rPr lang="en-US" dirty="0" smtClean="0">
                <a:solidFill>
                  <a:srgbClr val="002060"/>
                </a:solidFill>
                <a:latin typeface="Times New Roman" panose="02020603050405020304" pitchFamily="18" charset="0"/>
                <a:ea typeface="Times New Roman" panose="02020603050405020304" pitchFamily="18" charset="0"/>
              </a:rPr>
              <a:t>   </a:t>
            </a:r>
            <a:r>
              <a:rPr lang="en-US" sz="2000" dirty="0" smtClean="0">
                <a:solidFill>
                  <a:srgbClr val="002060"/>
                </a:solidFill>
                <a:latin typeface="Times New Roman" panose="02020603050405020304" pitchFamily="18" charset="0"/>
                <a:ea typeface="SimSun" panose="02010600030101010101" pitchFamily="2" charset="-122"/>
              </a:rPr>
              <a:t>There </a:t>
            </a:r>
            <a:r>
              <a:rPr lang="en-US" sz="2000" dirty="0">
                <a:solidFill>
                  <a:srgbClr val="002060"/>
                </a:solidFill>
                <a:latin typeface="Times New Roman" panose="02020603050405020304" pitchFamily="18" charset="0"/>
                <a:ea typeface="SimSun" panose="02010600030101010101" pitchFamily="2" charset="-122"/>
              </a:rPr>
              <a:t>were two bottles of water near the girl.                                   … No….	                                                  </a:t>
            </a:r>
            <a:endParaRPr lang="en-US" dirty="0">
              <a:solidFill>
                <a:srgbClr val="002060"/>
              </a:solidFill>
              <a:latin typeface="Times New Roman" panose="02020603050405020304" pitchFamily="18" charset="0"/>
              <a:ea typeface="SimSun" panose="02010600030101010101" pitchFamily="2" charset="-122"/>
            </a:endParaRPr>
          </a:p>
          <a:p>
            <a:pPr marL="457200">
              <a:lnSpc>
                <a:spcPct val="150000"/>
              </a:lnSpc>
              <a:spcAft>
                <a:spcPts val="1000"/>
              </a:spcAft>
              <a:tabLst>
                <a:tab pos="3268980" algn="l"/>
                <a:tab pos="6115050" algn="l"/>
              </a:tabLst>
            </a:pPr>
            <a:r>
              <a:rPr lang="en-US" sz="2000" dirty="0" smtClean="0">
                <a:solidFill>
                  <a:srgbClr val="002060"/>
                </a:solidFill>
                <a:latin typeface="Times New Roman" panose="02020603050405020304" pitchFamily="18" charset="0"/>
                <a:ea typeface="SimSun" panose="02010600030101010101" pitchFamily="2" charset="-122"/>
              </a:rPr>
              <a:t>       One </a:t>
            </a:r>
            <a:r>
              <a:rPr lang="en-US" sz="2000" dirty="0">
                <a:solidFill>
                  <a:srgbClr val="002060"/>
                </a:solidFill>
                <a:latin typeface="Times New Roman" panose="02020603050405020304" pitchFamily="18" charset="0"/>
                <a:ea typeface="SimSun" panose="02010600030101010101" pitchFamily="2" charset="-122"/>
              </a:rPr>
              <a:t>of the boys by the lake caught a big fish.                                     …Yes…</a:t>
            </a:r>
            <a:endParaRPr lang="en-US" dirty="0">
              <a:solidFill>
                <a:srgbClr val="002060"/>
              </a:solidFill>
              <a:latin typeface="Times New Roman" panose="02020603050405020304" pitchFamily="18" charset="0"/>
              <a:ea typeface="SimSun" panose="02010600030101010101" pitchFamily="2" charset="-122"/>
            </a:endParaRPr>
          </a:p>
          <a:p>
            <a:pPr marL="457200">
              <a:lnSpc>
                <a:spcPct val="150000"/>
              </a:lnSpc>
              <a:spcAft>
                <a:spcPts val="1000"/>
              </a:spcAft>
              <a:tabLst>
                <a:tab pos="3268980" algn="l"/>
                <a:tab pos="6115050" algn="l"/>
              </a:tabLst>
            </a:pPr>
            <a:r>
              <a:rPr lang="en-US" sz="2000" b="1" dirty="0">
                <a:solidFill>
                  <a:srgbClr val="002060"/>
                </a:solidFill>
                <a:latin typeface="Times New Roman" panose="02020603050405020304" pitchFamily="18" charset="0"/>
                <a:ea typeface="SimSun" panose="02010600030101010101" pitchFamily="2" charset="-122"/>
              </a:rPr>
              <a:t> Questions</a:t>
            </a:r>
            <a:endParaRPr lang="en-US" dirty="0">
              <a:solidFill>
                <a:srgbClr val="002060"/>
              </a:solidFill>
              <a:latin typeface="Times New Roman" panose="02020603050405020304" pitchFamily="18" charset="0"/>
              <a:ea typeface="SimSun" panose="02010600030101010101" pitchFamily="2" charset="-122"/>
            </a:endParaRPr>
          </a:p>
          <a:p>
            <a:pPr marL="457200">
              <a:lnSpc>
                <a:spcPct val="150000"/>
              </a:lnSpc>
              <a:spcAft>
                <a:spcPts val="1000"/>
              </a:spcAft>
              <a:tabLst>
                <a:tab pos="3268980" algn="l"/>
                <a:tab pos="6115050" algn="l"/>
              </a:tabLst>
            </a:pPr>
            <a:r>
              <a:rPr lang="en-US" sz="2000" dirty="0">
                <a:solidFill>
                  <a:srgbClr val="002060"/>
                </a:solidFill>
                <a:latin typeface="Times New Roman" panose="02020603050405020304" pitchFamily="18" charset="0"/>
                <a:ea typeface="Times New Roman" panose="02020603050405020304" pitchFamily="18" charset="0"/>
              </a:rPr>
              <a:t> 1. The boy sat under the tree wasn’t wearing a jacket.                      ……………</a:t>
            </a:r>
            <a:endParaRPr lang="en-US" dirty="0">
              <a:solidFill>
                <a:srgbClr val="002060"/>
              </a:solidFill>
              <a:latin typeface="Times New Roman" panose="02020603050405020304" pitchFamily="18" charset="0"/>
              <a:ea typeface="Times New Roman" panose="02020603050405020304" pitchFamily="18" charset="0"/>
            </a:endParaRPr>
          </a:p>
          <a:p>
            <a:pPr marL="457200">
              <a:lnSpc>
                <a:spcPct val="150000"/>
              </a:lnSpc>
              <a:spcAft>
                <a:spcPts val="1000"/>
              </a:spcAft>
              <a:tabLst>
                <a:tab pos="3268980" algn="l"/>
                <a:tab pos="6115050" algn="l"/>
              </a:tabLst>
            </a:pPr>
            <a:r>
              <a:rPr lang="en-US" sz="2000" dirty="0">
                <a:solidFill>
                  <a:srgbClr val="002060"/>
                </a:solidFill>
                <a:latin typeface="Times New Roman" panose="02020603050405020304" pitchFamily="18" charset="0"/>
                <a:ea typeface="SimSun" panose="02010600030101010101" pitchFamily="2" charset="-122"/>
              </a:rPr>
              <a:t> 2. The bigger dog was sleeping next to the basket.</a:t>
            </a:r>
            <a:r>
              <a:rPr lang="en-US" sz="2000" b="1" dirty="0">
                <a:solidFill>
                  <a:srgbClr val="002060"/>
                </a:solidFill>
                <a:latin typeface="Times New Roman" panose="02020603050405020304" pitchFamily="18" charset="0"/>
                <a:ea typeface="SimSun" panose="02010600030101010101" pitchFamily="2" charset="-122"/>
              </a:rPr>
              <a:t>                           </a:t>
            </a:r>
            <a:r>
              <a:rPr lang="en-US" sz="2000" dirty="0">
                <a:solidFill>
                  <a:srgbClr val="002060"/>
                </a:solidFill>
                <a:latin typeface="Times New Roman" panose="02020603050405020304" pitchFamily="18" charset="0"/>
                <a:ea typeface="SimSun" panose="02010600030101010101" pitchFamily="2" charset="-122"/>
              </a:rPr>
              <a:t>……………</a:t>
            </a:r>
            <a:endParaRPr lang="en-US" dirty="0">
              <a:solidFill>
                <a:srgbClr val="002060"/>
              </a:solidFill>
              <a:latin typeface="Times New Roman" panose="02020603050405020304" pitchFamily="18" charset="0"/>
              <a:ea typeface="SimSun" panose="02010600030101010101" pitchFamily="2" charset="-122"/>
            </a:endParaRPr>
          </a:p>
          <a:p>
            <a:pPr marL="457200">
              <a:lnSpc>
                <a:spcPct val="150000"/>
              </a:lnSpc>
              <a:spcAft>
                <a:spcPts val="1000"/>
              </a:spcAft>
              <a:tabLst>
                <a:tab pos="3268980" algn="l"/>
                <a:tab pos="6115050" algn="l"/>
              </a:tabLst>
            </a:pPr>
            <a:r>
              <a:rPr lang="en-US" sz="2000" dirty="0">
                <a:solidFill>
                  <a:srgbClr val="002060"/>
                </a:solidFill>
                <a:latin typeface="Times New Roman" panose="02020603050405020304" pitchFamily="18" charset="0"/>
                <a:ea typeface="Times New Roman" panose="02020603050405020304" pitchFamily="18" charset="0"/>
              </a:rPr>
              <a:t> 3. Two boys wore backpacks and uniforms were fishing.                 ..…………..</a:t>
            </a:r>
            <a:endParaRPr lang="en-US" dirty="0">
              <a:solidFill>
                <a:srgbClr val="002060"/>
              </a:solidFill>
              <a:effectLst/>
              <a:latin typeface="Times New Roman" panose="02020603050405020304" pitchFamily="18" charset="0"/>
              <a:ea typeface="Times New Roman" panose="02020603050405020304" pitchFamily="18" charset="0"/>
            </a:endParaRPr>
          </a:p>
        </p:txBody>
      </p:sp>
      <p:pic>
        <p:nvPicPr>
          <p:cNvPr id="4" name="Picture 3"/>
          <p:cNvPicPr/>
          <p:nvPr/>
        </p:nvPicPr>
        <p:blipFill rotWithShape="1">
          <a:blip r:embed="rId2">
            <a:extLst>
              <a:ext uri="{28A0092B-C50C-407E-A947-70E740481C1C}">
                <a14:useLocalDpi xmlns:a14="http://schemas.microsoft.com/office/drawing/2010/main" val="0"/>
              </a:ext>
            </a:extLst>
          </a:blip>
          <a:srcRect l="37428" t="29196" r="33526" b="12112"/>
          <a:stretch/>
        </p:blipFill>
        <p:spPr bwMode="auto">
          <a:xfrm>
            <a:off x="100122" y="757691"/>
            <a:ext cx="6122398" cy="5669235"/>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2635274" y="183698"/>
            <a:ext cx="9037346" cy="523220"/>
          </a:xfrm>
          <a:prstGeom prst="rect">
            <a:avLst/>
          </a:prstGeom>
        </p:spPr>
        <p:txBody>
          <a:bodyPr wrap="none">
            <a:spAutoFit/>
          </a:bodyPr>
          <a:lstStyle/>
          <a:p>
            <a:r>
              <a:rPr lang="en-US" sz="2800" b="1" dirty="0" smtClean="0">
                <a:solidFill>
                  <a:srgbClr val="FF0000"/>
                </a:solidFill>
                <a:latin typeface="Times New Roman" panose="02020603050405020304" pitchFamily="18" charset="0"/>
                <a:ea typeface="Times New Roman" panose="02020603050405020304" pitchFamily="18" charset="0"/>
              </a:rPr>
              <a:t>Look and read. Write Yes or No. There are two examples. </a:t>
            </a:r>
            <a:endParaRPr lang="en-US" sz="2800" dirty="0">
              <a:solidFill>
                <a:srgbClr val="FF0000"/>
              </a:solidFill>
            </a:endParaRPr>
          </a:p>
        </p:txBody>
      </p:sp>
      <p:sp>
        <p:nvSpPr>
          <p:cNvPr id="6" name="Rectangle 5"/>
          <p:cNvSpPr/>
          <p:nvPr/>
        </p:nvSpPr>
        <p:spPr>
          <a:xfrm>
            <a:off x="6762366" y="3712842"/>
            <a:ext cx="783163" cy="584775"/>
          </a:xfrm>
          <a:prstGeom prst="rect">
            <a:avLst/>
          </a:prstGeom>
        </p:spPr>
        <p:txBody>
          <a:bodyPr wrap="none">
            <a:spAutoFit/>
          </a:bodyPr>
          <a:lstStyle/>
          <a:p>
            <a:r>
              <a:rPr lang="en-US" altLang="en-US" sz="32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Yes</a:t>
            </a:r>
            <a:endParaRPr lang="en-US" sz="3200" dirty="0">
              <a:solidFill>
                <a:srgbClr val="FF0000"/>
              </a:solidFill>
            </a:endParaRPr>
          </a:p>
        </p:txBody>
      </p:sp>
      <p:sp>
        <p:nvSpPr>
          <p:cNvPr id="7" name="Rectangle 6"/>
          <p:cNvSpPr/>
          <p:nvPr/>
        </p:nvSpPr>
        <p:spPr>
          <a:xfrm>
            <a:off x="6762366" y="4802522"/>
            <a:ext cx="686406" cy="584775"/>
          </a:xfrm>
          <a:prstGeom prst="rect">
            <a:avLst/>
          </a:prstGeom>
        </p:spPr>
        <p:txBody>
          <a:bodyPr wrap="none">
            <a:spAutoFit/>
          </a:bodyPr>
          <a:lstStyle/>
          <a:p>
            <a:r>
              <a:rPr lang="en-US" sz="3200"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No</a:t>
            </a:r>
            <a:endParaRPr lang="en-US" sz="3200" dirty="0">
              <a:solidFill>
                <a:srgbClr val="FF0000"/>
              </a:solidFill>
            </a:endParaRPr>
          </a:p>
        </p:txBody>
      </p:sp>
      <p:sp>
        <p:nvSpPr>
          <p:cNvPr id="8" name="Rectangle 7"/>
          <p:cNvSpPr/>
          <p:nvPr/>
        </p:nvSpPr>
        <p:spPr>
          <a:xfrm>
            <a:off x="8284636" y="5746293"/>
            <a:ext cx="686406" cy="584775"/>
          </a:xfrm>
          <a:prstGeom prst="rect">
            <a:avLst/>
          </a:prstGeom>
        </p:spPr>
        <p:txBody>
          <a:bodyPr wrap="none">
            <a:spAutoFit/>
          </a:bodyPr>
          <a:lstStyle/>
          <a:p>
            <a:r>
              <a:rPr lang="en-US" sz="3200"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No</a:t>
            </a:r>
            <a:endParaRPr lang="en-US" sz="3200" dirty="0">
              <a:solidFill>
                <a:srgbClr val="FF0000"/>
              </a:solidFill>
            </a:endParaRPr>
          </a:p>
        </p:txBody>
      </p:sp>
      <p:sp>
        <p:nvSpPr>
          <p:cNvPr id="2" name="Rectangle 1"/>
          <p:cNvSpPr/>
          <p:nvPr/>
        </p:nvSpPr>
        <p:spPr>
          <a:xfrm>
            <a:off x="279892" y="66132"/>
            <a:ext cx="2183546" cy="523220"/>
          </a:xfrm>
          <a:prstGeom prst="rect">
            <a:avLst/>
          </a:prstGeom>
        </p:spPr>
        <p:txBody>
          <a:bodyPr wrap="none">
            <a:spAutoFit/>
          </a:bodyPr>
          <a:lstStyle/>
          <a:p>
            <a:pPr lvl="0" eaLnBrk="0" fontAlgn="base" hangingPunct="0">
              <a:spcBef>
                <a:spcPct val="0"/>
              </a:spcBef>
              <a:spcAft>
                <a:spcPct val="0"/>
              </a:spcAft>
            </a:pPr>
            <a:r>
              <a:rPr lang="en-US" altLang="en-US" sz="2800" b="1" dirty="0">
                <a:latin typeface="Times New Roman" panose="02020603050405020304" pitchFamily="18" charset="0"/>
                <a:ea typeface="SimSun" panose="02010600030101010101" pitchFamily="2" charset="-122"/>
                <a:cs typeface="Times New Roman" panose="02020603050405020304" pitchFamily="18" charset="0"/>
              </a:rPr>
              <a:t>REVIEW (5)</a:t>
            </a:r>
            <a:endParaRPr lang="en-US" altLang="en-US" sz="1600" dirty="0"/>
          </a:p>
        </p:txBody>
      </p:sp>
    </p:spTree>
    <p:extLst>
      <p:ext uri="{BB962C8B-B14F-4D97-AF65-F5344CB8AC3E}">
        <p14:creationId xmlns:p14="http://schemas.microsoft.com/office/powerpoint/2010/main" val="57043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94551852"/>
              </p:ext>
            </p:extLst>
          </p:nvPr>
        </p:nvGraphicFramePr>
        <p:xfrm>
          <a:off x="5975944" y="315055"/>
          <a:ext cx="6015759" cy="6268625"/>
        </p:xfrm>
        <a:graphic>
          <a:graphicData uri="http://schemas.openxmlformats.org/drawingml/2006/table">
            <a:tbl>
              <a:tblPr firstRow="1" firstCol="1" bandRow="1">
                <a:tableStyleId>{5C22544A-7EE6-4342-B048-85BDC9FD1C3A}</a:tableStyleId>
              </a:tblPr>
              <a:tblGrid>
                <a:gridCol w="445611">
                  <a:extLst>
                    <a:ext uri="{9D8B030D-6E8A-4147-A177-3AD203B41FA5}">
                      <a16:colId xmlns:a16="http://schemas.microsoft.com/office/drawing/2014/main" val="3395117726"/>
                    </a:ext>
                  </a:extLst>
                </a:gridCol>
                <a:gridCol w="4120171">
                  <a:extLst>
                    <a:ext uri="{9D8B030D-6E8A-4147-A177-3AD203B41FA5}">
                      <a16:colId xmlns:a16="http://schemas.microsoft.com/office/drawing/2014/main" val="606789145"/>
                    </a:ext>
                  </a:extLst>
                </a:gridCol>
                <a:gridCol w="731520">
                  <a:extLst>
                    <a:ext uri="{9D8B030D-6E8A-4147-A177-3AD203B41FA5}">
                      <a16:colId xmlns:a16="http://schemas.microsoft.com/office/drawing/2014/main" val="1228309988"/>
                    </a:ext>
                  </a:extLst>
                </a:gridCol>
                <a:gridCol w="718457">
                  <a:extLst>
                    <a:ext uri="{9D8B030D-6E8A-4147-A177-3AD203B41FA5}">
                      <a16:colId xmlns:a16="http://schemas.microsoft.com/office/drawing/2014/main" val="1804735968"/>
                    </a:ext>
                  </a:extLst>
                </a:gridCol>
              </a:tblGrid>
              <a:tr h="624877">
                <a:tc>
                  <a:txBody>
                    <a:bodyPr/>
                    <a:lstStyle/>
                    <a:p>
                      <a:pPr marL="457200">
                        <a:lnSpc>
                          <a:spcPct val="200000"/>
                        </a:lnSpc>
                        <a:spcAft>
                          <a:spcPts val="0"/>
                        </a:spcAft>
                      </a:pPr>
                      <a:r>
                        <a:rPr lang="en-US" sz="13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nSpc>
                          <a:spcPct val="150000"/>
                        </a:lnSpc>
                        <a:spcAft>
                          <a:spcPts val="100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 algn="ctr">
                        <a:lnSpc>
                          <a:spcPct val="150000"/>
                        </a:lnSpc>
                        <a:spcAft>
                          <a:spcPts val="1000"/>
                        </a:spcAft>
                        <a:tabLst>
                          <a:tab pos="3268980" algn="l"/>
                        </a:tabLst>
                      </a:pPr>
                      <a:r>
                        <a:rPr lang="en-US" sz="1600">
                          <a:effectLst/>
                          <a:latin typeface="Times New Roman" panose="02020603050405020304" pitchFamily="18" charset="0"/>
                          <a:cs typeface="Times New Roman" panose="02020603050405020304" pitchFamily="18" charset="0"/>
                        </a:rPr>
                        <a:t>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45720" algn="ctr">
                        <a:lnSpc>
                          <a:spcPct val="150000"/>
                        </a:lnSpc>
                        <a:spcAft>
                          <a:spcPts val="1000"/>
                        </a:spcAft>
                        <a:tabLst>
                          <a:tab pos="3268980" algn="l"/>
                        </a:tabLst>
                      </a:pPr>
                      <a:r>
                        <a:rPr lang="en-US" sz="1600">
                          <a:effectLst/>
                          <a:latin typeface="Times New Roman" panose="02020603050405020304" pitchFamily="18" charset="0"/>
                          <a:cs typeface="Times New Roman" panose="02020603050405020304" pitchFamily="18" charset="0"/>
                        </a:rPr>
                        <a:t>F</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63508176"/>
                  </a:ext>
                </a:extLst>
              </a:tr>
              <a:tr h="963793">
                <a:tc>
                  <a:txBody>
                    <a:bodyPr/>
                    <a:lstStyle/>
                    <a:p>
                      <a:pPr marL="457200">
                        <a:lnSpc>
                          <a:spcPct val="200000"/>
                        </a:lnSpc>
                        <a:spcAft>
                          <a:spcPts val="1000"/>
                        </a:spcAft>
                      </a:pPr>
                      <a:r>
                        <a:rPr lang="en-US" sz="1300">
                          <a:effectLst/>
                        </a:rPr>
                        <a:t>Ex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1000"/>
                        </a:spcAft>
                      </a:pPr>
                      <a:r>
                        <a:rPr lang="en-US" sz="1600" dirty="0">
                          <a:effectLst/>
                          <a:latin typeface="Times New Roman" panose="02020603050405020304" pitchFamily="18" charset="0"/>
                          <a:cs typeface="Times New Roman" panose="02020603050405020304" pitchFamily="18" charset="0"/>
                        </a:rPr>
                        <a:t>Fossils are parts of animals that died a very long time ago.</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45720" algn="ctr">
                        <a:lnSpc>
                          <a:spcPct val="150000"/>
                        </a:lnSpc>
                        <a:spcAft>
                          <a:spcPts val="1000"/>
                        </a:spcAft>
                        <a:tabLst>
                          <a:tab pos="3268980" algn="l"/>
                        </a:tabLst>
                      </a:pPr>
                      <a:r>
                        <a:rPr lang="en-US" sz="1600">
                          <a:effectLst/>
                          <a:latin typeface="Times New Roman" panose="02020603050405020304" pitchFamily="18" charset="0"/>
                          <a:cs typeface="Times New Roman" panose="02020603050405020304" pitchFamily="18" charset="0"/>
                        </a:rPr>
                        <a:t>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45720" algn="ctr">
                        <a:lnSpc>
                          <a:spcPct val="150000"/>
                        </a:lnSpc>
                        <a:spcAft>
                          <a:spcPts val="1000"/>
                        </a:spcAft>
                        <a:tabLst>
                          <a:tab pos="3268980" algn="l"/>
                        </a:tabLs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905082"/>
                  </a:ext>
                </a:extLst>
              </a:tr>
              <a:tr h="836368">
                <a:tc>
                  <a:txBody>
                    <a:bodyPr/>
                    <a:lstStyle/>
                    <a:p>
                      <a:pPr marR="34925" algn="just">
                        <a:lnSpc>
                          <a:spcPct val="200000"/>
                        </a:lnSpc>
                        <a:spcAft>
                          <a:spcPts val="1000"/>
                        </a:spcAft>
                        <a:tabLst>
                          <a:tab pos="3268980" algn="l"/>
                        </a:tabLst>
                      </a:pPr>
                      <a:r>
                        <a:rPr lang="en-US" sz="1300">
                          <a:effectLst/>
                        </a:rPr>
                        <a:t> </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457200">
                        <a:lnSpc>
                          <a:spcPct val="150000"/>
                        </a:lnSpc>
                        <a:spcAft>
                          <a:spcPts val="0"/>
                        </a:spcAft>
                      </a:pPr>
                      <a:r>
                        <a:rPr lang="en-US" sz="1600" dirty="0">
                          <a:effectLst/>
                          <a:latin typeface="Times New Roman" panose="02020603050405020304" pitchFamily="18" charset="0"/>
                          <a:cs typeface="Times New Roman" panose="02020603050405020304" pitchFamily="18" charset="0"/>
                        </a:rPr>
                        <a:t>Fossils are parts of insects that died a very long time ago.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lnSpc>
                          <a:spcPct val="150000"/>
                        </a:lnSpc>
                        <a:spcAft>
                          <a:spcPts val="10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1000"/>
                        </a:spcAft>
                      </a:pPr>
                      <a:r>
                        <a:rPr lang="en-US" sz="1600">
                          <a:effectLst/>
                          <a:latin typeface="Times New Roman" panose="02020603050405020304" pitchFamily="18" charset="0"/>
                          <a:cs typeface="Times New Roman" panose="02020603050405020304" pitchFamily="18" charset="0"/>
                        </a:rPr>
                        <a:t>    F</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876653300"/>
                  </a:ext>
                </a:extLst>
              </a:tr>
              <a:tr h="836368">
                <a:tc>
                  <a:txBody>
                    <a:bodyPr/>
                    <a:lstStyle/>
                    <a:p>
                      <a:pPr marL="57150" marR="34925" algn="just">
                        <a:lnSpc>
                          <a:spcPct val="200000"/>
                        </a:lnSpc>
                        <a:spcAft>
                          <a:spcPts val="1000"/>
                        </a:spcAft>
                        <a:tabLst>
                          <a:tab pos="3268980" algn="l"/>
                        </a:tabLst>
                      </a:pPr>
                      <a:r>
                        <a:rPr lang="en-US" sz="1300">
                          <a:effectLst/>
                        </a:rPr>
                        <a:t>1</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457200">
                        <a:lnSpc>
                          <a:spcPct val="150000"/>
                        </a:lnSpc>
                        <a:spcAft>
                          <a:spcPts val="0"/>
                        </a:spcAft>
                      </a:pPr>
                      <a:r>
                        <a:rPr lang="en-US" sz="1600" dirty="0">
                          <a:effectLst/>
                          <a:latin typeface="Times New Roman" panose="02020603050405020304" pitchFamily="18" charset="0"/>
                          <a:cs typeface="Times New Roman" panose="02020603050405020304" pitchFamily="18" charset="0"/>
                        </a:rPr>
                        <a:t>All of  fossils are more than 500 million years old.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nSpc>
                          <a:spcPct val="150000"/>
                        </a:lnSpc>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nSpc>
                          <a:spcPct val="150000"/>
                        </a:lnSpc>
                        <a:spcAft>
                          <a:spcPts val="10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22112296"/>
                  </a:ext>
                </a:extLst>
              </a:tr>
              <a:tr h="1726023">
                <a:tc>
                  <a:txBody>
                    <a:bodyPr/>
                    <a:lstStyle/>
                    <a:p>
                      <a:pPr marL="57150" marR="34925" algn="just">
                        <a:lnSpc>
                          <a:spcPct val="200000"/>
                        </a:lnSpc>
                        <a:spcAft>
                          <a:spcPts val="1000"/>
                        </a:spcAft>
                        <a:tabLst>
                          <a:tab pos="3268980" algn="l"/>
                        </a:tabLst>
                      </a:pPr>
                      <a:r>
                        <a:rPr lang="en-US" sz="1300">
                          <a:effectLst/>
                        </a:rPr>
                        <a:t>2</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457200">
                        <a:lnSpc>
                          <a:spcPct val="150000"/>
                        </a:lnSpc>
                        <a:spcAft>
                          <a:spcPts val="0"/>
                        </a:spcAft>
                      </a:pPr>
                      <a:r>
                        <a:rPr lang="en-US" sz="1600" dirty="0">
                          <a:effectLst/>
                          <a:latin typeface="Times New Roman" panose="02020603050405020304" pitchFamily="18" charset="0"/>
                          <a:cs typeface="Times New Roman" panose="02020603050405020304" pitchFamily="18" charset="0"/>
                        </a:rPr>
                        <a:t>Fossils are important because they tell us about the past, help us learn about types of rocks and animals that lived a very long time ago.</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nSpc>
                          <a:spcPct val="150000"/>
                        </a:lnSpc>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nSpc>
                          <a:spcPct val="150000"/>
                        </a:lnSpc>
                        <a:spcAft>
                          <a:spcPts val="100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28662883"/>
                  </a:ext>
                </a:extLst>
              </a:tr>
              <a:tr h="1281196">
                <a:tc>
                  <a:txBody>
                    <a:bodyPr/>
                    <a:lstStyle/>
                    <a:p>
                      <a:pPr marL="57150" marR="34925" algn="just">
                        <a:lnSpc>
                          <a:spcPct val="200000"/>
                        </a:lnSpc>
                        <a:spcAft>
                          <a:spcPts val="1000"/>
                        </a:spcAft>
                        <a:tabLst>
                          <a:tab pos="3268980" algn="l"/>
                        </a:tabLst>
                      </a:pPr>
                      <a:r>
                        <a:rPr lang="en-US" sz="1300">
                          <a:effectLst/>
                        </a:rPr>
                        <a:t>3</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457200">
                        <a:lnSpc>
                          <a:spcPct val="150000"/>
                        </a:lnSpc>
                        <a:spcAft>
                          <a:spcPts val="0"/>
                        </a:spcAft>
                      </a:pPr>
                      <a:r>
                        <a:rPr lang="en-US" sz="1600" dirty="0">
                          <a:effectLst/>
                          <a:latin typeface="Times New Roman" panose="02020603050405020304" pitchFamily="18" charset="0"/>
                          <a:cs typeface="Times New Roman" panose="02020603050405020304" pitchFamily="18" charset="0"/>
                        </a:rPr>
                        <a:t>People can find fossils on mountains, in lakes, in rivers, on beaches but people can’t find fossils under the ground.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nSpc>
                          <a:spcPct val="150000"/>
                        </a:lnSpc>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nSpc>
                          <a:spcPct val="150000"/>
                        </a:lnSpc>
                        <a:spcAft>
                          <a:spcPts val="100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32346508"/>
                  </a:ext>
                </a:extLst>
              </a:tr>
            </a:tbl>
          </a:graphicData>
        </a:graphic>
      </p:graphicFrame>
      <p:sp>
        <p:nvSpPr>
          <p:cNvPr id="3" name="Rectangle 4"/>
          <p:cNvSpPr>
            <a:spLocks noChangeArrowheads="1"/>
          </p:cNvSpPr>
          <p:nvPr/>
        </p:nvSpPr>
        <p:spPr bwMode="auto">
          <a:xfrm>
            <a:off x="191414" y="207149"/>
            <a:ext cx="7228289"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effectLst/>
                <a:latin typeface="Times New Roman" panose="02020603050405020304" pitchFamily="18" charset="0"/>
                <a:ea typeface="SimSun" panose="02010600030101010101" pitchFamily="2" charset="-122"/>
                <a:cs typeface="Times New Roman" panose="02020603050405020304" pitchFamily="18" charset="0"/>
              </a:rPr>
              <a:t>REVIEW (5)</a:t>
            </a:r>
            <a:endParaRPr kumimoji="0" lang="en-US" altLang="en-US"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Read and write (T) or (F). There are two examples. </a:t>
            </a:r>
            <a:endParaRPr kumimoji="0" lang="en-US" altLang="en-US" sz="1600" b="0" i="0" u="none" strike="noStrike" cap="none" normalizeH="0" baseline="0" dirty="0" smtClean="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rgbClr val="FF0000"/>
              </a:solidFill>
              <a:effectLst/>
              <a:latin typeface="Arial" panose="020B0604020202020204" pitchFamily="34" charset="0"/>
            </a:endParaRPr>
          </a:p>
        </p:txBody>
      </p:sp>
      <p:sp>
        <p:nvSpPr>
          <p:cNvPr id="7" name="Rectangle 5"/>
          <p:cNvSpPr>
            <a:spLocks noChangeArrowheads="1"/>
          </p:cNvSpPr>
          <p:nvPr/>
        </p:nvSpPr>
        <p:spPr bwMode="auto">
          <a:xfrm>
            <a:off x="191414" y="856258"/>
            <a:ext cx="5784530" cy="560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268663" algn="l"/>
              </a:tabLst>
              <a:defRPr>
                <a:solidFill>
                  <a:schemeClr val="tx1"/>
                </a:solidFill>
                <a:latin typeface="Arial" panose="020B0604020202020204" pitchFamily="34" charset="0"/>
              </a:defRPr>
            </a:lvl1pPr>
            <a:lvl2pPr eaLnBrk="0" fontAlgn="base" hangingPunct="0">
              <a:spcBef>
                <a:spcPct val="0"/>
              </a:spcBef>
              <a:spcAft>
                <a:spcPct val="0"/>
              </a:spcAft>
              <a:tabLst>
                <a:tab pos="3268663" algn="l"/>
              </a:tabLst>
              <a:defRPr>
                <a:solidFill>
                  <a:schemeClr val="tx1"/>
                </a:solidFill>
                <a:latin typeface="Arial" panose="020B0604020202020204" pitchFamily="34" charset="0"/>
              </a:defRPr>
            </a:lvl2pPr>
            <a:lvl3pPr eaLnBrk="0" fontAlgn="base" hangingPunct="0">
              <a:spcBef>
                <a:spcPct val="0"/>
              </a:spcBef>
              <a:spcAft>
                <a:spcPct val="0"/>
              </a:spcAft>
              <a:tabLst>
                <a:tab pos="3268663" algn="l"/>
              </a:tabLst>
              <a:defRPr>
                <a:solidFill>
                  <a:schemeClr val="tx1"/>
                </a:solidFill>
                <a:latin typeface="Arial" panose="020B0604020202020204" pitchFamily="34" charset="0"/>
              </a:defRPr>
            </a:lvl3pPr>
            <a:lvl4pPr eaLnBrk="0" fontAlgn="base" hangingPunct="0">
              <a:spcBef>
                <a:spcPct val="0"/>
              </a:spcBef>
              <a:spcAft>
                <a:spcPct val="0"/>
              </a:spcAft>
              <a:tabLst>
                <a:tab pos="3268663" algn="l"/>
              </a:tabLst>
              <a:defRPr>
                <a:solidFill>
                  <a:schemeClr val="tx1"/>
                </a:solidFill>
                <a:latin typeface="Arial" panose="020B0604020202020204" pitchFamily="34" charset="0"/>
              </a:defRPr>
            </a:lvl4pPr>
            <a:lvl5pPr eaLnBrk="0" fontAlgn="base" hangingPunct="0">
              <a:spcBef>
                <a:spcPct val="0"/>
              </a:spcBef>
              <a:spcAft>
                <a:spcPct val="0"/>
              </a:spcAft>
              <a:tabLst>
                <a:tab pos="3268663" algn="l"/>
              </a:tabLst>
              <a:defRPr>
                <a:solidFill>
                  <a:schemeClr val="tx1"/>
                </a:solidFill>
                <a:latin typeface="Arial" panose="020B0604020202020204" pitchFamily="34" charset="0"/>
              </a:defRPr>
            </a:lvl5pPr>
            <a:lvl6pPr eaLnBrk="0" fontAlgn="base" hangingPunct="0">
              <a:spcBef>
                <a:spcPct val="0"/>
              </a:spcBef>
              <a:spcAft>
                <a:spcPct val="0"/>
              </a:spcAft>
              <a:tabLst>
                <a:tab pos="3268663" algn="l"/>
              </a:tabLst>
              <a:defRPr>
                <a:solidFill>
                  <a:schemeClr val="tx1"/>
                </a:solidFill>
                <a:latin typeface="Arial" panose="020B0604020202020204" pitchFamily="34" charset="0"/>
              </a:defRPr>
            </a:lvl6pPr>
            <a:lvl7pPr eaLnBrk="0" fontAlgn="base" hangingPunct="0">
              <a:spcBef>
                <a:spcPct val="0"/>
              </a:spcBef>
              <a:spcAft>
                <a:spcPct val="0"/>
              </a:spcAft>
              <a:tabLst>
                <a:tab pos="3268663" algn="l"/>
              </a:tabLst>
              <a:defRPr>
                <a:solidFill>
                  <a:schemeClr val="tx1"/>
                </a:solidFill>
                <a:latin typeface="Arial" panose="020B0604020202020204" pitchFamily="34" charset="0"/>
              </a:defRPr>
            </a:lvl7pPr>
            <a:lvl8pPr eaLnBrk="0" fontAlgn="base" hangingPunct="0">
              <a:spcBef>
                <a:spcPct val="0"/>
              </a:spcBef>
              <a:spcAft>
                <a:spcPct val="0"/>
              </a:spcAft>
              <a:tabLst>
                <a:tab pos="3268663" algn="l"/>
              </a:tabLst>
              <a:defRPr>
                <a:solidFill>
                  <a:schemeClr val="tx1"/>
                </a:solidFill>
                <a:latin typeface="Arial" panose="020B0604020202020204" pitchFamily="34" charset="0"/>
              </a:defRPr>
            </a:lvl8pPr>
            <a:lvl9pPr eaLnBrk="0" fontAlgn="base" hangingPunct="0">
              <a:spcBef>
                <a:spcPct val="0"/>
              </a:spcBef>
              <a:spcAft>
                <a:spcPct val="0"/>
              </a:spcAft>
              <a:tabLst>
                <a:tab pos="3268663" algn="l"/>
              </a:tabLs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ct val="0"/>
              </a:spcAft>
              <a:buClrTx/>
              <a:buSzTx/>
              <a:buFontTx/>
              <a:buNone/>
              <a:tabLst>
                <a:tab pos="3268663" algn="l"/>
              </a:tabLst>
            </a:pPr>
            <a:r>
              <a:rPr kumimoji="0" lang="en-US" altLang="en-US"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FOSSILS</a:t>
            </a:r>
          </a:p>
          <a:p>
            <a:pPr marL="0" marR="0" lvl="0" indent="0" algn="l" defTabSz="914400" rtl="0" eaLnBrk="0" fontAlgn="base" latinLnBrk="0" hangingPunct="0">
              <a:spcBef>
                <a:spcPct val="0"/>
              </a:spcBef>
              <a:spcAft>
                <a:spcPct val="0"/>
              </a:spcAft>
              <a:buClrTx/>
              <a:buSzTx/>
              <a:buFontTx/>
              <a:buNone/>
              <a:tabLst>
                <a:tab pos="3268663" algn="l"/>
              </a:tabLst>
            </a:pPr>
            <a:endParaRPr kumimoji="0" lang="en-US" altLang="en-US"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spcBef>
                <a:spcPct val="0"/>
              </a:spcBef>
              <a:spcAft>
                <a:spcPct val="0"/>
              </a:spcAft>
              <a:buClrTx/>
              <a:buSzTx/>
              <a:buFontTx/>
              <a:buNone/>
              <a:tabLst>
                <a:tab pos="3268663" algn="l"/>
              </a:tabLst>
            </a:pPr>
            <a:r>
              <a:rPr kumimoji="0" lang="en-US" altLang="en-US" sz="2000" b="1"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What are fossils?</a:t>
            </a:r>
            <a:endParaRPr kumimoji="0" lang="en-US" altLang="en-US"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spcBef>
                <a:spcPct val="0"/>
              </a:spcBef>
              <a:spcAft>
                <a:spcPct val="0"/>
              </a:spcAft>
              <a:buClrTx/>
              <a:buSzTx/>
              <a:buFontTx/>
              <a:buNone/>
              <a:tabLst>
                <a:tab pos="3268663" algn="l"/>
              </a:tabLst>
            </a:pPr>
            <a:r>
              <a:rPr kumimoji="0" lang="en-US" altLang="en-US" sz="20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Fossils are parts of animals that died a very long time ago. You can find fossils in rocks. You can see the shape of the animal. Some fossils are more than 500 million years old.</a:t>
            </a:r>
          </a:p>
          <a:p>
            <a:pPr marL="0" marR="0" lvl="0" indent="0" algn="l" defTabSz="914400" rtl="0" eaLnBrk="0" fontAlgn="base" latinLnBrk="0" hangingPunct="0">
              <a:spcBef>
                <a:spcPct val="0"/>
              </a:spcBef>
              <a:spcAft>
                <a:spcPct val="0"/>
              </a:spcAft>
              <a:buClrTx/>
              <a:buSzTx/>
              <a:buFontTx/>
              <a:buNone/>
              <a:tabLst>
                <a:tab pos="3268663" algn="l"/>
              </a:tabLst>
            </a:pPr>
            <a:endParaRPr kumimoji="0" lang="en-US" altLang="en-US"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spcBef>
                <a:spcPct val="0"/>
              </a:spcBef>
              <a:spcAft>
                <a:spcPct val="0"/>
              </a:spcAft>
              <a:buClrTx/>
              <a:buSzTx/>
              <a:buFontTx/>
              <a:buNone/>
              <a:tabLst>
                <a:tab pos="3268663" algn="l"/>
              </a:tabLst>
            </a:pPr>
            <a:r>
              <a:rPr kumimoji="0" lang="en-US" altLang="en-US" sz="2000" b="1"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Why are fossils important?</a:t>
            </a:r>
            <a:endParaRPr kumimoji="0" lang="en-US" altLang="en-US"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spcBef>
                <a:spcPct val="0"/>
              </a:spcBef>
              <a:spcAft>
                <a:spcPct val="0"/>
              </a:spcAft>
              <a:buClrTx/>
              <a:buSzTx/>
              <a:buFontTx/>
              <a:buNone/>
              <a:tabLst>
                <a:tab pos="3268663" algn="l"/>
              </a:tabLst>
            </a:pPr>
            <a:r>
              <a:rPr kumimoji="0" lang="en-US" altLang="en-US" sz="20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Fossils tell us about the past. We can learn about types of rocks and we can learn about animals that lived a very long time ago.</a:t>
            </a:r>
          </a:p>
          <a:p>
            <a:pPr marL="0" marR="0" lvl="0" indent="0" algn="l" defTabSz="914400" rtl="0" eaLnBrk="0" fontAlgn="base" latinLnBrk="0" hangingPunct="0">
              <a:spcBef>
                <a:spcPct val="0"/>
              </a:spcBef>
              <a:spcAft>
                <a:spcPct val="0"/>
              </a:spcAft>
              <a:buClrTx/>
              <a:buSzTx/>
              <a:buFontTx/>
              <a:buNone/>
              <a:tabLst>
                <a:tab pos="3268663" algn="l"/>
              </a:tabLst>
            </a:pPr>
            <a:endParaRPr kumimoji="0" lang="en-US" altLang="en-US"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spcBef>
                <a:spcPct val="0"/>
              </a:spcBef>
              <a:spcAft>
                <a:spcPct val="0"/>
              </a:spcAft>
              <a:buClrTx/>
              <a:buSzTx/>
              <a:buFontTx/>
              <a:buNone/>
              <a:tabLst>
                <a:tab pos="3268663" algn="l"/>
              </a:tabLst>
            </a:pPr>
            <a:r>
              <a:rPr kumimoji="0" lang="en-US" altLang="en-US" sz="2000" b="1"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Where can you find fossils?</a:t>
            </a:r>
            <a:endParaRPr kumimoji="0" lang="en-US" altLang="en-US"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spcBef>
                <a:spcPct val="0"/>
              </a:spcBef>
              <a:spcAft>
                <a:spcPct val="0"/>
              </a:spcAft>
              <a:buClrTx/>
              <a:buSzTx/>
              <a:buFontTx/>
              <a:buNone/>
              <a:tabLst>
                <a:tab pos="3268663" algn="l"/>
              </a:tabLst>
            </a:pPr>
            <a:r>
              <a:rPr kumimoji="0" lang="en-US" altLang="en-US" sz="20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You can find fossils in many places. You can find them on mountains and in lakes. You can find them in rivers and on beaches. You can find them under the ground, too.</a:t>
            </a:r>
            <a:endParaRPr kumimoji="0" lang="en-US" altLang="en-US"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p:txBody>
      </p:sp>
      <p:sp>
        <p:nvSpPr>
          <p:cNvPr id="8" name="Rectangle 7"/>
          <p:cNvSpPr/>
          <p:nvPr/>
        </p:nvSpPr>
        <p:spPr>
          <a:xfrm>
            <a:off x="11375432" y="2926147"/>
            <a:ext cx="385042" cy="523220"/>
          </a:xfrm>
          <a:prstGeom prst="rect">
            <a:avLst/>
          </a:prstGeom>
        </p:spPr>
        <p:txBody>
          <a:bodyPr wrap="none">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F</a:t>
            </a:r>
            <a:endParaRPr lang="en-US" sz="2800" dirty="0">
              <a:solidFill>
                <a:srgbClr val="FF0000"/>
              </a:solidFill>
            </a:endParaRPr>
          </a:p>
        </p:txBody>
      </p:sp>
      <p:sp>
        <p:nvSpPr>
          <p:cNvPr id="6" name="Rectangle 5"/>
          <p:cNvSpPr/>
          <p:nvPr/>
        </p:nvSpPr>
        <p:spPr>
          <a:xfrm>
            <a:off x="10744993" y="4123576"/>
            <a:ext cx="404278" cy="523220"/>
          </a:xfrm>
          <a:prstGeom prst="rect">
            <a:avLst/>
          </a:prstGeom>
        </p:spPr>
        <p:txBody>
          <a:bodyPr wrap="none">
            <a:spAutoFit/>
          </a:bodyPr>
          <a:lstStyle/>
          <a:p>
            <a:r>
              <a:rPr lang="en-US" sz="2800" dirty="0">
                <a:solidFill>
                  <a:srgbClr val="FF0000"/>
                </a:solidFill>
                <a:latin typeface="Times New Roman" panose="02020603050405020304" pitchFamily="18" charset="0"/>
                <a:cs typeface="Times New Roman" panose="02020603050405020304" pitchFamily="18" charset="0"/>
              </a:rPr>
              <a:t>T</a:t>
            </a:r>
            <a:endParaRPr lang="en-US" sz="2800" dirty="0">
              <a:solidFill>
                <a:srgbClr val="FF0000"/>
              </a:solidFill>
            </a:endParaRPr>
          </a:p>
        </p:txBody>
      </p:sp>
      <p:sp>
        <p:nvSpPr>
          <p:cNvPr id="9" name="Rectangle 8"/>
          <p:cNvSpPr/>
          <p:nvPr/>
        </p:nvSpPr>
        <p:spPr>
          <a:xfrm>
            <a:off x="11375432" y="5664994"/>
            <a:ext cx="385042" cy="523220"/>
          </a:xfrm>
          <a:prstGeom prst="rect">
            <a:avLst/>
          </a:prstGeom>
        </p:spPr>
        <p:txBody>
          <a:bodyPr wrap="none">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F</a:t>
            </a:r>
            <a:endParaRPr lang="en-US" sz="2800" dirty="0">
              <a:solidFill>
                <a:srgbClr val="FF0000"/>
              </a:solidFill>
            </a:endParaRPr>
          </a:p>
        </p:txBody>
      </p:sp>
    </p:spTree>
    <p:extLst>
      <p:ext uri="{BB962C8B-B14F-4D97-AF65-F5344CB8AC3E}">
        <p14:creationId xmlns:p14="http://schemas.microsoft.com/office/powerpoint/2010/main" val="162489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436914" y="156871"/>
            <a:ext cx="6871064" cy="95410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What do you know about fossil ?</a:t>
            </a:r>
            <a:endParaRPr kumimoji="0" lang="en-US" altLang="en-US" sz="2800" b="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C00000"/>
                </a:solidFill>
                <a:effectLst/>
                <a:latin typeface="BlinkMacSystemFont"/>
              </a:rPr>
              <a:t>  </a:t>
            </a:r>
            <a:endParaRPr kumimoji="0" lang="en-US" altLang="en-US" sz="91900" b="0" i="0" u="none" strike="noStrike" cap="none" normalizeH="0" baseline="0" dirty="0" smtClean="0">
              <a:ln>
                <a:noFill/>
              </a:ln>
              <a:solidFill>
                <a:srgbClr val="C00000"/>
              </a:solidFill>
              <a:effectLst/>
              <a:latin typeface="BlinkMacSystemFont"/>
            </a:endParaRPr>
          </a:p>
        </p:txBody>
      </p:sp>
      <p:pic>
        <p:nvPicPr>
          <p:cNvPr id="9218" name="Picture 2" descr="https://img.loigiaihay.com/picture/2018/0305/hinh-19-unit-6-f-f-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31" y="979714"/>
            <a:ext cx="11691258" cy="5630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361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9268" y="910446"/>
            <a:ext cx="10672356" cy="5293757"/>
          </a:xfrm>
          <a:prstGeom prst="rect">
            <a:avLst/>
          </a:prstGeom>
        </p:spPr>
        <p:txBody>
          <a:bodyPr wrap="square">
            <a:spAutoFit/>
          </a:bodyPr>
          <a:lstStyle/>
          <a:p>
            <a:pPr algn="just"/>
            <a:r>
              <a:rPr lang="en-US" sz="2000" b="1" dirty="0">
                <a:solidFill>
                  <a:srgbClr val="C00000"/>
                </a:solidFill>
                <a:latin typeface="Times New Roman" panose="02020603050405020304" pitchFamily="18" charset="0"/>
                <a:cs typeface="Times New Roman" panose="02020603050405020304" pitchFamily="18" charset="0"/>
              </a:rPr>
              <a:t>What are fossils?</a:t>
            </a:r>
            <a:endParaRPr lang="en-US" sz="2000" dirty="0">
              <a:solidFill>
                <a:srgbClr val="C00000"/>
              </a:solidFill>
              <a:latin typeface="Times New Roman" panose="02020603050405020304" pitchFamily="18" charset="0"/>
              <a:cs typeface="Times New Roman" panose="02020603050405020304" pitchFamily="18" charset="0"/>
            </a:endParaRPr>
          </a:p>
          <a:p>
            <a:pPr algn="just"/>
            <a:r>
              <a:rPr lang="en-US" sz="2000" dirty="0">
                <a:solidFill>
                  <a:srgbClr val="002060"/>
                </a:solidFill>
                <a:latin typeface="Times New Roman" panose="02020603050405020304" pitchFamily="18" charset="0"/>
                <a:cs typeface="Times New Roman" panose="02020603050405020304" pitchFamily="18" charset="0"/>
              </a:rPr>
              <a:t>Fossils are parts of animals that died a very long time ago. You can find fossils in rocks. You can see the shape of the animal. Some fossils are more than 500 million years old.</a:t>
            </a:r>
          </a:p>
          <a:p>
            <a:pPr algn="just"/>
            <a:r>
              <a:rPr lang="en-US" sz="2000" b="1" dirty="0">
                <a:solidFill>
                  <a:srgbClr val="C00000"/>
                </a:solidFill>
                <a:latin typeface="Times New Roman" panose="02020603050405020304" pitchFamily="18" charset="0"/>
                <a:cs typeface="Times New Roman" panose="02020603050405020304" pitchFamily="18" charset="0"/>
              </a:rPr>
              <a:t>Why are fossils important?</a:t>
            </a:r>
            <a:endParaRPr lang="en-US" sz="2000" dirty="0">
              <a:solidFill>
                <a:srgbClr val="C00000"/>
              </a:solidFill>
              <a:latin typeface="Times New Roman" panose="02020603050405020304" pitchFamily="18" charset="0"/>
              <a:cs typeface="Times New Roman" panose="02020603050405020304" pitchFamily="18" charset="0"/>
            </a:endParaRPr>
          </a:p>
          <a:p>
            <a:pPr algn="just"/>
            <a:r>
              <a:rPr lang="en-US" sz="2000" dirty="0">
                <a:solidFill>
                  <a:srgbClr val="002060"/>
                </a:solidFill>
                <a:latin typeface="Times New Roman" panose="02020603050405020304" pitchFamily="18" charset="0"/>
                <a:cs typeface="Times New Roman" panose="02020603050405020304" pitchFamily="18" charset="0"/>
              </a:rPr>
              <a:t>Fossils tell us about the past. We can learn about types of rocks and we can learn about animals that lived a very long time ago.</a:t>
            </a:r>
          </a:p>
          <a:p>
            <a:pPr algn="just"/>
            <a:r>
              <a:rPr lang="en-US" sz="2000" b="1" dirty="0">
                <a:solidFill>
                  <a:srgbClr val="C00000"/>
                </a:solidFill>
                <a:latin typeface="Times New Roman" panose="02020603050405020304" pitchFamily="18" charset="0"/>
                <a:cs typeface="Times New Roman" panose="02020603050405020304" pitchFamily="18" charset="0"/>
              </a:rPr>
              <a:t>Where can you find fossils?</a:t>
            </a:r>
            <a:endParaRPr lang="en-US" sz="2000" dirty="0">
              <a:solidFill>
                <a:srgbClr val="C00000"/>
              </a:solidFill>
              <a:latin typeface="Times New Roman" panose="02020603050405020304" pitchFamily="18" charset="0"/>
              <a:cs typeface="Times New Roman" panose="02020603050405020304" pitchFamily="18" charset="0"/>
            </a:endParaRPr>
          </a:p>
          <a:p>
            <a:pPr algn="just"/>
            <a:r>
              <a:rPr lang="en-US" sz="2000" dirty="0">
                <a:solidFill>
                  <a:srgbClr val="002060"/>
                </a:solidFill>
                <a:latin typeface="Times New Roman" panose="02020603050405020304" pitchFamily="18" charset="0"/>
                <a:cs typeface="Times New Roman" panose="02020603050405020304" pitchFamily="18" charset="0"/>
              </a:rPr>
              <a:t>You can find fossils in many places. You can find them on mountains and in lakes. You can fine them in rivers and on beaches. </a:t>
            </a:r>
            <a:r>
              <a:rPr lang="en-US" sz="2000" dirty="0" smtClean="0">
                <a:solidFill>
                  <a:srgbClr val="002060"/>
                </a:solidFill>
                <a:latin typeface="Times New Roman" panose="02020603050405020304" pitchFamily="18" charset="0"/>
                <a:cs typeface="Times New Roman" panose="02020603050405020304" pitchFamily="18" charset="0"/>
              </a:rPr>
              <a:t>You </a:t>
            </a:r>
            <a:r>
              <a:rPr lang="en-US" sz="2000" dirty="0">
                <a:solidFill>
                  <a:srgbClr val="002060"/>
                </a:solidFill>
                <a:latin typeface="Times New Roman" panose="02020603050405020304" pitchFamily="18" charset="0"/>
                <a:cs typeface="Times New Roman" panose="02020603050405020304" pitchFamily="18" charset="0"/>
              </a:rPr>
              <a:t>can find them under the ground, too.</a:t>
            </a:r>
          </a:p>
          <a:p>
            <a:pPr algn="just"/>
            <a:r>
              <a:rPr lang="en-US" sz="2000" b="1" dirty="0">
                <a:solidFill>
                  <a:srgbClr val="C00000"/>
                </a:solidFill>
                <a:latin typeface="Times New Roman" panose="02020603050405020304" pitchFamily="18" charset="0"/>
                <a:cs typeface="Times New Roman" panose="02020603050405020304" pitchFamily="18" charset="0"/>
              </a:rPr>
              <a:t>How can I see a fossil?</a:t>
            </a:r>
            <a:endParaRPr lang="en-US" sz="2000" dirty="0">
              <a:solidFill>
                <a:srgbClr val="C00000"/>
              </a:solidFill>
              <a:latin typeface="Times New Roman" panose="02020603050405020304" pitchFamily="18" charset="0"/>
              <a:cs typeface="Times New Roman" panose="02020603050405020304" pitchFamily="18" charset="0"/>
            </a:endParaRPr>
          </a:p>
          <a:p>
            <a:pPr algn="just"/>
            <a:r>
              <a:rPr lang="en-US" sz="2000" dirty="0">
                <a:solidFill>
                  <a:srgbClr val="002060"/>
                </a:solidFill>
                <a:latin typeface="Times New Roman" panose="02020603050405020304" pitchFamily="18" charset="0"/>
                <a:cs typeface="Times New Roman" panose="02020603050405020304" pitchFamily="18" charset="0"/>
              </a:rPr>
              <a:t>You can visit museums to look at fossils. The Geological Museum in Ha </a:t>
            </a:r>
            <a:r>
              <a:rPr lang="en-US" sz="2000" dirty="0" err="1">
                <a:solidFill>
                  <a:srgbClr val="002060"/>
                </a:solidFill>
                <a:latin typeface="Times New Roman" panose="02020603050405020304" pitchFamily="18" charset="0"/>
                <a:cs typeface="Times New Roman" panose="02020603050405020304" pitchFamily="18" charset="0"/>
              </a:rPr>
              <a:t>Noi</a:t>
            </a:r>
            <a:r>
              <a:rPr lang="en-US" sz="2000" dirty="0">
                <a:solidFill>
                  <a:srgbClr val="002060"/>
                </a:solidFill>
                <a:latin typeface="Times New Roman" panose="02020603050405020304" pitchFamily="18" charset="0"/>
                <a:cs typeface="Times New Roman" panose="02020603050405020304" pitchFamily="18" charset="0"/>
              </a:rPr>
              <a:t> has a nice collection. You can also look for fossils on the beach. Sometimes you can see them on the sand or in the rocks.</a:t>
            </a:r>
          </a:p>
          <a:p>
            <a:pPr algn="just"/>
            <a:r>
              <a:rPr lang="en-US" sz="2000" dirty="0">
                <a:solidFill>
                  <a:srgbClr val="002060"/>
                </a:solidFill>
                <a:latin typeface="Times New Roman" panose="02020603050405020304" pitchFamily="18" charset="0"/>
                <a:cs typeface="Times New Roman" panose="02020603050405020304" pitchFamily="18" charset="0"/>
              </a:rPr>
              <a:t>This is a fossil of an ammonite. These animals lived in the sea about 400 million years ago. Today, you can find these fossils on beaches in England. Some scientists even found ammonites in Da </a:t>
            </a:r>
            <a:r>
              <a:rPr lang="en-US" sz="2000" dirty="0" err="1">
                <a:solidFill>
                  <a:srgbClr val="002060"/>
                </a:solidFill>
                <a:latin typeface="Times New Roman" panose="02020603050405020304" pitchFamily="18" charset="0"/>
                <a:cs typeface="Times New Roman" panose="02020603050405020304" pitchFamily="18" charset="0"/>
              </a:rPr>
              <a:t>Lat</a:t>
            </a:r>
            <a:r>
              <a:rPr lang="en-US" sz="2000" dirty="0">
                <a:solidFill>
                  <a:srgbClr val="002060"/>
                </a:solidFill>
                <a:latin typeface="Times New Roman" panose="02020603050405020304" pitchFamily="18" charset="0"/>
                <a:cs typeface="Times New Roman" panose="02020603050405020304" pitchFamily="18" charset="0"/>
              </a:rPr>
              <a:t>!</a:t>
            </a:r>
          </a:p>
          <a:p>
            <a:pPr algn="just"/>
            <a:r>
              <a:rPr lang="en-US" sz="2000" dirty="0">
                <a:solidFill>
                  <a:srgbClr val="002060"/>
                </a:solidFill>
                <a:latin typeface="Times New Roman" panose="02020603050405020304" pitchFamily="18" charset="0"/>
                <a:cs typeface="Times New Roman" panose="02020603050405020304" pitchFamily="18" charset="0"/>
              </a:rPr>
              <a:t>This fossil was found in Na Duong in Viet Nam and was part of type of rhinoceros that used to live in Viet Nam. From looking at the teeth, scientists think that the rhinoceros used to live in the forest.</a:t>
            </a:r>
          </a:p>
          <a:p>
            <a:pPr algn="just"/>
            <a:endParaRPr lang="en-US" b="0" i="0" dirty="0">
              <a:solidFill>
                <a:srgbClr val="363636"/>
              </a:solidFill>
              <a:effectLst/>
              <a:latin typeface="BlinkMacSystemFont"/>
            </a:endParaRPr>
          </a:p>
        </p:txBody>
      </p:sp>
    </p:spTree>
    <p:extLst>
      <p:ext uri="{BB962C8B-B14F-4D97-AF65-F5344CB8AC3E}">
        <p14:creationId xmlns:p14="http://schemas.microsoft.com/office/powerpoint/2010/main" val="2207130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897" y="312873"/>
            <a:ext cx="3642360" cy="706029"/>
          </a:xfrm>
        </p:spPr>
        <p:txBody>
          <a:bodyPr>
            <a:norm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Write T or F</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90897" y="992775"/>
            <a:ext cx="9494520" cy="5159829"/>
          </a:xfrm>
        </p:spPr>
        <p:txBody>
          <a:bodyPr>
            <a:noAutofit/>
          </a:bodyPr>
          <a:lstStyle/>
          <a:p>
            <a:pPr marL="0" indent="0" algn="just">
              <a:lnSpc>
                <a:spcPct val="150000"/>
              </a:lnSpc>
              <a:buNone/>
            </a:pPr>
            <a:r>
              <a:rPr lang="en-US" sz="2400" dirty="0">
                <a:solidFill>
                  <a:srgbClr val="002060"/>
                </a:solidFill>
                <a:latin typeface="Times New Roman" panose="02020603050405020304" pitchFamily="18" charset="0"/>
                <a:cs typeface="Times New Roman" panose="02020603050405020304" pitchFamily="18" charset="0"/>
              </a:rPr>
              <a:t>1. Fossils are parts of animals that died a very long time ago.</a:t>
            </a:r>
          </a:p>
          <a:p>
            <a:pPr marL="0" indent="0" algn="just">
              <a:lnSpc>
                <a:spcPct val="150000"/>
              </a:lnSpc>
              <a:buNone/>
            </a:pPr>
            <a:r>
              <a:rPr lang="en-US" sz="2400" dirty="0" smtClean="0">
                <a:solidFill>
                  <a:srgbClr val="002060"/>
                </a:solidFill>
                <a:latin typeface="Times New Roman" panose="02020603050405020304" pitchFamily="18" charset="0"/>
                <a:cs typeface="Times New Roman" panose="02020603050405020304" pitchFamily="18" charset="0"/>
              </a:rPr>
              <a:t>2.  </a:t>
            </a:r>
            <a:r>
              <a:rPr lang="en-US" sz="2400" dirty="0">
                <a:solidFill>
                  <a:srgbClr val="002060"/>
                </a:solidFill>
                <a:latin typeface="Times New Roman" panose="02020603050405020304" pitchFamily="18" charset="0"/>
                <a:cs typeface="Times New Roman" panose="02020603050405020304" pitchFamily="18" charset="0"/>
              </a:rPr>
              <a:t>We can learn about types of rocks and about animals that lived a very long time ago.</a:t>
            </a:r>
          </a:p>
          <a:p>
            <a:pPr marL="0" indent="0" algn="just">
              <a:lnSpc>
                <a:spcPct val="150000"/>
              </a:lnSpc>
              <a:buNone/>
            </a:pPr>
            <a:r>
              <a:rPr lang="en-US" sz="2400" dirty="0">
                <a:solidFill>
                  <a:srgbClr val="002060"/>
                </a:solidFill>
                <a:latin typeface="Times New Roman" panose="02020603050405020304" pitchFamily="18" charset="0"/>
                <a:cs typeface="Times New Roman" panose="02020603050405020304" pitchFamily="18" charset="0"/>
              </a:rPr>
              <a:t>3</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a:solidFill>
                  <a:srgbClr val="002060"/>
                </a:solidFill>
                <a:latin typeface="Times New Roman" panose="02020603050405020304" pitchFamily="18" charset="0"/>
                <a:cs typeface="Times New Roman" panose="02020603050405020304" pitchFamily="18" charset="0"/>
              </a:rPr>
              <a:t>We </a:t>
            </a:r>
            <a:r>
              <a:rPr lang="en-US" sz="2400" dirty="0" smtClean="0">
                <a:solidFill>
                  <a:srgbClr val="002060"/>
                </a:solidFill>
                <a:latin typeface="Times New Roman" panose="02020603050405020304" pitchFamily="18" charset="0"/>
                <a:cs typeface="Times New Roman" panose="02020603050405020304" pitchFamily="18" charset="0"/>
              </a:rPr>
              <a:t>can’t </a:t>
            </a:r>
            <a:r>
              <a:rPr lang="en-US" sz="2400" dirty="0">
                <a:solidFill>
                  <a:srgbClr val="002060"/>
                </a:solidFill>
                <a:latin typeface="Times New Roman" panose="02020603050405020304" pitchFamily="18" charset="0"/>
                <a:cs typeface="Times New Roman" panose="02020603050405020304" pitchFamily="18" charset="0"/>
              </a:rPr>
              <a:t>find  </a:t>
            </a:r>
            <a:r>
              <a:rPr lang="en-US" sz="2400" dirty="0" smtClean="0">
                <a:solidFill>
                  <a:srgbClr val="002060"/>
                </a:solidFill>
                <a:latin typeface="Times New Roman" panose="02020603050405020304" pitchFamily="18" charset="0"/>
                <a:cs typeface="Times New Roman" panose="02020603050405020304" pitchFamily="18" charset="0"/>
              </a:rPr>
              <a:t>fossils </a:t>
            </a:r>
            <a:r>
              <a:rPr lang="en-US" sz="2400" dirty="0">
                <a:solidFill>
                  <a:srgbClr val="002060"/>
                </a:solidFill>
                <a:latin typeface="Times New Roman" panose="02020603050405020304" pitchFamily="18" charset="0"/>
                <a:cs typeface="Times New Roman" panose="02020603050405020304" pitchFamily="18" charset="0"/>
              </a:rPr>
              <a:t>on beaches and under the ground.</a:t>
            </a:r>
          </a:p>
          <a:p>
            <a:pPr marL="0" indent="0" algn="just">
              <a:lnSpc>
                <a:spcPct val="150000"/>
              </a:lnSpc>
              <a:buNone/>
            </a:pPr>
            <a:r>
              <a:rPr lang="en-US" sz="2400" dirty="0">
                <a:solidFill>
                  <a:srgbClr val="002060"/>
                </a:solidFill>
                <a:latin typeface="Times New Roman" panose="02020603050405020304" pitchFamily="18" charset="0"/>
                <a:cs typeface="Times New Roman" panose="02020603050405020304" pitchFamily="18" charset="0"/>
              </a:rPr>
              <a:t>4</a:t>
            </a:r>
            <a:r>
              <a:rPr lang="en-US" sz="2400" dirty="0" smtClean="0">
                <a:solidFill>
                  <a:srgbClr val="002060"/>
                </a:solidFill>
                <a:latin typeface="Times New Roman" panose="02020603050405020304" pitchFamily="18" charset="0"/>
                <a:cs typeface="Times New Roman" panose="02020603050405020304" pitchFamily="18" charset="0"/>
              </a:rPr>
              <a:t>. Scientists couldn’t find </a:t>
            </a:r>
            <a:r>
              <a:rPr lang="en-US" sz="2400" dirty="0">
                <a:solidFill>
                  <a:srgbClr val="002060"/>
                </a:solidFill>
                <a:latin typeface="Times New Roman" panose="02020603050405020304" pitchFamily="18" charset="0"/>
                <a:cs typeface="Times New Roman" panose="02020603050405020304" pitchFamily="18" charset="0"/>
              </a:rPr>
              <a:t>ammonites in Da Lat.</a:t>
            </a:r>
          </a:p>
          <a:p>
            <a:pPr marL="0" indent="0" algn="just">
              <a:lnSpc>
                <a:spcPct val="150000"/>
              </a:lnSpc>
              <a:buNone/>
            </a:pPr>
            <a:r>
              <a:rPr lang="en-US" sz="2400" dirty="0">
                <a:solidFill>
                  <a:srgbClr val="002060"/>
                </a:solidFill>
                <a:latin typeface="Times New Roman" panose="02020603050405020304" pitchFamily="18" charset="0"/>
                <a:cs typeface="Times New Roman" panose="02020603050405020304" pitchFamily="18" charset="0"/>
              </a:rPr>
              <a:t>5</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a:solidFill>
                  <a:srgbClr val="002060"/>
                </a:solidFill>
                <a:latin typeface="Times New Roman" panose="02020603050405020304" pitchFamily="18" charset="0"/>
                <a:cs typeface="Times New Roman" panose="02020603050405020304" pitchFamily="18" charset="0"/>
              </a:rPr>
              <a:t>Rhinoceros used to live in the forest.</a:t>
            </a:r>
          </a:p>
          <a:p>
            <a:pPr marL="0" indent="0">
              <a:buNone/>
            </a:pPr>
            <a:endParaRPr lang="en-US" sz="1400" dirty="0"/>
          </a:p>
        </p:txBody>
      </p:sp>
      <p:sp>
        <p:nvSpPr>
          <p:cNvPr id="4" name="Rectangle 3"/>
          <p:cNvSpPr/>
          <p:nvPr/>
        </p:nvSpPr>
        <p:spPr>
          <a:xfrm>
            <a:off x="8804366" y="992775"/>
            <a:ext cx="627017" cy="523220"/>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T</a:t>
            </a:r>
            <a:endParaRPr lang="en-US" sz="2800" dirty="0"/>
          </a:p>
        </p:txBody>
      </p:sp>
      <p:sp>
        <p:nvSpPr>
          <p:cNvPr id="6" name="Rectangle 5"/>
          <p:cNvSpPr/>
          <p:nvPr/>
        </p:nvSpPr>
        <p:spPr>
          <a:xfrm>
            <a:off x="3196046" y="2307770"/>
            <a:ext cx="483326" cy="523220"/>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T</a:t>
            </a:r>
            <a:endParaRPr lang="en-US" sz="2800" dirty="0"/>
          </a:p>
        </p:txBody>
      </p:sp>
      <p:sp>
        <p:nvSpPr>
          <p:cNvPr id="7" name="Rectangle 6"/>
          <p:cNvSpPr/>
          <p:nvPr/>
        </p:nvSpPr>
        <p:spPr>
          <a:xfrm flipH="1">
            <a:off x="8524393" y="3049469"/>
            <a:ext cx="559946" cy="523220"/>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F</a:t>
            </a:r>
            <a:endParaRPr lang="en-US" sz="2800" dirty="0"/>
          </a:p>
        </p:txBody>
      </p:sp>
      <p:sp>
        <p:nvSpPr>
          <p:cNvPr id="8" name="Rectangle 7"/>
          <p:cNvSpPr/>
          <p:nvPr/>
        </p:nvSpPr>
        <p:spPr>
          <a:xfrm flipH="1">
            <a:off x="7234683" y="3572689"/>
            <a:ext cx="559946" cy="523220"/>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F</a:t>
            </a:r>
            <a:endParaRPr lang="en-US" sz="2800" dirty="0"/>
          </a:p>
        </p:txBody>
      </p:sp>
      <p:sp>
        <p:nvSpPr>
          <p:cNvPr id="9" name="Rectangle 8"/>
          <p:cNvSpPr/>
          <p:nvPr/>
        </p:nvSpPr>
        <p:spPr>
          <a:xfrm>
            <a:off x="6091645" y="4354285"/>
            <a:ext cx="483326" cy="523220"/>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T</a:t>
            </a:r>
            <a:endParaRPr lang="en-US" sz="2800" dirty="0"/>
          </a:p>
        </p:txBody>
      </p:sp>
    </p:spTree>
    <p:extLst>
      <p:ext uri="{BB962C8B-B14F-4D97-AF65-F5344CB8AC3E}">
        <p14:creationId xmlns:p14="http://schemas.microsoft.com/office/powerpoint/2010/main" val="28637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136" y="199695"/>
            <a:ext cx="10424161" cy="6247864"/>
          </a:xfrm>
          <a:prstGeom prst="rect">
            <a:avLst/>
          </a:prstGeom>
        </p:spPr>
        <p:txBody>
          <a:bodyPr wrap="square">
            <a:spAutoFit/>
          </a:bodyPr>
          <a:lstStyle/>
          <a:p>
            <a:pPr algn="just"/>
            <a:r>
              <a:rPr lang="en-US" b="1" i="0" dirty="0" smtClean="0">
                <a:solidFill>
                  <a:srgbClr val="C00000"/>
                </a:solidFill>
                <a:effectLst/>
                <a:latin typeface="BlinkMacSystemFont"/>
              </a:rPr>
              <a:t> 3. </a:t>
            </a:r>
            <a:r>
              <a:rPr lang="en-US" sz="2000" b="1" i="0" dirty="0" smtClean="0">
                <a:solidFill>
                  <a:srgbClr val="C00000"/>
                </a:solidFill>
                <a:effectLst/>
                <a:latin typeface="Times New Roman" panose="02020603050405020304" pitchFamily="18" charset="0"/>
                <a:cs typeface="Times New Roman" panose="02020603050405020304" pitchFamily="18" charset="0"/>
              </a:rPr>
              <a:t>Read again. Where did they find the fossils in the pictures?</a:t>
            </a:r>
            <a:endParaRPr lang="en-US" sz="2000" b="0" i="0" dirty="0" smtClean="0">
              <a:solidFill>
                <a:srgbClr val="C00000"/>
              </a:solidFill>
              <a:effectLst/>
              <a:latin typeface="Times New Roman" panose="02020603050405020304" pitchFamily="18" charset="0"/>
              <a:cs typeface="Times New Roman" panose="02020603050405020304" pitchFamily="18" charset="0"/>
            </a:endParaRPr>
          </a:p>
          <a:p>
            <a:pPr algn="just"/>
            <a:r>
              <a:rPr lang="en-US" sz="2000" b="0" i="0" dirty="0" smtClean="0">
                <a:solidFill>
                  <a:srgbClr val="002060"/>
                </a:solidFill>
                <a:effectLst/>
                <a:latin typeface="Times New Roman" panose="02020603050405020304" pitchFamily="18" charset="0"/>
                <a:cs typeface="Times New Roman" panose="02020603050405020304" pitchFamily="18" charset="0"/>
              </a:rPr>
              <a:t>They find the fossils on beaches in England, in Da </a:t>
            </a:r>
            <a:r>
              <a:rPr lang="en-US" sz="2000" b="0" i="0" dirty="0" err="1" smtClean="0">
                <a:solidFill>
                  <a:srgbClr val="002060"/>
                </a:solidFill>
                <a:effectLst/>
                <a:latin typeface="Times New Roman" panose="02020603050405020304" pitchFamily="18" charset="0"/>
                <a:cs typeface="Times New Roman" panose="02020603050405020304" pitchFamily="18" charset="0"/>
              </a:rPr>
              <a:t>Lat</a:t>
            </a:r>
            <a:r>
              <a:rPr lang="en-US" sz="2000" b="0" i="0" dirty="0" smtClean="0">
                <a:solidFill>
                  <a:srgbClr val="002060"/>
                </a:solidFill>
                <a:effectLst/>
                <a:latin typeface="Times New Roman" panose="02020603050405020304" pitchFamily="18" charset="0"/>
                <a:cs typeface="Times New Roman" panose="02020603050405020304" pitchFamily="18" charset="0"/>
              </a:rPr>
              <a:t> and Na Duong in Viet Nam.</a:t>
            </a:r>
          </a:p>
          <a:p>
            <a:pPr algn="just"/>
            <a:r>
              <a:rPr lang="en-US" sz="2000" b="1" i="0" dirty="0" smtClean="0">
                <a:solidFill>
                  <a:srgbClr val="C00000"/>
                </a:solidFill>
                <a:effectLst/>
                <a:latin typeface="Times New Roman" panose="02020603050405020304" pitchFamily="18" charset="0"/>
                <a:cs typeface="Times New Roman" panose="02020603050405020304" pitchFamily="18" charset="0"/>
              </a:rPr>
              <a:t>4. Read again and answer.</a:t>
            </a:r>
            <a:endParaRPr lang="en-US" sz="2000" b="0" i="0" dirty="0" smtClean="0">
              <a:solidFill>
                <a:srgbClr val="C00000"/>
              </a:solidFill>
              <a:effectLst/>
              <a:latin typeface="Times New Roman" panose="02020603050405020304" pitchFamily="18" charset="0"/>
              <a:cs typeface="Times New Roman" panose="02020603050405020304" pitchFamily="18" charset="0"/>
            </a:endParaRPr>
          </a:p>
          <a:p>
            <a:pPr marL="457200" indent="-457200" algn="just">
              <a:buAutoNum type="arabicPeriod"/>
            </a:pPr>
            <a:r>
              <a:rPr lang="en-US" sz="2000" b="0" i="0" dirty="0" smtClean="0">
                <a:solidFill>
                  <a:srgbClr val="002060"/>
                </a:solidFill>
                <a:effectLst/>
                <a:latin typeface="Times New Roman" panose="02020603050405020304" pitchFamily="18" charset="0"/>
                <a:cs typeface="Times New Roman" panose="02020603050405020304" pitchFamily="18" charset="0"/>
              </a:rPr>
              <a:t>What are fossils?</a:t>
            </a:r>
          </a:p>
          <a:p>
            <a:pPr algn="just"/>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B050"/>
                </a:solidFill>
                <a:latin typeface="Times New Roman" panose="02020603050405020304" pitchFamily="18" charset="0"/>
                <a:cs typeface="Times New Roman" panose="02020603050405020304" pitchFamily="18" charset="0"/>
              </a:rPr>
              <a:t>Fossils </a:t>
            </a:r>
            <a:r>
              <a:rPr lang="en-US" sz="2000" dirty="0">
                <a:solidFill>
                  <a:srgbClr val="00B050"/>
                </a:solidFill>
                <a:latin typeface="Times New Roman" panose="02020603050405020304" pitchFamily="18" charset="0"/>
                <a:cs typeface="Times New Roman" panose="02020603050405020304" pitchFamily="18" charset="0"/>
              </a:rPr>
              <a:t>are parts of animals that died a very long time ago.</a:t>
            </a:r>
          </a:p>
          <a:p>
            <a:pPr marL="457200" indent="-457200" algn="just">
              <a:buAutoNum type="arabicPeriod"/>
            </a:pPr>
            <a:endParaRPr lang="en-US" sz="2000" b="0" i="0" dirty="0" smtClean="0">
              <a:solidFill>
                <a:srgbClr val="002060"/>
              </a:solidFill>
              <a:effectLst/>
              <a:latin typeface="Times New Roman" panose="02020603050405020304" pitchFamily="18" charset="0"/>
              <a:cs typeface="Times New Roman" panose="02020603050405020304" pitchFamily="18" charset="0"/>
            </a:endParaRPr>
          </a:p>
          <a:p>
            <a:pPr algn="just"/>
            <a:r>
              <a:rPr lang="en-US" sz="2000" b="0" i="0" dirty="0" smtClean="0">
                <a:solidFill>
                  <a:srgbClr val="002060"/>
                </a:solidFill>
                <a:effectLst/>
                <a:latin typeface="Times New Roman" panose="02020603050405020304" pitchFamily="18" charset="0"/>
                <a:cs typeface="Times New Roman" panose="02020603050405020304" pitchFamily="18" charset="0"/>
              </a:rPr>
              <a:t>2. How old are some fossils?</a:t>
            </a:r>
          </a:p>
          <a:p>
            <a:pPr algn="just"/>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B050"/>
                </a:solidFill>
                <a:latin typeface="Times New Roman" panose="02020603050405020304" pitchFamily="18" charset="0"/>
                <a:cs typeface="Times New Roman" panose="02020603050405020304" pitchFamily="18" charset="0"/>
              </a:rPr>
              <a:t>Some </a:t>
            </a:r>
            <a:r>
              <a:rPr lang="en-US" sz="2000" dirty="0">
                <a:solidFill>
                  <a:srgbClr val="00B050"/>
                </a:solidFill>
                <a:latin typeface="Times New Roman" panose="02020603050405020304" pitchFamily="18" charset="0"/>
                <a:cs typeface="Times New Roman" panose="02020603050405020304" pitchFamily="18" charset="0"/>
              </a:rPr>
              <a:t>fossils are more than 500 million years old.</a:t>
            </a:r>
          </a:p>
          <a:p>
            <a:pPr algn="just"/>
            <a:endParaRPr lang="en-US" sz="2000" b="0" i="0" dirty="0" smtClean="0">
              <a:solidFill>
                <a:srgbClr val="002060"/>
              </a:solidFill>
              <a:effectLst/>
              <a:latin typeface="Times New Roman" panose="02020603050405020304" pitchFamily="18" charset="0"/>
              <a:cs typeface="Times New Roman" panose="02020603050405020304" pitchFamily="18" charset="0"/>
            </a:endParaRPr>
          </a:p>
          <a:p>
            <a:pPr algn="just"/>
            <a:r>
              <a:rPr lang="en-US" sz="2000" b="0" i="0" dirty="0" smtClean="0">
                <a:solidFill>
                  <a:srgbClr val="002060"/>
                </a:solidFill>
                <a:effectLst/>
                <a:latin typeface="Times New Roman" panose="02020603050405020304" pitchFamily="18" charset="0"/>
                <a:cs typeface="Times New Roman" panose="02020603050405020304" pitchFamily="18" charset="0"/>
              </a:rPr>
              <a:t>3. What can we learn from fossils?</a:t>
            </a:r>
          </a:p>
          <a:p>
            <a:pPr algn="just"/>
            <a:r>
              <a:rPr lang="en-US" sz="2000" dirty="0" smtClean="0">
                <a:solidFill>
                  <a:srgbClr val="00B050"/>
                </a:solidFill>
                <a:latin typeface="Times New Roman" panose="02020603050405020304" pitchFamily="18" charset="0"/>
                <a:cs typeface="Times New Roman" panose="02020603050405020304" pitchFamily="18" charset="0"/>
              </a:rPr>
              <a:t>    We </a:t>
            </a:r>
            <a:r>
              <a:rPr lang="en-US" sz="2000" dirty="0">
                <a:solidFill>
                  <a:srgbClr val="00B050"/>
                </a:solidFill>
                <a:latin typeface="Times New Roman" panose="02020603050405020304" pitchFamily="18" charset="0"/>
                <a:cs typeface="Times New Roman" panose="02020603050405020304" pitchFamily="18" charset="0"/>
              </a:rPr>
              <a:t>can learn about types of rocks and about animals that lived a very long time ago.</a:t>
            </a:r>
          </a:p>
          <a:p>
            <a:pPr algn="just"/>
            <a:endParaRPr lang="en-US" sz="2000" b="0" i="0" dirty="0" smtClean="0">
              <a:solidFill>
                <a:srgbClr val="002060"/>
              </a:solidFill>
              <a:effectLst/>
              <a:latin typeface="Times New Roman" panose="02020603050405020304" pitchFamily="18" charset="0"/>
              <a:cs typeface="Times New Roman" panose="02020603050405020304" pitchFamily="18" charset="0"/>
            </a:endParaRPr>
          </a:p>
          <a:p>
            <a:pPr algn="just"/>
            <a:r>
              <a:rPr lang="en-US" sz="2000" b="0" i="0" dirty="0" smtClean="0">
                <a:solidFill>
                  <a:srgbClr val="002060"/>
                </a:solidFill>
                <a:effectLst/>
                <a:latin typeface="Times New Roman" panose="02020603050405020304" pitchFamily="18" charset="0"/>
                <a:cs typeface="Times New Roman" panose="02020603050405020304" pitchFamily="18" charset="0"/>
              </a:rPr>
              <a:t>4. Where can we find fossils?</a:t>
            </a:r>
          </a:p>
          <a:p>
            <a:pPr algn="just"/>
            <a:r>
              <a:rPr lang="en-US" sz="2000" dirty="0" smtClean="0">
                <a:solidFill>
                  <a:srgbClr val="00B050"/>
                </a:solidFill>
                <a:latin typeface="Times New Roman" panose="02020603050405020304" pitchFamily="18" charset="0"/>
                <a:cs typeface="Times New Roman" panose="02020603050405020304" pitchFamily="18" charset="0"/>
              </a:rPr>
              <a:t>    We </a:t>
            </a:r>
            <a:r>
              <a:rPr lang="en-US" sz="2000" dirty="0">
                <a:solidFill>
                  <a:srgbClr val="00B050"/>
                </a:solidFill>
                <a:latin typeface="Times New Roman" panose="02020603050405020304" pitchFamily="18" charset="0"/>
                <a:cs typeface="Times New Roman" panose="02020603050405020304" pitchFamily="18" charset="0"/>
              </a:rPr>
              <a:t>can find  fossils on mountains, in lakes, in </a:t>
            </a:r>
            <a:r>
              <a:rPr lang="en-US" sz="2000" dirty="0" smtClean="0">
                <a:solidFill>
                  <a:srgbClr val="00B050"/>
                </a:solidFill>
                <a:latin typeface="Times New Roman" panose="02020603050405020304" pitchFamily="18" charset="0"/>
                <a:cs typeface="Times New Roman" panose="02020603050405020304" pitchFamily="18" charset="0"/>
              </a:rPr>
              <a:t>rivers, on </a:t>
            </a:r>
            <a:r>
              <a:rPr lang="en-US" sz="2000" dirty="0">
                <a:solidFill>
                  <a:srgbClr val="00B050"/>
                </a:solidFill>
                <a:latin typeface="Times New Roman" panose="02020603050405020304" pitchFamily="18" charset="0"/>
                <a:cs typeface="Times New Roman" panose="02020603050405020304" pitchFamily="18" charset="0"/>
              </a:rPr>
              <a:t>beaches and under the ground.</a:t>
            </a:r>
          </a:p>
          <a:p>
            <a:pPr algn="just"/>
            <a:endParaRPr lang="en-US" sz="2000" b="0" i="0" dirty="0" smtClean="0">
              <a:solidFill>
                <a:srgbClr val="002060"/>
              </a:solidFill>
              <a:effectLst/>
              <a:latin typeface="Times New Roman" panose="02020603050405020304" pitchFamily="18" charset="0"/>
              <a:cs typeface="Times New Roman" panose="02020603050405020304" pitchFamily="18" charset="0"/>
            </a:endParaRPr>
          </a:p>
          <a:p>
            <a:pPr algn="just"/>
            <a:r>
              <a:rPr lang="en-US" sz="2000" b="0" i="0" dirty="0" smtClean="0">
                <a:solidFill>
                  <a:srgbClr val="002060"/>
                </a:solidFill>
                <a:effectLst/>
                <a:latin typeface="Times New Roman" panose="02020603050405020304" pitchFamily="18" charset="0"/>
                <a:cs typeface="Times New Roman" panose="02020603050405020304" pitchFamily="18" charset="0"/>
              </a:rPr>
              <a:t>5. Where did scientists find the ammonites in Viet Nam?</a:t>
            </a:r>
          </a:p>
          <a:p>
            <a:pPr algn="just"/>
            <a:r>
              <a:rPr lang="en-US" sz="2000" dirty="0" smtClean="0">
                <a:solidFill>
                  <a:srgbClr val="00B050"/>
                </a:solidFill>
                <a:latin typeface="Times New Roman" panose="02020603050405020304" pitchFamily="18" charset="0"/>
                <a:cs typeface="Times New Roman" panose="02020603050405020304" pitchFamily="18" charset="0"/>
              </a:rPr>
              <a:t>     Some </a:t>
            </a:r>
            <a:r>
              <a:rPr lang="en-US" sz="2000" dirty="0">
                <a:solidFill>
                  <a:srgbClr val="00B050"/>
                </a:solidFill>
                <a:latin typeface="Times New Roman" panose="02020603050405020304" pitchFamily="18" charset="0"/>
                <a:cs typeface="Times New Roman" panose="02020603050405020304" pitchFamily="18" charset="0"/>
              </a:rPr>
              <a:t>scientists found ammonites in Da Lat</a:t>
            </a:r>
            <a:r>
              <a:rPr lang="en-US" sz="2000" dirty="0" smtClean="0">
                <a:solidFill>
                  <a:srgbClr val="00B050"/>
                </a:solidFill>
                <a:latin typeface="Times New Roman" panose="02020603050405020304" pitchFamily="18" charset="0"/>
                <a:cs typeface="Times New Roman" panose="02020603050405020304" pitchFamily="18" charset="0"/>
              </a:rPr>
              <a:t>.</a:t>
            </a:r>
          </a:p>
          <a:p>
            <a:pPr algn="just"/>
            <a:endParaRPr lang="en-US" sz="2000" b="0" i="0" dirty="0" smtClean="0">
              <a:solidFill>
                <a:srgbClr val="002060"/>
              </a:solidFill>
              <a:effectLst/>
              <a:latin typeface="Times New Roman" panose="02020603050405020304" pitchFamily="18" charset="0"/>
              <a:cs typeface="Times New Roman" panose="02020603050405020304" pitchFamily="18" charset="0"/>
            </a:endParaRPr>
          </a:p>
          <a:p>
            <a:pPr algn="just"/>
            <a:r>
              <a:rPr lang="en-US" sz="2000" b="0" i="0" dirty="0" smtClean="0">
                <a:solidFill>
                  <a:srgbClr val="002060"/>
                </a:solidFill>
                <a:effectLst/>
                <a:latin typeface="Times New Roman" panose="02020603050405020304" pitchFamily="18" charset="0"/>
                <a:cs typeface="Times New Roman" panose="02020603050405020304" pitchFamily="18" charset="0"/>
              </a:rPr>
              <a:t>6. Where did the rhinoceros use to live?</a:t>
            </a:r>
          </a:p>
          <a:p>
            <a:pPr algn="just"/>
            <a:r>
              <a:rPr lang="en-US" sz="2000" dirty="0" smtClean="0">
                <a:solidFill>
                  <a:srgbClr val="00B050"/>
                </a:solidFill>
                <a:latin typeface="Times New Roman" panose="02020603050405020304" pitchFamily="18" charset="0"/>
                <a:cs typeface="Times New Roman" panose="02020603050405020304" pitchFamily="18" charset="0"/>
              </a:rPr>
              <a:t>    Rhinoceros </a:t>
            </a:r>
            <a:r>
              <a:rPr lang="en-US" sz="2000" dirty="0">
                <a:solidFill>
                  <a:srgbClr val="00B050"/>
                </a:solidFill>
                <a:latin typeface="Times New Roman" panose="02020603050405020304" pitchFamily="18" charset="0"/>
                <a:cs typeface="Times New Roman" panose="02020603050405020304" pitchFamily="18" charset="0"/>
              </a:rPr>
              <a:t>used to live in the forest</a:t>
            </a:r>
            <a:r>
              <a:rPr lang="en-US" sz="2000" dirty="0" smtClean="0">
                <a:solidFill>
                  <a:srgbClr val="00B050"/>
                </a:solidFill>
                <a:latin typeface="Times New Roman" panose="02020603050405020304" pitchFamily="18" charset="0"/>
                <a:cs typeface="Times New Roman" panose="02020603050405020304" pitchFamily="18" charset="0"/>
              </a:rPr>
              <a:t>.</a:t>
            </a:r>
            <a:endParaRPr lang="en-US" sz="2000" b="0" i="0" dirty="0" smtClean="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9774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93330" y="3551039"/>
            <a:ext cx="10345283" cy="113877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6. Draw of find a picture of an animal that lived in the past. Talk about it</a:t>
            </a:r>
            <a:r>
              <a:rPr kumimoji="0" lang="en-US" altLang="en-US" sz="1600" b="1" i="0" u="none" strike="noStrike" cap="none" normalizeH="0" baseline="0" dirty="0" smtClean="0">
                <a:ln>
                  <a:noFill/>
                </a:ln>
                <a:solidFill>
                  <a:srgbClr val="363636"/>
                </a:solidFill>
                <a:effectLst/>
                <a:latin typeface="BlinkMacSystemFont"/>
              </a:rPr>
              <a:t>.</a:t>
            </a:r>
            <a:endParaRPr kumimoji="0" lang="en-US" altLang="en-US" sz="1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363636"/>
                </a:solidFill>
                <a:effectLst/>
                <a:latin typeface="BlinkMacSystemFont"/>
              </a:rPr>
              <a:t>  </a:t>
            </a:r>
            <a:endParaRPr kumimoji="0" lang="en-US" altLang="en-US" sz="30000" b="1" i="0" u="none" strike="noStrike" cap="none" normalizeH="0" baseline="0" dirty="0" smtClean="0">
              <a:ln>
                <a:noFill/>
              </a:ln>
              <a:solidFill>
                <a:srgbClr val="363636"/>
              </a:solidFill>
              <a:effectLst/>
              <a:latin typeface="BlinkMacSystemFont"/>
            </a:endParaRPr>
          </a:p>
        </p:txBody>
      </p:sp>
      <p:pic>
        <p:nvPicPr>
          <p:cNvPr id="10242" name="Picture 2" descr="https://img.loigiaihay.com/picture/2018/0305/hinh-20-unit-6-f-f-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499" y="4689812"/>
            <a:ext cx="6308860" cy="20454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9951" y="0"/>
            <a:ext cx="10528662" cy="3539430"/>
          </a:xfrm>
          <a:prstGeom prst="rect">
            <a:avLst/>
          </a:prstGeom>
        </p:spPr>
        <p:txBody>
          <a:bodyPr wrap="square">
            <a:spAutoFit/>
          </a:bodyPr>
          <a:lstStyle/>
          <a:p>
            <a:pPr algn="just"/>
            <a:r>
              <a:rPr lang="en-US" b="1" i="0" dirty="0" smtClean="0">
                <a:solidFill>
                  <a:srgbClr val="363636"/>
                </a:solidFill>
                <a:effectLst/>
                <a:latin typeface="BlinkMacSystemFont"/>
              </a:rPr>
              <a:t> </a:t>
            </a:r>
            <a:r>
              <a:rPr lang="en-US" sz="2800" b="1" i="0" dirty="0" smtClean="0">
                <a:solidFill>
                  <a:srgbClr val="C00000"/>
                </a:solidFill>
                <a:effectLst/>
                <a:latin typeface="Times New Roman" panose="02020603050405020304" pitchFamily="18" charset="0"/>
                <a:cs typeface="Times New Roman" panose="02020603050405020304" pitchFamily="18" charset="0"/>
              </a:rPr>
              <a:t>5. Ask and answer.</a:t>
            </a:r>
            <a:endParaRPr lang="en-US" sz="2800" b="0" i="0" dirty="0" smtClean="0">
              <a:solidFill>
                <a:srgbClr val="C00000"/>
              </a:solidFill>
              <a:effectLst/>
              <a:latin typeface="Times New Roman" panose="02020603050405020304" pitchFamily="18" charset="0"/>
              <a:cs typeface="Times New Roman" panose="02020603050405020304" pitchFamily="18" charset="0"/>
            </a:endParaRPr>
          </a:p>
          <a:p>
            <a:pPr marL="457200" indent="-457200" algn="just">
              <a:buAutoNum type="arabicPeriod"/>
            </a:pPr>
            <a:r>
              <a:rPr lang="en-US" sz="2800" b="0" i="0" dirty="0" smtClean="0">
                <a:solidFill>
                  <a:srgbClr val="002060"/>
                </a:solidFill>
                <a:effectLst/>
                <a:latin typeface="Times New Roman" panose="02020603050405020304" pitchFamily="18" charset="0"/>
                <a:cs typeface="Times New Roman" panose="02020603050405020304" pitchFamily="18" charset="0"/>
              </a:rPr>
              <a:t>Would you like to find a fossil? Why?</a:t>
            </a:r>
          </a:p>
          <a:p>
            <a:pPr algn="just"/>
            <a:r>
              <a:rPr lang="en-US" sz="2800" dirty="0">
                <a:solidFill>
                  <a:srgbClr val="00B050"/>
                </a:solidFill>
                <a:latin typeface="Times New Roman" panose="02020603050405020304" pitchFamily="18" charset="0"/>
                <a:cs typeface="Times New Roman" panose="02020603050405020304" pitchFamily="18" charset="0"/>
              </a:rPr>
              <a:t> </a:t>
            </a:r>
            <a:r>
              <a:rPr lang="en-US" sz="2800" dirty="0" smtClean="0">
                <a:solidFill>
                  <a:srgbClr val="00B050"/>
                </a:solidFill>
                <a:latin typeface="Times New Roman" panose="02020603050405020304" pitchFamily="18" charset="0"/>
                <a:cs typeface="Times New Roman" panose="02020603050405020304" pitchFamily="18" charset="0"/>
              </a:rPr>
              <a:t>     Yes</a:t>
            </a:r>
            <a:r>
              <a:rPr lang="en-US" sz="2800" dirty="0">
                <a:solidFill>
                  <a:srgbClr val="00B050"/>
                </a:solidFill>
                <a:latin typeface="Times New Roman" panose="02020603050405020304" pitchFamily="18" charset="0"/>
                <a:cs typeface="Times New Roman" panose="02020603050405020304" pitchFamily="18" charset="0"/>
              </a:rPr>
              <a:t>. Because I can learn about types of rocks and I can learn about animals that lived a very long time ago.</a:t>
            </a:r>
          </a:p>
          <a:p>
            <a:pPr marL="457200" indent="-457200" algn="just">
              <a:buAutoNum type="arabicPeriod"/>
            </a:pPr>
            <a:endParaRPr lang="en-US" sz="2800" b="0" i="0" dirty="0" smtClean="0">
              <a:solidFill>
                <a:srgbClr val="002060"/>
              </a:solidFill>
              <a:effectLst/>
              <a:latin typeface="Times New Roman" panose="02020603050405020304" pitchFamily="18" charset="0"/>
              <a:cs typeface="Times New Roman" panose="02020603050405020304" pitchFamily="18" charset="0"/>
            </a:endParaRPr>
          </a:p>
          <a:p>
            <a:pPr algn="just"/>
            <a:r>
              <a:rPr lang="en-US" sz="2800" b="0" i="0" dirty="0" smtClean="0">
                <a:solidFill>
                  <a:srgbClr val="002060"/>
                </a:solidFill>
                <a:effectLst/>
                <a:latin typeface="Times New Roman" panose="02020603050405020304" pitchFamily="18" charset="0"/>
                <a:cs typeface="Times New Roman" panose="02020603050405020304" pitchFamily="18" charset="0"/>
              </a:rPr>
              <a:t>2. Do you like learning about the past? Why?</a:t>
            </a:r>
          </a:p>
          <a:p>
            <a:pPr algn="just"/>
            <a:r>
              <a:rPr lang="en-US" sz="2800" dirty="0">
                <a:solidFill>
                  <a:srgbClr val="002060"/>
                </a:solidFill>
                <a:latin typeface="Times New Roman" panose="02020603050405020304" pitchFamily="18" charset="0"/>
                <a:cs typeface="Times New Roman" panose="02020603050405020304" pitchFamily="18" charset="0"/>
              </a:rPr>
              <a:t> </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b="0" i="0" dirty="0" smtClean="0">
                <a:solidFill>
                  <a:srgbClr val="00B050"/>
                </a:solidFill>
                <a:effectLst/>
                <a:latin typeface="Times New Roman" panose="02020603050405020304" pitchFamily="18" charset="0"/>
                <a:cs typeface="Times New Roman" panose="02020603050405020304" pitchFamily="18" charset="0"/>
              </a:rPr>
              <a:t>Yes, I do. Because </a:t>
            </a:r>
            <a:r>
              <a:rPr lang="en-US" sz="2800" dirty="0">
                <a:solidFill>
                  <a:srgbClr val="00B050"/>
                </a:solidFill>
                <a:latin typeface="Times New Roman" panose="02020603050405020304" pitchFamily="18" charset="0"/>
                <a:cs typeface="Times New Roman" panose="02020603050405020304" pitchFamily="18" charset="0"/>
              </a:rPr>
              <a:t>I </a:t>
            </a:r>
            <a:r>
              <a:rPr lang="en-US" sz="2800" dirty="0" smtClean="0">
                <a:solidFill>
                  <a:srgbClr val="00B050"/>
                </a:solidFill>
                <a:latin typeface="Times New Roman" panose="02020603050405020304" pitchFamily="18" charset="0"/>
                <a:cs typeface="Times New Roman" panose="02020603050405020304" pitchFamily="18" charset="0"/>
              </a:rPr>
              <a:t>like learning </a:t>
            </a:r>
            <a:r>
              <a:rPr lang="en-US" sz="2800" dirty="0">
                <a:solidFill>
                  <a:srgbClr val="00B050"/>
                </a:solidFill>
                <a:latin typeface="Times New Roman" panose="02020603050405020304" pitchFamily="18" charset="0"/>
                <a:cs typeface="Times New Roman" panose="02020603050405020304" pitchFamily="18" charset="0"/>
              </a:rPr>
              <a:t>about animals that lived a very long time ago. </a:t>
            </a:r>
            <a:endParaRPr lang="en-US" sz="2800" b="0" i="0" dirty="0">
              <a:solidFill>
                <a:srgbClr val="00B05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6739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1800" y="838201"/>
            <a:ext cx="4419600" cy="1015663"/>
          </a:xfrm>
          <a:prstGeom prst="rect">
            <a:avLst/>
          </a:prstGeom>
        </p:spPr>
        <p:txBody>
          <a:bodyPr wrap="square">
            <a:spAutoFit/>
          </a:bodyPr>
          <a:lstStyle/>
          <a:p>
            <a:pPr>
              <a:defRPr/>
            </a:pPr>
            <a:r>
              <a:rPr lang="en-US" sz="6000" b="1" dirty="0">
                <a:solidFill>
                  <a:srgbClr val="1F497D"/>
                </a:solidFill>
                <a:latin typeface="Calibri"/>
              </a:rPr>
              <a:t>Homework</a:t>
            </a:r>
            <a:endParaRPr lang="en-US" sz="6000" dirty="0">
              <a:solidFill>
                <a:srgbClr val="1F497D"/>
              </a:solidFill>
              <a:latin typeface="Calibri"/>
            </a:endParaRPr>
          </a:p>
        </p:txBody>
      </p:sp>
      <p:sp>
        <p:nvSpPr>
          <p:cNvPr id="5" name="Rectangle 4"/>
          <p:cNvSpPr/>
          <p:nvPr/>
        </p:nvSpPr>
        <p:spPr>
          <a:xfrm>
            <a:off x="3009899" y="2362200"/>
            <a:ext cx="5689964" cy="584775"/>
          </a:xfrm>
          <a:prstGeom prst="rect">
            <a:avLst/>
          </a:prstGeom>
        </p:spPr>
        <p:txBody>
          <a:bodyPr wrap="square">
            <a:spAutoFit/>
          </a:bodyPr>
          <a:lstStyle/>
          <a:p>
            <a:pPr>
              <a:defRPr/>
            </a:pPr>
            <a:r>
              <a:rPr lang="en-US" sz="3200" b="1" dirty="0">
                <a:solidFill>
                  <a:srgbClr val="1F497D"/>
                </a:solidFill>
                <a:latin typeface="Calibri"/>
              </a:rPr>
              <a:t>D</a:t>
            </a:r>
            <a:r>
              <a:rPr lang="en-US" sz="3200" b="1" dirty="0" smtClean="0">
                <a:solidFill>
                  <a:srgbClr val="1F497D"/>
                </a:solidFill>
                <a:latin typeface="Calibri"/>
              </a:rPr>
              <a:t>o </a:t>
            </a:r>
            <a:r>
              <a:rPr lang="en-US" sz="3200" b="1" dirty="0">
                <a:solidFill>
                  <a:srgbClr val="1F497D"/>
                </a:solidFill>
                <a:latin typeface="Calibri"/>
              </a:rPr>
              <a:t>exercises </a:t>
            </a:r>
            <a:r>
              <a:rPr lang="en-US" sz="3200" b="1" dirty="0" smtClean="0">
                <a:solidFill>
                  <a:srgbClr val="1F497D"/>
                </a:solidFill>
                <a:latin typeface="Calibri"/>
              </a:rPr>
              <a:t>in your </a:t>
            </a:r>
            <a:r>
              <a:rPr lang="en-US" sz="3200" b="1" dirty="0">
                <a:solidFill>
                  <a:srgbClr val="1F497D"/>
                </a:solidFill>
              </a:rPr>
              <a:t>workbook </a:t>
            </a:r>
            <a:r>
              <a:rPr lang="en-US" sz="3200" b="1" dirty="0" smtClean="0">
                <a:solidFill>
                  <a:srgbClr val="1F497D"/>
                </a:solidFill>
              </a:rPr>
              <a:t>.</a:t>
            </a:r>
            <a:endParaRPr lang="en-US" sz="3200" dirty="0">
              <a:solidFill>
                <a:srgbClr val="1F497D"/>
              </a:solidFill>
              <a:latin typeface="Calibri"/>
            </a:endParaRPr>
          </a:p>
        </p:txBody>
      </p:sp>
    </p:spTree>
    <p:extLst>
      <p:ext uri="{BB962C8B-B14F-4D97-AF65-F5344CB8AC3E}">
        <p14:creationId xmlns:p14="http://schemas.microsoft.com/office/powerpoint/2010/main" val="3137691830"/>
      </p:ext>
    </p:extLst>
  </p:cSld>
  <p:clrMapOvr>
    <a:masterClrMapping/>
  </p:clrMapOvr>
  <mc:AlternateContent xmlns:mc="http://schemas.openxmlformats.org/markup-compatibility/2006" xmlns:p14="http://schemas.microsoft.com/office/powerpoint/2010/main">
    <mc:Choice Requires="p14">
      <p:transition spd="slow" p14:dur="2000" advTm="13318"/>
    </mc:Choice>
    <mc:Fallback xmlns="">
      <p:transition spd="slow" advTm="13318"/>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TotalTime>
  <Words>653</Words>
  <Application>Microsoft Office PowerPoint</Application>
  <PresentationFormat>Widescreen</PresentationFormat>
  <Paragraphs>109</Paragraphs>
  <Slides>9</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SimSun</vt:lpstr>
      <vt:lpstr>Arial</vt:lpstr>
      <vt:lpstr>BlinkMacSystemFont</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Write T or F</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195</cp:revision>
  <dcterms:created xsi:type="dcterms:W3CDTF">2021-08-15T01:43:31Z</dcterms:created>
  <dcterms:modified xsi:type="dcterms:W3CDTF">2022-01-02T16:30:09Z</dcterms:modified>
</cp:coreProperties>
</file>