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handoutMasterIdLst>
    <p:handoutMasterId r:id="rId39"/>
  </p:handoutMasterIdLst>
  <p:sldIdLst>
    <p:sldId id="257" r:id="rId2"/>
    <p:sldId id="305" r:id="rId3"/>
    <p:sldId id="260" r:id="rId4"/>
    <p:sldId id="278" r:id="rId5"/>
    <p:sldId id="271" r:id="rId6"/>
    <p:sldId id="261" r:id="rId7"/>
    <p:sldId id="272" r:id="rId8"/>
    <p:sldId id="273" r:id="rId9"/>
    <p:sldId id="274" r:id="rId10"/>
    <p:sldId id="276" r:id="rId11"/>
    <p:sldId id="275" r:id="rId12"/>
    <p:sldId id="277" r:id="rId13"/>
    <p:sldId id="281" r:id="rId14"/>
    <p:sldId id="279" r:id="rId15"/>
    <p:sldId id="280"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6" r:id="rId29"/>
    <p:sldId id="295" r:id="rId30"/>
    <p:sldId id="297" r:id="rId31"/>
    <p:sldId id="298" r:id="rId32"/>
    <p:sldId id="299" r:id="rId33"/>
    <p:sldId id="300" r:id="rId34"/>
    <p:sldId id="301" r:id="rId35"/>
    <p:sldId id="303" r:id="rId36"/>
    <p:sldId id="302" r:id="rId37"/>
  </p:sldIdLst>
  <p:sldSz cx="12192000" cy="6858000"/>
  <p:notesSz cx="6858000" cy="9144000"/>
  <p:custDataLst>
    <p:tags r:id="rId40"/>
  </p:custDataLst>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5AB1C69-6EDB-4FF4-983F-18BD219EF322}"/>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5017" autoAdjust="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notesViewPr>
    <p:cSldViewPr snapToGrid="0">
      <p:cViewPr varScale="1">
        <p:scale>
          <a:sx n="90" d="100"/>
          <a:sy n="90" d="100"/>
        </p:scale>
        <p:origin x="37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3" name="Chỗ dành sẵn cho Ngày thá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8D59FF2A-EA53-452F-AF40-9973DCED501E}" type="datetime1">
              <a:rPr lang="vi-VN" smtClean="0">
                <a:latin typeface="Arial" panose="020B0604020202020204" pitchFamily="34" charset="0"/>
                <a:cs typeface="Arial" panose="020B0604020202020204" pitchFamily="34" charset="0"/>
              </a:rPr>
              <a:t>18/04/2023</a:t>
            </a:fld>
            <a:endParaRPr lang="vi-VN" dirty="0">
              <a:latin typeface="Arial" panose="020B0604020202020204" pitchFamily="34" charset="0"/>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vi-VN">
                <a:latin typeface="Arial" panose="020B0604020202020204" pitchFamily="34" charset="0"/>
                <a:cs typeface="Arial" panose="020B0604020202020204" pitchFamily="34" charset="0"/>
              </a:rPr>
              <a:t>‹#›</a:t>
            </a:fld>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827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Arial" panose="020B0604020202020204" pitchFamily="34" charset="0"/>
                <a:cs typeface="Arial" panose="020B0604020202020204" pitchFamily="34" charset="0"/>
              </a:defRPr>
            </a:lvl1pPr>
          </a:lstStyle>
          <a:p>
            <a:endParaRPr lang="vi-VN" dirty="0"/>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Arial" panose="020B0604020202020204" pitchFamily="34" charset="0"/>
                <a:cs typeface="Arial" panose="020B0604020202020204" pitchFamily="34" charset="0"/>
              </a:defRPr>
            </a:lvl1pPr>
          </a:lstStyle>
          <a:p>
            <a:fld id="{B2CBA400-0C6E-4F46-ACCF-3ED97E152F1D}" type="datetime1">
              <a:rPr lang="vi-VN" smtClean="0"/>
              <a:t>18/04/2023</a:t>
            </a:fld>
            <a:endParaRPr lang="vi-VN" dirty="0"/>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dirty="0"/>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rtl="0"/>
            <a:r>
              <a:rPr lang="vi-VN" dirty="0" err="1"/>
              <a:t>Mức</a:t>
            </a:r>
            <a:r>
              <a:rPr lang="vi-VN" dirty="0"/>
              <a:t> hai</a:t>
            </a:r>
          </a:p>
          <a:p>
            <a:pPr lvl="2" rtl="0"/>
            <a:r>
              <a:rPr lang="vi-VN" dirty="0" err="1"/>
              <a:t>Mức</a:t>
            </a:r>
            <a:r>
              <a:rPr lang="vi-VN" dirty="0"/>
              <a:t> </a:t>
            </a:r>
            <a:r>
              <a:rPr lang="vi-VN" dirty="0" err="1"/>
              <a:t>ba</a:t>
            </a:r>
            <a:endParaRPr lang="vi-VN" dirty="0"/>
          </a:p>
          <a:p>
            <a:pPr lvl="3" rtl="0"/>
            <a:r>
              <a:rPr lang="vi-VN" dirty="0" err="1"/>
              <a:t>Mức</a:t>
            </a:r>
            <a:r>
              <a:rPr lang="vi-VN" dirty="0"/>
              <a:t> </a:t>
            </a:r>
            <a:r>
              <a:rPr lang="vi-VN" dirty="0" err="1"/>
              <a:t>bốn</a:t>
            </a:r>
            <a:endParaRPr lang="vi-VN" dirty="0"/>
          </a:p>
          <a:p>
            <a:pPr lvl="4" rtl="0"/>
            <a:r>
              <a:rPr lang="vi-VN" dirty="0" err="1"/>
              <a:t>Mức</a:t>
            </a:r>
            <a:r>
              <a:rPr lang="vi-VN" dirty="0"/>
              <a:t> </a:t>
            </a:r>
            <a:r>
              <a:rPr lang="vi-VN" dirty="0" err="1"/>
              <a:t>năm</a:t>
            </a:r>
            <a:endParaRPr lang="vi-VN" dirty="0"/>
          </a:p>
        </p:txBody>
      </p:sp>
      <p:sp>
        <p:nvSpPr>
          <p:cNvPr id="6" name="Chỗ dành sẵ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endParaRPr lang="vi-VN" dirty="0"/>
          </a:p>
        </p:txBody>
      </p:sp>
      <p:sp>
        <p:nvSpPr>
          <p:cNvPr id="7" name="Chỗ dành sẵn cho Số hiệu Bản chiế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pPr algn="r"/>
            <a:fld id="{C8DC57A8-AE18-4654-B6AF-04B3577165BE}" type="slidenum">
              <a:rPr lang="vi-VN" smtClean="0"/>
              <a:t>‹#›</a:t>
            </a:fld>
            <a:endParaRPr lang="vi-VN" dirty="0"/>
          </a:p>
        </p:txBody>
      </p:sp>
    </p:spTree>
    <p:extLst>
      <p:ext uri="{BB962C8B-B14F-4D97-AF65-F5344CB8AC3E}">
        <p14:creationId xmlns:p14="http://schemas.microsoft.com/office/powerpoint/2010/main" val="33634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a:t>
            </a:fld>
            <a:endParaRPr lang="vi-V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12</a:t>
            </a:fld>
            <a:endParaRPr lang="vi-V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13</a:t>
            </a:fld>
            <a:endParaRPr lang="vi-V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14</a:t>
            </a:fld>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15</a:t>
            </a:fld>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16</a:t>
            </a:fld>
            <a:endParaRPr lang="vi-V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17</a:t>
            </a:fld>
            <a:endParaRPr lang="vi-V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18</a:t>
            </a:fld>
            <a:endParaRPr lang="vi-V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19</a:t>
            </a:fld>
            <a:endParaRPr lang="vi-V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20</a:t>
            </a:fld>
            <a:endParaRPr lang="vi-V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3</a:t>
            </a:fld>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4</a:t>
            </a:fld>
            <a:endParaRPr lang="vi-V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6</a:t>
            </a:fld>
            <a:endParaRPr lang="vi-V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7</a:t>
            </a:fld>
            <a:endParaRPr lang="vi-V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8</a:t>
            </a:fld>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9</a:t>
            </a:fld>
            <a:endParaRPr lang="vi-V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10</a:t>
            </a:fld>
            <a:endParaRPr lang="vi-V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t>11</a:t>
            </a:fld>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smtClean="0"/>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smtClean="0"/>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86"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87"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88"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00"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1"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02"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14"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15"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16"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smtClean="0"/>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smtClean="0"/>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0" name="Hình tự do 43"/>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21" name="Hình tự do 44"/>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smtClean="0"/>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smtClean="0"/>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smtClean="0"/>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smtClean="0"/>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1"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2"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3"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24"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25"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26"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54"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55"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56"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86"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87"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88"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99" name="Hình tự do 42"/>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0" name="Hình tự do 43"/>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lstStyle/>
            <a:p>
              <a:pPr rtl="0"/>
              <a:endParaRPr lang="vi-VN" dirty="0"/>
            </a:p>
          </p:txBody>
        </p:sp>
        <p:sp>
          <p:nvSpPr>
            <p:cNvPr id="101" name="Hình tự do 44"/>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smtClean="0"/>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t>18/04/2023</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t>18/04/2023</a:t>
            </a:fld>
            <a:endParaRPr lang="vi-V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u="none"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345" indent="-347345"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410" indent="-283210" algn="l" defTabSz="914400" rtl="0" eaLnBrk="1" latinLnBrk="0" hangingPunct="1">
        <a:lnSpc>
          <a:spcPct val="100000"/>
        </a:lnSpc>
        <a:spcBef>
          <a:spcPts val="1200"/>
        </a:spcBef>
        <a:buFont typeface="Arial" panose="020B0604020202020204" pitchFamily="34" charset="0"/>
        <a:buChar char="•"/>
        <a:defRPr sz="2000" b="0" i="0" u="none"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2253253" y="1948630"/>
            <a:ext cx="9501905" cy="1828800"/>
          </a:xfrm>
        </p:spPr>
        <p:txBody>
          <a:bodyPr rtlCol="0">
            <a:normAutofit fontScale="90000"/>
          </a:bodyPr>
          <a:lstStyle/>
          <a:p>
            <a:pPr algn="ctr" rtl="0"/>
            <a:r>
              <a:rPr lang="en-US" b="1" dirty="0" smtClean="0">
                <a:latin typeface="Times New Roman" panose="02020603050405020304" pitchFamily="18" charset="0"/>
                <a:cs typeface="Times New Roman" panose="02020603050405020304" pitchFamily="18" charset="0"/>
              </a:rPr>
              <a:t>HƯỚNG DẪN CÀI ĐẶT VÀ SỬ DỤNG PHẦN MỀM ZOOM VỚI MAIL EDU</a:t>
            </a:r>
            <a:endParaRPr lang="vi-VN"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083100" y="218940"/>
            <a:ext cx="10058402" cy="802783"/>
          </a:xfrm>
        </p:spPr>
        <p:txBody>
          <a:bodyPr rtlCol="0">
            <a:normAutofit/>
          </a:bodyPr>
          <a:lstStyle/>
          <a:p>
            <a:r>
              <a:rPr lang="en-US" b="1" dirty="0" err="1">
                <a:solidFill>
                  <a:srgbClr val="C00000"/>
                </a:solidFill>
              </a:rPr>
              <a:t>Bước</a:t>
            </a:r>
            <a:r>
              <a:rPr lang="en-US" b="1" dirty="0">
                <a:solidFill>
                  <a:srgbClr val="C00000"/>
                </a:solidFill>
              </a:rPr>
              <a:t> 8</a:t>
            </a:r>
            <a:r>
              <a:rPr lang="en-US" b="1" dirty="0" smtClean="0">
                <a:solidFill>
                  <a:srgbClr val="C00000"/>
                </a:solidFill>
              </a:rPr>
              <a:t>: </a:t>
            </a:r>
            <a:r>
              <a:rPr lang="en-US" b="1" dirty="0" err="1" smtClean="0">
                <a:solidFill>
                  <a:srgbClr val="C00000"/>
                </a:solidFill>
              </a:rPr>
              <a:t>Nhấn</a:t>
            </a:r>
            <a:r>
              <a:rPr lang="en-US" b="1" dirty="0" smtClean="0">
                <a:solidFill>
                  <a:srgbClr val="C00000"/>
                </a:solidFill>
              </a:rPr>
              <a:t> </a:t>
            </a:r>
            <a:r>
              <a:rPr lang="en-US" b="1" dirty="0" err="1" smtClean="0">
                <a:solidFill>
                  <a:srgbClr val="C00000"/>
                </a:solidFill>
              </a:rPr>
              <a:t>vào</a:t>
            </a:r>
            <a:r>
              <a:rPr lang="en-US" b="1" dirty="0" smtClean="0">
                <a:solidFill>
                  <a:srgbClr val="C00000"/>
                </a:solidFill>
              </a:rPr>
              <a:t> </a:t>
            </a:r>
            <a:r>
              <a:rPr lang="en-US" b="1" dirty="0" err="1" smtClean="0">
                <a:solidFill>
                  <a:srgbClr val="C00000"/>
                </a:solidFill>
              </a:rPr>
              <a:t>chỗ</a:t>
            </a:r>
            <a:r>
              <a:rPr lang="en-US" b="1" dirty="0" smtClean="0">
                <a:solidFill>
                  <a:srgbClr val="C00000"/>
                </a:solidFill>
              </a:rPr>
              <a:t> </a:t>
            </a:r>
            <a:r>
              <a:rPr lang="en-US" b="1" dirty="0" err="1" smtClean="0">
                <a:solidFill>
                  <a:srgbClr val="C00000"/>
                </a:solidFill>
              </a:rPr>
              <a:t>khoanh</a:t>
            </a:r>
            <a:r>
              <a:rPr lang="en-US" b="1" dirty="0" smtClean="0">
                <a:solidFill>
                  <a:srgbClr val="C00000"/>
                </a:solidFill>
              </a:rPr>
              <a:t> </a:t>
            </a:r>
            <a:r>
              <a:rPr lang="en-US" b="1" dirty="0" err="1" smtClean="0">
                <a:solidFill>
                  <a:srgbClr val="C00000"/>
                </a:solidFill>
              </a:rPr>
              <a:t>tròn</a:t>
            </a:r>
            <a:r>
              <a:rPr lang="en-US" b="1" dirty="0" smtClean="0">
                <a:solidFill>
                  <a:srgbClr val="C00000"/>
                </a:solidFill>
              </a:rPr>
              <a:t>.</a:t>
            </a:r>
            <a:endParaRPr lang="vi-VN" b="1" dirty="0">
              <a:solidFill>
                <a:srgbClr val="C00000"/>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09" r="7057" b="30633"/>
          <a:stretch>
            <a:fillRect/>
          </a:stretch>
        </p:blipFill>
        <p:spPr bwMode="auto">
          <a:xfrm>
            <a:off x="193183" y="1114022"/>
            <a:ext cx="11871772" cy="507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933385" y="5460639"/>
            <a:ext cx="3296991" cy="9530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387921" y="4739425"/>
            <a:ext cx="1545464" cy="9530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083100" y="218940"/>
            <a:ext cx="10058402" cy="802783"/>
          </a:xfrm>
        </p:spPr>
        <p:txBody>
          <a:bodyPr rtlCol="0">
            <a:normAutofit fontScale="90000"/>
          </a:bodyPr>
          <a:lstStyle/>
          <a:p>
            <a:r>
              <a:rPr lang="en-US" b="1" dirty="0" err="1">
                <a:solidFill>
                  <a:srgbClr val="C00000"/>
                </a:solidFill>
              </a:rPr>
              <a:t>Bước</a:t>
            </a:r>
            <a:r>
              <a:rPr lang="en-US" b="1" dirty="0">
                <a:solidFill>
                  <a:srgbClr val="C00000"/>
                </a:solidFill>
              </a:rPr>
              <a:t> </a:t>
            </a:r>
            <a:r>
              <a:rPr lang="en-US" b="1" dirty="0" smtClean="0">
                <a:solidFill>
                  <a:srgbClr val="C00000"/>
                </a:solidFill>
              </a:rPr>
              <a:t>9: </a:t>
            </a:r>
            <a:r>
              <a:rPr lang="en-US" b="1" dirty="0" err="1" smtClean="0">
                <a:solidFill>
                  <a:srgbClr val="C00000"/>
                </a:solidFill>
              </a:rPr>
              <a:t>Đặt</a:t>
            </a:r>
            <a:r>
              <a:rPr lang="en-US" b="1" dirty="0" smtClean="0">
                <a:solidFill>
                  <a:srgbClr val="C00000"/>
                </a:solidFill>
              </a:rPr>
              <a:t> </a:t>
            </a:r>
            <a:r>
              <a:rPr lang="en-US" b="1" dirty="0" err="1" smtClean="0">
                <a:solidFill>
                  <a:srgbClr val="C00000"/>
                </a:solidFill>
              </a:rPr>
              <a:t>tên</a:t>
            </a:r>
            <a:r>
              <a:rPr lang="en-US" b="1" dirty="0" smtClean="0">
                <a:solidFill>
                  <a:srgbClr val="C00000"/>
                </a:solidFill>
              </a:rPr>
              <a:t> </a:t>
            </a:r>
            <a:r>
              <a:rPr lang="en-US" b="1" dirty="0" err="1" smtClean="0">
                <a:solidFill>
                  <a:srgbClr val="C00000"/>
                </a:solidFill>
              </a:rPr>
              <a:t>tài</a:t>
            </a:r>
            <a:r>
              <a:rPr lang="en-US" b="1" dirty="0" smtClean="0">
                <a:solidFill>
                  <a:srgbClr val="C00000"/>
                </a:solidFill>
              </a:rPr>
              <a:t> </a:t>
            </a:r>
            <a:r>
              <a:rPr lang="en-US" b="1" dirty="0" err="1" smtClean="0">
                <a:solidFill>
                  <a:srgbClr val="C00000"/>
                </a:solidFill>
              </a:rPr>
              <a:t>khoản</a:t>
            </a:r>
            <a:r>
              <a:rPr lang="en-US" b="1" dirty="0" smtClean="0">
                <a:solidFill>
                  <a:srgbClr val="C00000"/>
                </a:solidFill>
              </a:rPr>
              <a:t>, </a:t>
            </a:r>
            <a:r>
              <a:rPr lang="en-US" b="1" dirty="0" err="1" smtClean="0">
                <a:solidFill>
                  <a:srgbClr val="C00000"/>
                </a:solidFill>
              </a:rPr>
              <a:t>xác</a:t>
            </a:r>
            <a:r>
              <a:rPr lang="en-US" b="1" dirty="0" smtClean="0">
                <a:solidFill>
                  <a:srgbClr val="C00000"/>
                </a:solidFill>
              </a:rPr>
              <a:t> </a:t>
            </a:r>
            <a:r>
              <a:rPr lang="en-US" b="1" dirty="0" err="1" smtClean="0">
                <a:solidFill>
                  <a:srgbClr val="C00000"/>
                </a:solidFill>
              </a:rPr>
              <a:t>nhận</a:t>
            </a:r>
            <a:r>
              <a:rPr lang="en-US" b="1" dirty="0" smtClean="0">
                <a:solidFill>
                  <a:srgbClr val="C00000"/>
                </a:solidFill>
              </a:rPr>
              <a:t> </a:t>
            </a:r>
            <a:r>
              <a:rPr lang="en-US" b="1" dirty="0" err="1" smtClean="0">
                <a:solidFill>
                  <a:srgbClr val="C00000"/>
                </a:solidFill>
              </a:rPr>
              <a:t>mật</a:t>
            </a:r>
            <a:r>
              <a:rPr lang="en-US" b="1" dirty="0" smtClean="0">
                <a:solidFill>
                  <a:srgbClr val="C00000"/>
                </a:solidFill>
              </a:rPr>
              <a:t> </a:t>
            </a:r>
            <a:r>
              <a:rPr lang="en-US" b="1" dirty="0" err="1" smtClean="0">
                <a:solidFill>
                  <a:srgbClr val="C00000"/>
                </a:solidFill>
              </a:rPr>
              <a:t>khẩu</a:t>
            </a:r>
            <a:r>
              <a:rPr lang="en-US" b="1" dirty="0" smtClean="0">
                <a:solidFill>
                  <a:srgbClr val="C00000"/>
                </a:solidFill>
              </a:rPr>
              <a:t>.</a:t>
            </a:r>
            <a:endParaRPr lang="vi-VN" b="1" dirty="0">
              <a:solidFill>
                <a:srgbClr val="C00000"/>
              </a:solidFill>
            </a:endParaRPr>
          </a:p>
        </p:txBody>
      </p:sp>
      <p:pic>
        <p:nvPicPr>
          <p:cNvPr id="6" name="Picture 5"/>
          <p:cNvPicPr/>
          <p:nvPr/>
        </p:nvPicPr>
        <p:blipFill rotWithShape="1">
          <a:blip r:embed="rId3"/>
          <a:srcRect l="4870" t="12778" r="7916" b="13889"/>
          <a:stretch>
            <a:fillRect/>
          </a:stretch>
        </p:blipFill>
        <p:spPr>
          <a:xfrm>
            <a:off x="1828800" y="1970468"/>
            <a:ext cx="7379594" cy="3400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083100" y="218940"/>
            <a:ext cx="10058402" cy="802783"/>
          </a:xfrm>
        </p:spPr>
        <p:txBody>
          <a:bodyPr rtlCol="0">
            <a:normAutofit/>
          </a:bodyPr>
          <a:lstStyle/>
          <a:p>
            <a:r>
              <a:rPr lang="en-US" b="1" dirty="0" err="1">
                <a:solidFill>
                  <a:srgbClr val="C00000"/>
                </a:solidFill>
              </a:rPr>
              <a:t>Bước</a:t>
            </a:r>
            <a:r>
              <a:rPr lang="en-US" b="1" dirty="0">
                <a:solidFill>
                  <a:srgbClr val="C00000"/>
                </a:solidFill>
              </a:rPr>
              <a:t> </a:t>
            </a:r>
            <a:r>
              <a:rPr lang="en-US" b="1" dirty="0" smtClean="0">
                <a:solidFill>
                  <a:srgbClr val="C00000"/>
                </a:solidFill>
              </a:rPr>
              <a:t>10: </a:t>
            </a:r>
            <a:r>
              <a:rPr lang="en-US" b="1" dirty="0" err="1" smtClean="0">
                <a:solidFill>
                  <a:srgbClr val="C00000"/>
                </a:solidFill>
              </a:rPr>
              <a:t>Hoàn</a:t>
            </a:r>
            <a:r>
              <a:rPr lang="en-US" b="1" dirty="0" smtClean="0">
                <a:solidFill>
                  <a:srgbClr val="C00000"/>
                </a:solidFill>
              </a:rPr>
              <a:t> </a:t>
            </a:r>
            <a:r>
              <a:rPr lang="en-US" b="1" dirty="0" err="1" smtClean="0">
                <a:solidFill>
                  <a:srgbClr val="C00000"/>
                </a:solidFill>
              </a:rPr>
              <a:t>thành</a:t>
            </a:r>
            <a:r>
              <a:rPr lang="en-US" b="1" dirty="0" smtClean="0">
                <a:solidFill>
                  <a:srgbClr val="C00000"/>
                </a:solidFill>
              </a:rPr>
              <a:t> </a:t>
            </a:r>
            <a:r>
              <a:rPr lang="en-US" b="1" dirty="0" err="1" smtClean="0">
                <a:solidFill>
                  <a:srgbClr val="C00000"/>
                </a:solidFill>
              </a:rPr>
              <a:t>cài</a:t>
            </a:r>
            <a:r>
              <a:rPr lang="en-US" b="1" dirty="0" smtClean="0">
                <a:solidFill>
                  <a:srgbClr val="C00000"/>
                </a:solidFill>
              </a:rPr>
              <a:t> </a:t>
            </a:r>
            <a:r>
              <a:rPr lang="en-US" b="1" dirty="0" err="1" smtClean="0">
                <a:solidFill>
                  <a:srgbClr val="C00000"/>
                </a:solidFill>
              </a:rPr>
              <a:t>đặt</a:t>
            </a:r>
            <a:r>
              <a:rPr lang="en-US" b="1" dirty="0" smtClean="0">
                <a:solidFill>
                  <a:srgbClr val="C00000"/>
                </a:solidFill>
              </a:rPr>
              <a:t>.</a:t>
            </a:r>
            <a:endParaRPr lang="vi-VN" b="1" dirty="0">
              <a:solidFill>
                <a:srgbClr val="C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040" y="1184854"/>
            <a:ext cx="9465972" cy="540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37160" y="4430332"/>
            <a:ext cx="1957589" cy="6310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94749" y="4430332"/>
            <a:ext cx="1957589" cy="6310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589431" y="3734873"/>
            <a:ext cx="991672" cy="69545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144000" y="3644721"/>
            <a:ext cx="1004552" cy="7856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2538412" y="2382589"/>
            <a:ext cx="8086658" cy="802783"/>
          </a:xfrm>
        </p:spPr>
        <p:txBody>
          <a:bodyPr rtlCol="0">
            <a:normAutofit fontScale="90000"/>
          </a:bodyPr>
          <a:lstStyle/>
          <a:p>
            <a:r>
              <a:rPr lang="en-US" b="1" dirty="0" smtClean="0">
                <a:solidFill>
                  <a:srgbClr val="C00000"/>
                </a:solidFill>
              </a:rPr>
              <a:t>SỬ DỤNG PHẦN MỀM ZOOM HIỆU QUẢ</a:t>
            </a:r>
            <a:endParaRPr lang="vi-VN"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2409624" y="201767"/>
            <a:ext cx="7996506" cy="802783"/>
          </a:xfrm>
        </p:spPr>
        <p:txBody>
          <a:bodyPr rtlCol="0">
            <a:normAutofit fontScale="90000"/>
          </a:bodyPr>
          <a:lstStyle/>
          <a:p>
            <a:r>
              <a:rPr lang="en-US" b="1" dirty="0" smtClean="0">
                <a:solidFill>
                  <a:srgbClr val="C00000"/>
                </a:solidFill>
              </a:rPr>
              <a:t>1. MỞ PHẦN MỀM ZOOM ĐÃ CÀI ĐẶT</a:t>
            </a:r>
            <a:endParaRPr lang="vi-VN" b="1" dirty="0">
              <a:solidFill>
                <a:srgbClr val="C00000"/>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257" t="-2817" r="15257" b="16550"/>
          <a:stretch>
            <a:fillRect/>
          </a:stretch>
        </p:blipFill>
        <p:spPr bwMode="auto">
          <a:xfrm>
            <a:off x="1635617" y="953035"/>
            <a:ext cx="9040969" cy="506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2680080" y="-12882"/>
            <a:ext cx="8099537" cy="802783"/>
          </a:xfrm>
        </p:spPr>
        <p:txBody>
          <a:bodyPr rtlCol="0">
            <a:normAutofit/>
          </a:bodyPr>
          <a:lstStyle/>
          <a:p>
            <a:r>
              <a:rPr lang="en-US" b="1" dirty="0" smtClean="0">
                <a:solidFill>
                  <a:srgbClr val="C00000"/>
                </a:solidFill>
              </a:rPr>
              <a:t>2. CHỈNH SỬA PASS CHO DỄ NHỚ</a:t>
            </a:r>
            <a:endParaRPr lang="vi-VN" b="1" dirty="0">
              <a:solidFill>
                <a:srgbClr val="C00000"/>
              </a:solidFill>
            </a:endParaRPr>
          </a:p>
        </p:txBody>
      </p:sp>
      <p:sp>
        <p:nvSpPr>
          <p:cNvPr id="9" name="Tiêu đề 1"/>
          <p:cNvSpPr txBox="1"/>
          <p:nvPr/>
        </p:nvSpPr>
        <p:spPr>
          <a:xfrm>
            <a:off x="2832479" y="540909"/>
            <a:ext cx="8099537" cy="8027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i="0" u="none"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b="1" dirty="0" smtClean="0">
                <a:solidFill>
                  <a:srgbClr val="C00000"/>
                </a:solidFill>
              </a:rPr>
              <a:t>         </a:t>
            </a:r>
            <a:r>
              <a:rPr lang="en-US" b="1" dirty="0" err="1" smtClean="0">
                <a:solidFill>
                  <a:srgbClr val="C00000"/>
                </a:solidFill>
              </a:rPr>
              <a:t>Vào</a:t>
            </a:r>
            <a:r>
              <a:rPr lang="en-US" b="1" dirty="0" smtClean="0">
                <a:solidFill>
                  <a:srgbClr val="C00000"/>
                </a:solidFill>
              </a:rPr>
              <a:t> meeting-/ Edit</a:t>
            </a:r>
            <a:endParaRPr lang="vi-VN" b="1" dirty="0">
              <a:solidFill>
                <a:srgbClr val="C00000"/>
              </a:solidFill>
            </a:endParaRPr>
          </a:p>
        </p:txBody>
      </p:sp>
      <p:grpSp>
        <p:nvGrpSpPr>
          <p:cNvPr id="12" name="Group 11"/>
          <p:cNvGrpSpPr/>
          <p:nvPr/>
        </p:nvGrpSpPr>
        <p:grpSpPr>
          <a:xfrm>
            <a:off x="236747" y="1405895"/>
            <a:ext cx="6645500" cy="4280081"/>
            <a:chOff x="0" y="1378033"/>
            <a:chExt cx="6645500" cy="4280081"/>
          </a:xfrm>
        </p:grpSpPr>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32" t="4401" r="17151" b="34994"/>
            <a:stretch>
              <a:fillRect/>
            </a:stretch>
          </p:blipFill>
          <p:spPr bwMode="auto">
            <a:xfrm>
              <a:off x="0" y="1665663"/>
              <a:ext cx="6645500" cy="399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762519" y="1873874"/>
              <a:ext cx="1120462" cy="3734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4475406" y="3679057"/>
              <a:ext cx="837127" cy="48939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627293" y="1378033"/>
              <a:ext cx="695457" cy="48080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104843" y="1476675"/>
            <a:ext cx="5087157" cy="4559121"/>
            <a:chOff x="6882247" y="1489654"/>
            <a:chExt cx="5087157" cy="4559121"/>
          </a:xfrm>
        </p:grpSpPr>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387" t="3169" r="30515" b="34507"/>
            <a:stretch>
              <a:fillRect/>
            </a:stretch>
          </p:blipFill>
          <p:spPr bwMode="auto">
            <a:xfrm>
              <a:off x="6882247" y="1489654"/>
              <a:ext cx="5087157" cy="455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flipH="1">
              <a:off x="8723927" y="3088779"/>
              <a:ext cx="701897" cy="4078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0932016" y="5005584"/>
              <a:ext cx="701897" cy="4078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33" t="5810" r="29722" b="48591"/>
          <a:stretch>
            <a:fillRect/>
          </a:stretch>
        </p:blipFill>
        <p:spPr bwMode="auto">
          <a:xfrm>
            <a:off x="321973" y="1609859"/>
            <a:ext cx="6310648" cy="333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êu đề 1"/>
          <p:cNvSpPr>
            <a:spLocks noGrp="1"/>
          </p:cNvSpPr>
          <p:nvPr>
            <p:ph type="title"/>
          </p:nvPr>
        </p:nvSpPr>
        <p:spPr>
          <a:xfrm>
            <a:off x="2680080" y="-12882"/>
            <a:ext cx="8099537" cy="802783"/>
          </a:xfrm>
        </p:spPr>
        <p:txBody>
          <a:bodyPr rtlCol="0">
            <a:normAutofit/>
          </a:bodyPr>
          <a:lstStyle/>
          <a:p>
            <a:r>
              <a:rPr lang="en-US" b="1" dirty="0">
                <a:solidFill>
                  <a:srgbClr val="C00000"/>
                </a:solidFill>
              </a:rPr>
              <a:t>3</a:t>
            </a:r>
            <a:r>
              <a:rPr lang="en-US" b="1" dirty="0" smtClean="0">
                <a:solidFill>
                  <a:srgbClr val="C00000"/>
                </a:solidFill>
              </a:rPr>
              <a:t>. Copy link </a:t>
            </a:r>
            <a:r>
              <a:rPr lang="en-US" b="1" dirty="0" err="1" smtClean="0">
                <a:solidFill>
                  <a:srgbClr val="C00000"/>
                </a:solidFill>
              </a:rPr>
              <a:t>gửi</a:t>
            </a:r>
            <a:r>
              <a:rPr lang="en-US" b="1" dirty="0" smtClean="0">
                <a:solidFill>
                  <a:srgbClr val="C00000"/>
                </a:solidFill>
              </a:rPr>
              <a:t> </a:t>
            </a:r>
            <a:r>
              <a:rPr lang="en-US" b="1" dirty="0" err="1" smtClean="0">
                <a:solidFill>
                  <a:srgbClr val="C00000"/>
                </a:solidFill>
              </a:rPr>
              <a:t>cho</a:t>
            </a:r>
            <a:r>
              <a:rPr lang="en-US" b="1" dirty="0" smtClean="0">
                <a:solidFill>
                  <a:srgbClr val="C00000"/>
                </a:solidFill>
              </a:rPr>
              <a:t> </a:t>
            </a:r>
            <a:r>
              <a:rPr lang="en-US" b="1" dirty="0" err="1" smtClean="0">
                <a:solidFill>
                  <a:srgbClr val="C00000"/>
                </a:solidFill>
              </a:rPr>
              <a:t>học</a:t>
            </a:r>
            <a:r>
              <a:rPr lang="en-US" b="1" dirty="0" smtClean="0">
                <a:solidFill>
                  <a:srgbClr val="C00000"/>
                </a:solidFill>
              </a:rPr>
              <a:t> </a:t>
            </a:r>
            <a:r>
              <a:rPr lang="en-US" b="1" dirty="0" err="1" smtClean="0">
                <a:solidFill>
                  <a:srgbClr val="C00000"/>
                </a:solidFill>
              </a:rPr>
              <a:t>sinh</a:t>
            </a:r>
            <a:r>
              <a:rPr lang="en-US" b="1" dirty="0" smtClean="0">
                <a:solidFill>
                  <a:srgbClr val="C00000"/>
                </a:solidFill>
              </a:rPr>
              <a:t>.</a:t>
            </a:r>
            <a:endParaRPr lang="vi-VN" b="1" dirty="0">
              <a:solidFill>
                <a:srgbClr val="C00000"/>
              </a:solidFill>
            </a:endParaRPr>
          </a:p>
        </p:txBody>
      </p:sp>
      <p:sp>
        <p:nvSpPr>
          <p:cNvPr id="7" name="Oval 6"/>
          <p:cNvSpPr/>
          <p:nvPr/>
        </p:nvSpPr>
        <p:spPr>
          <a:xfrm>
            <a:off x="3129567" y="3953814"/>
            <a:ext cx="1777284" cy="63106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7" idx="2"/>
          </p:cNvCxnSpPr>
          <p:nvPr/>
        </p:nvCxnSpPr>
        <p:spPr>
          <a:xfrm>
            <a:off x="2382592" y="3953814"/>
            <a:ext cx="746975" cy="3155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7109698" y="1452092"/>
            <a:ext cx="4983564" cy="3868003"/>
            <a:chOff x="7109698" y="1452092"/>
            <a:chExt cx="4983564" cy="3868003"/>
          </a:xfrm>
        </p:grpSpPr>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880" t="28873" r="27050" b="22535"/>
            <a:stretch>
              <a:fillRect/>
            </a:stretch>
          </p:blipFill>
          <p:spPr bwMode="auto">
            <a:xfrm>
              <a:off x="7109698" y="1481070"/>
              <a:ext cx="4983564" cy="383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p:nvPr/>
          </p:nvCxnSpPr>
          <p:spPr>
            <a:xfrm>
              <a:off x="7251365" y="1452092"/>
              <a:ext cx="746975" cy="3155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flipV="1">
            <a:off x="7251365" y="4111580"/>
            <a:ext cx="525888" cy="5795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êu đề 1"/>
          <p:cNvSpPr>
            <a:spLocks noGrp="1"/>
          </p:cNvSpPr>
          <p:nvPr>
            <p:ph type="title"/>
          </p:nvPr>
        </p:nvSpPr>
        <p:spPr>
          <a:xfrm>
            <a:off x="2680080" y="-12882"/>
            <a:ext cx="8099537" cy="802783"/>
          </a:xfrm>
        </p:spPr>
        <p:txBody>
          <a:bodyPr rtlCol="0">
            <a:normAutofit/>
          </a:bodyPr>
          <a:lstStyle/>
          <a:p>
            <a:r>
              <a:rPr lang="en-US" b="1" dirty="0" smtClean="0">
                <a:solidFill>
                  <a:srgbClr val="C00000"/>
                </a:solidFill>
              </a:rPr>
              <a:t>4. </a:t>
            </a:r>
            <a:r>
              <a:rPr lang="en-US" b="1" dirty="0" err="1" smtClean="0">
                <a:solidFill>
                  <a:srgbClr val="C00000"/>
                </a:solidFill>
              </a:rPr>
              <a:t>Chỉnh</a:t>
            </a:r>
            <a:r>
              <a:rPr lang="en-US" b="1" dirty="0" smtClean="0">
                <a:solidFill>
                  <a:srgbClr val="C00000"/>
                </a:solidFill>
              </a:rPr>
              <a:t> </a:t>
            </a:r>
            <a:r>
              <a:rPr lang="en-US" b="1" dirty="0" err="1" smtClean="0">
                <a:solidFill>
                  <a:srgbClr val="C00000"/>
                </a:solidFill>
              </a:rPr>
              <a:t>sửa</a:t>
            </a:r>
            <a:r>
              <a:rPr lang="en-US" b="1" dirty="0" smtClean="0">
                <a:solidFill>
                  <a:srgbClr val="C00000"/>
                </a:solidFill>
              </a:rPr>
              <a:t>, </a:t>
            </a:r>
            <a:r>
              <a:rPr lang="en-US" b="1" dirty="0" err="1" smtClean="0">
                <a:solidFill>
                  <a:srgbClr val="C00000"/>
                </a:solidFill>
              </a:rPr>
              <a:t>cài</a:t>
            </a:r>
            <a:r>
              <a:rPr lang="en-US" b="1" dirty="0" smtClean="0">
                <a:solidFill>
                  <a:srgbClr val="C00000"/>
                </a:solidFill>
              </a:rPr>
              <a:t> </a:t>
            </a:r>
            <a:r>
              <a:rPr lang="en-US" b="1" dirty="0" err="1" smtClean="0">
                <a:solidFill>
                  <a:srgbClr val="C00000"/>
                </a:solidFill>
              </a:rPr>
              <a:t>đặt</a:t>
            </a:r>
            <a:r>
              <a:rPr lang="en-US" b="1" dirty="0" smtClean="0">
                <a:solidFill>
                  <a:srgbClr val="C00000"/>
                </a:solidFill>
              </a:rPr>
              <a:t> </a:t>
            </a:r>
            <a:r>
              <a:rPr lang="en-US" b="1" dirty="0" err="1" smtClean="0">
                <a:solidFill>
                  <a:srgbClr val="C00000"/>
                </a:solidFill>
              </a:rPr>
              <a:t>hình</a:t>
            </a:r>
            <a:r>
              <a:rPr lang="en-US" b="1" dirty="0" smtClean="0">
                <a:solidFill>
                  <a:srgbClr val="C00000"/>
                </a:solidFill>
              </a:rPr>
              <a:t>.</a:t>
            </a:r>
            <a:endParaRPr lang="vi-VN" b="1" dirty="0">
              <a:solidFill>
                <a:srgbClr val="C00000"/>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51" t="451" r="13467" b="37164"/>
          <a:stretch>
            <a:fillRect/>
          </a:stretch>
        </p:blipFill>
        <p:spPr bwMode="auto">
          <a:xfrm>
            <a:off x="1576075" y="1364974"/>
            <a:ext cx="9105363" cy="456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81322" y="2173356"/>
            <a:ext cx="1232452" cy="7023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8809149" y="2524538"/>
            <a:ext cx="765220" cy="2283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êu đề 1"/>
          <p:cNvSpPr>
            <a:spLocks noGrp="1"/>
          </p:cNvSpPr>
          <p:nvPr>
            <p:ph type="title"/>
          </p:nvPr>
        </p:nvSpPr>
        <p:spPr>
          <a:xfrm>
            <a:off x="2680080" y="-12882"/>
            <a:ext cx="8099537" cy="802783"/>
          </a:xfrm>
        </p:spPr>
        <p:txBody>
          <a:bodyPr rtlCol="0">
            <a:normAutofit/>
          </a:bodyPr>
          <a:lstStyle/>
          <a:p>
            <a:r>
              <a:rPr lang="en-US" b="1" dirty="0" smtClean="0">
                <a:solidFill>
                  <a:srgbClr val="C00000"/>
                </a:solidFill>
              </a:rPr>
              <a:t>4. </a:t>
            </a:r>
            <a:r>
              <a:rPr lang="en-US" b="1" dirty="0" err="1" smtClean="0">
                <a:solidFill>
                  <a:srgbClr val="C00000"/>
                </a:solidFill>
              </a:rPr>
              <a:t>Chỉnh</a:t>
            </a:r>
            <a:r>
              <a:rPr lang="en-US" b="1" dirty="0" smtClean="0">
                <a:solidFill>
                  <a:srgbClr val="C00000"/>
                </a:solidFill>
              </a:rPr>
              <a:t> </a:t>
            </a:r>
            <a:r>
              <a:rPr lang="en-US" b="1" dirty="0" err="1" smtClean="0">
                <a:solidFill>
                  <a:srgbClr val="C00000"/>
                </a:solidFill>
              </a:rPr>
              <a:t>sửa</a:t>
            </a:r>
            <a:r>
              <a:rPr lang="en-US" b="1" dirty="0" smtClean="0">
                <a:solidFill>
                  <a:srgbClr val="C00000"/>
                </a:solidFill>
              </a:rPr>
              <a:t>, </a:t>
            </a:r>
            <a:r>
              <a:rPr lang="en-US" b="1" dirty="0" err="1" smtClean="0">
                <a:solidFill>
                  <a:srgbClr val="C00000"/>
                </a:solidFill>
              </a:rPr>
              <a:t>cài</a:t>
            </a:r>
            <a:r>
              <a:rPr lang="en-US" b="1" dirty="0" smtClean="0">
                <a:solidFill>
                  <a:srgbClr val="C00000"/>
                </a:solidFill>
              </a:rPr>
              <a:t> </a:t>
            </a:r>
            <a:r>
              <a:rPr lang="en-US" b="1" dirty="0" err="1" smtClean="0">
                <a:solidFill>
                  <a:srgbClr val="C00000"/>
                </a:solidFill>
              </a:rPr>
              <a:t>đặt</a:t>
            </a:r>
            <a:r>
              <a:rPr lang="en-US" b="1" dirty="0" smtClean="0">
                <a:solidFill>
                  <a:srgbClr val="C00000"/>
                </a:solidFill>
              </a:rPr>
              <a:t> </a:t>
            </a:r>
            <a:r>
              <a:rPr lang="en-US" b="1" dirty="0" err="1" smtClean="0">
                <a:solidFill>
                  <a:srgbClr val="C00000"/>
                </a:solidFill>
              </a:rPr>
              <a:t>hình</a:t>
            </a:r>
            <a:r>
              <a:rPr lang="en-US" b="1" dirty="0" smtClean="0">
                <a:solidFill>
                  <a:srgbClr val="C00000"/>
                </a:solidFill>
              </a:rPr>
              <a:t>.</a:t>
            </a:r>
            <a:endParaRPr lang="vi-VN" b="1" dirty="0">
              <a:solidFill>
                <a:srgbClr val="C00000"/>
              </a:solidFill>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91" t="5985" r="19823" b="29578"/>
          <a:stretch>
            <a:fillRect/>
          </a:stretch>
        </p:blipFill>
        <p:spPr bwMode="auto">
          <a:xfrm>
            <a:off x="2202286" y="927278"/>
            <a:ext cx="7778839" cy="471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202286" y="3937761"/>
            <a:ext cx="1232452" cy="7023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430113" y="4288943"/>
            <a:ext cx="765220" cy="2283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êu đề 1"/>
          <p:cNvSpPr>
            <a:spLocks noGrp="1"/>
          </p:cNvSpPr>
          <p:nvPr>
            <p:ph type="title"/>
          </p:nvPr>
        </p:nvSpPr>
        <p:spPr>
          <a:xfrm>
            <a:off x="2680080" y="-12882"/>
            <a:ext cx="8099537" cy="802783"/>
          </a:xfrm>
        </p:spPr>
        <p:txBody>
          <a:bodyPr rtlCol="0">
            <a:normAutofit/>
          </a:bodyPr>
          <a:lstStyle/>
          <a:p>
            <a:r>
              <a:rPr lang="en-US" b="1" dirty="0" smtClean="0">
                <a:solidFill>
                  <a:srgbClr val="C00000"/>
                </a:solidFill>
              </a:rPr>
              <a:t>4. </a:t>
            </a:r>
            <a:r>
              <a:rPr lang="en-US" b="1" dirty="0" err="1" smtClean="0">
                <a:solidFill>
                  <a:srgbClr val="C00000"/>
                </a:solidFill>
              </a:rPr>
              <a:t>Chỉnh</a:t>
            </a:r>
            <a:r>
              <a:rPr lang="en-US" b="1" dirty="0" smtClean="0">
                <a:solidFill>
                  <a:srgbClr val="C00000"/>
                </a:solidFill>
              </a:rPr>
              <a:t> </a:t>
            </a:r>
            <a:r>
              <a:rPr lang="en-US" b="1" dirty="0" err="1" smtClean="0">
                <a:solidFill>
                  <a:srgbClr val="C00000"/>
                </a:solidFill>
              </a:rPr>
              <a:t>sửa</a:t>
            </a:r>
            <a:r>
              <a:rPr lang="en-US" b="1" dirty="0" smtClean="0">
                <a:solidFill>
                  <a:srgbClr val="C00000"/>
                </a:solidFill>
              </a:rPr>
              <a:t>, </a:t>
            </a:r>
            <a:r>
              <a:rPr lang="en-US" b="1" dirty="0" err="1" smtClean="0">
                <a:solidFill>
                  <a:srgbClr val="C00000"/>
                </a:solidFill>
              </a:rPr>
              <a:t>cài</a:t>
            </a:r>
            <a:r>
              <a:rPr lang="en-US" b="1" dirty="0" smtClean="0">
                <a:solidFill>
                  <a:srgbClr val="C00000"/>
                </a:solidFill>
              </a:rPr>
              <a:t> </a:t>
            </a:r>
            <a:r>
              <a:rPr lang="en-US" b="1" dirty="0" err="1" smtClean="0">
                <a:solidFill>
                  <a:srgbClr val="C00000"/>
                </a:solidFill>
              </a:rPr>
              <a:t>đặt</a:t>
            </a:r>
            <a:r>
              <a:rPr lang="en-US" b="1" dirty="0" smtClean="0">
                <a:solidFill>
                  <a:srgbClr val="C00000"/>
                </a:solidFill>
              </a:rPr>
              <a:t> </a:t>
            </a:r>
            <a:r>
              <a:rPr lang="en-US" b="1" dirty="0" err="1" smtClean="0">
                <a:solidFill>
                  <a:srgbClr val="C00000"/>
                </a:solidFill>
              </a:rPr>
              <a:t>hình</a:t>
            </a:r>
            <a:r>
              <a:rPr lang="en-US" b="1" dirty="0" smtClean="0">
                <a:solidFill>
                  <a:srgbClr val="C00000"/>
                </a:solidFill>
              </a:rPr>
              <a:t>.</a:t>
            </a:r>
            <a:endParaRPr lang="vi-VN" b="1" dirty="0">
              <a:solidFill>
                <a:srgbClr val="C00000"/>
              </a:solidFill>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86" t="25176" r="21605" b="28874"/>
          <a:stretch>
            <a:fillRect/>
          </a:stretch>
        </p:blipFill>
        <p:spPr bwMode="auto">
          <a:xfrm>
            <a:off x="2614408" y="1896178"/>
            <a:ext cx="7495505" cy="336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6993227" y="1896178"/>
            <a:ext cx="1232452" cy="7023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228007" y="2133176"/>
            <a:ext cx="765220" cy="2283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1263" y="625641"/>
            <a:ext cx="11540690" cy="5354855"/>
          </a:xfrm>
        </p:spPr>
        <p:txBody>
          <a:bodyPr>
            <a:normAutofit fontScale="90000"/>
          </a:bodyPr>
          <a:lstStyle/>
          <a:p>
            <a:pPr>
              <a:lnSpc>
                <a:spcPct val="150000"/>
              </a:lnSpc>
            </a:pPr>
            <a:r>
              <a:rPr lang="en-US" sz="2000" b="1" dirty="0" smtClean="0"/>
              <a:t/>
            </a:r>
            <a:br>
              <a:rPr lang="en-US" sz="2000" b="1" dirty="0" smtClean="0"/>
            </a:br>
            <a:r>
              <a:rPr lang="en-US" sz="2000" b="1" dirty="0" smtClean="0"/>
              <a:t>                             </a:t>
            </a:r>
            <a:r>
              <a:rPr lang="en-US" sz="4400" b="1" dirty="0" err="1" smtClean="0">
                <a:solidFill>
                  <a:srgbClr val="FF0000"/>
                </a:solidFill>
                <a:latin typeface="UTM Charlotte" panose="02040603050506020204" pitchFamily="18" charset="0"/>
              </a:rPr>
              <a:t>Những</a:t>
            </a:r>
            <a:r>
              <a:rPr lang="en-US" sz="4400" b="1" dirty="0" smtClean="0">
                <a:solidFill>
                  <a:srgbClr val="FF0000"/>
                </a:solidFill>
                <a:latin typeface="UTM Charlotte" panose="02040603050506020204" pitchFamily="18" charset="0"/>
              </a:rPr>
              <a:t> </a:t>
            </a:r>
            <a:r>
              <a:rPr lang="en-US" sz="4400" b="1" dirty="0" err="1" smtClean="0">
                <a:solidFill>
                  <a:srgbClr val="FF0000"/>
                </a:solidFill>
                <a:latin typeface="UTM Charlotte" panose="02040603050506020204" pitchFamily="18" charset="0"/>
              </a:rPr>
              <a:t>lợi</a:t>
            </a:r>
            <a:r>
              <a:rPr lang="en-US" sz="4400" b="1" dirty="0" smtClean="0">
                <a:solidFill>
                  <a:srgbClr val="FF0000"/>
                </a:solidFill>
                <a:latin typeface="UTM Charlotte" panose="02040603050506020204" pitchFamily="18" charset="0"/>
              </a:rPr>
              <a:t> </a:t>
            </a:r>
            <a:r>
              <a:rPr lang="en-US" sz="4400" b="1" dirty="0" err="1" smtClean="0">
                <a:solidFill>
                  <a:srgbClr val="FF0000"/>
                </a:solidFill>
                <a:latin typeface="UTM Charlotte" panose="02040603050506020204" pitchFamily="18" charset="0"/>
              </a:rPr>
              <a:t>ích</a:t>
            </a:r>
            <a:r>
              <a:rPr lang="en-US" sz="4400" b="1" dirty="0" smtClean="0">
                <a:solidFill>
                  <a:srgbClr val="FF0000"/>
                </a:solidFill>
                <a:latin typeface="UTM Charlotte" panose="02040603050506020204" pitchFamily="18" charset="0"/>
              </a:rPr>
              <a:t> </a:t>
            </a:r>
            <a:r>
              <a:rPr lang="en-US" sz="4400" b="1" dirty="0" err="1" smtClean="0">
                <a:solidFill>
                  <a:srgbClr val="FF0000"/>
                </a:solidFill>
                <a:latin typeface="UTM Charlotte" panose="02040603050506020204" pitchFamily="18" charset="0"/>
              </a:rPr>
              <a:t>khi</a:t>
            </a:r>
            <a:r>
              <a:rPr lang="en-US" sz="4400" b="1" dirty="0" smtClean="0">
                <a:solidFill>
                  <a:srgbClr val="FF0000"/>
                </a:solidFill>
                <a:latin typeface="UTM Charlotte" panose="02040603050506020204" pitchFamily="18" charset="0"/>
              </a:rPr>
              <a:t> </a:t>
            </a:r>
            <a:r>
              <a:rPr lang="en-US" sz="4400" b="1" dirty="0" err="1" smtClean="0">
                <a:solidFill>
                  <a:srgbClr val="FF0000"/>
                </a:solidFill>
                <a:latin typeface="UTM Charlotte" panose="02040603050506020204" pitchFamily="18" charset="0"/>
              </a:rPr>
              <a:t>dÙNG</a:t>
            </a:r>
            <a:r>
              <a:rPr lang="en-US" sz="4400" b="1" dirty="0" smtClean="0">
                <a:solidFill>
                  <a:srgbClr val="FF0000"/>
                </a:solidFill>
                <a:latin typeface="UTM Charlotte" panose="02040603050506020204" pitchFamily="18" charset="0"/>
              </a:rPr>
              <a:t> email </a:t>
            </a:r>
            <a:r>
              <a:rPr lang="en-US" sz="4400" b="1" dirty="0" err="1" smtClean="0">
                <a:solidFill>
                  <a:srgbClr val="FF0000"/>
                </a:solidFill>
                <a:latin typeface="UTM Charlotte" panose="02040603050506020204" pitchFamily="18" charset="0"/>
              </a:rPr>
              <a:t>edu</a:t>
            </a:r>
            <a:r>
              <a:rPr lang="en-US" sz="4400" b="1" dirty="0" smtClean="0">
                <a:solidFill>
                  <a:srgbClr val="FF0000"/>
                </a:solidFill>
                <a:latin typeface="UTM Charlotte" panose="02040603050506020204" pitchFamily="18" charset="0"/>
              </a:rPr>
              <a:t>:</a:t>
            </a:r>
            <a:r>
              <a:rPr lang="en-US" sz="4900" b="1" dirty="0" smtClean="0">
                <a:solidFill>
                  <a:srgbClr val="FF0000"/>
                </a:solidFill>
                <a:latin typeface="UTM Charlotte" panose="02040603050506020204" pitchFamily="18" charset="0"/>
              </a:rPr>
              <a:t/>
            </a:r>
            <a:br>
              <a:rPr lang="en-US" sz="4900" b="1" dirty="0" smtClean="0">
                <a:solidFill>
                  <a:srgbClr val="FF0000"/>
                </a:solidFill>
                <a:latin typeface="UTM Charlotte" panose="02040603050506020204" pitchFamily="18" charset="0"/>
              </a:rPr>
            </a:br>
            <a:r>
              <a:rPr lang="en-US" sz="2000" b="1" dirty="0" smtClean="0">
                <a:latin typeface="UTM Trajan Pro Bold" panose="02040603050506020204" pitchFamily="18" charset="0"/>
              </a:rPr>
              <a:t/>
            </a:r>
            <a:br>
              <a:rPr lang="en-US" sz="2000" b="1" dirty="0" smtClean="0">
                <a:latin typeface="UTM Trajan Pro Bold" panose="02040603050506020204" pitchFamily="18" charset="0"/>
              </a:rPr>
            </a:br>
            <a:r>
              <a:rPr lang="en-US" sz="3100" b="1" dirty="0" smtClean="0">
                <a:latin typeface="UTM Times" panose="02040603050506020204" pitchFamily="18" charset="0"/>
              </a:rPr>
              <a:t>1</a:t>
            </a:r>
            <a:r>
              <a:rPr lang="en-US" sz="3100" b="1" dirty="0">
                <a:latin typeface="UTM Times" panose="02040603050506020204" pitchFamily="18" charset="0"/>
              </a:rPr>
              <a:t>. </a:t>
            </a:r>
            <a:r>
              <a:rPr lang="en-US" sz="3100" b="1" dirty="0" smtClean="0">
                <a:latin typeface="UTM Times" panose="02040603050506020204" pitchFamily="18" charset="0"/>
              </a:rPr>
              <a:t>KHÔNG GIỚI HẠN THỜI GIAN SỬ DỤNG ZOOM MỖI TIẾT DẠY.</a:t>
            </a:r>
            <a:br>
              <a:rPr lang="en-US" sz="3100" b="1" dirty="0" smtClean="0">
                <a:latin typeface="UTM Times" panose="02040603050506020204" pitchFamily="18" charset="0"/>
              </a:rPr>
            </a:br>
            <a:r>
              <a:rPr lang="en-US" sz="3100" b="1" dirty="0" smtClean="0">
                <a:latin typeface="UTM Times" panose="02040603050506020204" pitchFamily="18" charset="0"/>
              </a:rPr>
              <a:t>2. DUNG LƯỢNG GOOGLE DRIVE MIỄN PHÍ LÊN ĐẾN 100TB.</a:t>
            </a:r>
            <a:br>
              <a:rPr lang="en-US" sz="3100" b="1" dirty="0" smtClean="0">
                <a:latin typeface="UTM Times" panose="02040603050506020204" pitchFamily="18" charset="0"/>
              </a:rPr>
            </a:br>
            <a:r>
              <a:rPr lang="en-US" sz="3100" b="1" dirty="0" smtClean="0">
                <a:latin typeface="UTM Times" panose="02040603050506020204" pitchFamily="18" charset="0"/>
              </a:rPr>
              <a:t>3. OFFICE 365 MIỄN PHÍ HOÀN TOÀN.</a:t>
            </a:r>
            <a:br>
              <a:rPr lang="en-US" sz="3100" b="1" dirty="0" smtClean="0">
                <a:latin typeface="UTM Times" panose="02040603050506020204" pitchFamily="18" charset="0"/>
              </a:rPr>
            </a:br>
            <a:r>
              <a:rPr lang="vi-VN" sz="3100" b="1" dirty="0"/>
              <a:t>4. </a:t>
            </a:r>
            <a:r>
              <a:rPr lang="en-US" sz="3100" b="1" dirty="0" smtClean="0">
                <a:latin typeface="UTM Times" panose="02040603050506020204" pitchFamily="18" charset="0"/>
              </a:rPr>
              <a:t>NHIỀU ƯU ĐÃI MIỄN PHÍ KHI SỬ DỤNG ỨNG DỤNG GitHub (CANVA PRO).</a:t>
            </a:r>
            <a:br>
              <a:rPr lang="en-US" sz="3100" b="1" dirty="0" smtClean="0">
                <a:latin typeface="UTM Times" panose="02040603050506020204" pitchFamily="18" charset="0"/>
              </a:rPr>
            </a:br>
            <a:endParaRPr lang="en-US" sz="3100" dirty="0"/>
          </a:p>
        </p:txBody>
      </p:sp>
      <p:pic>
        <p:nvPicPr>
          <p:cNvPr id="9" name="SantaLucia-Dangcapnhat_48n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3205" y="6354011"/>
            <a:ext cx="406400" cy="406400"/>
          </a:xfrm>
          <a:prstGeom prst="rect">
            <a:avLst/>
          </a:prstGeom>
        </p:spPr>
      </p:pic>
    </p:spTree>
    <p:extLst>
      <p:ext uri="{BB962C8B-B14F-4D97-AF65-F5344CB8AC3E}">
        <p14:creationId xmlns:p14="http://schemas.microsoft.com/office/powerpoint/2010/main" val="24728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1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êu đề 1"/>
          <p:cNvSpPr>
            <a:spLocks noGrp="1"/>
          </p:cNvSpPr>
          <p:nvPr>
            <p:ph type="title"/>
          </p:nvPr>
        </p:nvSpPr>
        <p:spPr>
          <a:xfrm>
            <a:off x="2680080" y="-12882"/>
            <a:ext cx="8099537" cy="802783"/>
          </a:xfrm>
        </p:spPr>
        <p:txBody>
          <a:bodyPr rtlCol="0">
            <a:normAutofit/>
          </a:bodyPr>
          <a:lstStyle/>
          <a:p>
            <a:r>
              <a:rPr lang="en-US" b="1" dirty="0">
                <a:solidFill>
                  <a:srgbClr val="C00000"/>
                </a:solidFill>
              </a:rPr>
              <a:t>5</a:t>
            </a:r>
            <a:r>
              <a:rPr lang="en-US" b="1" dirty="0" smtClean="0">
                <a:solidFill>
                  <a:srgbClr val="C00000"/>
                </a:solidFill>
              </a:rPr>
              <a:t>. </a:t>
            </a:r>
            <a:r>
              <a:rPr lang="en-US" b="1" dirty="0" err="1" smtClean="0">
                <a:solidFill>
                  <a:srgbClr val="C00000"/>
                </a:solidFill>
              </a:rPr>
              <a:t>Một</a:t>
            </a:r>
            <a:r>
              <a:rPr lang="en-US" b="1" dirty="0">
                <a:solidFill>
                  <a:srgbClr val="C00000"/>
                </a:solidFill>
              </a:rPr>
              <a:t> </a:t>
            </a:r>
            <a:r>
              <a:rPr lang="en-US" b="1" dirty="0" err="1" smtClean="0">
                <a:solidFill>
                  <a:srgbClr val="C00000"/>
                </a:solidFill>
              </a:rPr>
              <a:t>số</a:t>
            </a:r>
            <a:r>
              <a:rPr lang="en-US" b="1" dirty="0" smtClean="0">
                <a:solidFill>
                  <a:srgbClr val="C00000"/>
                </a:solidFill>
              </a:rPr>
              <a:t> </a:t>
            </a:r>
            <a:r>
              <a:rPr lang="en-US" b="1" dirty="0" err="1" smtClean="0">
                <a:solidFill>
                  <a:srgbClr val="C00000"/>
                </a:solidFill>
              </a:rPr>
              <a:t>chức</a:t>
            </a:r>
            <a:r>
              <a:rPr lang="en-US" b="1" dirty="0" smtClean="0">
                <a:solidFill>
                  <a:srgbClr val="C00000"/>
                </a:solidFill>
              </a:rPr>
              <a:t> </a:t>
            </a:r>
            <a:r>
              <a:rPr lang="en-US" b="1" dirty="0" err="1" smtClean="0">
                <a:solidFill>
                  <a:srgbClr val="C00000"/>
                </a:solidFill>
              </a:rPr>
              <a:t>năng</a:t>
            </a:r>
            <a:r>
              <a:rPr lang="en-US" b="1" dirty="0" smtClean="0">
                <a:solidFill>
                  <a:srgbClr val="C00000"/>
                </a:solidFill>
              </a:rPr>
              <a:t> </a:t>
            </a:r>
            <a:r>
              <a:rPr lang="en-US" b="1" dirty="0" err="1" smtClean="0">
                <a:solidFill>
                  <a:srgbClr val="C00000"/>
                </a:solidFill>
              </a:rPr>
              <a:t>trong</a:t>
            </a:r>
            <a:r>
              <a:rPr lang="en-US" b="1" dirty="0" smtClean="0">
                <a:solidFill>
                  <a:srgbClr val="C00000"/>
                </a:solidFill>
              </a:rPr>
              <a:t> zoom.</a:t>
            </a:r>
            <a:endParaRPr lang="vi-VN" b="1" dirty="0">
              <a:solidFill>
                <a:srgbClr val="C00000"/>
              </a:solidFill>
            </a:endParaRPr>
          </a:p>
        </p:txBody>
      </p:sp>
      <p:sp>
        <p:nvSpPr>
          <p:cNvPr id="2" name="Rectangle 1"/>
          <p:cNvSpPr/>
          <p:nvPr/>
        </p:nvSpPr>
        <p:spPr>
          <a:xfrm>
            <a:off x="1635617" y="1070560"/>
            <a:ext cx="9942490" cy="4524315"/>
          </a:xfrm>
          <a:prstGeom prst="rect">
            <a:avLst/>
          </a:prstGeom>
        </p:spPr>
        <p:txBody>
          <a:bodyPr wrap="square">
            <a:spAutoFit/>
          </a:bodyPr>
          <a:lstStyle/>
          <a:p>
            <a:r>
              <a:rPr lang="vi-VN" dirty="0">
                <a:solidFill>
                  <a:schemeClr val="tx2"/>
                </a:solidFill>
              </a:rPr>
              <a:t> </a:t>
            </a:r>
            <a:r>
              <a:rPr lang="en-US" sz="3600" dirty="0" smtClean="0">
                <a:solidFill>
                  <a:schemeClr val="tx2"/>
                </a:solidFill>
                <a:latin typeface="Times New Roman" panose="02020603050405020304" pitchFamily="18" charset="0"/>
                <a:cs typeface="Times New Roman" panose="02020603050405020304" pitchFamily="18" charset="0"/>
              </a:rPr>
              <a:t>1.</a:t>
            </a:r>
            <a:r>
              <a:rPr lang="vi-VN" sz="3600" dirty="0" smtClean="0">
                <a:solidFill>
                  <a:schemeClr val="tx2"/>
                </a:solidFill>
                <a:latin typeface="Times New Roman" panose="02020603050405020304" pitchFamily="18" charset="0"/>
                <a:cs typeface="Times New Roman" panose="02020603050405020304" pitchFamily="18" charset="0"/>
              </a:rPr>
              <a:t>Bật/tắt </a:t>
            </a:r>
            <a:r>
              <a:rPr lang="vi-VN" sz="3600" dirty="0">
                <a:solidFill>
                  <a:schemeClr val="tx2"/>
                </a:solidFill>
                <a:latin typeface="Times New Roman" panose="02020603050405020304" pitchFamily="18" charset="0"/>
                <a:cs typeface="Times New Roman" panose="02020603050405020304" pitchFamily="18" charset="0"/>
              </a:rPr>
              <a:t>Micro nói chuyện của bạn.</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2.</a:t>
            </a:r>
            <a:r>
              <a:rPr lang="vi-VN" sz="3600" dirty="0" smtClean="0">
                <a:solidFill>
                  <a:schemeClr val="tx2"/>
                </a:solidFill>
                <a:latin typeface="Times New Roman" panose="02020603050405020304" pitchFamily="18" charset="0"/>
                <a:cs typeface="Times New Roman" panose="02020603050405020304" pitchFamily="18" charset="0"/>
              </a:rPr>
              <a:t>Bật </a:t>
            </a:r>
            <a:r>
              <a:rPr lang="vi-VN" sz="3600" dirty="0">
                <a:solidFill>
                  <a:schemeClr val="tx2"/>
                </a:solidFill>
                <a:latin typeface="Times New Roman" panose="02020603050405020304" pitchFamily="18" charset="0"/>
                <a:cs typeface="Times New Roman" panose="02020603050405020304" pitchFamily="18" charset="0"/>
              </a:rPr>
              <a:t>tắt video của bạn.</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3.</a:t>
            </a:r>
            <a:r>
              <a:rPr lang="vi-VN" sz="3600" dirty="0" smtClean="0">
                <a:solidFill>
                  <a:schemeClr val="tx2"/>
                </a:solidFill>
                <a:latin typeface="Times New Roman" panose="02020603050405020304" pitchFamily="18" charset="0"/>
                <a:cs typeface="Times New Roman" panose="02020603050405020304" pitchFamily="18" charset="0"/>
              </a:rPr>
              <a:t>Bật/tắt </a:t>
            </a:r>
            <a:r>
              <a:rPr lang="vi-VN" sz="3600" dirty="0">
                <a:solidFill>
                  <a:schemeClr val="tx2"/>
                </a:solidFill>
                <a:latin typeface="Times New Roman" panose="02020603050405020304" pitchFamily="18" charset="0"/>
                <a:cs typeface="Times New Roman" panose="02020603050405020304" pitchFamily="18" charset="0"/>
              </a:rPr>
              <a:t>truyền âm thanh của PC trong khi học.</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4.</a:t>
            </a:r>
            <a:r>
              <a:rPr lang="vi-VN" sz="3600" dirty="0" smtClean="0">
                <a:solidFill>
                  <a:schemeClr val="tx2"/>
                </a:solidFill>
                <a:latin typeface="Times New Roman" panose="02020603050405020304" pitchFamily="18" charset="0"/>
                <a:cs typeface="Times New Roman" panose="02020603050405020304" pitchFamily="18" charset="0"/>
              </a:rPr>
              <a:t>Quản </a:t>
            </a:r>
            <a:r>
              <a:rPr lang="vi-VN" sz="3600" dirty="0">
                <a:solidFill>
                  <a:schemeClr val="tx2"/>
                </a:solidFill>
                <a:latin typeface="Times New Roman" panose="02020603050405020304" pitchFamily="18" charset="0"/>
                <a:cs typeface="Times New Roman" panose="02020603050405020304" pitchFamily="18" charset="0"/>
              </a:rPr>
              <a:t>lý những học sinh tham gia phòng học.</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5.</a:t>
            </a:r>
            <a:r>
              <a:rPr lang="vi-VN" sz="3600" dirty="0" smtClean="0">
                <a:solidFill>
                  <a:schemeClr val="tx2"/>
                </a:solidFill>
                <a:latin typeface="Times New Roman" panose="02020603050405020304" pitchFamily="18" charset="0"/>
                <a:cs typeface="Times New Roman" panose="02020603050405020304" pitchFamily="18" charset="0"/>
              </a:rPr>
              <a:t>Chia </a:t>
            </a:r>
            <a:r>
              <a:rPr lang="vi-VN" sz="3600" dirty="0">
                <a:solidFill>
                  <a:schemeClr val="tx2"/>
                </a:solidFill>
                <a:latin typeface="Times New Roman" panose="02020603050405020304" pitchFamily="18" charset="0"/>
                <a:cs typeface="Times New Roman" panose="02020603050405020304" pitchFamily="18" charset="0"/>
              </a:rPr>
              <a:t>sẻ một cửa sổ cụ thể trong màn hình của bạn.</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6.</a:t>
            </a:r>
            <a:r>
              <a:rPr lang="vi-VN" sz="3600" dirty="0" smtClean="0">
                <a:solidFill>
                  <a:schemeClr val="tx2"/>
                </a:solidFill>
                <a:latin typeface="Times New Roman" panose="02020603050405020304" pitchFamily="18" charset="0"/>
                <a:cs typeface="Times New Roman" panose="02020603050405020304" pitchFamily="18" charset="0"/>
              </a:rPr>
              <a:t>Bật </a:t>
            </a:r>
            <a:r>
              <a:rPr lang="vi-VN" sz="3600" dirty="0">
                <a:solidFill>
                  <a:schemeClr val="tx2"/>
                </a:solidFill>
                <a:latin typeface="Times New Roman" panose="02020603050405020304" pitchFamily="18" charset="0"/>
                <a:cs typeface="Times New Roman" panose="02020603050405020304" pitchFamily="18" charset="0"/>
              </a:rPr>
              <a:t>cửa sổ chat bên tay phải.</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7.</a:t>
            </a:r>
            <a:r>
              <a:rPr lang="vi-VN" sz="3600" dirty="0" smtClean="0">
                <a:solidFill>
                  <a:schemeClr val="tx2"/>
                </a:solidFill>
                <a:latin typeface="Times New Roman" panose="02020603050405020304" pitchFamily="18" charset="0"/>
                <a:cs typeface="Times New Roman" panose="02020603050405020304" pitchFamily="18" charset="0"/>
              </a:rPr>
              <a:t>Nhấn </a:t>
            </a:r>
            <a:r>
              <a:rPr lang="vi-VN" sz="3600" dirty="0">
                <a:solidFill>
                  <a:schemeClr val="tx2"/>
                </a:solidFill>
                <a:latin typeface="Times New Roman" panose="02020603050405020304" pitchFamily="18" charset="0"/>
                <a:cs typeface="Times New Roman" panose="02020603050405020304" pitchFamily="18" charset="0"/>
              </a:rPr>
              <a:t>vào nút này để tiến hành thu âm buổi học.</a:t>
            </a:r>
            <a:br>
              <a:rPr lang="vi-VN" sz="3600" dirty="0">
                <a:solidFill>
                  <a:schemeClr val="tx2"/>
                </a:solidFill>
                <a:latin typeface="Times New Roman" panose="02020603050405020304" pitchFamily="18" charset="0"/>
                <a:cs typeface="Times New Roman" panose="02020603050405020304" pitchFamily="18" charset="0"/>
              </a:rPr>
            </a:br>
            <a:r>
              <a:rPr lang="en-US" sz="3600" dirty="0" smtClean="0">
                <a:solidFill>
                  <a:schemeClr val="tx2"/>
                </a:solidFill>
                <a:latin typeface="Times New Roman" panose="02020603050405020304" pitchFamily="18" charset="0"/>
                <a:cs typeface="Times New Roman" panose="02020603050405020304" pitchFamily="18" charset="0"/>
              </a:rPr>
              <a:t>8.</a:t>
            </a:r>
            <a:r>
              <a:rPr lang="vi-VN" sz="3600" dirty="0" smtClean="0">
                <a:solidFill>
                  <a:schemeClr val="tx2"/>
                </a:solidFill>
                <a:latin typeface="Times New Roman" panose="02020603050405020304" pitchFamily="18" charset="0"/>
                <a:cs typeface="Times New Roman" panose="02020603050405020304" pitchFamily="18" charset="0"/>
              </a:rPr>
              <a:t>Kết </a:t>
            </a:r>
            <a:r>
              <a:rPr lang="vi-VN" sz="3600" dirty="0">
                <a:solidFill>
                  <a:schemeClr val="tx2"/>
                </a:solidFill>
                <a:latin typeface="Times New Roman" panose="02020603050405020304" pitchFamily="18" charset="0"/>
                <a:cs typeface="Times New Roman" panose="02020603050405020304" pitchFamily="18" charset="0"/>
              </a:rPr>
              <a:t>thúc buổi học.</a:t>
            </a:r>
            <a:endParaRPr lang="en-US" sz="36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4" t="23127" r="-2546" b="243"/>
          <a:stretch>
            <a:fillRect/>
          </a:stretch>
        </p:blipFill>
        <p:spPr bwMode="auto">
          <a:xfrm>
            <a:off x="-239720" y="837629"/>
            <a:ext cx="11915720" cy="5605669"/>
          </a:xfrm>
          <a:prstGeom prst="rect">
            <a:avLst/>
          </a:prstGeom>
          <a:ln>
            <a:noFill/>
          </a:ln>
          <a:effectLst/>
        </p:spPr>
      </p:pic>
      <p:grpSp>
        <p:nvGrpSpPr>
          <p:cNvPr id="13" name="Group 12"/>
          <p:cNvGrpSpPr/>
          <p:nvPr/>
        </p:nvGrpSpPr>
        <p:grpSpPr>
          <a:xfrm>
            <a:off x="-39287" y="4017138"/>
            <a:ext cx="1454244" cy="1893331"/>
            <a:chOff x="223030" y="3964130"/>
            <a:chExt cx="1454244" cy="1893331"/>
          </a:xfrm>
        </p:grpSpPr>
        <p:grpSp>
          <p:nvGrpSpPr>
            <p:cNvPr id="8" name="Group 7"/>
            <p:cNvGrpSpPr/>
            <p:nvPr/>
          </p:nvGrpSpPr>
          <p:grpSpPr>
            <a:xfrm>
              <a:off x="367609" y="4545496"/>
              <a:ext cx="844676" cy="1311965"/>
              <a:chOff x="386696" y="4545496"/>
              <a:chExt cx="996285" cy="1311965"/>
            </a:xfrm>
          </p:grpSpPr>
          <p:sp>
            <p:nvSpPr>
              <p:cNvPr id="5" name="Oval 4"/>
              <p:cNvSpPr/>
              <p:nvPr/>
            </p:nvSpPr>
            <p:spPr>
              <a:xfrm>
                <a:off x="386696"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786633" y="4545496"/>
                <a:ext cx="596348" cy="51683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23030" y="3964130"/>
              <a:ext cx="1454244"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Tắt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mở</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tiếng</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949968" y="4297448"/>
            <a:ext cx="1913760" cy="1635779"/>
            <a:chOff x="934278" y="4234934"/>
            <a:chExt cx="1913760" cy="1635779"/>
          </a:xfrm>
        </p:grpSpPr>
        <p:grpSp>
          <p:nvGrpSpPr>
            <p:cNvPr id="10" name="Group 9"/>
            <p:cNvGrpSpPr/>
            <p:nvPr/>
          </p:nvGrpSpPr>
          <p:grpSpPr>
            <a:xfrm>
              <a:off x="934278" y="4558748"/>
              <a:ext cx="940904" cy="1311965"/>
              <a:chOff x="0" y="4545496"/>
              <a:chExt cx="1219200" cy="1311965"/>
            </a:xfrm>
          </p:grpSpPr>
          <p:sp>
            <p:nvSpPr>
              <p:cNvPr id="11" name="Oval 10"/>
              <p:cNvSpPr/>
              <p:nvPr/>
            </p:nvSpPr>
            <p:spPr>
              <a:xfrm>
                <a:off x="0"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622852" y="4545496"/>
                <a:ext cx="596348" cy="51683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355322" y="4234934"/>
              <a:ext cx="1492716"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Tắt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mở</a:t>
              </a:r>
              <a:r>
                <a:rPr lang="en-US" b="1" dirty="0" smtClean="0">
                  <a:solidFill>
                    <a:srgbClr val="FF0000"/>
                  </a:solidFill>
                  <a:latin typeface="Times New Roman" panose="02020603050405020304" pitchFamily="18" charset="0"/>
                  <a:cs typeface="Times New Roman" panose="02020603050405020304" pitchFamily="18" charset="0"/>
                </a:rPr>
                <a:t> video</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2863728" y="4499557"/>
            <a:ext cx="1347362" cy="1539688"/>
            <a:chOff x="313048" y="4331025"/>
            <a:chExt cx="1347362" cy="1539688"/>
          </a:xfrm>
        </p:grpSpPr>
        <p:grpSp>
          <p:nvGrpSpPr>
            <p:cNvPr id="18" name="Group 17"/>
            <p:cNvGrpSpPr/>
            <p:nvPr/>
          </p:nvGrpSpPr>
          <p:grpSpPr>
            <a:xfrm>
              <a:off x="934278" y="4688389"/>
              <a:ext cx="726132" cy="1182324"/>
              <a:chOff x="0" y="4675137"/>
              <a:chExt cx="940904" cy="1182324"/>
            </a:xfrm>
          </p:grpSpPr>
          <p:sp>
            <p:nvSpPr>
              <p:cNvPr id="20" name="Oval 19"/>
              <p:cNvSpPr/>
              <p:nvPr/>
            </p:nvSpPr>
            <p:spPr>
              <a:xfrm>
                <a:off x="0"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0" y="4675137"/>
                <a:ext cx="622853" cy="38719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313048" y="4331025"/>
              <a:ext cx="723275"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Khóa</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4211090" y="4613955"/>
            <a:ext cx="1957587" cy="1478352"/>
            <a:chOff x="884002" y="4392361"/>
            <a:chExt cx="1957587" cy="1478352"/>
          </a:xfrm>
        </p:grpSpPr>
        <p:grpSp>
          <p:nvGrpSpPr>
            <p:cNvPr id="23" name="Group 22"/>
            <p:cNvGrpSpPr/>
            <p:nvPr/>
          </p:nvGrpSpPr>
          <p:grpSpPr>
            <a:xfrm>
              <a:off x="934278" y="4682695"/>
              <a:ext cx="749092" cy="1188018"/>
              <a:chOff x="0" y="4669443"/>
              <a:chExt cx="970655" cy="1188018"/>
            </a:xfrm>
          </p:grpSpPr>
          <p:sp>
            <p:nvSpPr>
              <p:cNvPr id="25" name="Oval 24"/>
              <p:cNvSpPr/>
              <p:nvPr/>
            </p:nvSpPr>
            <p:spPr>
              <a:xfrm>
                <a:off x="0"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a:off x="622853" y="4669443"/>
                <a:ext cx="347802" cy="392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884002" y="4392361"/>
              <a:ext cx="1957587"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Quản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lí</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người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học</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5306842" y="4892290"/>
            <a:ext cx="1467446" cy="1289570"/>
            <a:chOff x="934278" y="4453004"/>
            <a:chExt cx="1714987" cy="1417709"/>
          </a:xfrm>
        </p:grpSpPr>
        <p:grpSp>
          <p:nvGrpSpPr>
            <p:cNvPr id="29" name="Group 28"/>
            <p:cNvGrpSpPr/>
            <p:nvPr/>
          </p:nvGrpSpPr>
          <p:grpSpPr>
            <a:xfrm>
              <a:off x="934278" y="4822336"/>
              <a:ext cx="726132" cy="1048377"/>
              <a:chOff x="0" y="4809084"/>
              <a:chExt cx="940904" cy="1048377"/>
            </a:xfrm>
          </p:grpSpPr>
          <p:sp>
            <p:nvSpPr>
              <p:cNvPr id="31" name="Oval 30"/>
              <p:cNvSpPr/>
              <p:nvPr/>
            </p:nvSpPr>
            <p:spPr>
              <a:xfrm>
                <a:off x="0"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a:off x="622853" y="4809084"/>
                <a:ext cx="298172" cy="2532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355321" y="4453004"/>
              <a:ext cx="1293944" cy="369332"/>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Phòng</a:t>
              </a:r>
              <a:r>
                <a:rPr lang="en-US" b="1" dirty="0" smtClean="0">
                  <a:solidFill>
                    <a:srgbClr val="FF0000"/>
                  </a:solidFill>
                  <a:latin typeface="Times New Roman" panose="02020603050405020304" pitchFamily="18" charset="0"/>
                  <a:cs typeface="Times New Roman" panose="02020603050405020304" pitchFamily="18" charset="0"/>
                </a:rPr>
                <a:t> chat</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5994707" y="5138096"/>
            <a:ext cx="2530818" cy="1134062"/>
            <a:chOff x="934278" y="4623964"/>
            <a:chExt cx="2957730" cy="1246749"/>
          </a:xfrm>
        </p:grpSpPr>
        <p:grpSp>
          <p:nvGrpSpPr>
            <p:cNvPr id="37" name="Group 36"/>
            <p:cNvGrpSpPr/>
            <p:nvPr/>
          </p:nvGrpSpPr>
          <p:grpSpPr>
            <a:xfrm>
              <a:off x="934278" y="4822336"/>
              <a:ext cx="726132" cy="1048377"/>
              <a:chOff x="0" y="4809084"/>
              <a:chExt cx="940904" cy="1048377"/>
            </a:xfrm>
          </p:grpSpPr>
          <p:sp>
            <p:nvSpPr>
              <p:cNvPr id="39" name="Oval 38"/>
              <p:cNvSpPr/>
              <p:nvPr/>
            </p:nvSpPr>
            <p:spPr>
              <a:xfrm>
                <a:off x="0"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622853" y="4809084"/>
                <a:ext cx="298172" cy="25324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660407" y="4623964"/>
              <a:ext cx="2231601" cy="406031"/>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Chia </a:t>
              </a:r>
              <a:r>
                <a:rPr lang="en-US" b="1" dirty="0" err="1" smtClean="0">
                  <a:solidFill>
                    <a:srgbClr val="FF0000"/>
                  </a:solidFill>
                  <a:latin typeface="Times New Roman" panose="02020603050405020304" pitchFamily="18" charset="0"/>
                  <a:cs typeface="Times New Roman" panose="02020603050405020304" pitchFamily="18" charset="0"/>
                </a:rPr>
                <a:t>sẻ</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màn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hình</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6774288" y="5415460"/>
            <a:ext cx="2989976" cy="780319"/>
            <a:chOff x="934278" y="5012857"/>
            <a:chExt cx="3494339" cy="857856"/>
          </a:xfrm>
        </p:grpSpPr>
        <p:grpSp>
          <p:nvGrpSpPr>
            <p:cNvPr id="42" name="Group 41"/>
            <p:cNvGrpSpPr/>
            <p:nvPr/>
          </p:nvGrpSpPr>
          <p:grpSpPr>
            <a:xfrm>
              <a:off x="934278" y="5158188"/>
              <a:ext cx="1478857" cy="712525"/>
              <a:chOff x="0" y="5144936"/>
              <a:chExt cx="1916266" cy="712525"/>
            </a:xfrm>
          </p:grpSpPr>
          <p:sp>
            <p:nvSpPr>
              <p:cNvPr id="44" name="Oval 43"/>
              <p:cNvSpPr/>
              <p:nvPr/>
            </p:nvSpPr>
            <p:spPr>
              <a:xfrm>
                <a:off x="0" y="5168348"/>
                <a:ext cx="940904" cy="689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H="1">
                <a:off x="971463" y="5144936"/>
                <a:ext cx="944803" cy="1706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2264460" y="5012857"/>
              <a:ext cx="2164157" cy="406031"/>
            </a:xfrm>
            <a:prstGeom prst="rect">
              <a:avLst/>
            </a:prstGeom>
            <a:noFill/>
          </p:spPr>
          <p:txBody>
            <a:bodyPr wrap="none" rtlCol="0">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Ghi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âm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ghi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hình</a:t>
              </a:r>
              <a:endParaRPr lang="en-US"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circle(in)">
                                      <p:cBhvr>
                                        <p:cTn id="3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257" t="3261" r="1" b="60120"/>
          <a:stretch>
            <a:fillRect/>
          </a:stretch>
        </p:blipFill>
        <p:spPr bwMode="auto">
          <a:xfrm>
            <a:off x="159026" y="1589708"/>
            <a:ext cx="5367130" cy="381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037" t="3125" b="6475"/>
          <a:stretch>
            <a:fillRect/>
          </a:stretch>
        </p:blipFill>
        <p:spPr bwMode="auto">
          <a:xfrm>
            <a:off x="5526156" y="-72888"/>
            <a:ext cx="4081670" cy="661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597540" y="2763077"/>
            <a:ext cx="3768980" cy="1469887"/>
            <a:chOff x="1391478" y="1033477"/>
            <a:chExt cx="3768980" cy="1469887"/>
          </a:xfrm>
        </p:grpSpPr>
        <p:sp>
          <p:nvSpPr>
            <p:cNvPr id="6" name="Oval 5"/>
            <p:cNvSpPr/>
            <p:nvPr/>
          </p:nvSpPr>
          <p:spPr>
            <a:xfrm>
              <a:off x="3070080" y="1033477"/>
              <a:ext cx="1192697" cy="821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1391478" y="2041699"/>
              <a:ext cx="3768980"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Khóa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âm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từng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người</a:t>
              </a:r>
              <a:endParaRPr lang="en-US" sz="2400" b="1" dirty="0">
                <a:solidFill>
                  <a:srgbClr val="002060"/>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2896608" y="1828077"/>
              <a:ext cx="346944" cy="2395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557145" y="4944669"/>
            <a:ext cx="3108543" cy="1681968"/>
            <a:chOff x="2266122" y="173143"/>
            <a:chExt cx="3108543" cy="1681968"/>
          </a:xfrm>
        </p:grpSpPr>
        <p:sp>
          <p:nvSpPr>
            <p:cNvPr id="19" name="Oval 18"/>
            <p:cNvSpPr/>
            <p:nvPr/>
          </p:nvSpPr>
          <p:spPr>
            <a:xfrm>
              <a:off x="3070080" y="1033477"/>
              <a:ext cx="1192697" cy="821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TextBox 19"/>
            <p:cNvSpPr txBox="1"/>
            <p:nvPr/>
          </p:nvSpPr>
          <p:spPr>
            <a:xfrm>
              <a:off x="2266122" y="173143"/>
              <a:ext cx="3108543"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Khóa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âm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lớp</a:t>
              </a:r>
              <a:endParaRPr lang="en-US" sz="2400" b="1" dirty="0">
                <a:solidFill>
                  <a:srgbClr val="002060"/>
                </a:solidFill>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flipH="1">
              <a:off x="3774834" y="634808"/>
              <a:ext cx="487943" cy="36248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24" name="Tiêu đề 1"/>
          <p:cNvSpPr>
            <a:spLocks noGrp="1"/>
          </p:cNvSpPr>
          <p:nvPr>
            <p:ph type="title"/>
          </p:nvPr>
        </p:nvSpPr>
        <p:spPr>
          <a:xfrm>
            <a:off x="115910" y="-12882"/>
            <a:ext cx="4945487" cy="802783"/>
          </a:xfrm>
        </p:spPr>
        <p:txBody>
          <a:bodyPr rtlCol="0">
            <a:normAutofit/>
          </a:bodyPr>
          <a:lstStyle/>
          <a:p>
            <a:r>
              <a:rPr lang="en-US" b="1" dirty="0" err="1" smtClean="0">
                <a:solidFill>
                  <a:srgbClr val="C00000"/>
                </a:solidFill>
              </a:rPr>
              <a:t>Khóa</a:t>
            </a:r>
            <a:r>
              <a:rPr lang="en-US" b="1" dirty="0" smtClean="0">
                <a:solidFill>
                  <a:srgbClr val="C00000"/>
                </a:solidFill>
              </a:rPr>
              <a:t> </a:t>
            </a:r>
            <a:r>
              <a:rPr lang="en-US" b="1" dirty="0" err="1" smtClean="0">
                <a:solidFill>
                  <a:srgbClr val="C00000"/>
                </a:solidFill>
              </a:rPr>
              <a:t>âm</a:t>
            </a:r>
            <a:r>
              <a:rPr lang="en-US" b="1" dirty="0" smtClean="0">
                <a:solidFill>
                  <a:srgbClr val="C00000"/>
                </a:solidFill>
              </a:rPr>
              <a:t> </a:t>
            </a:r>
            <a:r>
              <a:rPr lang="en-US" b="1" dirty="0" err="1" smtClean="0">
                <a:solidFill>
                  <a:srgbClr val="C00000"/>
                </a:solidFill>
              </a:rPr>
              <a:t>thanh</a:t>
            </a:r>
            <a:endParaRPr lang="vi-VN"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821" b="52465"/>
          <a:stretch>
            <a:fillRect/>
          </a:stretch>
        </p:blipFill>
        <p:spPr bwMode="auto">
          <a:xfrm>
            <a:off x="0" y="-1"/>
            <a:ext cx="3696237" cy="324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Admin\Desktop\z2731078564432_215e83db5caa40747c35f9ac28e07553.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01" t="12383" r="4842" b="4592"/>
          <a:stretch>
            <a:fillRect/>
          </a:stretch>
        </p:blipFill>
        <p:spPr bwMode="auto">
          <a:xfrm>
            <a:off x="0" y="3309869"/>
            <a:ext cx="3825027" cy="34515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47013" y="887793"/>
            <a:ext cx="2045655" cy="1498682"/>
            <a:chOff x="2217122" y="1033477"/>
            <a:chExt cx="2045655" cy="1498682"/>
          </a:xfrm>
        </p:grpSpPr>
        <p:sp>
          <p:nvSpPr>
            <p:cNvPr id="8" name="Oval 7"/>
            <p:cNvSpPr/>
            <p:nvPr/>
          </p:nvSpPr>
          <p:spPr>
            <a:xfrm>
              <a:off x="3070080" y="1033477"/>
              <a:ext cx="1192697" cy="821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2217122" y="2070494"/>
              <a:ext cx="1705916"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Bỏ</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tắt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tiếng</a:t>
              </a:r>
              <a:endParaRPr lang="en-US" sz="2400" b="1" dirty="0">
                <a:solidFill>
                  <a:srgbClr val="002060"/>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2896608" y="1828077"/>
              <a:ext cx="346944" cy="23959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155464" y="5466538"/>
            <a:ext cx="1688794" cy="1349670"/>
            <a:chOff x="2155464" y="5466538"/>
            <a:chExt cx="1688794" cy="1349670"/>
          </a:xfrm>
        </p:grpSpPr>
        <p:grpSp>
          <p:nvGrpSpPr>
            <p:cNvPr id="11" name="Group 10"/>
            <p:cNvGrpSpPr/>
            <p:nvPr/>
          </p:nvGrpSpPr>
          <p:grpSpPr>
            <a:xfrm>
              <a:off x="2155464" y="5466538"/>
              <a:ext cx="1688794" cy="1349670"/>
              <a:chOff x="3070080" y="505441"/>
              <a:chExt cx="1688794" cy="1349670"/>
            </a:xfrm>
          </p:grpSpPr>
          <p:sp>
            <p:nvSpPr>
              <p:cNvPr id="12" name="Oval 11"/>
              <p:cNvSpPr/>
              <p:nvPr/>
            </p:nvSpPr>
            <p:spPr>
              <a:xfrm>
                <a:off x="3070080" y="1033477"/>
                <a:ext cx="1192697" cy="821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3505005" y="505441"/>
                <a:ext cx="1253869"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Hs</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chọn</a:t>
                </a:r>
                <a:endParaRPr lang="en-US" sz="2400" b="1" dirty="0">
                  <a:solidFill>
                    <a:srgbClr val="002060"/>
                  </a:solidFill>
                  <a:latin typeface="Times New Roman" panose="02020603050405020304" pitchFamily="18" charset="0"/>
                  <a:cs typeface="Times New Roman" panose="02020603050405020304" pitchFamily="18" charset="0"/>
                </a:endParaRPr>
              </a:p>
            </p:txBody>
          </p:sp>
        </p:gr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287" y="5550611"/>
              <a:ext cx="6159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3426" t="3456" r="990" b="-330"/>
          <a:stretch>
            <a:fillRect/>
          </a:stretch>
        </p:blipFill>
        <p:spPr bwMode="auto">
          <a:xfrm>
            <a:off x="5596398" y="-108035"/>
            <a:ext cx="4121238"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8227793" y="4982297"/>
            <a:ext cx="4261103" cy="1633005"/>
            <a:chOff x="1972203" y="5183203"/>
            <a:chExt cx="4261103" cy="1633005"/>
          </a:xfrm>
        </p:grpSpPr>
        <p:grpSp>
          <p:nvGrpSpPr>
            <p:cNvPr id="20" name="Group 19"/>
            <p:cNvGrpSpPr/>
            <p:nvPr/>
          </p:nvGrpSpPr>
          <p:grpSpPr>
            <a:xfrm>
              <a:off x="1972203" y="5183203"/>
              <a:ext cx="4261103" cy="1633005"/>
              <a:chOff x="2886819" y="222106"/>
              <a:chExt cx="4261103" cy="1633005"/>
            </a:xfrm>
          </p:grpSpPr>
          <p:sp>
            <p:nvSpPr>
              <p:cNvPr id="22" name="Oval 21"/>
              <p:cNvSpPr/>
              <p:nvPr/>
            </p:nvSpPr>
            <p:spPr>
              <a:xfrm>
                <a:off x="3070080" y="1033477"/>
                <a:ext cx="1192697" cy="821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TextBox 22"/>
              <p:cNvSpPr txBox="1"/>
              <p:nvPr/>
            </p:nvSpPr>
            <p:spPr>
              <a:xfrm>
                <a:off x="2886819" y="222106"/>
                <a:ext cx="4261103"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Gv</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chọn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bỏ</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tắt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tiếng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lớp</a:t>
                </a:r>
                <a:endParaRPr lang="en-US" sz="2400" b="1" dirty="0">
                  <a:solidFill>
                    <a:srgbClr val="002060"/>
                  </a:solidFill>
                  <a:latin typeface="Times New Roman" panose="02020603050405020304" pitchFamily="18" charset="0"/>
                  <a:cs typeface="Times New Roman" panose="02020603050405020304" pitchFamily="18" charset="0"/>
                </a:endParaRPr>
              </a:p>
            </p:txBody>
          </p:sp>
        </p:gr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287" y="5550611"/>
              <a:ext cx="6159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930" r="25465"/>
          <a:stretch>
            <a:fillRect/>
          </a:stretch>
        </p:blipFill>
        <p:spPr bwMode="auto">
          <a:xfrm>
            <a:off x="553792" y="940157"/>
            <a:ext cx="9697792" cy="512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18015" y="3337527"/>
            <a:ext cx="2524430" cy="1942811"/>
            <a:chOff x="618015" y="3337527"/>
            <a:chExt cx="2524430" cy="1942811"/>
          </a:xfrm>
        </p:grpSpPr>
        <p:cxnSp>
          <p:nvCxnSpPr>
            <p:cNvPr id="6" name="Straight Arrow Connector 5"/>
            <p:cNvCxnSpPr/>
            <p:nvPr/>
          </p:nvCxnSpPr>
          <p:spPr>
            <a:xfrm>
              <a:off x="2369713" y="4700789"/>
              <a:ext cx="772732" cy="57954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69713" y="3792827"/>
              <a:ext cx="603160" cy="7920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8015" y="3337527"/>
              <a:ext cx="2160207" cy="1200329"/>
            </a:xfrm>
            <a:prstGeom prst="rect">
              <a:avLst/>
            </a:prstGeom>
            <a:noFill/>
          </p:spPr>
          <p:txBody>
            <a:bodyPr wrap="non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Chọn</a:t>
              </a:r>
              <a:r>
                <a:rPr lang="en-US" sz="2400" b="1" dirty="0" smtClean="0">
                  <a:solidFill>
                    <a:srgbClr val="FFFF00"/>
                  </a:solidFill>
                  <a:latin typeface="Times New Roman" panose="02020603050405020304" pitchFamily="18" charset="0"/>
                  <a:cs typeface="Times New Roman" panose="02020603050405020304" pitchFamily="18" charset="0"/>
                </a:rPr>
                <a:t> security, </a:t>
              </a:r>
            </a:p>
            <a:p>
              <a:r>
                <a:rPr lang="en-US" sz="2400" b="1" dirty="0" err="1" smtClean="0">
                  <a:solidFill>
                    <a:srgbClr val="FFFF00"/>
                  </a:solidFill>
                  <a:latin typeface="Times New Roman" panose="02020603050405020304" pitchFamily="18" charset="0"/>
                  <a:cs typeface="Times New Roman" panose="02020603050405020304" pitchFamily="18" charset="0"/>
                </a:rPr>
                <a:t>Bỏ</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dấu</a:t>
              </a:r>
              <a:r>
                <a:rPr lang="en-US" sz="2400" b="1" dirty="0" smtClean="0">
                  <a:solidFill>
                    <a:srgbClr val="FFFF00"/>
                  </a:solidFill>
                  <a:latin typeface="Times New Roman" panose="02020603050405020304" pitchFamily="18" charset="0"/>
                  <a:cs typeface="Times New Roman" panose="02020603050405020304" pitchFamily="18" charset="0"/>
                </a:rPr>
                <a:t> tick </a:t>
              </a:r>
            </a:p>
            <a:p>
              <a:r>
                <a:rPr lang="en-US" sz="2400" b="1" dirty="0" err="1" smtClean="0">
                  <a:solidFill>
                    <a:srgbClr val="FFFF00"/>
                  </a:solidFill>
                  <a:latin typeface="Times New Roman" panose="02020603050405020304" pitchFamily="18" charset="0"/>
                  <a:cs typeface="Times New Roman" panose="02020603050405020304" pitchFamily="18" charset="0"/>
                </a:rPr>
                <a:t>chỗ</a:t>
              </a:r>
              <a:r>
                <a:rPr lang="en-US" sz="2400" b="1" dirty="0" smtClean="0">
                  <a:solidFill>
                    <a:srgbClr val="FFFF00"/>
                  </a:solidFill>
                  <a:latin typeface="Times New Roman" panose="02020603050405020304" pitchFamily="18" charset="0"/>
                  <a:cs typeface="Times New Roman" panose="02020603050405020304" pitchFamily="18" charset="0"/>
                </a:rPr>
                <a:t> chat</a:t>
              </a:r>
              <a:endParaRPr lang="en-US" sz="2400" b="1" dirty="0">
                <a:solidFill>
                  <a:srgbClr val="FFFF00"/>
                </a:solidFill>
                <a:latin typeface="Times New Roman" panose="02020603050405020304" pitchFamily="18" charset="0"/>
                <a:cs typeface="Times New Roman" panose="02020603050405020304" pitchFamily="18" charset="0"/>
              </a:endParaRPr>
            </a:p>
          </p:txBody>
        </p:sp>
      </p:grpSp>
      <p:sp>
        <p:nvSpPr>
          <p:cNvPr id="12" name="Tiêu đề 1"/>
          <p:cNvSpPr>
            <a:spLocks noGrp="1"/>
          </p:cNvSpPr>
          <p:nvPr>
            <p:ph type="title"/>
          </p:nvPr>
        </p:nvSpPr>
        <p:spPr>
          <a:xfrm>
            <a:off x="115910" y="-12882"/>
            <a:ext cx="11848563" cy="802783"/>
          </a:xfrm>
        </p:spPr>
        <p:txBody>
          <a:bodyPr rtlCol="0">
            <a:normAutofit fontScale="90000"/>
          </a:bodyPr>
          <a:lstStyle/>
          <a:p>
            <a:r>
              <a:rPr lang="en-US" b="1" dirty="0" err="1" smtClean="0">
                <a:solidFill>
                  <a:srgbClr val="C00000"/>
                </a:solidFill>
              </a:rPr>
              <a:t>Khóa</a:t>
            </a:r>
            <a:r>
              <a:rPr lang="en-US" b="1" dirty="0" smtClean="0">
                <a:solidFill>
                  <a:srgbClr val="C00000"/>
                </a:solidFill>
              </a:rPr>
              <a:t> </a:t>
            </a:r>
            <a:r>
              <a:rPr lang="en-US" b="1" dirty="0" err="1" smtClean="0">
                <a:solidFill>
                  <a:srgbClr val="C00000"/>
                </a:solidFill>
              </a:rPr>
              <a:t>phòng</a:t>
            </a:r>
            <a:r>
              <a:rPr lang="en-US" b="1" dirty="0" smtClean="0">
                <a:solidFill>
                  <a:srgbClr val="C00000"/>
                </a:solidFill>
              </a:rPr>
              <a:t> chat, </a:t>
            </a:r>
            <a:r>
              <a:rPr lang="en-US" b="1" dirty="0" err="1" smtClean="0">
                <a:solidFill>
                  <a:srgbClr val="C00000"/>
                </a:solidFill>
              </a:rPr>
              <a:t>không</a:t>
            </a:r>
            <a:r>
              <a:rPr lang="en-US" b="1" dirty="0" smtClean="0">
                <a:solidFill>
                  <a:srgbClr val="C00000"/>
                </a:solidFill>
              </a:rPr>
              <a:t> </a:t>
            </a:r>
            <a:r>
              <a:rPr lang="en-US" b="1" dirty="0" err="1" smtClean="0">
                <a:solidFill>
                  <a:srgbClr val="C00000"/>
                </a:solidFill>
              </a:rPr>
              <a:t>cho</a:t>
            </a:r>
            <a:r>
              <a:rPr lang="en-US" b="1" dirty="0" smtClean="0">
                <a:solidFill>
                  <a:srgbClr val="C00000"/>
                </a:solidFill>
              </a:rPr>
              <a:t> </a:t>
            </a:r>
            <a:r>
              <a:rPr lang="en-US" b="1" dirty="0" err="1" smtClean="0">
                <a:solidFill>
                  <a:srgbClr val="C00000"/>
                </a:solidFill>
              </a:rPr>
              <a:t>hs</a:t>
            </a:r>
            <a:r>
              <a:rPr lang="en-US" b="1" dirty="0" smtClean="0">
                <a:solidFill>
                  <a:srgbClr val="C00000"/>
                </a:solidFill>
              </a:rPr>
              <a:t> </a:t>
            </a:r>
            <a:r>
              <a:rPr lang="en-US" b="1" dirty="0" err="1" smtClean="0">
                <a:solidFill>
                  <a:srgbClr val="C00000"/>
                </a:solidFill>
              </a:rPr>
              <a:t>nhắn</a:t>
            </a:r>
            <a:r>
              <a:rPr lang="en-US" b="1" dirty="0" smtClean="0">
                <a:solidFill>
                  <a:srgbClr val="C00000"/>
                </a:solidFill>
              </a:rPr>
              <a:t> tin </a:t>
            </a:r>
            <a:r>
              <a:rPr lang="en-US" b="1" dirty="0" err="1" smtClean="0">
                <a:solidFill>
                  <a:srgbClr val="C00000"/>
                </a:solidFill>
              </a:rPr>
              <a:t>trong</a:t>
            </a:r>
            <a:r>
              <a:rPr lang="en-US" b="1" dirty="0" smtClean="0">
                <a:solidFill>
                  <a:srgbClr val="C00000"/>
                </a:solidFill>
              </a:rPr>
              <a:t> </a:t>
            </a:r>
            <a:r>
              <a:rPr lang="en-US" b="1" dirty="0" err="1" smtClean="0">
                <a:solidFill>
                  <a:srgbClr val="C00000"/>
                </a:solidFill>
              </a:rPr>
              <a:t>giờ</a:t>
            </a:r>
            <a:r>
              <a:rPr lang="en-US" b="1" dirty="0" smtClean="0">
                <a:solidFill>
                  <a:srgbClr val="C00000"/>
                </a:solidFill>
              </a:rPr>
              <a:t> </a:t>
            </a:r>
            <a:r>
              <a:rPr lang="en-US" b="1" dirty="0" err="1" smtClean="0">
                <a:solidFill>
                  <a:srgbClr val="C00000"/>
                </a:solidFill>
              </a:rPr>
              <a:t>học</a:t>
            </a:r>
            <a:r>
              <a:rPr lang="en-US" b="1" dirty="0" smtClean="0">
                <a:solidFill>
                  <a:srgbClr val="C00000"/>
                </a:solidFill>
              </a:rPr>
              <a:t>.</a:t>
            </a:r>
            <a:endParaRPr lang="vi-VN"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37" t="23551" r="22612" b="1449"/>
          <a:stretch>
            <a:fillRect/>
          </a:stretch>
        </p:blipFill>
        <p:spPr bwMode="auto">
          <a:xfrm>
            <a:off x="1842051" y="728869"/>
            <a:ext cx="824285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5963477" y="4585252"/>
            <a:ext cx="848140" cy="70236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6086" y="3891963"/>
            <a:ext cx="2486578" cy="461665"/>
          </a:xfrm>
          <a:prstGeom prst="rect">
            <a:avLst/>
          </a:prstGeom>
          <a:noFill/>
        </p:spPr>
        <p:txBody>
          <a:bodyPr wrap="none" rtlCol="0">
            <a:sp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Chia </a:t>
            </a:r>
            <a:r>
              <a:rPr lang="en-US" sz="2400" b="1" dirty="0" err="1" smtClean="0">
                <a:solidFill>
                  <a:srgbClr val="FFFF00"/>
                </a:solidFill>
                <a:latin typeface="Times New Roman" panose="02020603050405020304" pitchFamily="18" charset="0"/>
                <a:cs typeface="Times New Roman" panose="02020603050405020304" pitchFamily="18" charset="0"/>
              </a:rPr>
              <a:t>sẻ</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màn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hình</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250" t="6975" r="13435"/>
          <a:stretch>
            <a:fillRect/>
          </a:stretch>
        </p:blipFill>
        <p:spPr bwMode="auto">
          <a:xfrm>
            <a:off x="980662" y="0"/>
            <a:ext cx="104824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980662" y="4480603"/>
            <a:ext cx="6319359" cy="1117359"/>
            <a:chOff x="1255568" y="4488311"/>
            <a:chExt cx="6319359" cy="1117359"/>
          </a:xfrm>
        </p:grpSpPr>
        <p:cxnSp>
          <p:nvCxnSpPr>
            <p:cNvPr id="6" name="Straight Arrow Connector 5"/>
            <p:cNvCxnSpPr/>
            <p:nvPr/>
          </p:nvCxnSpPr>
          <p:spPr>
            <a:xfrm flipV="1">
              <a:off x="1431235" y="5088835"/>
              <a:ext cx="1126435" cy="5168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55568" y="4488311"/>
              <a:ext cx="6319359"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Bước</a:t>
              </a:r>
              <a:r>
                <a:rPr lang="en-US" sz="2400" b="1" dirty="0" smtClean="0">
                  <a:solidFill>
                    <a:srgbClr val="FF0000"/>
                  </a:solidFill>
                  <a:latin typeface="Times New Roman" panose="02020603050405020304" pitchFamily="18" charset="0"/>
                  <a:cs typeface="Times New Roman" panose="02020603050405020304" pitchFamily="18" charset="0"/>
                </a:rPr>
                <a:t> 2: Click </a:t>
              </a:r>
              <a:r>
                <a:rPr lang="en-US" sz="2400" b="1" dirty="0" err="1" smtClean="0">
                  <a:solidFill>
                    <a:srgbClr val="FF0000"/>
                  </a:solidFill>
                  <a:latin typeface="Times New Roman" panose="02020603050405020304" pitchFamily="18" charset="0"/>
                  <a:cs typeface="Times New Roman" panose="02020603050405020304" pitchFamily="18" charset="0"/>
                </a:rPr>
                <a:t>vào</a:t>
              </a:r>
              <a:r>
                <a:rPr lang="en-US" sz="2400" b="1" dirty="0" smtClean="0">
                  <a:solidFill>
                    <a:srgbClr val="FF0000"/>
                  </a:solidFill>
                  <a:latin typeface="Times New Roman" panose="02020603050405020304" pitchFamily="18" charset="0"/>
                  <a:cs typeface="Times New Roman" panose="02020603050405020304" pitchFamily="18" charset="0"/>
                </a:rPr>
                <a:t> ô </a:t>
              </a:r>
              <a:r>
                <a:rPr lang="en-US" sz="2400" b="1" dirty="0" err="1" smtClean="0">
                  <a:solidFill>
                    <a:srgbClr val="FF0000"/>
                  </a:solidFill>
                  <a:latin typeface="Times New Roman" panose="02020603050405020304" pitchFamily="18" charset="0"/>
                  <a:cs typeface="Times New Roman" panose="02020603050405020304" pitchFamily="18" charset="0"/>
                </a:rPr>
                <a:t>vuông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smtClean="0">
                  <a:solidFill>
                    <a:srgbClr val="FF0000"/>
                  </a:solidFill>
                  <a:latin typeface="Times New Roman" panose="02020603050405020304" pitchFamily="18" charset="0"/>
                  <a:cs typeface="Times New Roman" panose="02020603050405020304" pitchFamily="18" charset="0"/>
                </a:rPr>
                <a:t> chia </a:t>
              </a:r>
              <a:r>
                <a:rPr lang="en-US" sz="2400" b="1" dirty="0" err="1" smtClean="0">
                  <a:solidFill>
                    <a:srgbClr val="FF0000"/>
                  </a:solidFill>
                  <a:latin typeface="Times New Roman" panose="02020603050405020304" pitchFamily="18" charset="0"/>
                  <a:cs typeface="Times New Roman" panose="02020603050405020304" pitchFamily="18" charset="0"/>
                </a:rPr>
                <a:t>sẻ</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âm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thanh</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3410019" y="2096222"/>
            <a:ext cx="5408197" cy="2443299"/>
            <a:chOff x="1431235" y="5605671"/>
            <a:chExt cx="5408197" cy="2443299"/>
          </a:xfrm>
        </p:grpSpPr>
        <p:cxnSp>
          <p:nvCxnSpPr>
            <p:cNvPr id="12" name="Straight Arrow Connector 11"/>
            <p:cNvCxnSpPr>
              <a:endCxn id="13" idx="1"/>
            </p:cNvCxnSpPr>
            <p:nvPr/>
          </p:nvCxnSpPr>
          <p:spPr>
            <a:xfrm>
              <a:off x="1431235" y="5605671"/>
              <a:ext cx="1815547" cy="22124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46782" y="7587305"/>
              <a:ext cx="3592650" cy="461665"/>
            </a:xfrm>
            <a:prstGeom prst="rect">
              <a:avLst/>
            </a:prstGeom>
            <a:noFill/>
          </p:spPr>
          <p:txBody>
            <a:bodyPr wrap="none" rtlCol="0">
              <a:spAutoFit/>
            </a:bodyPr>
            <a:lstStyle/>
            <a:p>
              <a:r>
                <a:rPr lang="en-US" sz="2400" b="1" dirty="0" err="1" smtClean="0">
                  <a:solidFill>
                    <a:srgbClr val="00B050"/>
                  </a:solidFill>
                  <a:latin typeface="Times New Roman" panose="02020603050405020304" pitchFamily="18" charset="0"/>
                  <a:cs typeface="Times New Roman" panose="02020603050405020304" pitchFamily="18" charset="0"/>
                </a:rPr>
                <a:t>Bước</a:t>
              </a:r>
              <a:r>
                <a:rPr lang="en-US" sz="2400" b="1" dirty="0" smtClean="0">
                  <a:solidFill>
                    <a:srgbClr val="00B050"/>
                  </a:solidFill>
                  <a:latin typeface="Times New Roman" panose="02020603050405020304" pitchFamily="18" charset="0"/>
                  <a:cs typeface="Times New Roman" panose="02020603050405020304" pitchFamily="18" charset="0"/>
                </a:rPr>
                <a:t> 1: Chia </a:t>
              </a:r>
              <a:r>
                <a:rPr lang="en-US" sz="2400" b="1" dirty="0" err="1" smtClean="0">
                  <a:solidFill>
                    <a:srgbClr val="00B050"/>
                  </a:solidFill>
                  <a:latin typeface="Times New Roman" panose="02020603050405020304" pitchFamily="18" charset="0"/>
                  <a:cs typeface="Times New Roman" panose="02020603050405020304" pitchFamily="18" charset="0"/>
                </a:rPr>
                <a:t>sẻ</a:t>
              </a:r>
              <a:r>
                <a:rPr lang="en-US" sz="2400" b="1" dirty="0" smtClean="0">
                  <a:solidFill>
                    <a:srgbClr val="00B050"/>
                  </a:solidFill>
                  <a:latin typeface="Times New Roman" panose="02020603050405020304" pitchFamily="18" charset="0"/>
                  <a:cs typeface="Times New Roman" panose="02020603050405020304" pitchFamily="18" charset="0"/>
                </a:rPr>
                <a:t> </a:t>
              </a:r>
              <a:r>
                <a:rPr lang="en-US" sz="2400" b="1" dirty="0" err="1" smtClean="0">
                  <a:solidFill>
                    <a:srgbClr val="00B050"/>
                  </a:solidFill>
                  <a:latin typeface="Times New Roman" panose="02020603050405020304" pitchFamily="18" charset="0"/>
                  <a:cs typeface="Times New Roman" panose="02020603050405020304" pitchFamily="18" charset="0"/>
                </a:rPr>
                <a:t>màn</a:t>
              </a:r>
              <a:r>
                <a:rPr lang="en-US" sz="2400" b="1" dirty="0" smtClean="0">
                  <a:solidFill>
                    <a:srgbClr val="00B050"/>
                  </a:solidFill>
                  <a:latin typeface="Times New Roman" panose="02020603050405020304" pitchFamily="18" charset="0"/>
                  <a:cs typeface="Times New Roman" panose="02020603050405020304" pitchFamily="18" charset="0"/>
                </a:rPr>
                <a:t> </a:t>
              </a:r>
              <a:r>
                <a:rPr lang="en-US" sz="2400" b="1" dirty="0" err="1" smtClean="0">
                  <a:solidFill>
                    <a:srgbClr val="00B050"/>
                  </a:solidFill>
                  <a:latin typeface="Times New Roman" panose="02020603050405020304" pitchFamily="18" charset="0"/>
                  <a:cs typeface="Times New Roman" panose="02020603050405020304" pitchFamily="18" charset="0"/>
                </a:rPr>
                <a:t>hình</a:t>
              </a:r>
              <a:endParaRPr lang="en-US" sz="2400" b="1" dirty="0">
                <a:solidFill>
                  <a:srgbClr val="00B05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9302126" y="4209220"/>
            <a:ext cx="1923925" cy="1721214"/>
            <a:chOff x="9302126" y="4209220"/>
            <a:chExt cx="1923925" cy="1721214"/>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0886">
              <a:off x="9893161" y="4839027"/>
              <a:ext cx="13906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9302126" y="4209220"/>
              <a:ext cx="1923925" cy="461665"/>
            </a:xfrm>
            <a:prstGeom prst="rect">
              <a:avLst/>
            </a:prstGeom>
            <a:noFill/>
          </p:spPr>
          <p:txBody>
            <a:bodyPr wrap="non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Bước</a:t>
              </a:r>
              <a:r>
                <a:rPr lang="en-US" sz="2400" b="1" dirty="0" smtClean="0">
                  <a:solidFill>
                    <a:srgbClr val="002060"/>
                  </a:solidFill>
                  <a:latin typeface="Times New Roman" panose="02020603050405020304" pitchFamily="18" charset="0"/>
                  <a:cs typeface="Times New Roman" panose="02020603050405020304" pitchFamily="18" charset="0"/>
                </a:rPr>
                <a:t> 3: </a:t>
              </a:r>
              <a:r>
                <a:rPr lang="en-US" sz="2400" b="1" dirty="0" err="1" smtClean="0">
                  <a:solidFill>
                    <a:srgbClr val="002060"/>
                  </a:solidFill>
                  <a:latin typeface="Times New Roman" panose="02020603050405020304" pitchFamily="18" charset="0"/>
                  <a:cs typeface="Times New Roman" panose="02020603050405020304" pitchFamily="18" charset="0"/>
                </a:rPr>
                <a:t>chọn</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p:cNvSpPr>
            <a:spLocks noGrp="1"/>
          </p:cNvSpPr>
          <p:nvPr>
            <p:ph type="title"/>
          </p:nvPr>
        </p:nvSpPr>
        <p:spPr>
          <a:xfrm>
            <a:off x="1560398" y="2743570"/>
            <a:ext cx="9081098" cy="802783"/>
          </a:xfrm>
        </p:spPr>
        <p:txBody>
          <a:bodyPr rtlCol="0">
            <a:normAutofit fontScale="90000"/>
          </a:bodyPr>
          <a:lstStyle/>
          <a:p>
            <a:r>
              <a:rPr lang="en-US" b="1" dirty="0" err="1" smtClean="0">
                <a:solidFill>
                  <a:srgbClr val="C00000"/>
                </a:solidFill>
              </a:rPr>
              <a:t>Sau</a:t>
            </a:r>
            <a:r>
              <a:rPr lang="en-US" b="1" dirty="0" smtClean="0">
                <a:solidFill>
                  <a:srgbClr val="C00000"/>
                </a:solidFill>
              </a:rPr>
              <a:t> </a:t>
            </a:r>
            <a:r>
              <a:rPr lang="en-US" b="1" dirty="0" err="1" smtClean="0">
                <a:solidFill>
                  <a:srgbClr val="C00000"/>
                </a:solidFill>
              </a:rPr>
              <a:t>khi</a:t>
            </a:r>
            <a:r>
              <a:rPr lang="en-US" b="1" dirty="0" smtClean="0">
                <a:solidFill>
                  <a:srgbClr val="C00000"/>
                </a:solidFill>
              </a:rPr>
              <a:t> chia </a:t>
            </a:r>
            <a:r>
              <a:rPr lang="en-US" b="1" dirty="0" err="1" smtClean="0">
                <a:solidFill>
                  <a:srgbClr val="C00000"/>
                </a:solidFill>
              </a:rPr>
              <a:t>chọn</a:t>
            </a:r>
            <a:r>
              <a:rPr lang="en-US" b="1" dirty="0" smtClean="0">
                <a:solidFill>
                  <a:srgbClr val="C00000"/>
                </a:solidFill>
              </a:rPr>
              <a:t> share </a:t>
            </a:r>
            <a:r>
              <a:rPr lang="en-US" b="1" dirty="0" err="1" smtClean="0">
                <a:solidFill>
                  <a:srgbClr val="C00000"/>
                </a:solidFill>
              </a:rPr>
              <a:t>xong</a:t>
            </a:r>
            <a:r>
              <a:rPr lang="en-US" b="1" dirty="0" smtClean="0">
                <a:solidFill>
                  <a:srgbClr val="C00000"/>
                </a:solidFill>
              </a:rPr>
              <a:t>, </a:t>
            </a:r>
            <a:r>
              <a:rPr lang="en-US" b="1" dirty="0" err="1" smtClean="0">
                <a:solidFill>
                  <a:srgbClr val="C00000"/>
                </a:solidFill>
              </a:rPr>
              <a:t>thầy</a:t>
            </a:r>
            <a:r>
              <a:rPr lang="en-US" b="1" dirty="0" smtClean="0">
                <a:solidFill>
                  <a:srgbClr val="C00000"/>
                </a:solidFill>
              </a:rPr>
              <a:t> </a:t>
            </a:r>
            <a:r>
              <a:rPr lang="en-US" b="1" dirty="0" err="1" smtClean="0">
                <a:solidFill>
                  <a:srgbClr val="C00000"/>
                </a:solidFill>
              </a:rPr>
              <a:t>cô</a:t>
            </a:r>
            <a:r>
              <a:rPr lang="en-US" b="1" dirty="0" smtClean="0">
                <a:solidFill>
                  <a:srgbClr val="C00000"/>
                </a:solidFill>
              </a:rPr>
              <a:t> </a:t>
            </a:r>
            <a:r>
              <a:rPr lang="en-US" b="1" dirty="0" err="1" smtClean="0">
                <a:solidFill>
                  <a:srgbClr val="C00000"/>
                </a:solidFill>
              </a:rPr>
              <a:t>có</a:t>
            </a:r>
            <a:r>
              <a:rPr lang="en-US" b="1" dirty="0" smtClean="0">
                <a:solidFill>
                  <a:srgbClr val="C00000"/>
                </a:solidFill>
              </a:rPr>
              <a:t> </a:t>
            </a:r>
            <a:r>
              <a:rPr lang="en-US" b="1" dirty="0" err="1" smtClean="0">
                <a:solidFill>
                  <a:srgbClr val="C00000"/>
                </a:solidFill>
              </a:rPr>
              <a:t>thể</a:t>
            </a:r>
            <a:r>
              <a:rPr lang="en-US" b="1" dirty="0" smtClean="0">
                <a:solidFill>
                  <a:srgbClr val="C00000"/>
                </a:solidFill>
              </a:rPr>
              <a:t> </a:t>
            </a:r>
            <a:r>
              <a:rPr lang="en-US" b="1" dirty="0" err="1" smtClean="0">
                <a:solidFill>
                  <a:srgbClr val="C00000"/>
                </a:solidFill>
              </a:rPr>
              <a:t>mở</a:t>
            </a:r>
            <a:r>
              <a:rPr lang="en-US" b="1" dirty="0" smtClean="0">
                <a:solidFill>
                  <a:srgbClr val="C00000"/>
                </a:solidFill>
              </a:rPr>
              <a:t> </a:t>
            </a:r>
            <a:r>
              <a:rPr lang="en-US" b="1" dirty="0" err="1" smtClean="0">
                <a:solidFill>
                  <a:srgbClr val="C00000"/>
                </a:solidFill>
              </a:rPr>
              <a:t>bất</a:t>
            </a:r>
            <a:r>
              <a:rPr lang="en-US" b="1" dirty="0" smtClean="0">
                <a:solidFill>
                  <a:srgbClr val="C00000"/>
                </a:solidFill>
              </a:rPr>
              <a:t> </a:t>
            </a:r>
            <a:r>
              <a:rPr lang="en-US" b="1" dirty="0" err="1" smtClean="0">
                <a:solidFill>
                  <a:srgbClr val="C00000"/>
                </a:solidFill>
              </a:rPr>
              <a:t>cứ</a:t>
            </a:r>
            <a:r>
              <a:rPr lang="en-US" b="1" dirty="0" smtClean="0">
                <a:solidFill>
                  <a:srgbClr val="C00000"/>
                </a:solidFill>
              </a:rPr>
              <a:t> file </a:t>
            </a:r>
            <a:r>
              <a:rPr lang="en-US" b="1" dirty="0" err="1" smtClean="0">
                <a:solidFill>
                  <a:srgbClr val="C00000"/>
                </a:solidFill>
              </a:rPr>
              <a:t>nào</a:t>
            </a:r>
            <a:r>
              <a:rPr lang="en-US" b="1" dirty="0" smtClean="0">
                <a:solidFill>
                  <a:srgbClr val="C00000"/>
                </a:solidFill>
              </a:rPr>
              <a:t> </a:t>
            </a:r>
            <a:r>
              <a:rPr lang="en-US" b="1" dirty="0" err="1" smtClean="0">
                <a:solidFill>
                  <a:srgbClr val="C00000"/>
                </a:solidFill>
              </a:rPr>
              <a:t>mình</a:t>
            </a:r>
            <a:r>
              <a:rPr lang="en-US" b="1" dirty="0" smtClean="0">
                <a:solidFill>
                  <a:srgbClr val="C00000"/>
                </a:solidFill>
              </a:rPr>
              <a:t> </a:t>
            </a:r>
            <a:r>
              <a:rPr lang="en-US" b="1" dirty="0" err="1" smtClean="0">
                <a:solidFill>
                  <a:srgbClr val="C00000"/>
                </a:solidFill>
              </a:rPr>
              <a:t>muốn</a:t>
            </a:r>
            <a:r>
              <a:rPr lang="en-US" b="1" dirty="0" smtClean="0">
                <a:solidFill>
                  <a:srgbClr val="C00000"/>
                </a:solidFill>
              </a:rPr>
              <a:t> </a:t>
            </a:r>
            <a:r>
              <a:rPr lang="en-US" b="1" dirty="0" err="1" smtClean="0">
                <a:solidFill>
                  <a:srgbClr val="C00000"/>
                </a:solidFill>
              </a:rPr>
              <a:t>trình</a:t>
            </a:r>
            <a:r>
              <a:rPr lang="en-US" b="1" dirty="0" smtClean="0">
                <a:solidFill>
                  <a:srgbClr val="C00000"/>
                </a:solidFill>
              </a:rPr>
              <a:t> </a:t>
            </a:r>
            <a:r>
              <a:rPr lang="en-US" b="1" dirty="0" err="1" smtClean="0">
                <a:solidFill>
                  <a:srgbClr val="C00000"/>
                </a:solidFill>
              </a:rPr>
              <a:t>chiếu</a:t>
            </a:r>
            <a:r>
              <a:rPr lang="en-US" b="1" dirty="0" smtClean="0">
                <a:solidFill>
                  <a:srgbClr val="C00000"/>
                </a:solidFill>
              </a:rPr>
              <a:t> </a:t>
            </a:r>
            <a:r>
              <a:rPr lang="en-US" b="1" dirty="0" err="1" smtClean="0">
                <a:solidFill>
                  <a:srgbClr val="C00000"/>
                </a:solidFill>
              </a:rPr>
              <a:t>trong</a:t>
            </a:r>
            <a:r>
              <a:rPr lang="en-US" b="1" dirty="0" smtClean="0">
                <a:solidFill>
                  <a:srgbClr val="C00000"/>
                </a:solidFill>
              </a:rPr>
              <a:t> </a:t>
            </a:r>
            <a:r>
              <a:rPr lang="en-US" b="1" dirty="0" err="1" smtClean="0">
                <a:solidFill>
                  <a:srgbClr val="C00000"/>
                </a:solidFill>
              </a:rPr>
              <a:t>máy</a:t>
            </a:r>
            <a:r>
              <a:rPr lang="en-US" b="1" dirty="0" smtClean="0">
                <a:solidFill>
                  <a:srgbClr val="C00000"/>
                </a:solidFill>
              </a:rPr>
              <a:t> </a:t>
            </a:r>
            <a:r>
              <a:rPr lang="en-US" b="1" dirty="0" err="1" smtClean="0">
                <a:solidFill>
                  <a:srgbClr val="C00000"/>
                </a:solidFill>
              </a:rPr>
              <a:t>tính</a:t>
            </a:r>
            <a:r>
              <a:rPr lang="en-US" b="1" dirty="0" smtClean="0">
                <a:solidFill>
                  <a:srgbClr val="C00000"/>
                </a:solidFill>
              </a:rPr>
              <a:t> </a:t>
            </a:r>
            <a:r>
              <a:rPr lang="en-US" b="1" dirty="0" err="1" smtClean="0">
                <a:solidFill>
                  <a:srgbClr val="C00000"/>
                </a:solidFill>
              </a:rPr>
              <a:t>của</a:t>
            </a:r>
            <a:r>
              <a:rPr lang="en-US" b="1" dirty="0" smtClean="0">
                <a:solidFill>
                  <a:srgbClr val="C00000"/>
                </a:solidFill>
              </a:rPr>
              <a:t> </a:t>
            </a:r>
            <a:r>
              <a:rPr lang="en-US" b="1" dirty="0" err="1" smtClean="0">
                <a:solidFill>
                  <a:srgbClr val="C00000"/>
                </a:solidFill>
              </a:rPr>
              <a:t>mình</a:t>
            </a:r>
            <a:r>
              <a:rPr lang="en-US" b="1" dirty="0" smtClean="0">
                <a:solidFill>
                  <a:srgbClr val="C00000"/>
                </a:solidFill>
              </a:rPr>
              <a:t>.</a:t>
            </a:r>
            <a:endParaRPr lang="vi-VN"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454" t="27219" r="16287" b="41040"/>
          <a:stretch>
            <a:fillRect/>
          </a:stretch>
        </p:blipFill>
        <p:spPr bwMode="auto">
          <a:xfrm>
            <a:off x="2292626" y="1020417"/>
            <a:ext cx="9011478"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625008" y="1146996"/>
            <a:ext cx="4346713" cy="1801503"/>
            <a:chOff x="2663688" y="477078"/>
            <a:chExt cx="4346713" cy="1801503"/>
          </a:xfrm>
        </p:grpSpPr>
        <p:sp>
          <p:nvSpPr>
            <p:cNvPr id="9" name="Oval 8"/>
            <p:cNvSpPr/>
            <p:nvPr/>
          </p:nvSpPr>
          <p:spPr>
            <a:xfrm>
              <a:off x="6016488" y="477078"/>
              <a:ext cx="993913" cy="874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663688" y="1390396"/>
              <a:ext cx="3722896" cy="888185"/>
              <a:chOff x="1255568" y="4061791"/>
              <a:chExt cx="3722896" cy="888185"/>
            </a:xfrm>
          </p:grpSpPr>
          <p:cxnSp>
            <p:nvCxnSpPr>
              <p:cNvPr id="11" name="Straight Arrow Connector 10"/>
              <p:cNvCxnSpPr/>
              <p:nvPr/>
            </p:nvCxnSpPr>
            <p:spPr>
              <a:xfrm flipV="1">
                <a:off x="3852029" y="4061791"/>
                <a:ext cx="1126435" cy="5168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55568" y="4488311"/>
                <a:ext cx="2600392"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cụ</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tác</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44" t="11051" r="15358" b="50272"/>
          <a:stretch>
            <a:fillRect/>
          </a:stretch>
        </p:blipFill>
        <p:spPr bwMode="auto">
          <a:xfrm>
            <a:off x="1921565" y="1895060"/>
            <a:ext cx="9236766" cy="409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êu đề 1"/>
          <p:cNvSpPr>
            <a:spLocks noGrp="1"/>
          </p:cNvSpPr>
          <p:nvPr>
            <p:ph type="title"/>
          </p:nvPr>
        </p:nvSpPr>
        <p:spPr>
          <a:xfrm>
            <a:off x="1999399" y="795501"/>
            <a:ext cx="9081098" cy="802783"/>
          </a:xfrm>
        </p:spPr>
        <p:txBody>
          <a:bodyPr rtlCol="0">
            <a:normAutofit fontScale="90000"/>
          </a:bodyPr>
          <a:lstStyle/>
          <a:p>
            <a:r>
              <a:rPr lang="en-US" b="1" dirty="0" smtClean="0">
                <a:solidFill>
                  <a:srgbClr val="C00000"/>
                </a:solidFill>
              </a:rPr>
              <a:t>Click </a:t>
            </a:r>
            <a:r>
              <a:rPr lang="en-US" b="1" dirty="0" err="1" smtClean="0">
                <a:solidFill>
                  <a:srgbClr val="C00000"/>
                </a:solidFill>
              </a:rPr>
              <a:t>vào</a:t>
            </a:r>
            <a:r>
              <a:rPr lang="en-US" b="1" dirty="0" smtClean="0">
                <a:solidFill>
                  <a:srgbClr val="C00000"/>
                </a:solidFill>
              </a:rPr>
              <a:t> Annotate </a:t>
            </a:r>
            <a:r>
              <a:rPr lang="en-US" b="1" dirty="0" err="1" smtClean="0">
                <a:solidFill>
                  <a:srgbClr val="C00000"/>
                </a:solidFill>
              </a:rPr>
              <a:t>sẽ</a:t>
            </a:r>
            <a:r>
              <a:rPr lang="en-US" b="1" dirty="0" smtClean="0">
                <a:solidFill>
                  <a:srgbClr val="C00000"/>
                </a:solidFill>
              </a:rPr>
              <a:t> </a:t>
            </a:r>
            <a:r>
              <a:rPr lang="en-US" b="1" dirty="0" err="1" smtClean="0">
                <a:solidFill>
                  <a:srgbClr val="C00000"/>
                </a:solidFill>
              </a:rPr>
              <a:t>xuất</a:t>
            </a:r>
            <a:r>
              <a:rPr lang="en-US" b="1" dirty="0" smtClean="0">
                <a:solidFill>
                  <a:srgbClr val="C00000"/>
                </a:solidFill>
              </a:rPr>
              <a:t> </a:t>
            </a:r>
            <a:r>
              <a:rPr lang="en-US" b="1" dirty="0" err="1" smtClean="0">
                <a:solidFill>
                  <a:srgbClr val="C00000"/>
                </a:solidFill>
              </a:rPr>
              <a:t>hiện</a:t>
            </a:r>
            <a:r>
              <a:rPr lang="en-US" b="1" dirty="0" smtClean="0">
                <a:solidFill>
                  <a:srgbClr val="C00000"/>
                </a:solidFill>
              </a:rPr>
              <a:t> </a:t>
            </a:r>
            <a:r>
              <a:rPr lang="en-US" b="1" dirty="0" err="1" smtClean="0">
                <a:solidFill>
                  <a:srgbClr val="C00000"/>
                </a:solidFill>
              </a:rPr>
              <a:t>thanh</a:t>
            </a:r>
            <a:r>
              <a:rPr lang="en-US" b="1" dirty="0" smtClean="0">
                <a:solidFill>
                  <a:srgbClr val="C00000"/>
                </a:solidFill>
              </a:rPr>
              <a:t> </a:t>
            </a:r>
            <a:r>
              <a:rPr lang="en-US" b="1" dirty="0" err="1" smtClean="0">
                <a:solidFill>
                  <a:srgbClr val="C00000"/>
                </a:solidFill>
              </a:rPr>
              <a:t>công</a:t>
            </a:r>
            <a:r>
              <a:rPr lang="en-US" b="1" dirty="0" smtClean="0">
                <a:solidFill>
                  <a:srgbClr val="C00000"/>
                </a:solidFill>
              </a:rPr>
              <a:t> </a:t>
            </a:r>
            <a:r>
              <a:rPr lang="en-US" b="1" dirty="0" err="1" smtClean="0">
                <a:solidFill>
                  <a:srgbClr val="C00000"/>
                </a:solidFill>
              </a:rPr>
              <a:t>cụ</a:t>
            </a:r>
            <a:r>
              <a:rPr lang="en-US" b="1" dirty="0" smtClean="0">
                <a:solidFill>
                  <a:srgbClr val="C00000"/>
                </a:solidFill>
              </a:rPr>
              <a:t> </a:t>
            </a:r>
            <a:r>
              <a:rPr lang="en-US" b="1" dirty="0" err="1" smtClean="0">
                <a:solidFill>
                  <a:srgbClr val="C00000"/>
                </a:solidFill>
              </a:rPr>
              <a:t>này</a:t>
            </a:r>
            <a:r>
              <a:rPr lang="en-US" b="1" dirty="0" smtClean="0">
                <a:solidFill>
                  <a:srgbClr val="C00000"/>
                </a:solidFill>
              </a:rPr>
              <a:t>.</a:t>
            </a:r>
            <a:endParaRPr lang="vi-VN"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êu đề 1"/>
          <p:cNvSpPr txBox="1"/>
          <p:nvPr/>
        </p:nvSpPr>
        <p:spPr>
          <a:xfrm>
            <a:off x="1259983" y="1586247"/>
            <a:ext cx="9635544" cy="23686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i="0" u="none"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dirty="0" err="1" smtClean="0">
                <a:solidFill>
                  <a:srgbClr val="C00000"/>
                </a:solidFill>
              </a:rPr>
              <a:t>Bước</a:t>
            </a:r>
            <a:r>
              <a:rPr lang="en-US" dirty="0" smtClean="0">
                <a:solidFill>
                  <a:srgbClr val="C00000"/>
                </a:solidFill>
              </a:rPr>
              <a:t> 1: </a:t>
            </a:r>
            <a:r>
              <a:rPr lang="en-US" dirty="0" err="1" smtClean="0">
                <a:solidFill>
                  <a:srgbClr val="C00000"/>
                </a:solidFill>
              </a:rPr>
              <a:t>vào</a:t>
            </a:r>
            <a:r>
              <a:rPr lang="en-US" dirty="0" smtClean="0">
                <a:solidFill>
                  <a:srgbClr val="C00000"/>
                </a:solidFill>
              </a:rPr>
              <a:t> </a:t>
            </a:r>
            <a:r>
              <a:rPr lang="en-US" dirty="0" err="1" smtClean="0">
                <a:solidFill>
                  <a:srgbClr val="C00000"/>
                </a:solidFill>
              </a:rPr>
              <a:t>trang</a:t>
            </a:r>
            <a:r>
              <a:rPr lang="en-US" dirty="0" smtClean="0">
                <a:solidFill>
                  <a:srgbClr val="C00000"/>
                </a:solidFill>
              </a:rPr>
              <a:t> Web: zoom.us</a:t>
            </a:r>
          </a:p>
          <a:p>
            <a:endParaRPr lang="en-US" dirty="0" smtClean="0">
              <a:solidFill>
                <a:schemeClr val="tx2"/>
              </a:solidFill>
            </a:endParaRPr>
          </a:p>
        </p:txBody>
      </p:sp>
      <p:sp>
        <p:nvSpPr>
          <p:cNvPr id="9" name="Tiêu đề 1"/>
          <p:cNvSpPr txBox="1"/>
          <p:nvPr/>
        </p:nvSpPr>
        <p:spPr>
          <a:xfrm>
            <a:off x="1651198" y="-11806"/>
            <a:ext cx="9501905" cy="18288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0" i="0" u="none"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b="1" dirty="0" smtClean="0">
                <a:solidFill>
                  <a:srgbClr val="C00000"/>
                </a:solidFill>
                <a:latin typeface="Times New Roman" panose="02020603050405020304" pitchFamily="18" charset="0"/>
                <a:cs typeface="Times New Roman" panose="02020603050405020304" pitchFamily="18" charset="0"/>
              </a:rPr>
              <a:t>HƯỚNG DẪN CÀI ĐẶT PHẦN MỀM ZOOM VỚI MAIL.EDU</a:t>
            </a:r>
            <a:endParaRPr lang="vi-VN"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4" y="940904"/>
            <a:ext cx="10601739" cy="561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min\Desktop\z2730739685484_06ed485f2830b256f37f583867c1e577.jpg"/>
          <p:cNvPicPr>
            <a:picLocks noChangeAspect="1" noChangeArrowheads="1"/>
          </p:cNvPicPr>
          <p:nvPr/>
        </p:nvPicPr>
        <p:blipFill rotWithShape="1">
          <a:blip r:embed="rId2">
            <a:extLst>
              <a:ext uri="{28A0092B-C50C-407E-A947-70E740481C1C}">
                <a14:useLocalDpi xmlns:a14="http://schemas.microsoft.com/office/drawing/2010/main" val="0"/>
              </a:ext>
            </a:extLst>
          </a:blip>
          <a:srcRect l="4817" t="40888" r="-4817" b="46567"/>
          <a:stretch>
            <a:fillRect/>
          </a:stretch>
        </p:blipFill>
        <p:spPr bwMode="auto">
          <a:xfrm>
            <a:off x="2466147" y="1736036"/>
            <a:ext cx="6585089" cy="279620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557947" y="2002555"/>
            <a:ext cx="4823514" cy="1801503"/>
            <a:chOff x="2663688" y="477078"/>
            <a:chExt cx="4346713" cy="1801503"/>
          </a:xfrm>
        </p:grpSpPr>
        <p:sp>
          <p:nvSpPr>
            <p:cNvPr id="7" name="Oval 6"/>
            <p:cNvSpPr/>
            <p:nvPr/>
          </p:nvSpPr>
          <p:spPr>
            <a:xfrm>
              <a:off x="5548041" y="477078"/>
              <a:ext cx="1462360" cy="874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663688" y="1397023"/>
              <a:ext cx="4214610" cy="881558"/>
              <a:chOff x="1255568" y="4068418"/>
              <a:chExt cx="4214610" cy="881558"/>
            </a:xfrm>
          </p:grpSpPr>
          <p:cxnSp>
            <p:nvCxnSpPr>
              <p:cNvPr id="9" name="Straight Arrow Connector 8"/>
              <p:cNvCxnSpPr/>
              <p:nvPr/>
            </p:nvCxnSpPr>
            <p:spPr>
              <a:xfrm flipV="1">
                <a:off x="3183266" y="4068418"/>
                <a:ext cx="1126435" cy="5168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55568" y="4488311"/>
                <a:ext cx="4214610"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Chọn</a:t>
                </a:r>
                <a:r>
                  <a:rPr lang="en-US" sz="2400" b="1" dirty="0" smtClean="0">
                    <a:solidFill>
                      <a:srgbClr val="FF0000"/>
                    </a:solidFill>
                    <a:latin typeface="Times New Roman" panose="02020603050405020304" pitchFamily="18" charset="0"/>
                    <a:cs typeface="Times New Roman" panose="02020603050405020304" pitchFamily="18" charset="0"/>
                  </a:rPr>
                  <a:t> view options, </a:t>
                </a:r>
                <a:r>
                  <a:rPr lang="en-US" sz="2400" b="1" dirty="0" err="1" smtClean="0">
                    <a:solidFill>
                      <a:srgbClr val="FF0000"/>
                    </a:solidFill>
                    <a:latin typeface="Times New Roman" panose="02020603050405020304" pitchFamily="18" charset="0"/>
                    <a:cs typeface="Times New Roman" panose="02020603050405020304" pitchFamily="18" charset="0"/>
                  </a:rPr>
                  <a:t>chọn</a:t>
                </a:r>
                <a:r>
                  <a:rPr lang="en-US" sz="2400" b="1" dirty="0" smtClean="0">
                    <a:solidFill>
                      <a:srgbClr val="FF0000"/>
                    </a:solidFill>
                    <a:latin typeface="Times New Roman" panose="02020603050405020304" pitchFamily="18" charset="0"/>
                    <a:cs typeface="Times New Roman" panose="02020603050405020304" pitchFamily="18" charset="0"/>
                  </a:rPr>
                  <a:t> Annotate</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sp>
        <p:nvSpPr>
          <p:cNvPr id="11" name="Tiêu đề 1"/>
          <p:cNvSpPr>
            <a:spLocks noGrp="1"/>
          </p:cNvSpPr>
          <p:nvPr>
            <p:ph type="title"/>
          </p:nvPr>
        </p:nvSpPr>
        <p:spPr>
          <a:xfrm>
            <a:off x="1999399" y="795501"/>
            <a:ext cx="9081098" cy="802783"/>
          </a:xfrm>
        </p:spPr>
        <p:txBody>
          <a:bodyPr rtlCol="0">
            <a:normAutofit/>
          </a:bodyPr>
          <a:lstStyle/>
          <a:p>
            <a:r>
              <a:rPr lang="en-US" b="1" dirty="0" err="1" smtClean="0">
                <a:solidFill>
                  <a:srgbClr val="C00000"/>
                </a:solidFill>
              </a:rPr>
              <a:t>Màn</a:t>
            </a:r>
            <a:r>
              <a:rPr lang="en-US" b="1" dirty="0" smtClean="0">
                <a:solidFill>
                  <a:srgbClr val="C00000"/>
                </a:solidFill>
              </a:rPr>
              <a:t> </a:t>
            </a:r>
            <a:r>
              <a:rPr lang="en-US" b="1" dirty="0" err="1" smtClean="0">
                <a:solidFill>
                  <a:srgbClr val="C00000"/>
                </a:solidFill>
              </a:rPr>
              <a:t>hình</a:t>
            </a:r>
            <a:r>
              <a:rPr lang="en-US" b="1" dirty="0" smtClean="0">
                <a:solidFill>
                  <a:srgbClr val="C00000"/>
                </a:solidFill>
              </a:rPr>
              <a:t> </a:t>
            </a:r>
            <a:r>
              <a:rPr lang="en-US" b="1" dirty="0" err="1" smtClean="0">
                <a:solidFill>
                  <a:srgbClr val="C00000"/>
                </a:solidFill>
              </a:rPr>
              <a:t>người</a:t>
            </a:r>
            <a:r>
              <a:rPr lang="en-US" b="1" dirty="0" smtClean="0">
                <a:solidFill>
                  <a:srgbClr val="C00000"/>
                </a:solidFill>
              </a:rPr>
              <a:t> </a:t>
            </a:r>
            <a:r>
              <a:rPr lang="en-US" b="1" dirty="0" err="1" smtClean="0">
                <a:solidFill>
                  <a:srgbClr val="C00000"/>
                </a:solidFill>
              </a:rPr>
              <a:t>học</a:t>
            </a:r>
            <a:r>
              <a:rPr lang="en-US" b="1" dirty="0" smtClean="0">
                <a:solidFill>
                  <a:srgbClr val="C00000"/>
                </a:solidFill>
              </a:rPr>
              <a:t>.</a:t>
            </a:r>
            <a:endParaRPr lang="vi-VN"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26" t="14492" r="-121" b="27355"/>
          <a:stretch>
            <a:fillRect/>
          </a:stretch>
        </p:blipFill>
        <p:spPr bwMode="auto">
          <a:xfrm>
            <a:off x="2266121" y="1007165"/>
            <a:ext cx="8547654" cy="425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264197" y="1013611"/>
            <a:ext cx="10116434" cy="2992790"/>
            <a:chOff x="264197" y="1013611"/>
            <a:chExt cx="10116434" cy="2992790"/>
          </a:xfrm>
        </p:grpSpPr>
        <p:grpSp>
          <p:nvGrpSpPr>
            <p:cNvPr id="6" name="Group 5"/>
            <p:cNvGrpSpPr/>
            <p:nvPr/>
          </p:nvGrpSpPr>
          <p:grpSpPr>
            <a:xfrm>
              <a:off x="264197" y="1013611"/>
              <a:ext cx="10116434" cy="2992790"/>
              <a:chOff x="-2106031" y="477078"/>
              <a:chExt cx="9116432" cy="2992790"/>
            </a:xfrm>
          </p:grpSpPr>
          <p:sp>
            <p:nvSpPr>
              <p:cNvPr id="7" name="Oval 6"/>
              <p:cNvSpPr/>
              <p:nvPr/>
            </p:nvSpPr>
            <p:spPr>
              <a:xfrm>
                <a:off x="5548041" y="477078"/>
                <a:ext cx="1462360" cy="874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106031" y="861571"/>
                <a:ext cx="7843227" cy="2608297"/>
                <a:chOff x="-3514151" y="3532966"/>
                <a:chExt cx="7843227" cy="2608297"/>
              </a:xfrm>
            </p:grpSpPr>
            <p:cxnSp>
              <p:nvCxnSpPr>
                <p:cNvPr id="9" name="Straight Arrow Connector 8"/>
                <p:cNvCxnSpPr/>
                <p:nvPr/>
              </p:nvCxnSpPr>
              <p:spPr>
                <a:xfrm flipV="1">
                  <a:off x="1803942" y="3532966"/>
                  <a:ext cx="2525134" cy="15691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14151" y="4940934"/>
                  <a:ext cx="5604324" cy="1200329"/>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Chọn</a:t>
                  </a:r>
                  <a:r>
                    <a:rPr lang="en-US" sz="2400" b="1" dirty="0" smtClean="0">
                      <a:solidFill>
                        <a:srgbClr val="FF0000"/>
                      </a:solidFill>
                      <a:latin typeface="Times New Roman" panose="02020603050405020304" pitchFamily="18" charset="0"/>
                      <a:cs typeface="Times New Roman" panose="02020603050405020304" pitchFamily="18" charset="0"/>
                    </a:rPr>
                    <a:t> More, </a:t>
                  </a:r>
                  <a:r>
                    <a:rPr lang="en-US" sz="2400" b="1" dirty="0" err="1" smtClean="0">
                      <a:solidFill>
                        <a:srgbClr val="FF0000"/>
                      </a:solidFill>
                      <a:latin typeface="Times New Roman" panose="02020603050405020304" pitchFamily="18" charset="0"/>
                      <a:cs typeface="Times New Roman" panose="02020603050405020304" pitchFamily="18" charset="0"/>
                    </a:rPr>
                    <a:t>chọn</a:t>
                  </a:r>
                  <a:r>
                    <a:rPr lang="en-US" sz="2400" b="1" dirty="0" smtClean="0">
                      <a:solidFill>
                        <a:srgbClr val="FF0000"/>
                      </a:solidFill>
                      <a:latin typeface="Times New Roman" panose="02020603050405020304" pitchFamily="18" charset="0"/>
                      <a:cs typeface="Times New Roman" panose="02020603050405020304" pitchFamily="18" charset="0"/>
                    </a:rPr>
                    <a:t> Disable </a:t>
                  </a:r>
                  <a:r>
                    <a:rPr lang="en-US" sz="2400" b="1" dirty="0" err="1" smtClean="0">
                      <a:solidFill>
                        <a:srgbClr val="FF0000"/>
                      </a:solidFill>
                      <a:latin typeface="Times New Roman" panose="02020603050405020304" pitchFamily="18" charset="0"/>
                      <a:cs typeface="Times New Roman" panose="02020603050405020304" pitchFamily="18" charset="0"/>
                    </a:rPr>
                    <a:t>Annotateb</a:t>
                  </a:r>
                  <a:r>
                    <a:rPr lang="en-US" sz="2400" b="1" dirty="0" smtClean="0">
                      <a:solidFill>
                        <a:srgbClr val="FF0000"/>
                      </a:solidFill>
                      <a:latin typeface="Times New Roman" panose="02020603050405020304" pitchFamily="18" charset="0"/>
                      <a:cs typeface="Times New Roman" panose="02020603050405020304" pitchFamily="18" charset="0"/>
                    </a:rPr>
                    <a:t> for other</a:t>
                  </a:r>
                </a:p>
                <a:p>
                  <a:r>
                    <a:rPr lang="en-US" sz="2400" b="1" dirty="0" smtClean="0">
                      <a:solidFill>
                        <a:srgbClr val="FF0000"/>
                      </a:solidFill>
                      <a:latin typeface="Times New Roman" panose="02020603050405020304" pitchFamily="18" charset="0"/>
                      <a:cs typeface="Times New Roman" panose="02020603050405020304" pitchFamily="18" charset="0"/>
                    </a:rPr>
                    <a:t>(</a:t>
                  </a:r>
                  <a:r>
                    <a:rPr lang="en-US" sz="2400" b="1" dirty="0" err="1" smtClean="0">
                      <a:solidFill>
                        <a:srgbClr val="FF0000"/>
                      </a:solidFill>
                      <a:latin typeface="Times New Roman" panose="02020603050405020304" pitchFamily="18" charset="0"/>
                      <a:cs typeface="Times New Roman" panose="02020603050405020304" pitchFamily="18" charset="0"/>
                    </a:rPr>
                    <a:t>khóa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cụ</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còn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vẽ</a:t>
                  </a:r>
                  <a:r>
                    <a:rPr lang="en-US" sz="2400" b="1" dirty="0" smtClean="0">
                      <a:solidFill>
                        <a:srgbClr val="FF0000"/>
                      </a:solidFill>
                      <a:latin typeface="Times New Roman" panose="02020603050405020304" pitchFamily="18" charset="0"/>
                      <a:cs typeface="Times New Roman" panose="02020603050405020304" pitchFamily="18" charset="0"/>
                    </a:rPr>
                    <a:t> </a:t>
                  </a:r>
                </a:p>
                <a:p>
                  <a:r>
                    <a:rPr lang="en-US" sz="2400" b="1" dirty="0" err="1" smtClean="0">
                      <a:solidFill>
                        <a:srgbClr val="FF0000"/>
                      </a:solidFill>
                      <a:latin typeface="Times New Roman" panose="02020603050405020304" pitchFamily="18" charset="0"/>
                      <a:cs typeface="Times New Roman" panose="02020603050405020304" pitchFamily="18" charset="0"/>
                    </a:rPr>
                    <a:t>linh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cxnSp>
          <p:nvCxnSpPr>
            <p:cNvPr id="11" name="Straight Arrow Connector 10"/>
            <p:cNvCxnSpPr/>
            <p:nvPr/>
          </p:nvCxnSpPr>
          <p:spPr>
            <a:xfrm flipV="1">
              <a:off x="6165643" y="2602792"/>
              <a:ext cx="1249996" cy="3644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r="17703" b="50000"/>
          <a:stretch>
            <a:fillRect/>
          </a:stretch>
        </p:blipFill>
        <p:spPr bwMode="auto">
          <a:xfrm>
            <a:off x="2080592" y="1285462"/>
            <a:ext cx="89187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062608" y="2922500"/>
            <a:ext cx="4823514" cy="1800213"/>
            <a:chOff x="2663688" y="477078"/>
            <a:chExt cx="4346713" cy="1800213"/>
          </a:xfrm>
        </p:grpSpPr>
        <p:sp>
          <p:nvSpPr>
            <p:cNvPr id="7" name="Oval 6"/>
            <p:cNvSpPr/>
            <p:nvPr/>
          </p:nvSpPr>
          <p:spPr>
            <a:xfrm>
              <a:off x="5548041" y="477078"/>
              <a:ext cx="1462360" cy="874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663688" y="1397023"/>
              <a:ext cx="3054133" cy="880268"/>
              <a:chOff x="1255568" y="4068418"/>
              <a:chExt cx="3054133" cy="880268"/>
            </a:xfrm>
          </p:grpSpPr>
          <p:cxnSp>
            <p:nvCxnSpPr>
              <p:cNvPr id="9" name="Straight Arrow Connector 8"/>
              <p:cNvCxnSpPr/>
              <p:nvPr/>
            </p:nvCxnSpPr>
            <p:spPr>
              <a:xfrm flipV="1">
                <a:off x="3183266" y="4068418"/>
                <a:ext cx="1126435" cy="5168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55568" y="4488311"/>
                <a:ext cx="2863442" cy="46037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Dừng</a:t>
                </a:r>
                <a:r>
                  <a:rPr lang="en-US" sz="2400" b="1" dirty="0" smtClean="0">
                    <a:solidFill>
                      <a:srgbClr val="FF0000"/>
                    </a:solidFill>
                    <a:latin typeface="Times New Roman" panose="02020603050405020304" pitchFamily="18" charset="0"/>
                    <a:cs typeface="Times New Roman" panose="02020603050405020304" pitchFamily="18" charset="0"/>
                  </a:rPr>
                  <a:t> chia s</a:t>
                </a:r>
                <a:r>
                  <a:rPr lang="en-US" sz="2400" b="1" dirty="0" err="1" smtClean="0">
                    <a:solidFill>
                      <a:srgbClr val="FF0000"/>
                    </a:solidFill>
                    <a:latin typeface="Times New Roman" panose="02020603050405020304" pitchFamily="18" charset="0"/>
                    <a:cs typeface="Times New Roman" panose="02020603050405020304" pitchFamily="18" charset="0"/>
                  </a:rPr>
                  <a:t>ẻ</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50"/>
          <a:stretch>
            <a:fillRect/>
          </a:stretch>
        </p:blipFill>
        <p:spPr bwMode="auto">
          <a:xfrm>
            <a:off x="1152939" y="-251791"/>
            <a:ext cx="9075254"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70" t="8450" r="7153" b="14789"/>
          <a:stretch>
            <a:fillRect/>
          </a:stretch>
        </p:blipFill>
        <p:spPr bwMode="auto">
          <a:xfrm>
            <a:off x="4584879" y="1007165"/>
            <a:ext cx="7380715" cy="508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êu đề 1"/>
          <p:cNvSpPr>
            <a:spLocks noGrp="1"/>
          </p:cNvSpPr>
          <p:nvPr>
            <p:ph type="title"/>
          </p:nvPr>
        </p:nvSpPr>
        <p:spPr>
          <a:xfrm>
            <a:off x="2128187" y="204382"/>
            <a:ext cx="9081098" cy="802783"/>
          </a:xfrm>
        </p:spPr>
        <p:txBody>
          <a:bodyPr rtlCol="0">
            <a:normAutofit fontScale="90000"/>
          </a:bodyPr>
          <a:lstStyle/>
          <a:p>
            <a:r>
              <a:rPr lang="en-US" b="1" dirty="0" err="1" smtClean="0">
                <a:solidFill>
                  <a:srgbClr val="C00000"/>
                </a:solidFill>
              </a:rPr>
              <a:t>Làm</a:t>
            </a:r>
            <a:r>
              <a:rPr lang="en-US" b="1" dirty="0" smtClean="0">
                <a:solidFill>
                  <a:srgbClr val="C00000"/>
                </a:solidFill>
              </a:rPr>
              <a:t> </a:t>
            </a:r>
            <a:r>
              <a:rPr lang="en-US" b="1" dirty="0" err="1" smtClean="0">
                <a:solidFill>
                  <a:srgbClr val="C00000"/>
                </a:solidFill>
              </a:rPr>
              <a:t>sao</a:t>
            </a:r>
            <a:r>
              <a:rPr lang="en-US" b="1" dirty="0" smtClean="0">
                <a:solidFill>
                  <a:srgbClr val="C00000"/>
                </a:solidFill>
              </a:rPr>
              <a:t> </a:t>
            </a:r>
            <a:r>
              <a:rPr lang="en-US" b="1" dirty="0" err="1" smtClean="0">
                <a:solidFill>
                  <a:srgbClr val="C00000"/>
                </a:solidFill>
              </a:rPr>
              <a:t>để</a:t>
            </a:r>
            <a:r>
              <a:rPr lang="en-US" b="1" dirty="0" smtClean="0">
                <a:solidFill>
                  <a:srgbClr val="C00000"/>
                </a:solidFill>
              </a:rPr>
              <a:t> </a:t>
            </a:r>
            <a:r>
              <a:rPr lang="en-US" b="1" dirty="0" err="1" smtClean="0">
                <a:solidFill>
                  <a:srgbClr val="C00000"/>
                </a:solidFill>
              </a:rPr>
              <a:t>giữ</a:t>
            </a:r>
            <a:r>
              <a:rPr lang="en-US" b="1" dirty="0" smtClean="0">
                <a:solidFill>
                  <a:srgbClr val="C00000"/>
                </a:solidFill>
              </a:rPr>
              <a:t> </a:t>
            </a:r>
            <a:r>
              <a:rPr lang="en-US" b="1" dirty="0" err="1" smtClean="0">
                <a:solidFill>
                  <a:srgbClr val="C00000"/>
                </a:solidFill>
              </a:rPr>
              <a:t>một</a:t>
            </a:r>
            <a:r>
              <a:rPr lang="en-US" b="1" dirty="0" smtClean="0">
                <a:solidFill>
                  <a:srgbClr val="C00000"/>
                </a:solidFill>
              </a:rPr>
              <a:t> ID </a:t>
            </a:r>
            <a:r>
              <a:rPr lang="en-US" b="1" dirty="0" err="1" smtClean="0">
                <a:solidFill>
                  <a:srgbClr val="C00000"/>
                </a:solidFill>
              </a:rPr>
              <a:t>và</a:t>
            </a:r>
            <a:r>
              <a:rPr lang="en-US" b="1" dirty="0" smtClean="0">
                <a:solidFill>
                  <a:srgbClr val="C00000"/>
                </a:solidFill>
              </a:rPr>
              <a:t> Passcode </a:t>
            </a:r>
            <a:r>
              <a:rPr lang="en-US" b="1" dirty="0" err="1" smtClean="0">
                <a:solidFill>
                  <a:srgbClr val="C00000"/>
                </a:solidFill>
              </a:rPr>
              <a:t>cố</a:t>
            </a:r>
            <a:r>
              <a:rPr lang="en-US" b="1" dirty="0" smtClean="0">
                <a:solidFill>
                  <a:srgbClr val="C00000"/>
                </a:solidFill>
              </a:rPr>
              <a:t> </a:t>
            </a:r>
            <a:r>
              <a:rPr lang="en-US" b="1" dirty="0" err="1" smtClean="0">
                <a:solidFill>
                  <a:srgbClr val="C00000"/>
                </a:solidFill>
              </a:rPr>
              <a:t>đinh</a:t>
            </a:r>
            <a:r>
              <a:rPr lang="en-US" b="1" dirty="0" smtClean="0">
                <a:solidFill>
                  <a:srgbClr val="C00000"/>
                </a:solidFill>
              </a:rPr>
              <a:t> (</a:t>
            </a:r>
            <a:r>
              <a:rPr lang="en-US" b="1" dirty="0" err="1" smtClean="0">
                <a:solidFill>
                  <a:srgbClr val="C00000"/>
                </a:solidFill>
              </a:rPr>
              <a:t>không</a:t>
            </a:r>
            <a:r>
              <a:rPr lang="en-US" b="1" dirty="0" smtClean="0">
                <a:solidFill>
                  <a:srgbClr val="C00000"/>
                </a:solidFill>
              </a:rPr>
              <a:t> </a:t>
            </a:r>
            <a:r>
              <a:rPr lang="en-US" b="1" dirty="0" err="1" smtClean="0">
                <a:solidFill>
                  <a:srgbClr val="C00000"/>
                </a:solidFill>
              </a:rPr>
              <a:t>bị</a:t>
            </a:r>
            <a:r>
              <a:rPr lang="en-US" b="1" dirty="0" smtClean="0">
                <a:solidFill>
                  <a:srgbClr val="C00000"/>
                </a:solidFill>
              </a:rPr>
              <a:t> </a:t>
            </a:r>
            <a:r>
              <a:rPr lang="en-US" b="1" dirty="0" err="1" smtClean="0">
                <a:solidFill>
                  <a:srgbClr val="C00000"/>
                </a:solidFill>
              </a:rPr>
              <a:t>đổi</a:t>
            </a:r>
            <a:r>
              <a:rPr lang="en-US" b="1" dirty="0" smtClean="0">
                <a:solidFill>
                  <a:srgbClr val="C00000"/>
                </a:solidFill>
              </a:rPr>
              <a:t> </a:t>
            </a:r>
            <a:r>
              <a:rPr lang="en-US" b="1" dirty="0" err="1" smtClean="0">
                <a:solidFill>
                  <a:srgbClr val="C00000"/>
                </a:solidFill>
              </a:rPr>
              <a:t>mỗi</a:t>
            </a:r>
            <a:r>
              <a:rPr lang="en-US" b="1" dirty="0" smtClean="0">
                <a:solidFill>
                  <a:srgbClr val="C00000"/>
                </a:solidFill>
              </a:rPr>
              <a:t> </a:t>
            </a:r>
            <a:r>
              <a:rPr lang="en-US" b="1" dirty="0" err="1" smtClean="0">
                <a:solidFill>
                  <a:srgbClr val="C00000"/>
                </a:solidFill>
              </a:rPr>
              <a:t>lần</a:t>
            </a:r>
            <a:r>
              <a:rPr lang="en-US" b="1" dirty="0" smtClean="0">
                <a:solidFill>
                  <a:srgbClr val="C00000"/>
                </a:solidFill>
              </a:rPr>
              <a:t> </a:t>
            </a:r>
            <a:r>
              <a:rPr lang="en-US" b="1" dirty="0" err="1" smtClean="0">
                <a:solidFill>
                  <a:srgbClr val="C00000"/>
                </a:solidFill>
              </a:rPr>
              <a:t>đăng</a:t>
            </a:r>
            <a:r>
              <a:rPr lang="en-US" b="1" dirty="0" smtClean="0">
                <a:solidFill>
                  <a:srgbClr val="C00000"/>
                </a:solidFill>
              </a:rPr>
              <a:t> </a:t>
            </a:r>
            <a:r>
              <a:rPr lang="en-US" b="1" dirty="0" err="1" smtClean="0">
                <a:solidFill>
                  <a:srgbClr val="C00000"/>
                </a:solidFill>
              </a:rPr>
              <a:t>nhập</a:t>
            </a:r>
            <a:r>
              <a:rPr lang="en-US" b="1" dirty="0" smtClean="0">
                <a:solidFill>
                  <a:srgbClr val="C00000"/>
                </a:solidFill>
              </a:rPr>
              <a:t>).</a:t>
            </a:r>
            <a:endParaRPr lang="vi-VN" b="1" dirty="0">
              <a:solidFill>
                <a:srgbClr val="C00000"/>
              </a:solidFill>
            </a:endParaRPr>
          </a:p>
        </p:txBody>
      </p:sp>
      <p:grpSp>
        <p:nvGrpSpPr>
          <p:cNvPr id="18" name="Group 17"/>
          <p:cNvGrpSpPr/>
          <p:nvPr/>
        </p:nvGrpSpPr>
        <p:grpSpPr>
          <a:xfrm>
            <a:off x="270456" y="1437581"/>
            <a:ext cx="7495505" cy="4010182"/>
            <a:chOff x="270456" y="1437581"/>
            <a:chExt cx="7495505" cy="4010182"/>
          </a:xfrm>
        </p:grpSpPr>
        <p:sp>
          <p:nvSpPr>
            <p:cNvPr id="7" name="TextBox 6"/>
            <p:cNvSpPr txBox="1"/>
            <p:nvPr/>
          </p:nvSpPr>
          <p:spPr>
            <a:xfrm>
              <a:off x="270456" y="1437581"/>
              <a:ext cx="6126229" cy="1200329"/>
            </a:xfrm>
            <a:prstGeom prst="rect">
              <a:avLst/>
            </a:prstGeom>
            <a:noFill/>
          </p:spPr>
          <p:txBody>
            <a:bodyPr wrap="none" rtlCol="0">
              <a:spAutoFit/>
            </a:bodyPr>
            <a:lstStyle/>
            <a:p>
              <a:r>
                <a:rPr lang="en-US" sz="2400" b="1" dirty="0" smtClean="0">
                  <a:solidFill>
                    <a:schemeClr val="tx2"/>
                  </a:solidFill>
                  <a:latin typeface="Times New Roman" panose="02020603050405020304" pitchFamily="18" charset="0"/>
                  <a:cs typeface="Times New Roman" panose="02020603050405020304" pitchFamily="18" charset="0"/>
                </a:rPr>
                <a:t>B1: </a:t>
              </a:r>
              <a:r>
                <a:rPr lang="en-US" sz="2400" b="1" dirty="0" err="1" smtClean="0">
                  <a:solidFill>
                    <a:schemeClr val="tx2"/>
                  </a:solidFill>
                  <a:latin typeface="Times New Roman" panose="02020603050405020304" pitchFamily="18" charset="0"/>
                  <a:cs typeface="Times New Roman" panose="02020603050405020304" pitchFamily="18" charset="0"/>
                </a:rPr>
                <a:t>Chọn</a:t>
              </a:r>
              <a:r>
                <a:rPr lang="en-US" sz="2400" b="1" dirty="0" smtClean="0">
                  <a:solidFill>
                    <a:schemeClr val="tx2"/>
                  </a:solidFill>
                  <a:latin typeface="Times New Roman" panose="02020603050405020304" pitchFamily="18" charset="0"/>
                  <a:cs typeface="Times New Roman" panose="02020603050405020304" pitchFamily="18" charset="0"/>
                </a:rPr>
                <a:t> New Meeting, </a:t>
              </a:r>
            </a:p>
            <a:p>
              <a:r>
                <a:rPr lang="en-US" sz="2400" b="1" dirty="0" smtClean="0">
                  <a:solidFill>
                    <a:schemeClr val="tx2"/>
                  </a:solidFill>
                  <a:latin typeface="Times New Roman" panose="02020603050405020304" pitchFamily="18" charset="0"/>
                  <a:cs typeface="Times New Roman" panose="02020603050405020304" pitchFamily="18" charset="0"/>
                </a:rPr>
                <a:t>B2: Click </a:t>
              </a:r>
              <a:r>
                <a:rPr lang="en-US" sz="2400" b="1" dirty="0" err="1" smtClean="0">
                  <a:solidFill>
                    <a:schemeClr val="tx2"/>
                  </a:solidFill>
                  <a:latin typeface="Times New Roman" panose="02020603050405020304" pitchFamily="18" charset="0"/>
                  <a:cs typeface="Times New Roman" panose="02020603050405020304" pitchFamily="18" charset="0"/>
                </a:rPr>
                <a:t>vào</a:t>
              </a:r>
              <a:r>
                <a:rPr lang="en-US" sz="2400" b="1" dirty="0" smtClean="0">
                  <a:solidFill>
                    <a:schemeClr val="tx2"/>
                  </a:solidFill>
                  <a:latin typeface="Times New Roman" panose="02020603050405020304" pitchFamily="18" charset="0"/>
                  <a:cs typeface="Times New Roman" panose="02020603050405020304" pitchFamily="18" charset="0"/>
                </a:rPr>
                <a:t> use My </a:t>
              </a:r>
              <a:r>
                <a:rPr lang="en-US" sz="2400" b="1" dirty="0" err="1" smtClean="0">
                  <a:solidFill>
                    <a:schemeClr val="tx2"/>
                  </a:solidFill>
                  <a:latin typeface="Times New Roman" panose="02020603050405020304" pitchFamily="18" charset="0"/>
                  <a:cs typeface="Times New Roman" panose="02020603050405020304" pitchFamily="18" charset="0"/>
                </a:rPr>
                <a:t>Peronal</a:t>
              </a:r>
              <a:r>
                <a:rPr lang="en-US" sz="2400" b="1" dirty="0" smtClean="0">
                  <a:solidFill>
                    <a:schemeClr val="tx2"/>
                  </a:solidFill>
                  <a:latin typeface="Times New Roman" panose="02020603050405020304" pitchFamily="18" charset="0"/>
                  <a:cs typeface="Times New Roman" panose="02020603050405020304" pitchFamily="18" charset="0"/>
                </a:rPr>
                <a:t> Meet ID (PMI)</a:t>
              </a:r>
            </a:p>
            <a:p>
              <a:r>
                <a:rPr lang="en-US" sz="2400" b="1" dirty="0" smtClean="0">
                  <a:solidFill>
                    <a:schemeClr val="tx2"/>
                  </a:solidFill>
                  <a:latin typeface="Times New Roman" panose="02020603050405020304" pitchFamily="18" charset="0"/>
                  <a:cs typeface="Times New Roman" panose="02020603050405020304" pitchFamily="18" charset="0"/>
                </a:rPr>
                <a:t>B3: </a:t>
              </a:r>
              <a:r>
                <a:rPr lang="en-US" sz="2400" b="1" dirty="0" err="1" smtClean="0">
                  <a:solidFill>
                    <a:schemeClr val="tx2"/>
                  </a:solidFill>
                  <a:latin typeface="Times New Roman" panose="02020603050405020304" pitchFamily="18" charset="0"/>
                  <a:cs typeface="Times New Roman" panose="02020603050405020304" pitchFamily="18" charset="0"/>
                </a:rPr>
                <a:t>Chọn</a:t>
              </a:r>
              <a:r>
                <a:rPr lang="en-US" sz="2400" b="1" dirty="0" smtClean="0">
                  <a:solidFill>
                    <a:schemeClr val="tx2"/>
                  </a:solidFill>
                  <a:latin typeface="Times New Roman" panose="02020603050405020304" pitchFamily="18" charset="0"/>
                  <a:cs typeface="Times New Roman" panose="02020603050405020304" pitchFamily="18" charset="0"/>
                </a:rPr>
                <a:t> PMI settings</a:t>
              </a:r>
              <a:endParaRPr lang="en-US" sz="2400" b="1" dirty="0">
                <a:solidFill>
                  <a:schemeClr val="tx2"/>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V="1">
              <a:off x="4425472" y="3232597"/>
              <a:ext cx="1370021" cy="44880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01666" y="3681398"/>
              <a:ext cx="1273802" cy="8777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425472" y="3681398"/>
              <a:ext cx="3340489" cy="176636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êu đề 1"/>
          <p:cNvSpPr txBox="1"/>
          <p:nvPr/>
        </p:nvSpPr>
        <p:spPr>
          <a:xfrm>
            <a:off x="1388773" y="-5904"/>
            <a:ext cx="9635544" cy="15057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i="0" u="none"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dirty="0" err="1" smtClean="0">
                <a:solidFill>
                  <a:srgbClr val="C00000"/>
                </a:solidFill>
              </a:rPr>
              <a:t>Bước</a:t>
            </a:r>
            <a:r>
              <a:rPr lang="en-US" dirty="0" smtClean="0">
                <a:solidFill>
                  <a:srgbClr val="C00000"/>
                </a:solidFill>
              </a:rPr>
              <a:t> 2: </a:t>
            </a:r>
            <a:r>
              <a:rPr lang="en-US" dirty="0" err="1">
                <a:solidFill>
                  <a:srgbClr val="C00000"/>
                </a:solidFill>
              </a:rPr>
              <a:t>V</a:t>
            </a:r>
            <a:r>
              <a:rPr lang="en-US" dirty="0" err="1" smtClean="0">
                <a:solidFill>
                  <a:srgbClr val="C00000"/>
                </a:solidFill>
              </a:rPr>
              <a:t>ào</a:t>
            </a:r>
            <a:r>
              <a:rPr lang="en-US" dirty="0" smtClean="0">
                <a:solidFill>
                  <a:srgbClr val="C00000"/>
                </a:solidFill>
              </a:rPr>
              <a:t> </a:t>
            </a:r>
            <a:r>
              <a:rPr lang="en-US" dirty="0" err="1" smtClean="0">
                <a:solidFill>
                  <a:srgbClr val="C00000"/>
                </a:solidFill>
              </a:rPr>
              <a:t>giao</a:t>
            </a:r>
            <a:r>
              <a:rPr lang="en-US" dirty="0" smtClean="0">
                <a:solidFill>
                  <a:srgbClr val="C00000"/>
                </a:solidFill>
              </a:rPr>
              <a:t> </a:t>
            </a:r>
            <a:r>
              <a:rPr lang="en-US" dirty="0" err="1" smtClean="0">
                <a:solidFill>
                  <a:srgbClr val="C00000"/>
                </a:solidFill>
              </a:rPr>
              <a:t>diện</a:t>
            </a:r>
            <a:r>
              <a:rPr lang="en-US" dirty="0" smtClean="0">
                <a:solidFill>
                  <a:srgbClr val="C00000"/>
                </a:solidFill>
              </a:rPr>
              <a:t> </a:t>
            </a:r>
            <a:r>
              <a:rPr lang="en-US" dirty="0" err="1" smtClean="0">
                <a:solidFill>
                  <a:srgbClr val="C00000"/>
                </a:solidFill>
              </a:rPr>
              <a:t>chọn</a:t>
            </a:r>
            <a:r>
              <a:rPr lang="en-US" dirty="0" smtClean="0">
                <a:solidFill>
                  <a:srgbClr val="C00000"/>
                </a:solidFill>
              </a:rPr>
              <a:t> </a:t>
            </a:r>
            <a:r>
              <a:rPr lang="en-US" dirty="0" err="1" smtClean="0">
                <a:solidFill>
                  <a:srgbClr val="C00000"/>
                </a:solidFill>
              </a:rPr>
              <a:t>Đăng</a:t>
            </a:r>
            <a:r>
              <a:rPr lang="en-US" dirty="0" smtClean="0">
                <a:solidFill>
                  <a:srgbClr val="C00000"/>
                </a:solidFill>
              </a:rPr>
              <a:t> </a:t>
            </a:r>
            <a:r>
              <a:rPr lang="en-US" dirty="0" err="1" smtClean="0">
                <a:solidFill>
                  <a:srgbClr val="C00000"/>
                </a:solidFill>
              </a:rPr>
              <a:t>kí</a:t>
            </a:r>
            <a:r>
              <a:rPr lang="en-US" dirty="0" smtClean="0">
                <a:solidFill>
                  <a:srgbClr val="C00000"/>
                </a:solidFill>
              </a:rPr>
              <a:t> </a:t>
            </a:r>
            <a:r>
              <a:rPr lang="en-US" dirty="0" err="1" smtClean="0">
                <a:solidFill>
                  <a:srgbClr val="C00000"/>
                </a:solidFill>
              </a:rPr>
              <a:t>miễn</a:t>
            </a:r>
            <a:r>
              <a:rPr lang="en-US" dirty="0" smtClean="0">
                <a:solidFill>
                  <a:srgbClr val="C00000"/>
                </a:solidFill>
              </a:rPr>
              <a:t> </a:t>
            </a:r>
            <a:r>
              <a:rPr lang="en-US" dirty="0" err="1" smtClean="0">
                <a:solidFill>
                  <a:srgbClr val="C00000"/>
                </a:solidFill>
              </a:rPr>
              <a:t>phí</a:t>
            </a:r>
            <a:endParaRPr lang="en-US" dirty="0" smtClean="0">
              <a:solidFill>
                <a:srgbClr val="C00000"/>
              </a:solidFill>
            </a:endParaRPr>
          </a:p>
          <a:p>
            <a:endParaRPr lang="en-US" dirty="0" smtClean="0">
              <a:solidFill>
                <a:srgbClr val="C00000"/>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50" t="10211" r="7351" b="20070"/>
          <a:stretch>
            <a:fillRect/>
          </a:stretch>
        </p:blipFill>
        <p:spPr bwMode="auto">
          <a:xfrm>
            <a:off x="494765" y="1049089"/>
            <a:ext cx="11423560" cy="510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8860665" y="1803042"/>
            <a:ext cx="940158" cy="450761"/>
          </a:xfrm>
          <a:prstGeom prst="straightConnector1">
            <a:avLst/>
          </a:prstGeom>
          <a:ln w="762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400" r="5026" b="29535"/>
          <a:stretch>
            <a:fillRect/>
          </a:stretch>
        </p:blipFill>
        <p:spPr bwMode="auto">
          <a:xfrm>
            <a:off x="1803044" y="1519707"/>
            <a:ext cx="8165204" cy="459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03797" y="-150601"/>
            <a:ext cx="10200067" cy="1477328"/>
          </a:xfrm>
          <a:prstGeom prst="rect">
            <a:avLst/>
          </a:prstGeom>
        </p:spPr>
        <p:txBody>
          <a:bodyPr wrap="square">
            <a:spAutoFit/>
          </a:bodyPr>
          <a:lstStyle/>
          <a:p>
            <a:endParaRPr lang="en-US" dirty="0">
              <a:solidFill>
                <a:schemeClr val="tx2"/>
              </a:solidFill>
            </a:endParaRPr>
          </a:p>
          <a:p>
            <a:r>
              <a:rPr lang="en-US" sz="3600" b="1" dirty="0" err="1">
                <a:solidFill>
                  <a:srgbClr val="C00000"/>
                </a:solidFill>
                <a:latin typeface="Times New Roman" panose="02020603050405020304" pitchFamily="18" charset="0"/>
                <a:cs typeface="Times New Roman" panose="02020603050405020304" pitchFamily="18" charset="0"/>
              </a:rPr>
              <a:t>Bước</a:t>
            </a:r>
            <a:r>
              <a:rPr lang="en-US" sz="3600" b="1" dirty="0">
                <a:solidFill>
                  <a:srgbClr val="C00000"/>
                </a:solidFill>
                <a:latin typeface="Times New Roman" panose="02020603050405020304" pitchFamily="18" charset="0"/>
                <a:cs typeface="Times New Roman" panose="02020603050405020304" pitchFamily="18" charset="0"/>
              </a:rPr>
              <a:t> 3: </a:t>
            </a:r>
            <a:r>
              <a:rPr lang="en-US" sz="3600" b="1" dirty="0" err="1">
                <a:solidFill>
                  <a:srgbClr val="C00000"/>
                </a:solidFill>
                <a:latin typeface="Times New Roman" panose="02020603050405020304" pitchFamily="18" charset="0"/>
                <a:cs typeface="Times New Roman" panose="02020603050405020304" pitchFamily="18" charset="0"/>
              </a:rPr>
              <a:t>Đ</a:t>
            </a:r>
            <a:r>
              <a:rPr lang="en-US" sz="3600" b="1" dirty="0" err="1" smtClean="0">
                <a:solidFill>
                  <a:srgbClr val="C00000"/>
                </a:solidFill>
                <a:latin typeface="Times New Roman" panose="02020603050405020304" pitchFamily="18" charset="0"/>
                <a:cs typeface="Times New Roman" panose="02020603050405020304" pitchFamily="18" charset="0"/>
              </a:rPr>
              <a:t>ăng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ngày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năm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sinh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đúng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chỉ</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tuổi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đủ</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để</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giáo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viên</a:t>
            </a:r>
            <a:r>
              <a:rPr lang="en-US" sz="3600" b="1" dirty="0">
                <a:solidFill>
                  <a:srgbClr val="C00000"/>
                </a:solidFill>
                <a:latin typeface="Times New Roman" panose="02020603050405020304" pitchFamily="18" charset="0"/>
                <a:cs typeface="Times New Roman" panose="02020603050405020304" pitchFamily="18" charset="0"/>
              </a:rPr>
              <a:t>)</a:t>
            </a:r>
            <a:endParaRPr lang="vi-VN"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normAutofit/>
          </a:bodyPr>
          <a:lstStyle/>
          <a:p>
            <a:r>
              <a:rPr lang="en-US" b="1" dirty="0" err="1">
                <a:solidFill>
                  <a:srgbClr val="C00000"/>
                </a:solidFill>
              </a:rPr>
              <a:t>Bước</a:t>
            </a:r>
            <a:r>
              <a:rPr lang="en-US" b="1" dirty="0">
                <a:solidFill>
                  <a:srgbClr val="C00000"/>
                </a:solidFill>
              </a:rPr>
              <a:t> </a:t>
            </a:r>
            <a:r>
              <a:rPr lang="en-US" b="1" dirty="0" smtClean="0">
                <a:solidFill>
                  <a:srgbClr val="C00000"/>
                </a:solidFill>
              </a:rPr>
              <a:t>4: </a:t>
            </a:r>
            <a:r>
              <a:rPr lang="en-US" b="1" dirty="0" err="1" smtClean="0">
                <a:solidFill>
                  <a:srgbClr val="C00000"/>
                </a:solidFill>
              </a:rPr>
              <a:t>Nhập</a:t>
            </a:r>
            <a:r>
              <a:rPr lang="en-US" b="1" dirty="0" smtClean="0">
                <a:solidFill>
                  <a:srgbClr val="C00000"/>
                </a:solidFill>
              </a:rPr>
              <a:t> </a:t>
            </a:r>
            <a:r>
              <a:rPr lang="en-US" b="1" dirty="0" err="1" smtClean="0">
                <a:solidFill>
                  <a:srgbClr val="C00000"/>
                </a:solidFill>
              </a:rPr>
              <a:t>địa</a:t>
            </a:r>
            <a:r>
              <a:rPr lang="en-US" b="1" dirty="0" smtClean="0">
                <a:solidFill>
                  <a:srgbClr val="C00000"/>
                </a:solidFill>
              </a:rPr>
              <a:t> </a:t>
            </a:r>
            <a:r>
              <a:rPr lang="en-US" b="1" dirty="0" err="1" smtClean="0">
                <a:solidFill>
                  <a:srgbClr val="C00000"/>
                </a:solidFill>
              </a:rPr>
              <a:t>chỉ</a:t>
            </a:r>
            <a:r>
              <a:rPr lang="en-US" b="1" dirty="0" smtClean="0">
                <a:solidFill>
                  <a:srgbClr val="C00000"/>
                </a:solidFill>
              </a:rPr>
              <a:t> mail.edu. </a:t>
            </a:r>
            <a:r>
              <a:rPr lang="en-US" b="1" dirty="0" err="1" smtClean="0">
                <a:solidFill>
                  <a:srgbClr val="C00000"/>
                </a:solidFill>
              </a:rPr>
              <a:t>Chọn</a:t>
            </a:r>
            <a:r>
              <a:rPr lang="en-US" b="1" dirty="0" smtClean="0">
                <a:solidFill>
                  <a:srgbClr val="C00000"/>
                </a:solidFill>
              </a:rPr>
              <a:t> </a:t>
            </a:r>
            <a:r>
              <a:rPr lang="en-US" b="1" dirty="0" err="1" smtClean="0">
                <a:solidFill>
                  <a:srgbClr val="C00000"/>
                </a:solidFill>
              </a:rPr>
              <a:t>Đăng</a:t>
            </a:r>
            <a:r>
              <a:rPr lang="en-US" b="1" dirty="0" smtClean="0">
                <a:solidFill>
                  <a:srgbClr val="C00000"/>
                </a:solidFill>
              </a:rPr>
              <a:t> </a:t>
            </a:r>
            <a:r>
              <a:rPr lang="en-US" b="1" dirty="0" err="1" smtClean="0">
                <a:solidFill>
                  <a:srgbClr val="C00000"/>
                </a:solidFill>
              </a:rPr>
              <a:t>kí</a:t>
            </a:r>
            <a:r>
              <a:rPr lang="vi-VN" b="1" dirty="0">
                <a:solidFill>
                  <a:srgbClr val="C00000"/>
                </a:solidFill>
              </a:rPr>
              <a:t/>
            </a:r>
            <a:br>
              <a:rPr lang="vi-VN" b="1" dirty="0">
                <a:solidFill>
                  <a:srgbClr val="C00000"/>
                </a:solidFill>
              </a:rPr>
            </a:br>
            <a:endParaRPr lang="vi-VN" b="1" dirty="0">
              <a:solidFill>
                <a:srgbClr val="C00000"/>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140" t="14789" r="4481" b="16197"/>
          <a:stretch>
            <a:fillRect/>
          </a:stretch>
        </p:blipFill>
        <p:spPr bwMode="auto">
          <a:xfrm>
            <a:off x="631065" y="1442435"/>
            <a:ext cx="11238963" cy="504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6027311" y="3168203"/>
            <a:ext cx="837127" cy="33485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27310" y="4170608"/>
            <a:ext cx="1841682" cy="33485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962181" y="373488"/>
            <a:ext cx="11126788" cy="905814"/>
          </a:xfrm>
        </p:spPr>
        <p:txBody>
          <a:bodyPr rtlCol="0">
            <a:normAutofit/>
          </a:bodyPr>
          <a:lstStyle/>
          <a:p>
            <a:r>
              <a:rPr lang="en-US" b="1" dirty="0" err="1">
                <a:solidFill>
                  <a:srgbClr val="C00000"/>
                </a:solidFill>
              </a:rPr>
              <a:t>Bước</a:t>
            </a:r>
            <a:r>
              <a:rPr lang="en-US" b="1" dirty="0">
                <a:solidFill>
                  <a:srgbClr val="C00000"/>
                </a:solidFill>
              </a:rPr>
              <a:t> </a:t>
            </a:r>
            <a:r>
              <a:rPr lang="en-US" b="1" dirty="0" smtClean="0">
                <a:solidFill>
                  <a:srgbClr val="C00000"/>
                </a:solidFill>
              </a:rPr>
              <a:t>5: </a:t>
            </a:r>
            <a:r>
              <a:rPr lang="en-US" b="1" dirty="0" err="1" smtClean="0">
                <a:solidFill>
                  <a:srgbClr val="C00000"/>
                </a:solidFill>
              </a:rPr>
              <a:t>Mở</a:t>
            </a:r>
            <a:r>
              <a:rPr lang="en-US" b="1" dirty="0" smtClean="0">
                <a:solidFill>
                  <a:srgbClr val="C00000"/>
                </a:solidFill>
              </a:rPr>
              <a:t> 1 </a:t>
            </a:r>
            <a:r>
              <a:rPr lang="en-US" b="1" dirty="0" err="1" smtClean="0">
                <a:solidFill>
                  <a:srgbClr val="C00000"/>
                </a:solidFill>
              </a:rPr>
              <a:t>cửa</a:t>
            </a:r>
            <a:r>
              <a:rPr lang="en-US" b="1" dirty="0" smtClean="0">
                <a:solidFill>
                  <a:srgbClr val="C00000"/>
                </a:solidFill>
              </a:rPr>
              <a:t> </a:t>
            </a:r>
            <a:r>
              <a:rPr lang="en-US" b="1" dirty="0" err="1" smtClean="0">
                <a:solidFill>
                  <a:srgbClr val="C00000"/>
                </a:solidFill>
              </a:rPr>
              <a:t>sổ</a:t>
            </a:r>
            <a:r>
              <a:rPr lang="en-US" b="1" dirty="0" smtClean="0">
                <a:solidFill>
                  <a:srgbClr val="C00000"/>
                </a:solidFill>
              </a:rPr>
              <a:t> web </a:t>
            </a:r>
            <a:r>
              <a:rPr lang="en-US" b="1" dirty="0" err="1" smtClean="0">
                <a:solidFill>
                  <a:srgbClr val="C00000"/>
                </a:solidFill>
              </a:rPr>
              <a:t>mới</a:t>
            </a:r>
            <a:r>
              <a:rPr lang="en-US" b="1" dirty="0" smtClean="0">
                <a:solidFill>
                  <a:srgbClr val="C00000"/>
                </a:solidFill>
              </a:rPr>
              <a:t>: portal.office.com</a:t>
            </a:r>
            <a:endParaRPr lang="vi-VN" b="1" dirty="0">
              <a:solidFill>
                <a:srgbClr val="C00000"/>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9620" b="74472"/>
          <a:stretch>
            <a:fillRect/>
          </a:stretch>
        </p:blipFill>
        <p:spPr bwMode="auto">
          <a:xfrm>
            <a:off x="1068945" y="1442435"/>
            <a:ext cx="9839459" cy="351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normAutofit/>
          </a:bodyPr>
          <a:lstStyle/>
          <a:p>
            <a:r>
              <a:rPr lang="en-US" b="1" dirty="0" err="1">
                <a:solidFill>
                  <a:srgbClr val="C00000"/>
                </a:solidFill>
              </a:rPr>
              <a:t>Bước</a:t>
            </a:r>
            <a:r>
              <a:rPr lang="en-US" b="1" dirty="0">
                <a:solidFill>
                  <a:srgbClr val="C00000"/>
                </a:solidFill>
              </a:rPr>
              <a:t> </a:t>
            </a:r>
            <a:r>
              <a:rPr lang="en-US" b="1" dirty="0" smtClean="0">
                <a:solidFill>
                  <a:srgbClr val="C00000"/>
                </a:solidFill>
              </a:rPr>
              <a:t>6: </a:t>
            </a:r>
            <a:r>
              <a:rPr lang="en-US" b="1" dirty="0" err="1" smtClean="0">
                <a:solidFill>
                  <a:srgbClr val="C00000"/>
                </a:solidFill>
              </a:rPr>
              <a:t>Vào</a:t>
            </a:r>
            <a:r>
              <a:rPr lang="en-US" b="1" dirty="0" smtClean="0">
                <a:solidFill>
                  <a:srgbClr val="C00000"/>
                </a:solidFill>
              </a:rPr>
              <a:t> </a:t>
            </a:r>
            <a:r>
              <a:rPr lang="en-US" b="1" dirty="0" err="1" smtClean="0">
                <a:solidFill>
                  <a:srgbClr val="C00000"/>
                </a:solidFill>
              </a:rPr>
              <a:t>outloook</a:t>
            </a:r>
            <a:r>
              <a:rPr lang="en-US" b="1" dirty="0" smtClean="0">
                <a:solidFill>
                  <a:srgbClr val="C00000"/>
                </a:solidFill>
              </a:rPr>
              <a:t> </a:t>
            </a:r>
            <a:r>
              <a:rPr lang="en-US" b="1" dirty="0" err="1" smtClean="0">
                <a:solidFill>
                  <a:srgbClr val="C00000"/>
                </a:solidFill>
              </a:rPr>
              <a:t>để</a:t>
            </a:r>
            <a:r>
              <a:rPr lang="en-US" b="1" dirty="0" smtClean="0">
                <a:solidFill>
                  <a:srgbClr val="C00000"/>
                </a:solidFill>
              </a:rPr>
              <a:t> </a:t>
            </a:r>
            <a:r>
              <a:rPr lang="en-US" b="1" dirty="0" err="1" smtClean="0">
                <a:solidFill>
                  <a:srgbClr val="C00000"/>
                </a:solidFill>
              </a:rPr>
              <a:t>lấy</a:t>
            </a:r>
            <a:r>
              <a:rPr lang="en-US" b="1" dirty="0" smtClean="0">
                <a:solidFill>
                  <a:srgbClr val="C00000"/>
                </a:solidFill>
              </a:rPr>
              <a:t> mail</a:t>
            </a:r>
            <a:endParaRPr lang="vi-VN" b="1" dirty="0">
              <a:solidFill>
                <a:srgbClr val="C00000"/>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4" t="21864" r="-10062" b="34476"/>
          <a:stretch>
            <a:fillRect/>
          </a:stretch>
        </p:blipFill>
        <p:spPr bwMode="auto">
          <a:xfrm>
            <a:off x="1325217" y="1669774"/>
            <a:ext cx="10548731" cy="41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81878" y="4306957"/>
            <a:ext cx="2372139" cy="53008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061250" y="4174435"/>
            <a:ext cx="1113183" cy="2650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083100" y="218940"/>
            <a:ext cx="10058402" cy="802783"/>
          </a:xfrm>
        </p:spPr>
        <p:txBody>
          <a:bodyPr rtlCol="0">
            <a:normAutofit/>
          </a:bodyPr>
          <a:lstStyle/>
          <a:p>
            <a:r>
              <a:rPr lang="en-US" b="1" dirty="0" err="1">
                <a:solidFill>
                  <a:srgbClr val="C00000"/>
                </a:solidFill>
              </a:rPr>
              <a:t>Bước</a:t>
            </a:r>
            <a:r>
              <a:rPr lang="en-US" b="1" dirty="0">
                <a:solidFill>
                  <a:srgbClr val="C00000"/>
                </a:solidFill>
              </a:rPr>
              <a:t> </a:t>
            </a:r>
            <a:r>
              <a:rPr lang="en-US" b="1" dirty="0" smtClean="0">
                <a:solidFill>
                  <a:srgbClr val="C00000"/>
                </a:solidFill>
              </a:rPr>
              <a:t>7: </a:t>
            </a:r>
            <a:r>
              <a:rPr lang="en-US" b="1" dirty="0" err="1" smtClean="0">
                <a:solidFill>
                  <a:srgbClr val="C00000"/>
                </a:solidFill>
              </a:rPr>
              <a:t>Nhấn</a:t>
            </a:r>
            <a:r>
              <a:rPr lang="en-US" b="1" dirty="0" smtClean="0">
                <a:solidFill>
                  <a:srgbClr val="C00000"/>
                </a:solidFill>
              </a:rPr>
              <a:t> </a:t>
            </a:r>
            <a:r>
              <a:rPr lang="en-US" b="1" dirty="0" err="1" smtClean="0">
                <a:solidFill>
                  <a:srgbClr val="C00000"/>
                </a:solidFill>
              </a:rPr>
              <a:t>vào</a:t>
            </a:r>
            <a:r>
              <a:rPr lang="en-US" b="1" dirty="0" smtClean="0">
                <a:solidFill>
                  <a:srgbClr val="C00000"/>
                </a:solidFill>
              </a:rPr>
              <a:t> </a:t>
            </a:r>
            <a:r>
              <a:rPr lang="en-US" b="1" dirty="0" err="1" smtClean="0">
                <a:solidFill>
                  <a:srgbClr val="C00000"/>
                </a:solidFill>
              </a:rPr>
              <a:t>chỗ</a:t>
            </a:r>
            <a:r>
              <a:rPr lang="en-US" b="1" dirty="0" smtClean="0">
                <a:solidFill>
                  <a:srgbClr val="C00000"/>
                </a:solidFill>
              </a:rPr>
              <a:t> </a:t>
            </a:r>
            <a:r>
              <a:rPr lang="en-US" b="1" dirty="0" err="1" smtClean="0">
                <a:solidFill>
                  <a:srgbClr val="C00000"/>
                </a:solidFill>
              </a:rPr>
              <a:t>khoanh</a:t>
            </a:r>
            <a:r>
              <a:rPr lang="en-US" b="1" dirty="0" smtClean="0">
                <a:solidFill>
                  <a:srgbClr val="C00000"/>
                </a:solidFill>
              </a:rPr>
              <a:t> </a:t>
            </a:r>
            <a:r>
              <a:rPr lang="en-US" b="1" dirty="0" err="1" smtClean="0">
                <a:solidFill>
                  <a:srgbClr val="C00000"/>
                </a:solidFill>
              </a:rPr>
              <a:t>tròn</a:t>
            </a:r>
            <a:r>
              <a:rPr lang="en-US" b="1" dirty="0" smtClean="0">
                <a:solidFill>
                  <a:srgbClr val="C00000"/>
                </a:solidFill>
              </a:rPr>
              <a:t>.</a:t>
            </a:r>
            <a:endParaRPr lang="vi-VN" b="1" dirty="0">
              <a:solidFill>
                <a:srgbClr val="C00000"/>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09" r="7057" b="30633"/>
          <a:stretch>
            <a:fillRect/>
          </a:stretch>
        </p:blipFill>
        <p:spPr bwMode="auto">
          <a:xfrm>
            <a:off x="193183" y="1114022"/>
            <a:ext cx="11871772" cy="507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562895" y="4984116"/>
            <a:ext cx="3296991" cy="9530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743977" y="4739425"/>
            <a:ext cx="643944" cy="4378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104&quot;&gt;&lt;/object&gt;&lt;object type=&quot;2&quot; unique_id=&quot;10105&quot;&gt;&lt;object type=&quot;3&quot; unique_id=&quot;10106&quot;&gt;&lt;property id=&quot;20148&quot; value=&quot;5&quot;/&gt;&lt;property id=&quot;20300&quot; value=&quot;Slide 1 - &amp;quot;HƯỚNG DẪN CÀI ĐẶT VÀ SỬ DỤNG PHẦN MỀM ZOOM VỚI MAIL.EDU&amp;quot;&quot;/&gt;&lt;property id=&quot;20307&quot; value=&quot;257&quot;/&gt;&lt;/object&gt;&lt;object type=&quot;3&quot; unique_id=&quot;10108&quot;&gt;&lt;property id=&quot;20148&quot; value=&quot;5&quot;/&gt;&lt;property id=&quot;20300&quot; value=&quot;Slide 2&quot;/&gt;&lt;property id=&quot;20307&quot; value=&quot;260&quot;/&gt;&lt;/object&gt;&lt;object type=&quot;3&quot; unique_id=&quot;10109&quot;&gt;&lt;property id=&quot;20148&quot; value=&quot;5&quot;/&gt;&lt;property id=&quot;20300&quot; value=&quot;Slide 5 - &amp;quot;Bước 4: Nhập địa chỉ mail.edu. Chọn Đăng kí &amp;quot;&quot;/&gt;&lt;property id=&quot;20307&quot; value=&quot;261&quot;/&gt;&lt;/object&gt;&lt;object type=&quot;3&quot; unique_id=&quot;10314&quot;&gt;&lt;property id=&quot;20148&quot; value=&quot;5&quot;/&gt;&lt;property id=&quot;20300&quot; value=&quot;Slide 4&quot;/&gt;&lt;property id=&quot;20307&quot; value=&quot;271&quot;/&gt;&lt;/object&gt;&lt;object type=&quot;3&quot; unique_id=&quot;10395&quot;&gt;&lt;property id=&quot;20148&quot; value=&quot;5&quot;/&gt;&lt;property id=&quot;20300&quot; value=&quot;Slide 6 - &amp;quot;Bước 5: Mở 1 cửa sổ web mới: portal.office.com&amp;quot;&quot;/&gt;&lt;property id=&quot;20307&quot; value=&quot;272&quot;/&gt;&lt;/object&gt;&lt;object type=&quot;3&quot; unique_id=&quot;10447&quot;&gt;&lt;property id=&quot;20148&quot; value=&quot;5&quot;/&gt;&lt;property id=&quot;20300&quot; value=&quot;Slide 7 - &amp;quot;Bước 6: Vào outloook để lấy mail&amp;quot;&quot;/&gt;&lt;property id=&quot;20307&quot; value=&quot;273&quot;/&gt;&lt;/object&gt;&lt;object type=&quot;3&quot; unique_id=&quot;10502&quot;&gt;&lt;property id=&quot;20148&quot; value=&quot;5&quot;/&gt;&lt;property id=&quot;20300&quot; value=&quot;Slide 8 - &amp;quot;Bước 7: Nhấn vào chỗ khoanh tròn.&amp;quot;&quot;/&gt;&lt;property id=&quot;20307&quot; value=&quot;274&quot;/&gt;&lt;/object&gt;&lt;object type=&quot;3&quot; unique_id=&quot;10617&quot;&gt;&lt;property id=&quot;20148&quot; value=&quot;5&quot;/&gt;&lt;property id=&quot;20300&quot; value=&quot;Slide 10 - &amp;quot;Bước 9: Đặt tên tài khoản, xác nhận mật khẩu.&amp;quot;&quot;/&gt;&lt;property id=&quot;20307&quot; value=&quot;275&quot;/&gt;&lt;/object&gt;&lt;object type=&quot;3&quot; unique_id=&quot;10618&quot;&gt;&lt;property id=&quot;20148&quot; value=&quot;5&quot;/&gt;&lt;property id=&quot;20300&quot; value=&quot;Slide 9 - &amp;quot;Bước 8: Nhấn vào chỗ khoanh tròn.&amp;quot;&quot;/&gt;&lt;property id=&quot;20307&quot; value=&quot;276&quot;/&gt;&lt;/object&gt;&lt;object type=&quot;3&quot; unique_id=&quot;10850&quot;&gt;&lt;property id=&quot;20148&quot; value=&quot;5&quot;/&gt;&lt;property id=&quot;20300&quot; value=&quot;Slide 11 - &amp;quot;Bước 10: Hoàn thành cài đặt.&amp;quot;&quot;/&gt;&lt;property id=&quot;20307&quot; value=&quot;277&quot;/&gt;&lt;/object&gt;&lt;object type=&quot;3&quot; unique_id=&quot;11005&quot;&gt;&lt;property id=&quot;20148&quot; value=&quot;5&quot;/&gt;&lt;property id=&quot;20300&quot; value=&quot;Slide 3&quot;/&gt;&lt;property id=&quot;20307&quot; value=&quot;278&quot;/&gt;&lt;/object&gt;&lt;object type=&quot;3&quot; unique_id=&quot;11149&quot;&gt;&lt;property id=&quot;20148&quot; value=&quot;5&quot;/&gt;&lt;property id=&quot;20300&quot; value=&quot;Slide 12 - &amp;quot;SỬ DỤNG PHẦN MỀM ZOOM HIỆU QUẢ&amp;quot;&quot;/&gt;&lt;property id=&quot;20307&quot; value=&quot;281&quot;/&gt;&lt;/object&gt;&lt;object type=&quot;3&quot; unique_id=&quot;11150&quot;&gt;&lt;property id=&quot;20148&quot; value=&quot;5&quot;/&gt;&lt;property id=&quot;20300&quot; value=&quot;Slide 13 - &amp;quot;1. MỞ PHẦN MỀM ZOOM ĐÃ CÀI ĐẶT&amp;quot;&quot;/&gt;&lt;property id=&quot;20307&quot; value=&quot;279&quot;/&gt;&lt;/object&gt;&lt;object type=&quot;3&quot; unique_id=&quot;11151&quot;&gt;&lt;property id=&quot;20148&quot; value=&quot;5&quot;/&gt;&lt;property id=&quot;20300&quot; value=&quot;Slide 14 - &amp;quot;2. CHỈNH SỬA PASS CHO DỄ NHỚ&amp;quot;&quot;/&gt;&lt;property id=&quot;20307&quot; value=&quot;280&quot;/&gt;&lt;/object&gt;&lt;object type=&quot;3&quot; unique_id=&quot;11232&quot;&gt;&lt;property id=&quot;20148&quot; value=&quot;5&quot;/&gt;&lt;property id=&quot;20300&quot; value=&quot;Slide 15 - &amp;quot;3. Copy link gửi cho học sinh.&amp;quot;&quot;/&gt;&lt;property id=&quot;20307&quot; value=&quot;282&quot;/&gt;&lt;/object&gt;&lt;object type=&quot;3&quot; unique_id=&quot;11352&quot;&gt;&lt;property id=&quot;20148&quot; value=&quot;5&quot;/&gt;&lt;property id=&quot;20300&quot; value=&quot;Slide 16 - &amp;quot;4. Chỉnh sửa, cài đặt hình.&amp;quot;&quot;/&gt;&lt;property id=&quot;20307&quot; value=&quot;283&quot;/&gt;&lt;/object&gt;&lt;object type=&quot;3&quot; unique_id=&quot;11443&quot;&gt;&lt;property id=&quot;20148&quot; value=&quot;5&quot;/&gt;&lt;property id=&quot;20300&quot; value=&quot;Slide 17 - &amp;quot;4. Chỉnh sửa, cài đặt hình.&amp;quot;&quot;/&gt;&lt;property id=&quot;20307&quot; value=&quot;284&quot;/&gt;&lt;/object&gt;&lt;object type=&quot;3&quot; unique_id=&quot;11501&quot;&gt;&lt;property id=&quot;20148&quot; value=&quot;5&quot;/&gt;&lt;property id=&quot;20300&quot; value=&quot;Slide 18 - &amp;quot;4. Chỉnh sửa, cài đặt hình.&amp;quot;&quot;/&gt;&lt;property id=&quot;20307&quot; value=&quot;285&quot;/&gt;&lt;/object&gt;&lt;object type=&quot;3&quot; unique_id=&quot;11642&quot;&gt;&lt;property id=&quot;20148&quot; value=&quot;5&quot;/&gt;&lt;property id=&quot;20300&quot; value=&quot;Slide 19 - &amp;quot;5. Một số chức năng trong zoom.&amp;quot;&quot;/&gt;&lt;property id=&quot;20307&quot; value=&quot;286&quot;/&gt;&lt;/object&gt;&lt;object type=&quot;3&quot; unique_id=&quot;11724&quot;&gt;&lt;property id=&quot;20148&quot; value=&quot;5&quot;/&gt;&lt;property id=&quot;20300&quot; value=&quot;Slide 20&quot;/&gt;&lt;property id=&quot;20307&quot; value=&quot;287&quot;/&gt;&lt;/object&gt;&lt;object type=&quot;3&quot; unique_id=&quot;11791&quot;&gt;&lt;property id=&quot;20148&quot; value=&quot;5&quot;/&gt;&lt;property id=&quot;20300&quot; value=&quot;Slide 21 - &amp;quot;Khóa âm thanh&amp;quot;&quot;/&gt;&lt;property id=&quot;20307&quot; value=&quot;288&quot;/&gt;&lt;/object&gt;&lt;object type=&quot;3&quot; unique_id=&quot;11907&quot;&gt;&lt;property id=&quot;20148&quot; value=&quot;5&quot;/&gt;&lt;property id=&quot;20300&quot; value=&quot;Slide 22&quot;/&gt;&lt;property id=&quot;20307&quot; value=&quot;289&quot;/&gt;&lt;/object&gt;&lt;object type=&quot;3&quot; unique_id=&quot;12028&quot;&gt;&lt;property id=&quot;20148&quot; value=&quot;5&quot;/&gt;&lt;property id=&quot;20300&quot; value=&quot;Slide 23 - &amp;quot;Khóa phòng chat, không cho hs nhắn tin trong giờ học.&amp;quot;&quot;/&gt;&lt;property id=&quot;20307&quot; value=&quot;290&quot;/&gt;&lt;/object&gt;&lt;object type=&quot;3&quot; unique_id=&quot;12154&quot;&gt;&lt;property id=&quot;20148&quot; value=&quot;5&quot;/&gt;&lt;property id=&quot;20300&quot; value=&quot;Slide 24&quot;/&gt;&lt;property id=&quot;20307&quot; value=&quot;291&quot;/&gt;&lt;/object&gt;&lt;object type=&quot;3&quot; unique_id=&quot;12233&quot;&gt;&lt;property id=&quot;20148&quot; value=&quot;5&quot;/&gt;&lt;property id=&quot;20300&quot; value=&quot;Slide 25&quot;/&gt;&lt;property id=&quot;20307&quot; value=&quot;292&quot;/&gt;&lt;/object&gt;&lt;object type=&quot;3&quot; unique_id=&quot;12396&quot;&gt;&lt;property id=&quot;20148&quot; value=&quot;5&quot;/&gt;&lt;property id=&quot;20300&quot; value=&quot;Slide 26 - &amp;quot;Sau khi chia chọn share xong, thầy cô có thể mở bất cứ file nào mình muốn trình chiếu trong máy tính của mình.&amp;quot;&quot;/&gt;&lt;property id=&quot;20307&quot; value=&quot;293&quot;/&gt;&lt;/object&gt;&lt;object type=&quot;3&quot; unique_id=&quot;12514&quot;&gt;&lt;property id=&quot;20148&quot; value=&quot;5&quot;/&gt;&lt;property id=&quot;20300&quot; value=&quot;Slide 27&quot;/&gt;&lt;property id=&quot;20307&quot; value=&quot;296&quot;/&gt;&lt;/object&gt;&lt;object type=&quot;3&quot; unique_id=&quot;12515&quot;&gt;&lt;property id=&quot;20148&quot; value=&quot;5&quot;/&gt;&lt;property id=&quot;20300&quot; value=&quot;Slide 28 - &amp;quot;Click vào Annotate sẽ xuất hiện thanh công cụ này.&amp;quot;&quot;/&gt;&lt;property id=&quot;20307&quot; value=&quot;295&quot;/&gt;&lt;/object&gt;&lt;object type=&quot;3&quot; unique_id=&quot;12671&quot;&gt;&lt;property id=&quot;20148&quot; value=&quot;5&quot;/&gt;&lt;property id=&quot;20300&quot; value=&quot;Slide 29&quot;/&gt;&lt;property id=&quot;20307&quot; value=&quot;297&quot;/&gt;&lt;/object&gt;&lt;object type=&quot;3&quot; unique_id=&quot;12672&quot;&gt;&lt;property id=&quot;20148&quot; value=&quot;5&quot;/&gt;&lt;property id=&quot;20300&quot; value=&quot;Slide 30 - &amp;quot;Màn hình người học.&amp;quot;&quot;/&gt;&lt;property id=&quot;20307&quot; value=&quot;298&quot;/&gt;&lt;/object&gt;&lt;object type=&quot;3&quot; unique_id=&quot;12673&quot;&gt;&lt;property id=&quot;20148&quot; value=&quot;5&quot;/&gt;&lt;property id=&quot;20300&quot; value=&quot;Slide 31&quot;/&gt;&lt;property id=&quot;20307&quot; value=&quot;299&quot;/&gt;&lt;/object&gt;&lt;object type=&quot;3&quot; unique_id=&quot;12774&quot;&gt;&lt;property id=&quot;20148&quot; value=&quot;5&quot;/&gt;&lt;property id=&quot;20300&quot; value=&quot;Slide 32&quot;/&gt;&lt;property id=&quot;20307&quot; value=&quot;300&quot;/&gt;&lt;/object&gt;&lt;object type=&quot;3&quot; unique_id=&quot;12911&quot;&gt;&lt;property id=&quot;20148&quot; value=&quot;5&quot;/&gt;&lt;property id=&quot;20300&quot; value=&quot;Slide 33&quot;/&gt;&lt;property id=&quot;20307&quot; value=&quot;301&quot;/&gt;&lt;/object&gt;&lt;object type=&quot;3&quot; unique_id=&quot;12912&quot;&gt;&lt;property id=&quot;20148&quot; value=&quot;5&quot;/&gt;&lt;property id=&quot;20300&quot; value=&quot;Slide 35&quot;/&gt;&lt;property id=&quot;20307&quot; value=&quot;302&quot;/&gt;&lt;/object&gt;&lt;object type=&quot;3&quot; unique_id=&quot;13021&quot;&gt;&lt;property id=&quot;20148&quot; value=&quot;5&quot;/&gt;&lt;property id=&quot;20300&quot; value=&quot;Slide 34 - &amp;quot;Làm sao để giữ một ID và Passcode cố đinh (không bị đổi mỗi lần đăng nhập).&amp;quot;&quot;/&gt;&lt;property id=&quot;20307&quot; value=&quot;303&quot;/&gt;&lt;/object&gt;&lt;/object&gt;&lt;/object&gt;&lt;/database&gt;"/>
  <p:tag name="SECTOMILLISECCONVERTED" val="1"/>
</p:tagLst>
</file>

<file path=ppt/theme/theme1.xml><?xml version="1.0" encoding="utf-8"?>
<a:theme xmlns:a="http://schemas.openxmlformats.org/drawingml/2006/main" name="mau-5">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mau-5</Template>
  <TotalTime>24</TotalTime>
  <Words>445</Words>
  <Application>Microsoft Office PowerPoint</Application>
  <PresentationFormat>Custom</PresentationFormat>
  <Paragraphs>76</Paragraphs>
  <Slides>36</Slides>
  <Notes>18</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mau-5</vt:lpstr>
      <vt:lpstr>HƯỚNG DẪN CÀI ĐẶT VÀ SỬ DỤNG PHẦN MỀM ZOOM VỚI MAIL EDU</vt:lpstr>
      <vt:lpstr>                              Những lợi ích khi dÙNG email edu:  1. KHÔNG GIỚI HẠN THỜI GIAN SỬ DỤNG ZOOM MỖI TIẾT DẠY. 2. DUNG LƯỢNG GOOGLE DRIVE MIỄN PHÍ LÊN ĐẾN 100TB. 3. OFFICE 365 MIỄN PHÍ HOÀN TOÀN. 4. NHIỀU ƯU ĐÃI MIỄN PHÍ KHI SỬ DỤNG ỨNG DỤNG GitHub (CANVA PRO). </vt:lpstr>
      <vt:lpstr>PowerPoint Presentation</vt:lpstr>
      <vt:lpstr>PowerPoint Presentation</vt:lpstr>
      <vt:lpstr>PowerPoint Presentation</vt:lpstr>
      <vt:lpstr>Bước 4: Nhập địa chỉ mail.edu. Chọn Đăng kí </vt:lpstr>
      <vt:lpstr>Bước 5: Mở 1 cửa sổ web mới: portal.office.com</vt:lpstr>
      <vt:lpstr>Bước 6: Vào outloook để lấy mail</vt:lpstr>
      <vt:lpstr>Bước 7: Nhấn vào chỗ khoanh tròn.</vt:lpstr>
      <vt:lpstr>Bước 8: Nhấn vào chỗ khoanh tròn.</vt:lpstr>
      <vt:lpstr>Bước 9: Đặt tên tài khoản, xác nhận mật khẩu.</vt:lpstr>
      <vt:lpstr>Bước 10: Hoàn thành cài đặt.</vt:lpstr>
      <vt:lpstr>SỬ DỤNG PHẦN MỀM ZOOM HIỆU QUẢ</vt:lpstr>
      <vt:lpstr>1. MỞ PHẦN MỀM ZOOM ĐÃ CÀI ĐẶT</vt:lpstr>
      <vt:lpstr>2. CHỈNH SỬA PASS CHO DỄ NHỚ</vt:lpstr>
      <vt:lpstr>3. Copy link gửi cho học sinh.</vt:lpstr>
      <vt:lpstr>4. Chỉnh sửa, cài đặt hình.</vt:lpstr>
      <vt:lpstr>4. Chỉnh sửa, cài đặt hình.</vt:lpstr>
      <vt:lpstr>4. Chỉnh sửa, cài đặt hình.</vt:lpstr>
      <vt:lpstr>5. Một số chức năng trong zoom.</vt:lpstr>
      <vt:lpstr>PowerPoint Presentation</vt:lpstr>
      <vt:lpstr>Khóa âm thanh</vt:lpstr>
      <vt:lpstr>PowerPoint Presentation</vt:lpstr>
      <vt:lpstr>Khóa phòng chat, không cho hs nhắn tin trong giờ học.</vt:lpstr>
      <vt:lpstr>PowerPoint Presentation</vt:lpstr>
      <vt:lpstr>PowerPoint Presentation</vt:lpstr>
      <vt:lpstr>Sau khi chia chọn share xong, thầy cô có thể mở bất cứ file nào mình muốn trình chiếu trong máy tính của mình.</vt:lpstr>
      <vt:lpstr>PowerPoint Presentation</vt:lpstr>
      <vt:lpstr>Click vào Annotate sẽ xuất hiện thanh công cụ này.</vt:lpstr>
      <vt:lpstr>PowerPoint Presentation</vt:lpstr>
      <vt:lpstr>Màn hình người học.</vt:lpstr>
      <vt:lpstr>PowerPoint Presentation</vt:lpstr>
      <vt:lpstr>PowerPoint Presentation</vt:lpstr>
      <vt:lpstr>PowerPoint Presentation</vt:lpstr>
      <vt:lpstr>Làm sao để giữ một ID và Passcode cố đinh (không bị đổi mỗi lần đăng nhập).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CÀI ĐẶT VÀ SỬ DỤNG HIỆU QUẢ PHẦN MỀM ZOOM</dc:title>
  <dc:creator>Windows User</dc:creator>
  <cp:lastModifiedBy>hp</cp:lastModifiedBy>
  <cp:revision>103</cp:revision>
  <dcterms:created xsi:type="dcterms:W3CDTF">2021-09-02T02:04:00Z</dcterms:created>
  <dcterms:modified xsi:type="dcterms:W3CDTF">2023-04-18T06:57:16Z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05CE17DABB894F139D708FD5B0626CD3</vt:lpwstr>
  </property>
  <property fmtid="{D5CDD505-2E9C-101B-9397-08002B2CF9AE}" pid="3" name="KSOProductBuildVer">
    <vt:lpwstr>1033-11.2.0.10323</vt:lpwstr>
  </property>
</Properties>
</file>