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8" r:id="rId4"/>
    <p:sldId id="259" r:id="rId5"/>
    <p:sldId id="260" r:id="rId6"/>
    <p:sldId id="265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24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9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8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1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4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3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8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8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2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3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2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3D27D-C95C-46AA-A373-C9BDF6C43E1C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DA708-67F1-4758-8F3A-3AA298F75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9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019B11-9BA0-42B4-973B-72850BEAAAE1}"/>
              </a:ext>
            </a:extLst>
          </p:cNvPr>
          <p:cNvSpPr txBox="1">
            <a:spLocks/>
          </p:cNvSpPr>
          <p:nvPr/>
        </p:nvSpPr>
        <p:spPr>
          <a:xfrm>
            <a:off x="431475" y="1844824"/>
            <a:ext cx="792088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3600" dirty="0">
                <a:solidFill>
                  <a:srgbClr val="FF0000"/>
                </a:solidFill>
              </a:rPr>
              <a:t>Thứ hai ngày 27 tháng 9 năm 2021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u="sng" dirty="0">
                <a:solidFill>
                  <a:srgbClr val="FF0000"/>
                </a:solidFill>
              </a:rPr>
              <a:t>Toán (tiết 1)</a:t>
            </a:r>
            <a:br>
              <a:rPr lang="vi-VN" sz="3600" dirty="0">
                <a:solidFill>
                  <a:srgbClr val="FF0000"/>
                </a:solidFill>
              </a:rPr>
            </a:br>
            <a:r>
              <a:rPr lang="vi-VN" sz="3600" u="sng" dirty="0">
                <a:solidFill>
                  <a:srgbClr val="FF0000"/>
                </a:solidFill>
              </a:rPr>
              <a:t>Bài 4</a:t>
            </a:r>
            <a:r>
              <a:rPr lang="vi-VN" sz="3600" dirty="0">
                <a:solidFill>
                  <a:srgbClr val="FF0000"/>
                </a:solidFill>
              </a:rPr>
              <a:t>: Các số có sáu chữ số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52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43">
        <p:fade/>
      </p:transition>
    </mc:Choice>
    <mc:Fallback xmlns="">
      <p:transition spd="med" advTm="5643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473" y="1340768"/>
            <a:ext cx="7416824" cy="26642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vi-VN" sz="3600" dirty="0">
                <a:solidFill>
                  <a:srgbClr val="FF0000"/>
                </a:solidFill>
                <a:latin typeface="+mj-lt"/>
              </a:rPr>
              <a:t>MỤC TIÊU</a:t>
            </a:r>
          </a:p>
          <a:p>
            <a:pPr marL="457200" indent="-457200">
              <a:buFontTx/>
              <a:buChar char="-"/>
            </a:pPr>
            <a:r>
              <a:rPr lang="vi-VN" sz="3600" dirty="0">
                <a:solidFill>
                  <a:srgbClr val="FF0000"/>
                </a:solidFill>
                <a:latin typeface="+mj-lt"/>
              </a:rPr>
              <a:t>Viết và đọc được các số có đến sáu chữ số.</a:t>
            </a:r>
          </a:p>
          <a:p>
            <a:pPr marL="457200" indent="-457200">
              <a:buFontTx/>
              <a:buChar char="-"/>
            </a:pPr>
            <a:r>
              <a:rPr lang="vi-VN" sz="3600" dirty="0">
                <a:solidFill>
                  <a:srgbClr val="FF0000"/>
                </a:solidFill>
                <a:latin typeface="+mj-lt"/>
              </a:rPr>
              <a:t>Biết giá trị của mỗi chữ số theo vị trí của nó trong mỗi số</a:t>
            </a:r>
            <a:endParaRPr lang="en-US" sz="3600" dirty="0">
              <a:solidFill>
                <a:srgbClr val="FF0000"/>
              </a:solidFill>
              <a:latin typeface="+mj-lt"/>
            </a:endParaRPr>
          </a:p>
          <a:p>
            <a:endParaRPr lang="en-US" sz="36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484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575"/>
    </mc:Choice>
    <mc:Fallback xmlns="">
      <p:transition spd="slow" advTm="3157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363668" cy="1512168"/>
          </a:xfrm>
        </p:spPr>
        <p:txBody>
          <a:bodyPr>
            <a:noAutofit/>
          </a:bodyPr>
          <a:lstStyle/>
          <a:p>
            <a:pPr algn="l"/>
            <a:r>
              <a:rPr lang="vi-VN" sz="3600" u="sng" dirty="0">
                <a:solidFill>
                  <a:srgbClr val="FF0000"/>
                </a:solidFill>
              </a:rPr>
              <a:t>Nhiệm vụ 2</a:t>
            </a:r>
            <a:r>
              <a:rPr lang="vi-VN" sz="3600" dirty="0">
                <a:solidFill>
                  <a:srgbClr val="FF0000"/>
                </a:solidFill>
              </a:rPr>
              <a:t>: </a:t>
            </a:r>
            <a:r>
              <a:rPr lang="vi-VN" sz="3600" dirty="0"/>
              <a:t>Các em đọc kĩ nội dung ở nhiệm vụ 2 trang 9 và nghe cô hướng dẫn.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48880"/>
            <a:ext cx="7992888" cy="41764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vi-VN" dirty="0">
                <a:solidFill>
                  <a:srgbClr val="FF0000"/>
                </a:solidFill>
              </a:rPr>
              <a:t>a/ Đơn vị. Chục. Trăm</a:t>
            </a:r>
          </a:p>
          <a:p>
            <a:pPr marL="0" indent="0">
              <a:buNone/>
            </a:pPr>
            <a:r>
              <a:rPr lang="vi-VN" dirty="0"/>
              <a:t>1 đơn vị             1 chục                1 trăm</a:t>
            </a:r>
          </a:p>
          <a:p>
            <a:pPr marL="0" indent="0">
              <a:buNone/>
            </a:pPr>
            <a:r>
              <a:rPr lang="vi-VN" dirty="0"/>
              <a:t>Viết số: 1           Viết số: 10          Viết số: 100</a:t>
            </a:r>
          </a:p>
          <a:p>
            <a:pPr marL="0" indent="0">
              <a:buNone/>
            </a:pPr>
            <a:r>
              <a:rPr lang="vi-VN" dirty="0">
                <a:solidFill>
                  <a:srgbClr val="FF0000"/>
                </a:solidFill>
              </a:rPr>
              <a:t>b/ Nghìn. Chục nghìn. Trăm nghìn.</a:t>
            </a:r>
          </a:p>
          <a:p>
            <a:pPr marL="0" indent="0">
              <a:buNone/>
            </a:pPr>
            <a:r>
              <a:rPr lang="vi-VN" dirty="0"/>
              <a:t>10 trăm = 1 nghìn       10 nghìn = 1chục nghìn </a:t>
            </a:r>
          </a:p>
          <a:p>
            <a:pPr marL="0" indent="0">
              <a:buNone/>
            </a:pPr>
            <a:r>
              <a:rPr lang="vi-VN" dirty="0"/>
              <a:t>Viết số: 1000               Viết số: 10 000</a:t>
            </a:r>
          </a:p>
          <a:p>
            <a:pPr marL="0" indent="0">
              <a:buNone/>
            </a:pPr>
            <a:r>
              <a:rPr lang="vi-VN" dirty="0"/>
              <a:t>              10 chục nghìn = 1 trăm nghìn</a:t>
            </a:r>
          </a:p>
          <a:p>
            <a:pPr marL="0" indent="0">
              <a:buNone/>
            </a:pPr>
            <a:r>
              <a:rPr lang="vi-VN" dirty="0"/>
              <a:t>              Viết số: 100 000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67235"/>
      </p:ext>
    </p:extLst>
  </p:cSld>
  <p:clrMapOvr>
    <a:masterClrMapping/>
  </p:clrMapOvr>
  <p:transition spd="slow" advTm="115395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764704"/>
            <a:ext cx="7067128" cy="1800200"/>
          </a:xfrm>
        </p:spPr>
        <p:txBody>
          <a:bodyPr>
            <a:normAutofit fontScale="90000"/>
          </a:bodyPr>
          <a:lstStyle/>
          <a:p>
            <a:pPr algn="l"/>
            <a:r>
              <a:rPr lang="vi-VN" u="sng" dirty="0">
                <a:solidFill>
                  <a:srgbClr val="FF0000"/>
                </a:solidFill>
              </a:rPr>
              <a:t>Ví dụ</a:t>
            </a:r>
            <a:r>
              <a:rPr lang="vi-VN" dirty="0">
                <a:solidFill>
                  <a:srgbClr val="FF0000"/>
                </a:solidFill>
              </a:rPr>
              <a:t>: </a:t>
            </a:r>
            <a:r>
              <a:rPr lang="vi-VN" dirty="0"/>
              <a:t>Có 1 trăm nghìn, 2 chục nghìn, 3 nghìn, 1 trăm, 4 chục và 5 đơn vị.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752460"/>
              </p:ext>
            </p:extLst>
          </p:nvPr>
        </p:nvGraphicFramePr>
        <p:xfrm>
          <a:off x="899593" y="2996952"/>
          <a:ext cx="7723707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7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0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321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Trăm</a:t>
                      </a:r>
                      <a:r>
                        <a:rPr lang="vi-VN" sz="2000" baseline="0" dirty="0"/>
                        <a:t> nghìn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Chục</a:t>
                      </a:r>
                      <a:r>
                        <a:rPr lang="vi-VN" sz="2000" baseline="0" dirty="0"/>
                        <a:t> nghìn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Nghìn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Trăm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Chục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Đơn</a:t>
                      </a:r>
                      <a:r>
                        <a:rPr lang="vi-VN" sz="2000" baseline="0" dirty="0"/>
                        <a:t> vị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Đọc</a:t>
                      </a:r>
                      <a:r>
                        <a:rPr lang="vi-VN" sz="2000" baseline="0" dirty="0"/>
                        <a:t> số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/>
                        <a:t>Một</a:t>
                      </a:r>
                      <a:r>
                        <a:rPr lang="vi-VN" sz="2000" baseline="0" dirty="0"/>
                        <a:t> trăm hai ba nghìn một trăm bốn mươi lăm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9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77605">
        <p14:reveal/>
      </p:transition>
    </mc:Choice>
    <mc:Fallback xmlns="">
      <p:transition spd="slow" advTm="7760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842" y="23414"/>
            <a:ext cx="7139136" cy="1152128"/>
          </a:xfrm>
        </p:spPr>
        <p:txBody>
          <a:bodyPr>
            <a:normAutofit fontScale="90000"/>
          </a:bodyPr>
          <a:lstStyle/>
          <a:p>
            <a:r>
              <a:rPr lang="vi-VN" u="sng" dirty="0">
                <a:solidFill>
                  <a:srgbClr val="FF0000"/>
                </a:solidFill>
              </a:rPr>
              <a:t>Nhiệm vụ 3</a:t>
            </a:r>
            <a:r>
              <a:rPr lang="vi-VN" dirty="0"/>
              <a:t>: Các em viết theo mẫu (trang 10)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020228"/>
              </p:ext>
            </p:extLst>
          </p:nvPr>
        </p:nvGraphicFramePr>
        <p:xfrm>
          <a:off x="395536" y="1700808"/>
          <a:ext cx="8640961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32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12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Viết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số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Trăm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nghìn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Chục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nghìn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Nghìn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Trăm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Chục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Đơn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Vị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Đọc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số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356 871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Ba trăm</a:t>
                      </a:r>
                      <a:r>
                        <a:rPr lang="vi-VN" baseline="0" dirty="0"/>
                        <a:t> năm mươi sáu nghìn tám trăm bảy mươi mốt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dirty="0"/>
                    </a:p>
                    <a:p>
                      <a:pPr algn="ctr"/>
                      <a:endParaRPr lang="vi-VN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Hai trăm</a:t>
                      </a:r>
                      <a:r>
                        <a:rPr lang="vi-VN" baseline="0" dirty="0"/>
                        <a:t> bốn mươi lăm nghìn sáu trăm chín mươi hai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035335"/>
      </p:ext>
    </p:extLst>
  </p:cSld>
  <p:clrMapOvr>
    <a:masterClrMapping/>
  </p:clrMapOvr>
  <p:transition spd="slow" advTm="150114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983132"/>
              </p:ext>
            </p:extLst>
          </p:nvPr>
        </p:nvGraphicFramePr>
        <p:xfrm>
          <a:off x="1115616" y="762352"/>
          <a:ext cx="7416824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8072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Viết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số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Trăm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nghìn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Chục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nghìn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Nghìn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Trăm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Chục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Đơn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vị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FF00"/>
                          </a:solidFill>
                        </a:rPr>
                        <a:t>Đọc</a:t>
                      </a:r>
                      <a:r>
                        <a:rPr lang="vi-VN" baseline="0" dirty="0">
                          <a:solidFill>
                            <a:srgbClr val="FFFF00"/>
                          </a:solidFill>
                        </a:rPr>
                        <a:t> số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356 871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Ba</a:t>
                      </a:r>
                      <a:r>
                        <a:rPr lang="vi-VN" baseline="0" dirty="0"/>
                        <a:t> trăm năm mươi sáu nghìn tám trăm bảy mươi mốt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0000"/>
                          </a:solidFill>
                        </a:rPr>
                        <a:t>436 572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0000"/>
                          </a:solidFill>
                        </a:rPr>
                        <a:t>Bốn</a:t>
                      </a:r>
                      <a:r>
                        <a:rPr lang="vi-VN" baseline="0" dirty="0">
                          <a:solidFill>
                            <a:srgbClr val="FF0000"/>
                          </a:solidFill>
                        </a:rPr>
                        <a:t> trăm ba mươi sáu nghìn năm trăm bảy mươi hai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72"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0000"/>
                          </a:solidFill>
                        </a:rPr>
                        <a:t>245 692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Hai trăm</a:t>
                      </a:r>
                      <a:r>
                        <a:rPr lang="vi-VN" baseline="0" dirty="0"/>
                        <a:t> bốn lăm nghìn sáu trăm chín mươi hai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380921"/>
      </p:ext>
    </p:extLst>
  </p:cSld>
  <p:clrMapOvr>
    <a:masterClrMapping/>
  </p:clrMapOvr>
  <p:transition spd="slow" advTm="169559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00201"/>
            <a:ext cx="7200800" cy="4133056"/>
          </a:xfrm>
        </p:spPr>
        <p:txBody>
          <a:bodyPr/>
          <a:lstStyle/>
          <a:p>
            <a:pPr marL="0" indent="0" algn="ctr">
              <a:buNone/>
            </a:pPr>
            <a:r>
              <a:rPr lang="vi-VN" sz="4000" dirty="0">
                <a:solidFill>
                  <a:srgbClr val="00B050"/>
                </a:solidFill>
              </a:rPr>
              <a:t>Tiết học của chúng ta đến đây là kết thúc. Cô chúc các em học giỏi.</a:t>
            </a:r>
          </a:p>
          <a:p>
            <a:pPr marL="0" indent="0" algn="ctr">
              <a:buNone/>
            </a:pPr>
            <a:r>
              <a:rPr lang="vi-VN" sz="4000" dirty="0">
                <a:solidFill>
                  <a:srgbClr val="00B050"/>
                </a:solidFill>
              </a:rPr>
              <a:t>    Các em ôn lại bài hôm nay và chuẩn bị tiết 2 của bài nhé!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7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655"/>
    </mc:Choice>
    <mc:Fallback xmlns="">
      <p:transition spd="slow" advTm="4265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363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Nhiệm vụ 2: Các em đọc kĩ nội dung ở nhiệm vụ 2 trang 9 và nghe cô hướng dẫn.</vt:lpstr>
      <vt:lpstr>Ví dụ: Có 1 trăm nghìn, 2 chục nghìn, 3 nghìn, 1 trăm, 4 chục và 5 đơn vị.</vt:lpstr>
      <vt:lpstr>Nhiệm vụ 3: Các em viết theo mẫu (trang 10)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LỚP 4 BÀI 4: CÁC SỐ CÓ SÁU CHỮ SỐ (2 TIÊT</dc:title>
  <dc:creator>Loi Hoang</dc:creator>
  <cp:lastModifiedBy>Windows 10</cp:lastModifiedBy>
  <cp:revision>50</cp:revision>
  <dcterms:created xsi:type="dcterms:W3CDTF">2021-08-23T00:50:12Z</dcterms:created>
  <dcterms:modified xsi:type="dcterms:W3CDTF">2021-09-26T01:24:55Z</dcterms:modified>
</cp:coreProperties>
</file>