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sorterViewPr>
    <p:cViewPr>
      <p:scale>
        <a:sx n="104" d="100"/>
        <a:sy n="10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6957"/>
            <a:ext cx="8839200" cy="707886"/>
          </a:xfrm>
          <a:prstGeom prst="rect">
            <a:avLst/>
          </a:prstGeom>
          <a:noFill/>
        </p:spPr>
        <p:txBody>
          <a:bodyPr wrap="square" rtlCol="0">
            <a:spAutoFit/>
          </a:bodyPr>
          <a:lstStyle/>
          <a:p>
            <a:r>
              <a:rPr lang="en-US" sz="2000" smtClean="0">
                <a:latin typeface="Times New Roman" pitchFamily="18" charset="0"/>
                <a:cs typeface="Times New Roman" pitchFamily="18" charset="0"/>
              </a:rPr>
              <a:t>TV5-Tuần </a:t>
            </a:r>
            <a:r>
              <a:rPr lang="en-US" sz="2000" smtClean="0">
                <a:latin typeface="Times New Roman" pitchFamily="18" charset="0"/>
                <a:cs typeface="Times New Roman" pitchFamily="18" charset="0"/>
              </a:rPr>
              <a:t>5                                          </a:t>
            </a:r>
            <a:r>
              <a:rPr lang="en-US" sz="2000" dirty="0" smtClean="0">
                <a:solidFill>
                  <a:srgbClr val="FF0000"/>
                </a:solidFill>
                <a:latin typeface="Times New Roman" pitchFamily="18" charset="0"/>
                <a:cs typeface="Times New Roman" pitchFamily="18" charset="0"/>
              </a:rPr>
              <a:t>BÀI 5A           </a:t>
            </a:r>
          </a:p>
          <a:p>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Lầu</a:t>
            </a:r>
            <a:r>
              <a:rPr lang="en-US" sz="2000" dirty="0" smtClean="0">
                <a:solidFill>
                  <a:srgbClr val="FF0000"/>
                </a:solidFill>
                <a:latin typeface="Times New Roman" pitchFamily="18" charset="0"/>
                <a:cs typeface="Times New Roman" pitchFamily="18" charset="0"/>
              </a:rPr>
              <a:t>         TÌNH HỮU NGHỊ (2 </a:t>
            </a:r>
            <a:r>
              <a:rPr lang="en-US" sz="2000" dirty="0" err="1" smtClean="0">
                <a:solidFill>
                  <a:srgbClr val="FF0000"/>
                </a:solidFill>
                <a:latin typeface="Times New Roman" pitchFamily="18" charset="0"/>
                <a:cs typeface="Times New Roman" pitchFamily="18" charset="0"/>
              </a:rPr>
              <a:t>tiết</a:t>
            </a:r>
            <a:r>
              <a:rPr lang="en-US" sz="2000" dirty="0" smtClean="0">
                <a:solidFill>
                  <a:srgbClr val="FF0000"/>
                </a:solidFill>
                <a:latin typeface="Times New Roman" pitchFamily="18" charset="0"/>
                <a:cs typeface="Times New Roman" pitchFamily="18" charset="0"/>
              </a:rPr>
              <a:t>)</a:t>
            </a:r>
            <a:endParaRPr lang="en-US" sz="2000" dirty="0">
              <a:solidFill>
                <a:srgbClr val="FF0000"/>
              </a:solidFill>
              <a:latin typeface="Times New Roman" pitchFamily="18" charset="0"/>
              <a:cs typeface="Times New Roman" pitchFamily="18" charset="0"/>
            </a:endParaRPr>
          </a:p>
        </p:txBody>
      </p:sp>
      <p:sp>
        <p:nvSpPr>
          <p:cNvPr id="5" name="TextBox 4"/>
          <p:cNvSpPr txBox="1"/>
          <p:nvPr/>
        </p:nvSpPr>
        <p:spPr>
          <a:xfrm>
            <a:off x="3200400" y="877862"/>
            <a:ext cx="3276600" cy="400110"/>
          </a:xfrm>
          <a:prstGeom prst="rect">
            <a:avLst/>
          </a:prstGeom>
          <a:noFill/>
        </p:spPr>
        <p:txBody>
          <a:bodyPr wrap="square" rtlCol="0">
            <a:spAutoFit/>
          </a:bodyPr>
          <a:lstStyle/>
          <a:p>
            <a:r>
              <a:rPr lang="en-US" sz="2000" dirty="0" smtClean="0">
                <a:latin typeface="Times New Roman" pitchFamily="18" charset="0"/>
                <a:cs typeface="Times New Roman" pitchFamily="18" charset="0"/>
              </a:rPr>
              <a:t>A. HOẠT ĐỘNG CƠ BẢN</a:t>
            </a:r>
          </a:p>
        </p:txBody>
      </p:sp>
      <p:sp>
        <p:nvSpPr>
          <p:cNvPr id="6" name="TextBox 5"/>
          <p:cNvSpPr txBox="1"/>
          <p:nvPr/>
        </p:nvSpPr>
        <p:spPr>
          <a:xfrm>
            <a:off x="533400" y="1302943"/>
            <a:ext cx="8382000" cy="984885"/>
          </a:xfrm>
          <a:prstGeom prst="rect">
            <a:avLst/>
          </a:prstGeom>
          <a:noFill/>
        </p:spPr>
        <p:txBody>
          <a:bodyPr wrap="square" rtlCol="0">
            <a:spAutoFit/>
          </a:bodyPr>
          <a:lstStyle/>
          <a:p>
            <a:r>
              <a:rPr lang="vi-VN" sz="2000" b="1" dirty="0" smtClean="0">
                <a:latin typeface="+mj-lt"/>
              </a:rPr>
              <a:t>1</a:t>
            </a:r>
            <a:r>
              <a:rPr lang="en-US" sz="2000" b="1" dirty="0" smtClean="0">
                <a:latin typeface="+mj-lt"/>
              </a:rPr>
              <a:t>.</a:t>
            </a:r>
            <a:r>
              <a:rPr lang="vi-VN" sz="2000" b="1" dirty="0">
                <a:latin typeface="+mj-lt"/>
              </a:rPr>
              <a:t> Hãy kể những điều em biết về sự giúp đỡ của bạn bè năm châu dành cho Việt Nam</a:t>
            </a:r>
            <a:r>
              <a:rPr lang="en-US" sz="2000" b="1" dirty="0">
                <a:latin typeface="+mj-lt"/>
              </a:rPr>
              <a:t> </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trang</a:t>
            </a:r>
            <a:r>
              <a:rPr lang="en-US" sz="2000" b="1" dirty="0">
                <a:latin typeface="Times New Roman" pitchFamily="18" charset="0"/>
                <a:cs typeface="Times New Roman" pitchFamily="18" charset="0"/>
              </a:rPr>
              <a:t> 48</a:t>
            </a:r>
            <a:r>
              <a:rPr lang="en-US" sz="2000" b="1" dirty="0" smtClean="0">
                <a:latin typeface="Times New Roman" pitchFamily="18" charset="0"/>
                <a:cs typeface="Times New Roman" pitchFamily="18" charset="0"/>
              </a:rPr>
              <a:t>)</a:t>
            </a:r>
            <a:endParaRPr lang="vi-VN" sz="2000" dirty="0">
              <a:latin typeface="+mj-lt"/>
            </a:endParaRPr>
          </a:p>
          <a:p>
            <a:endParaRPr lang="en-US" dirty="0"/>
          </a:p>
        </p:txBody>
      </p:sp>
      <p:pic>
        <p:nvPicPr>
          <p:cNvPr id="1026" name="Picture 2" descr="https://img.loigiaihay.com/picture/2019/0918/5a-a-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374" y="2057400"/>
            <a:ext cx="3171825" cy="22098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066800" y="4282203"/>
            <a:ext cx="1905000" cy="400110"/>
          </a:xfrm>
          <a:prstGeom prst="rect">
            <a:avLst/>
          </a:prstGeom>
          <a:noFill/>
        </p:spPr>
        <p:txBody>
          <a:bodyPr wrap="square" rtlCol="0">
            <a:spAutoFit/>
          </a:bodyPr>
          <a:lstStyle/>
          <a:p>
            <a:r>
              <a:rPr lang="en-US" sz="2000" dirty="0" err="1">
                <a:latin typeface="Times New Roman" pitchFamily="18" charset="0"/>
                <a:cs typeface="Times New Roman" pitchFamily="18" charset="0"/>
              </a:rPr>
              <a:t>Cầu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Mỹ</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Thuận</a:t>
            </a:r>
            <a:endParaRPr lang="en-US" sz="2000" dirty="0">
              <a:latin typeface="Times New Roman" pitchFamily="18" charset="0"/>
              <a:cs typeface="Times New Roman" pitchFamily="18" charset="0"/>
            </a:endParaRPr>
          </a:p>
        </p:txBody>
      </p:sp>
      <p:sp>
        <p:nvSpPr>
          <p:cNvPr id="8" name="TextBox 7"/>
          <p:cNvSpPr txBox="1"/>
          <p:nvPr/>
        </p:nvSpPr>
        <p:spPr>
          <a:xfrm>
            <a:off x="4076700" y="2057400"/>
            <a:ext cx="4800600" cy="2462213"/>
          </a:xfrm>
          <a:prstGeom prst="rect">
            <a:avLst/>
          </a:prstGeom>
          <a:noFill/>
        </p:spPr>
        <p:txBody>
          <a:bodyPr wrap="square" rtlCol="0">
            <a:spAutoFit/>
          </a:bodyPr>
          <a:lstStyle/>
          <a:p>
            <a:r>
              <a:rPr lang="vi-VN" sz="2200" dirty="0">
                <a:latin typeface="Times New Roman" pitchFamily="18" charset="0"/>
                <a:cs typeface="Times New Roman" pitchFamily="18" charset="0"/>
              </a:rPr>
              <a:t>Cầu Mỹ Thuận là chiếc cầu treo dây văng đầu tiên và lớn nhất ở Việt Nam và Đông Nam Á, là công trình hợp tác hữu nghị Việt Nam - Ô-xtrây-li-a. Cầu nối 2 tỉnh Vĩnh Long và Tiền Giang, dài 1535m, mặt cầu rộng 22,6m, có 4 làn xe chạy và 2 làn bộ hành</a:t>
            </a:r>
            <a:r>
              <a:rPr lang="vi-VN" sz="2200" dirty="0" smtClean="0">
                <a:latin typeface="Times New Roman" pitchFamily="18" charset="0"/>
                <a:cs typeface="Times New Roman" pitchFamily="18" charset="0"/>
              </a:rPr>
              <a:t>.</a:t>
            </a:r>
            <a:endParaRPr lang="en-US" sz="2200" dirty="0"/>
          </a:p>
        </p:txBody>
      </p:sp>
      <p:sp>
        <p:nvSpPr>
          <p:cNvPr id="3" name="TextBox 2"/>
          <p:cNvSpPr txBox="1"/>
          <p:nvPr/>
        </p:nvSpPr>
        <p:spPr>
          <a:xfrm>
            <a:off x="533400" y="4800600"/>
            <a:ext cx="8343900" cy="1631216"/>
          </a:xfrm>
          <a:prstGeom prst="rect">
            <a:avLst/>
          </a:prstGeom>
          <a:noFill/>
        </p:spPr>
        <p:txBody>
          <a:bodyPr wrap="square" rtlCol="0">
            <a:spAutoFit/>
          </a:bodyPr>
          <a:lstStyle/>
          <a:p>
            <a:r>
              <a:rPr lang="en-US" sz="2000" dirty="0" smtClean="0">
                <a:latin typeface="Times New Roman" pitchFamily="18" charset="0"/>
                <a:cs typeface="Times New Roman" pitchFamily="18" charset="0"/>
              </a:rPr>
              <a:t>GT: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quốc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ta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ta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Thăng</a:t>
            </a:r>
            <a:r>
              <a:rPr lang="en-US" sz="2000" dirty="0" smtClean="0">
                <a:latin typeface="Times New Roman" pitchFamily="18" charset="0"/>
                <a:cs typeface="Times New Roman" pitchFamily="18" charset="0"/>
              </a:rPr>
              <a:t> Long,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hữu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ta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Xô</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4065257970"/>
      </p:ext>
    </p:extLst>
  </p:cSld>
  <p:clrMapOvr>
    <a:masterClrMapping/>
  </p:clrMapOvr>
  <mc:AlternateContent xmlns:mc="http://schemas.openxmlformats.org/markup-compatibility/2006" xmlns:p14="http://schemas.microsoft.com/office/powerpoint/2010/main">
    <mc:Choice Requires="p14">
      <p:transition spd="slow" p14:dur="2000" advTm="74058"/>
    </mc:Choice>
    <mc:Fallback xmlns="">
      <p:transition spd="slow" advTm="74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7924800" cy="707886"/>
          </a:xfrm>
          <a:prstGeom prst="rect">
            <a:avLst/>
          </a:prstGeom>
          <a:noFill/>
        </p:spPr>
        <p:txBody>
          <a:bodyPr wrap="square" rtlCol="0">
            <a:spAutoFit/>
          </a:bodyPr>
          <a:lstStyle/>
          <a:p>
            <a:r>
              <a:rPr lang="vi-VN" sz="2000" b="1" dirty="0">
                <a:latin typeface="+mj-lt"/>
              </a:rPr>
              <a:t>Câu </a:t>
            </a:r>
            <a:r>
              <a:rPr lang="vi-VN" sz="2000" b="1" dirty="0" smtClean="0">
                <a:latin typeface="+mj-lt"/>
              </a:rPr>
              <a:t>2</a:t>
            </a:r>
            <a:r>
              <a:rPr lang="en-US" sz="2000" b="1" dirty="0" smtClean="0">
                <a:latin typeface="+mj-lt"/>
              </a:rPr>
              <a:t> -</a:t>
            </a:r>
            <a:r>
              <a:rPr lang="vi-VN" sz="2000" b="1" dirty="0">
                <a:latin typeface="+mj-lt"/>
              </a:rPr>
              <a:t>Nghe thầy đọc bài văn sau</a:t>
            </a:r>
            <a:r>
              <a:rPr lang="vi-VN" sz="2000" b="1" dirty="0" smtClean="0">
                <a:latin typeface="+mj-lt"/>
              </a:rPr>
              <a:t>:</a:t>
            </a:r>
            <a:endParaRPr lang="vi-VN" sz="2000" dirty="0">
              <a:latin typeface="+mj-lt"/>
            </a:endParaRPr>
          </a:p>
          <a:p>
            <a:r>
              <a:rPr lang="en-US" sz="2000" b="1" dirty="0" smtClean="0">
                <a:latin typeface="+mj-lt"/>
              </a:rPr>
              <a:t>                                             </a:t>
            </a:r>
            <a:r>
              <a:rPr lang="vi-VN" sz="2000" b="1" dirty="0" smtClean="0">
                <a:latin typeface="+mj-lt"/>
              </a:rPr>
              <a:t>Một </a:t>
            </a:r>
            <a:r>
              <a:rPr lang="vi-VN" sz="2000" b="1" dirty="0">
                <a:latin typeface="+mj-lt"/>
              </a:rPr>
              <a:t>chuyên gia máy </a:t>
            </a:r>
            <a:r>
              <a:rPr lang="vi-VN" sz="2000" b="1" dirty="0" smtClean="0">
                <a:latin typeface="+mj-lt"/>
              </a:rPr>
              <a:t>xúc</a:t>
            </a:r>
            <a:endParaRPr lang="vi-VN" sz="2000" dirty="0">
              <a:latin typeface="+mj-lt"/>
            </a:endParaRPr>
          </a:p>
        </p:txBody>
      </p:sp>
      <p:sp>
        <p:nvSpPr>
          <p:cNvPr id="5" name="TextBox 4"/>
          <p:cNvSpPr txBox="1"/>
          <p:nvPr/>
        </p:nvSpPr>
        <p:spPr>
          <a:xfrm>
            <a:off x="304800" y="753731"/>
            <a:ext cx="8686800" cy="3139321"/>
          </a:xfrm>
          <a:prstGeom prst="rect">
            <a:avLst/>
          </a:prstGeom>
          <a:noFill/>
        </p:spPr>
        <p:txBody>
          <a:bodyPr wrap="square" rtlCol="0">
            <a:spAutoFit/>
          </a:bodyPr>
          <a:lstStyle/>
          <a:p>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Đó </a:t>
            </a:r>
            <a:r>
              <a:rPr lang="vi-VN" dirty="0">
                <a:latin typeface="Times New Roman" pitchFamily="18" charset="0"/>
                <a:cs typeface="Times New Roman" pitchFamily="18" charset="0"/>
              </a:rPr>
              <a:t>là một buổi sáng đầu xuân. Trời đẹp. Gió nhẹ và hơi lạnh. Ánh nắng ban mai nhạt loãng rải trên một vùng đất đỏ công trường tạo nên một hòa sắc êm dịu.</a:t>
            </a:r>
          </a:p>
          <a:p>
            <a:r>
              <a:rPr lang="vi-VN" dirty="0">
                <a:latin typeface="Times New Roman" pitchFamily="18" charset="0"/>
                <a:cs typeface="Times New Roman" pitchFamily="18" charset="0"/>
              </a:rPr>
              <a:t>   Chiếc máy xúc của tôi hối hả "điểm tâm" những gầu chắc và đầy. Chợt lúc quay ra, qua khung cửa kính buồng máy, tôi nhìn thấy một người ngoại quốc cao lớn, mái tóc vàng óng ửng lên một mảng nắng. Tôi đã từng gặp nhiều người ngoại quốc đến tham quan công trường. Nhưng người ngoại quốc này có một vẻ gì nổi bật lên khác hẳn các khách quan khác. Bộ quần áo xanh màu công nhân, thân hình chắc và khỏe, khuôn mặt to chất phác..., tất cả gợi lên ngay từ phút đầu những nét giản dị, thân mật.</a:t>
            </a:r>
          </a:p>
          <a:p>
            <a:r>
              <a:rPr lang="vi-VN" dirty="0">
                <a:latin typeface="Times New Roman" pitchFamily="18" charset="0"/>
                <a:cs typeface="Times New Roman" pitchFamily="18" charset="0"/>
              </a:rPr>
              <a:t>   Đoàn xe tải lần lượt ra khỏi công trường. Tôi cho máy xúc vun đất xong đâu vào đấy, hạ tay gầu rồi nhảy ra khỏi buồng lái. Anh phiên dịch giới thiệu: "Đồng chí A-lếch-xây, chuyên gia máy xúc</a:t>
            </a:r>
            <a:r>
              <a:rPr lang="vi-VN" dirty="0" smtClean="0">
                <a:latin typeface="Times New Roman" pitchFamily="18" charset="0"/>
                <a:cs typeface="Times New Roman" pitchFamily="18" charset="0"/>
              </a:rPr>
              <a:t>!"</a:t>
            </a:r>
            <a:endParaRPr lang="vi-VN"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199" y="3657600"/>
            <a:ext cx="2501611" cy="2896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342900" y="3893052"/>
            <a:ext cx="5829300" cy="2862322"/>
          </a:xfrm>
          <a:prstGeom prst="rect">
            <a:avLst/>
          </a:prstGeom>
          <a:noFill/>
        </p:spPr>
        <p:txBody>
          <a:bodyPr wrap="square" rtlCol="0">
            <a:spAutoFit/>
          </a:bodyPr>
          <a:lstStyle/>
          <a:p>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A-lếch-xây </a:t>
            </a:r>
            <a:r>
              <a:rPr lang="vi-VN" dirty="0">
                <a:latin typeface="Times New Roman" pitchFamily="18" charset="0"/>
                <a:cs typeface="Times New Roman" pitchFamily="18" charset="0"/>
              </a:rPr>
              <a:t>nhìn tôi bằng đôi mắt sâu và xanh, mỉm cười, hỏi:</a:t>
            </a:r>
          </a:p>
          <a:p>
            <a:r>
              <a:rPr lang="vi-VN" dirty="0">
                <a:latin typeface="Times New Roman" pitchFamily="18" charset="0"/>
                <a:cs typeface="Times New Roman" pitchFamily="18" charset="0"/>
              </a:rPr>
              <a:t>- Đồng chí lái máy xúc bao nhiêu năm rồi?</a:t>
            </a:r>
          </a:p>
          <a:p>
            <a:r>
              <a:rPr lang="vi-VN" dirty="0">
                <a:latin typeface="Times New Roman" pitchFamily="18" charset="0"/>
                <a:cs typeface="Times New Roman" pitchFamily="18" charset="0"/>
              </a:rPr>
              <a:t>- Tính đến nay là năm thứ mười một. - Tôi đáp.</a:t>
            </a:r>
          </a:p>
          <a:p>
            <a:r>
              <a:rPr lang="vi-VN" dirty="0">
                <a:latin typeface="Times New Roman" pitchFamily="18" charset="0"/>
                <a:cs typeface="Times New Roman" pitchFamily="18" charset="0"/>
              </a:rPr>
              <a:t>   Thế là A-lếch-xây đưa bàn tay vừa to vừa chắc ra nắm lấy bàn tay dầu mỡ của tôi lắc mạnh và nói:</a:t>
            </a:r>
          </a:p>
          <a:p>
            <a:r>
              <a:rPr lang="vi-VN" dirty="0">
                <a:latin typeface="Times New Roman" pitchFamily="18" charset="0"/>
                <a:cs typeface="Times New Roman" pitchFamily="18" charset="0"/>
              </a:rPr>
              <a:t>- Chúng mình là bạn đồng nghiệp đấy, đồng chí Thủy ạ!</a:t>
            </a:r>
          </a:p>
          <a:p>
            <a:r>
              <a:rPr lang="vi-VN"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Cuộc </a:t>
            </a:r>
            <a:r>
              <a:rPr lang="vi-VN" dirty="0">
                <a:latin typeface="Times New Roman" pitchFamily="18" charset="0"/>
                <a:cs typeface="Times New Roman" pitchFamily="18" charset="0"/>
              </a:rPr>
              <a:t>tiếp xúc thân mật ấy đã mở đầu cho tình bạn thắm thiết giữa tôi và A-lếch-xây.</a:t>
            </a:r>
          </a:p>
          <a:p>
            <a:r>
              <a:rPr lang="vi-VN"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 (theo </a:t>
            </a:r>
            <a:r>
              <a:rPr lang="vi-VN" b="1" dirty="0">
                <a:latin typeface="Times New Roman" pitchFamily="18" charset="0"/>
                <a:cs typeface="Times New Roman" pitchFamily="18" charset="0"/>
              </a:rPr>
              <a:t>Hồng Thủy</a:t>
            </a:r>
            <a:r>
              <a:rPr lang="vi-VN" dirty="0" smtClean="0">
                <a:latin typeface="Times New Roman" pitchFamily="18" charset="0"/>
                <a:cs typeface="Times New Roman" pitchFamily="18" charset="0"/>
              </a:rPr>
              <a:t>)</a:t>
            </a:r>
            <a:endParaRPr lang="vi-VN" dirty="0">
              <a:latin typeface="Times New Roman" pitchFamily="18" charset="0"/>
              <a:cs typeface="Times New Roman" pitchFamily="18" charset="0"/>
            </a:endParaRPr>
          </a:p>
        </p:txBody>
      </p:sp>
    </p:spTree>
    <p:extLst>
      <p:ext uri="{BB962C8B-B14F-4D97-AF65-F5344CB8AC3E}">
        <p14:creationId xmlns:p14="http://schemas.microsoft.com/office/powerpoint/2010/main" val="1001680045"/>
      </p:ext>
    </p:extLst>
  </p:cSld>
  <p:clrMapOvr>
    <a:masterClrMapping/>
  </p:clrMapOvr>
  <mc:AlternateContent xmlns:mc="http://schemas.openxmlformats.org/markup-compatibility/2006" xmlns:p14="http://schemas.microsoft.com/office/powerpoint/2010/main">
    <mc:Choice Requires="p14">
      <p:transition spd="slow" p14:dur="2000" advTm="115545"/>
    </mc:Choice>
    <mc:Fallback xmlns="">
      <p:transition spd="slow" advTm="11554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2141"/>
            <a:ext cx="6324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3.</a:t>
            </a:r>
            <a:r>
              <a:rPr lang="en-US" sz="2000" i="1" dirty="0">
                <a:latin typeface="Times New Roman" pitchFamily="18" charset="0"/>
                <a:cs typeface="Times New Roman" pitchFamily="18" charset="0"/>
              </a:rPr>
              <a:t> a) </a:t>
            </a:r>
            <a:r>
              <a:rPr lang="en-US" sz="2000" i="1" dirty="0" err="1">
                <a:latin typeface="Times New Roman" pitchFamily="18" charset="0"/>
                <a:cs typeface="Times New Roman" pitchFamily="18" charset="0"/>
              </a:rPr>
              <a:t>Chọn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lời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giải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nghĩa</a:t>
            </a:r>
            <a:r>
              <a:rPr lang="en-US" sz="2000" i="1" dirty="0">
                <a:latin typeface="Times New Roman" pitchFamily="18" charset="0"/>
                <a:cs typeface="Times New Roman" pitchFamily="18" charset="0"/>
              </a:rPr>
              <a:t> ở </a:t>
            </a:r>
            <a:r>
              <a:rPr lang="en-US" sz="2000" i="1" dirty="0" err="1">
                <a:latin typeface="Times New Roman" pitchFamily="18" charset="0"/>
                <a:cs typeface="Times New Roman" pitchFamily="18" charset="0"/>
              </a:rPr>
              <a:t>cột</a:t>
            </a:r>
            <a:r>
              <a:rPr lang="en-US" sz="2000" i="1" dirty="0">
                <a:latin typeface="Times New Roman" pitchFamily="18" charset="0"/>
                <a:cs typeface="Times New Roman" pitchFamily="18" charset="0"/>
              </a:rPr>
              <a:t> B </a:t>
            </a:r>
            <a:r>
              <a:rPr lang="en-US" sz="2000" i="1" dirty="0" err="1">
                <a:latin typeface="Times New Roman" pitchFamily="18" charset="0"/>
                <a:cs typeface="Times New Roman" pitchFamily="18" charset="0"/>
              </a:rPr>
              <a:t>phù</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hợp</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với</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từ</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ngữ</a:t>
            </a:r>
            <a:r>
              <a:rPr lang="en-US" sz="2000" i="1" dirty="0">
                <a:latin typeface="Times New Roman" pitchFamily="18" charset="0"/>
                <a:cs typeface="Times New Roman" pitchFamily="18" charset="0"/>
              </a:rPr>
              <a:t> ở </a:t>
            </a:r>
            <a:r>
              <a:rPr lang="en-US" sz="2000" i="1" dirty="0" err="1">
                <a:latin typeface="Times New Roman" pitchFamily="18" charset="0"/>
                <a:cs typeface="Times New Roman" pitchFamily="18" charset="0"/>
              </a:rPr>
              <a:t>cột</a:t>
            </a:r>
            <a:r>
              <a:rPr lang="en-US" sz="2000" i="1" dirty="0">
                <a:latin typeface="Times New Roman" pitchFamily="18" charset="0"/>
                <a:cs typeface="Times New Roman" pitchFamily="18" charset="0"/>
              </a:rPr>
              <a:t> </a:t>
            </a:r>
            <a:r>
              <a:rPr lang="en-US" sz="2000" i="1" dirty="0" smtClean="0">
                <a:latin typeface="Times New Roman" pitchFamily="18" charset="0"/>
                <a:cs typeface="Times New Roman" pitchFamily="18" charset="0"/>
              </a:rPr>
              <a:t>A</a:t>
            </a:r>
            <a:endParaRPr lang="en-US" sz="2000" dirty="0">
              <a:latin typeface="Times New Roman" pitchFamily="18" charset="0"/>
              <a:cs typeface="Times New Roman" pitchFamily="18" charset="0"/>
            </a:endParaRPr>
          </a:p>
        </p:txBody>
      </p:sp>
      <p:pic>
        <p:nvPicPr>
          <p:cNvPr id="3074" name="Picture 2" descr="https://img.loigiaihay.com/picture/2019/0918/5a-a-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838200"/>
            <a:ext cx="7254089" cy="1524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43689" y="2438400"/>
            <a:ext cx="8686800" cy="1631216"/>
          </a:xfrm>
          <a:prstGeom prst="rect">
            <a:avLst/>
          </a:prstGeom>
          <a:noFill/>
        </p:spPr>
        <p:txBody>
          <a:bodyPr wrap="square" rtlCol="0">
            <a:spAutoFit/>
          </a:bodyPr>
          <a:lstStyle/>
          <a:p>
            <a:r>
              <a:rPr lang="en-US" sz="2000" dirty="0" smtClean="0">
                <a:latin typeface="Times New Roman" pitchFamily="18" charset="0"/>
                <a:cs typeface="Times New Roman" pitchFamily="18" charset="0"/>
              </a:rPr>
              <a:t>    b</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Đọc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ngữ</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lời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giải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Chuyên </a:t>
            </a:r>
            <a:r>
              <a:rPr lang="vi-VN" sz="2000" b="1" dirty="0">
                <a:latin typeface="Times New Roman" pitchFamily="18" charset="0"/>
                <a:cs typeface="Times New Roman" pitchFamily="18" charset="0"/>
              </a:rPr>
              <a:t>gia:</a:t>
            </a:r>
            <a:r>
              <a:rPr lang="vi-VN" sz="2000" dirty="0">
                <a:latin typeface="Times New Roman" pitchFamily="18" charset="0"/>
                <a:cs typeface="Times New Roman" pitchFamily="18" charset="0"/>
              </a:rPr>
              <a:t> ở đây chỉ cán bộ kĩ thuật nước ngoài sang giúp nước ta.</a:t>
            </a:r>
          </a:p>
          <a:p>
            <a:r>
              <a:rPr lang="en-US" sz="2000" b="1"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Công </a:t>
            </a:r>
            <a:r>
              <a:rPr lang="vi-VN" sz="2000" b="1" dirty="0">
                <a:latin typeface="Times New Roman" pitchFamily="18" charset="0"/>
                <a:cs typeface="Times New Roman" pitchFamily="18" charset="0"/>
              </a:rPr>
              <a:t>trường: </a:t>
            </a:r>
            <a:r>
              <a:rPr lang="vi-VN" sz="2000" dirty="0">
                <a:latin typeface="Times New Roman" pitchFamily="18" charset="0"/>
                <a:cs typeface="Times New Roman" pitchFamily="18" charset="0"/>
              </a:rPr>
              <a:t>nơi tập trung người, dụng cụ, máy móc,… để thực hiện việc xây </a:t>
            </a: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dựng </a:t>
            </a:r>
            <a:r>
              <a:rPr lang="vi-VN" sz="2000" dirty="0">
                <a:latin typeface="Times New Roman" pitchFamily="18" charset="0"/>
                <a:cs typeface="Times New Roman" pitchFamily="18" charset="0"/>
              </a:rPr>
              <a:t>hoặc khai thác.</a:t>
            </a:r>
          </a:p>
          <a:p>
            <a:r>
              <a:rPr lang="en-US" sz="2000" b="1" dirty="0" smtClean="0">
                <a:latin typeface="Times New Roman" pitchFamily="18" charset="0"/>
                <a:cs typeface="Times New Roman" pitchFamily="18" charset="0"/>
              </a:rPr>
              <a:t>  </a:t>
            </a:r>
            <a:r>
              <a:rPr lang="vi-VN" sz="2000" b="1" dirty="0" smtClean="0">
                <a:latin typeface="Times New Roman" pitchFamily="18" charset="0"/>
                <a:cs typeface="Times New Roman" pitchFamily="18" charset="0"/>
              </a:rPr>
              <a:t>Phiên </a:t>
            </a:r>
            <a:r>
              <a:rPr lang="vi-VN" sz="2000" b="1" dirty="0">
                <a:latin typeface="Times New Roman" pitchFamily="18" charset="0"/>
                <a:cs typeface="Times New Roman" pitchFamily="18" charset="0"/>
              </a:rPr>
              <a:t>dịch: </a:t>
            </a:r>
            <a:r>
              <a:rPr lang="vi-VN" sz="2000" dirty="0">
                <a:latin typeface="Times New Roman" pitchFamily="18" charset="0"/>
                <a:cs typeface="Times New Roman" pitchFamily="18" charset="0"/>
              </a:rPr>
              <a:t>dịch từ ngôn ngữ dân tộc này sang ngôn ngữ dân tộc khác</a:t>
            </a:r>
            <a:r>
              <a:rPr lang="vi-VN" sz="2000" dirty="0" smtClean="0">
                <a:latin typeface="Times New Roman" pitchFamily="18" charset="0"/>
                <a:cs typeface="Times New Roman" pitchFamily="18" charset="0"/>
              </a:rPr>
              <a:t>.</a:t>
            </a:r>
            <a:endParaRPr lang="vi-VN" sz="2000" dirty="0">
              <a:latin typeface="Times New Roman" pitchFamily="18" charset="0"/>
              <a:cs typeface="Times New Roman" pitchFamily="18" charset="0"/>
            </a:endParaRPr>
          </a:p>
        </p:txBody>
      </p:sp>
      <p:cxnSp>
        <p:nvCxnSpPr>
          <p:cNvPr id="7" name="Straight Connector 6"/>
          <p:cNvCxnSpPr/>
          <p:nvPr/>
        </p:nvCxnSpPr>
        <p:spPr>
          <a:xfrm>
            <a:off x="3429000" y="1295400"/>
            <a:ext cx="1676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429000" y="1600200"/>
            <a:ext cx="1676400" cy="304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429000" y="1295400"/>
            <a:ext cx="1618135" cy="609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429000" y="2209800"/>
            <a:ext cx="161813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43689" y="4047127"/>
            <a:ext cx="5410200" cy="400110"/>
          </a:xfrm>
          <a:prstGeom prst="rect">
            <a:avLst/>
          </a:prstGeom>
          <a:noFill/>
        </p:spPr>
        <p:txBody>
          <a:bodyPr wrap="square" rtlCol="0">
            <a:spAutoFit/>
          </a:bodyPr>
          <a:lstStyle/>
          <a:p>
            <a:r>
              <a:rPr lang="vi-VN" sz="2000" b="1" dirty="0" smtClean="0">
                <a:latin typeface="+mj-lt"/>
              </a:rPr>
              <a:t> 4</a:t>
            </a:r>
            <a:r>
              <a:rPr lang="en-US" sz="2000" b="1" dirty="0" smtClean="0">
                <a:latin typeface="+mj-lt"/>
              </a:rPr>
              <a:t>. </a:t>
            </a:r>
            <a:r>
              <a:rPr lang="vi-VN" sz="2000" b="1" dirty="0">
                <a:latin typeface="+mj-lt"/>
              </a:rPr>
              <a:t>Cùng luyện </a:t>
            </a:r>
            <a:r>
              <a:rPr lang="vi-VN" sz="2000" b="1" dirty="0" smtClean="0">
                <a:latin typeface="+mj-lt"/>
              </a:rPr>
              <a:t>đọc</a:t>
            </a:r>
            <a:endParaRPr lang="vi-VN" sz="2000" dirty="0">
              <a:latin typeface="+mj-lt"/>
            </a:endParaRPr>
          </a:p>
        </p:txBody>
      </p:sp>
      <p:sp>
        <p:nvSpPr>
          <p:cNvPr id="18" name="TextBox 17"/>
          <p:cNvSpPr txBox="1"/>
          <p:nvPr/>
        </p:nvSpPr>
        <p:spPr>
          <a:xfrm>
            <a:off x="243689" y="4426491"/>
            <a:ext cx="7924800" cy="2246769"/>
          </a:xfrm>
          <a:prstGeom prst="rect">
            <a:avLst/>
          </a:prstGeom>
          <a:noFill/>
        </p:spPr>
        <p:txBody>
          <a:bodyPr wrap="square" rtlCol="0">
            <a:spAutoFit/>
          </a:bodyPr>
          <a:lstStyle/>
          <a:p>
            <a:r>
              <a:rPr lang="en-US" sz="2000" b="1" dirty="0">
                <a:latin typeface="+mj-lt"/>
              </a:rPr>
              <a:t> </a:t>
            </a:r>
            <a:r>
              <a:rPr lang="vi-VN" sz="2000" b="1" dirty="0" smtClean="0">
                <a:latin typeface="+mj-lt"/>
              </a:rPr>
              <a:t>5</a:t>
            </a:r>
            <a:r>
              <a:rPr lang="en-US" sz="2000" b="1" dirty="0" smtClean="0">
                <a:latin typeface="+mj-lt"/>
              </a:rPr>
              <a:t>. </a:t>
            </a:r>
            <a:r>
              <a:rPr lang="vi-VN" sz="2000" b="1" dirty="0" smtClean="0">
                <a:latin typeface="+mj-lt"/>
              </a:rPr>
              <a:t>Dựa </a:t>
            </a:r>
            <a:r>
              <a:rPr lang="vi-VN" sz="2000" b="1" dirty="0">
                <a:latin typeface="+mj-lt"/>
              </a:rPr>
              <a:t>vào nội dung bài đọc, trả lời câu hỏi</a:t>
            </a:r>
            <a:r>
              <a:rPr lang="vi-VN" sz="2000" b="1" dirty="0" smtClean="0">
                <a:latin typeface="+mj-lt"/>
              </a:rPr>
              <a:t>:</a:t>
            </a:r>
            <a:endParaRPr lang="vi-VN" sz="2000" dirty="0">
              <a:latin typeface="+mj-lt"/>
            </a:endParaRPr>
          </a:p>
          <a:p>
            <a:r>
              <a:rPr lang="vi-VN" sz="2000" i="1" dirty="0" smtClean="0">
                <a:latin typeface="+mj-lt"/>
              </a:rPr>
              <a:t>1</a:t>
            </a:r>
            <a:r>
              <a:rPr lang="vi-VN" sz="2000" i="1" dirty="0">
                <a:latin typeface="+mj-lt"/>
              </a:rPr>
              <a:t>) Bài đọc có những nhân vật nào?</a:t>
            </a:r>
            <a:r>
              <a:rPr lang="vi-VN" sz="2000" dirty="0">
                <a:latin typeface="+mj-lt"/>
              </a:rPr>
              <a:t> </a:t>
            </a:r>
          </a:p>
          <a:p>
            <a:r>
              <a:rPr lang="vi-VN" sz="2000" i="1" dirty="0">
                <a:latin typeface="+mj-lt"/>
              </a:rPr>
              <a:t>2)  Anh Thuỷ gặp anh A - lếch - xây ở đâu?</a:t>
            </a:r>
            <a:r>
              <a:rPr lang="vi-VN" sz="2000" b="1" dirty="0">
                <a:latin typeface="+mj-lt"/>
              </a:rPr>
              <a:t> </a:t>
            </a:r>
            <a:endParaRPr lang="vi-VN" sz="2000" dirty="0">
              <a:latin typeface="+mj-lt"/>
            </a:endParaRPr>
          </a:p>
          <a:p>
            <a:r>
              <a:rPr lang="vi-VN" sz="2000" i="1" dirty="0">
                <a:latin typeface="+mj-lt"/>
              </a:rPr>
              <a:t>3) Cảnh vật hôm đó có gì đẹp?</a:t>
            </a:r>
            <a:endParaRPr lang="vi-VN" sz="2000" dirty="0">
              <a:latin typeface="+mj-lt"/>
            </a:endParaRPr>
          </a:p>
          <a:p>
            <a:r>
              <a:rPr lang="vi-VN" sz="2000" i="1" dirty="0">
                <a:latin typeface="+mj-lt"/>
              </a:rPr>
              <a:t>4) Dáng vẻ của A-lếch-xây có gì đặc biệt khiến anh Thuỷ chú ý?</a:t>
            </a:r>
            <a:endParaRPr lang="vi-VN" sz="2000" dirty="0">
              <a:latin typeface="+mj-lt"/>
            </a:endParaRPr>
          </a:p>
          <a:p>
            <a:r>
              <a:rPr lang="vi-VN" sz="2000" i="1" dirty="0">
                <a:latin typeface="+mj-lt"/>
              </a:rPr>
              <a:t>5) Cuộc gặp gỡ giữa hai người bạn đồng nghiệp (anh Thuỷ và anh A-lếch-xây) diễn ra như thế nào</a:t>
            </a:r>
            <a:r>
              <a:rPr lang="vi-VN" sz="2000" i="1" dirty="0" smtClean="0">
                <a:latin typeface="+mj-lt"/>
              </a:rPr>
              <a:t>?</a:t>
            </a:r>
            <a:endParaRPr lang="vi-VN" sz="2000" dirty="0">
              <a:latin typeface="+mj-lt"/>
            </a:endParaRPr>
          </a:p>
        </p:txBody>
      </p:sp>
    </p:spTree>
    <p:custDataLst>
      <p:tags r:id="rId1"/>
    </p:custDataLst>
    <p:extLst>
      <p:ext uri="{BB962C8B-B14F-4D97-AF65-F5344CB8AC3E}">
        <p14:creationId xmlns:p14="http://schemas.microsoft.com/office/powerpoint/2010/main" val="344737574"/>
      </p:ext>
    </p:extLst>
  </p:cSld>
  <p:clrMapOvr>
    <a:masterClrMapping/>
  </p:clrMapOvr>
  <mc:AlternateContent xmlns:mc="http://schemas.openxmlformats.org/markup-compatibility/2006" xmlns:p14="http://schemas.microsoft.com/office/powerpoint/2010/main">
    <mc:Choice Requires="p14">
      <p:transition spd="slow" p14:dur="2000" advTm="119938"/>
    </mc:Choice>
    <mc:Fallback xmlns="">
      <p:transition spd="slow" advTm="11993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0-#ppt_w/2"/>
                                          </p:val>
                                        </p:tav>
                                        <p:tav tm="100000">
                                          <p:val>
                                            <p:strVal val="#ppt_x"/>
                                          </p:val>
                                        </p:tav>
                                      </p:tavLst>
                                    </p:anim>
                                    <p:anim calcmode="lin" valueType="num">
                                      <p:cBhvr additive="base">
                                        <p:cTn id="14"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1+#ppt_w/2"/>
                                          </p:val>
                                        </p:tav>
                                        <p:tav tm="100000">
                                          <p:val>
                                            <p:strVal val="#ppt_x"/>
                                          </p:val>
                                        </p:tav>
                                      </p:tavLst>
                                    </p:anim>
                                    <p:anim calcmode="lin" valueType="num">
                                      <p:cBhvr additive="base">
                                        <p:cTn id="20"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0-#ppt_w/2"/>
                                          </p:val>
                                        </p:tav>
                                        <p:tav tm="100000">
                                          <p:val>
                                            <p:strVal val="#ppt_x"/>
                                          </p:val>
                                        </p:tav>
                                      </p:tavLst>
                                    </p:anim>
                                    <p:anim calcmode="lin" valueType="num">
                                      <p:cBhvr additive="base">
                                        <p:cTn id="2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ircle(in)">
                                      <p:cBhvr>
                                        <p:cTn id="31" dur="20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0-#ppt_w/2"/>
                                          </p:val>
                                        </p:tav>
                                        <p:tav tm="100000">
                                          <p:val>
                                            <p:strVal val="#ppt_x"/>
                                          </p:val>
                                        </p:tav>
                                      </p:tavLst>
                                    </p:anim>
                                    <p:anim calcmode="lin" valueType="num">
                                      <p:cBhvr additive="base">
                                        <p:cTn id="3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additive="base">
                                        <p:cTn id="42" dur="500" fill="hold"/>
                                        <p:tgtEl>
                                          <p:spTgt spid="18"/>
                                        </p:tgtEl>
                                        <p:attrNameLst>
                                          <p:attrName>ppt_x</p:attrName>
                                        </p:attrNameLst>
                                      </p:cBhvr>
                                      <p:tavLst>
                                        <p:tav tm="0">
                                          <p:val>
                                            <p:strVal val="1+#ppt_w/2"/>
                                          </p:val>
                                        </p:tav>
                                        <p:tav tm="100000">
                                          <p:val>
                                            <p:strVal val="#ppt_x"/>
                                          </p:val>
                                        </p:tav>
                                      </p:tavLst>
                                    </p:anim>
                                    <p:anim calcmode="lin" valueType="num">
                                      <p:cBhvr additive="base">
                                        <p:cTn id="43" dur="5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873" y="21220"/>
            <a:ext cx="8686800" cy="5632311"/>
          </a:xfrm>
          <a:prstGeom prst="rect">
            <a:avLst/>
          </a:prstGeom>
          <a:noFill/>
        </p:spPr>
        <p:txBody>
          <a:bodyPr wrap="square" rtlCol="0">
            <a:spAutoFit/>
          </a:bodyPr>
          <a:lstStyle/>
          <a:p>
            <a:r>
              <a:rPr lang="en-US" b="1" dirty="0" smtClean="0"/>
              <a:t>                                                  </a:t>
            </a:r>
            <a:r>
              <a:rPr lang="en-US" b="1" dirty="0" err="1" smtClean="0"/>
              <a:t>Một</a:t>
            </a:r>
            <a:r>
              <a:rPr lang="en-US" b="1" dirty="0" smtClean="0"/>
              <a:t> </a:t>
            </a:r>
            <a:r>
              <a:rPr lang="en-US" b="1" dirty="0" err="1"/>
              <a:t>chuyên</a:t>
            </a:r>
            <a:r>
              <a:rPr lang="en-US" b="1" dirty="0"/>
              <a:t> </a:t>
            </a:r>
            <a:r>
              <a:rPr lang="en-US" b="1" dirty="0" err="1"/>
              <a:t>gia</a:t>
            </a:r>
            <a:r>
              <a:rPr lang="en-US" b="1" dirty="0"/>
              <a:t> </a:t>
            </a:r>
            <a:r>
              <a:rPr lang="en-US" b="1" dirty="0" err="1"/>
              <a:t>máy</a:t>
            </a:r>
            <a:r>
              <a:rPr lang="en-US" b="1" dirty="0"/>
              <a:t> </a:t>
            </a:r>
            <a:r>
              <a:rPr lang="en-US" b="1" dirty="0" err="1"/>
              <a:t>xúc</a:t>
            </a:r>
            <a:endParaRPr lang="en-US" dirty="0" smtClean="0">
              <a:latin typeface="+mj-lt"/>
            </a:endParaRPr>
          </a:p>
          <a:p>
            <a:r>
              <a:rPr lang="vi-VN" dirty="0" smtClean="0">
                <a:latin typeface="+mj-lt"/>
              </a:rPr>
              <a:t>Đó </a:t>
            </a:r>
            <a:r>
              <a:rPr lang="vi-VN" dirty="0">
                <a:latin typeface="+mj-lt"/>
              </a:rPr>
              <a:t>là một buổi sáng đầu xuân. Trời đẹp. Gió nhẹ và hơi lạnh. Ánh nắng ban mai nhạt loãng rải trên một vùng đất đỏ công trường tạo nên một hòa sắc êm dịu.</a:t>
            </a:r>
          </a:p>
          <a:p>
            <a:r>
              <a:rPr lang="vi-VN" dirty="0">
                <a:latin typeface="+mj-lt"/>
              </a:rPr>
              <a:t>   Chiếc máy xúc của tôi hối hả "điểm tâm" những gầu chắc và đầy. Chợt lúc quay ra, qua khung cửa kính buồng máy, tôi nhìn thấy một người ngoại quốc cao lớn, mái tóc vàng óng ửng lên một mảng nắng. Tôi đã từng gặp nhiều người ngoại quốc đến tham quan công trường. Nhưng người ngoại quốc này có một vẻ gì nổi bật lên khác hẳn các khách quan khác. Bộ quần áo xanh màu công nhân, thân hình chắc và khỏe, khuôn mặt to chất phác..., tất cả gợi lên ngay từ phút đầu những nét giản dị, thân mật.</a:t>
            </a:r>
          </a:p>
          <a:p>
            <a:r>
              <a:rPr lang="vi-VN" dirty="0">
                <a:latin typeface="+mj-lt"/>
              </a:rPr>
              <a:t>   Đoàn xe tải lần lượt ra khỏi công trường. Tôi cho máy xúc vun đất xong đâu vào đấy, hạ tay gầu rồi nhảy ra khỏi buồng lái. Anh phiên dịch giới thiệu: "Đồng chí A-lếch-xây, chuyên gia máy xúc!"</a:t>
            </a:r>
          </a:p>
          <a:p>
            <a:r>
              <a:rPr lang="vi-VN" dirty="0">
                <a:latin typeface="+mj-lt"/>
              </a:rPr>
              <a:t>   A-lếch-xây nhìn tôi bằng đôi mắt sâu và xanh, mỉm cười, hỏi:</a:t>
            </a:r>
          </a:p>
          <a:p>
            <a:r>
              <a:rPr lang="vi-VN" dirty="0">
                <a:latin typeface="+mj-lt"/>
              </a:rPr>
              <a:t>- Đồng chí lái máy xúc bao nhiêu năm rồi?</a:t>
            </a:r>
          </a:p>
          <a:p>
            <a:r>
              <a:rPr lang="vi-VN" dirty="0">
                <a:latin typeface="+mj-lt"/>
              </a:rPr>
              <a:t>- Tính đến nay là năm thứ mười một. - Tôi đáp.</a:t>
            </a:r>
          </a:p>
          <a:p>
            <a:r>
              <a:rPr lang="vi-VN" dirty="0">
                <a:latin typeface="+mj-lt"/>
              </a:rPr>
              <a:t>   Thế là A-lếch-xây đưa bàn tay vừa to vừa chắc ra nắm lấy bàn tay dầu mỡ của tôi lắc mạnh và nói:</a:t>
            </a:r>
          </a:p>
          <a:p>
            <a:r>
              <a:rPr lang="vi-VN" dirty="0">
                <a:latin typeface="+mj-lt"/>
              </a:rPr>
              <a:t>- Chúng mình là bạn đồng nghiệp đấy, đồng chí Thủy ạ!</a:t>
            </a:r>
          </a:p>
          <a:p>
            <a:r>
              <a:rPr lang="vi-VN" dirty="0">
                <a:latin typeface="+mj-lt"/>
              </a:rPr>
              <a:t>  Cuộc tiếp xúc thân mật ấy đã mở đầu cho tình bạn thắm thiết giữa tôi và A-lếch-xây.</a:t>
            </a:r>
          </a:p>
          <a:p>
            <a:r>
              <a:rPr lang="vi-VN" dirty="0">
                <a:latin typeface="+mj-lt"/>
              </a:rPr>
              <a:t>                                                      </a:t>
            </a:r>
            <a:r>
              <a:rPr lang="en-US" dirty="0" smtClean="0">
                <a:latin typeface="+mj-lt"/>
              </a:rPr>
              <a:t>                                                  </a:t>
            </a:r>
            <a:r>
              <a:rPr lang="vi-VN" dirty="0">
                <a:latin typeface="+mj-lt"/>
              </a:rPr>
              <a:t> (theo </a:t>
            </a:r>
            <a:r>
              <a:rPr lang="vi-VN" b="1" dirty="0">
                <a:latin typeface="+mj-lt"/>
              </a:rPr>
              <a:t>Hồng Thủy</a:t>
            </a:r>
            <a:r>
              <a:rPr lang="vi-VN" dirty="0" smtClean="0">
                <a:latin typeface="+mj-lt"/>
              </a:rPr>
              <a:t>)</a:t>
            </a:r>
            <a:endParaRPr lang="vi-VN" dirty="0">
              <a:latin typeface="+mj-lt"/>
            </a:endParaRPr>
          </a:p>
        </p:txBody>
      </p:sp>
      <p:sp>
        <p:nvSpPr>
          <p:cNvPr id="5" name="TextBox 4"/>
          <p:cNvSpPr txBox="1"/>
          <p:nvPr/>
        </p:nvSpPr>
        <p:spPr>
          <a:xfrm>
            <a:off x="381000" y="5483596"/>
            <a:ext cx="5715000" cy="369332"/>
          </a:xfrm>
          <a:prstGeom prst="rect">
            <a:avLst/>
          </a:prstGeom>
          <a:noFill/>
        </p:spPr>
        <p:txBody>
          <a:bodyPr wrap="square" rtlCol="0">
            <a:spAutoFit/>
          </a:bodyPr>
          <a:lstStyle/>
          <a:p>
            <a:r>
              <a:rPr lang="vi-VN" i="1" dirty="0"/>
              <a:t>1) Bài đọc có những nhân vật nào?</a:t>
            </a:r>
            <a:r>
              <a:rPr lang="vi-VN" dirty="0"/>
              <a:t> </a:t>
            </a:r>
            <a:endParaRPr lang="en-US" dirty="0"/>
          </a:p>
        </p:txBody>
      </p:sp>
      <p:sp>
        <p:nvSpPr>
          <p:cNvPr id="7" name="TextBox 6"/>
          <p:cNvSpPr txBox="1"/>
          <p:nvPr/>
        </p:nvSpPr>
        <p:spPr>
          <a:xfrm>
            <a:off x="394855" y="5842212"/>
            <a:ext cx="5334000" cy="369332"/>
          </a:xfrm>
          <a:prstGeom prst="rect">
            <a:avLst/>
          </a:prstGeom>
          <a:noFill/>
        </p:spPr>
        <p:txBody>
          <a:bodyPr wrap="square" rtlCol="0">
            <a:spAutoFit/>
          </a:bodyPr>
          <a:lstStyle/>
          <a:p>
            <a:r>
              <a:rPr lang="vi-VN" i="1" dirty="0"/>
              <a:t>2)  Anh Thuỷ gặp anh A - lếch - xây ở đâu?</a:t>
            </a:r>
            <a:r>
              <a:rPr lang="vi-VN" b="1" dirty="0"/>
              <a:t> </a:t>
            </a:r>
            <a:endParaRPr lang="en-US" dirty="0"/>
          </a:p>
        </p:txBody>
      </p:sp>
      <p:sp>
        <p:nvSpPr>
          <p:cNvPr id="8" name="TextBox 7"/>
          <p:cNvSpPr txBox="1"/>
          <p:nvPr/>
        </p:nvSpPr>
        <p:spPr>
          <a:xfrm>
            <a:off x="381000" y="6213731"/>
            <a:ext cx="6858000" cy="369332"/>
          </a:xfrm>
          <a:prstGeom prst="rect">
            <a:avLst/>
          </a:prstGeom>
          <a:noFill/>
        </p:spPr>
        <p:txBody>
          <a:bodyPr wrap="square" rtlCol="0">
            <a:spAutoFit/>
          </a:bodyPr>
          <a:lstStyle/>
          <a:p>
            <a:r>
              <a:rPr lang="vi-VN" dirty="0"/>
              <a:t>3) Cảnh vật hôm đó có gì đẹp</a:t>
            </a:r>
            <a:r>
              <a:rPr lang="vi-VN" dirty="0" smtClean="0"/>
              <a:t>?</a:t>
            </a:r>
            <a:endParaRPr lang="en-US" dirty="0"/>
          </a:p>
        </p:txBody>
      </p:sp>
      <p:cxnSp>
        <p:nvCxnSpPr>
          <p:cNvPr id="10" name="Straight Connector 9"/>
          <p:cNvCxnSpPr/>
          <p:nvPr/>
        </p:nvCxnSpPr>
        <p:spPr>
          <a:xfrm>
            <a:off x="3591789" y="3124200"/>
            <a:ext cx="1226127"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010400" y="3124200"/>
            <a:ext cx="106680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738255" y="5015345"/>
            <a:ext cx="540327"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138052" y="2809666"/>
            <a:ext cx="106680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94855" y="609600"/>
            <a:ext cx="8444345"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81000" y="858981"/>
            <a:ext cx="5867400" cy="0"/>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06480462"/>
      </p:ext>
    </p:extLst>
  </p:cSld>
  <p:clrMapOvr>
    <a:masterClrMapping/>
  </p:clrMapOvr>
  <mc:AlternateContent xmlns:mc="http://schemas.openxmlformats.org/markup-compatibility/2006" xmlns:p14="http://schemas.microsoft.com/office/powerpoint/2010/main">
    <mc:Choice Requires="p14">
      <p:transition spd="slow" p14:dur="2000" advTm="61049"/>
    </mc:Choice>
    <mc:Fallback xmlns="">
      <p:transition spd="slow" advTm="610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0-#ppt_w/2"/>
                                          </p:val>
                                        </p:tav>
                                        <p:tav tm="100000">
                                          <p:val>
                                            <p:strVal val="#ppt_x"/>
                                          </p:val>
                                        </p:tav>
                                      </p:tavLst>
                                    </p:anim>
                                    <p:anim calcmode="lin" valueType="num">
                                      <p:cBhvr additive="base">
                                        <p:cTn id="2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500" fill="hold"/>
                                        <p:tgtEl>
                                          <p:spTgt spid="18"/>
                                        </p:tgtEl>
                                        <p:attrNameLst>
                                          <p:attrName>ppt_x</p:attrName>
                                        </p:attrNameLst>
                                      </p:cBhvr>
                                      <p:tavLst>
                                        <p:tav tm="0">
                                          <p:val>
                                            <p:strVal val="#ppt_x"/>
                                          </p:val>
                                        </p:tav>
                                        <p:tav tm="100000">
                                          <p:val>
                                            <p:strVal val="#ppt_x"/>
                                          </p:val>
                                        </p:tav>
                                      </p:tavLst>
                                    </p:anim>
                                    <p:anim calcmode="lin" valueType="num">
                                      <p:cBhvr additive="base">
                                        <p:cTn id="3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873" y="21220"/>
            <a:ext cx="8686800" cy="5632311"/>
          </a:xfrm>
          <a:prstGeom prst="rect">
            <a:avLst/>
          </a:prstGeom>
          <a:noFill/>
        </p:spPr>
        <p:txBody>
          <a:bodyPr wrap="square" rtlCol="0">
            <a:spAutoFit/>
          </a:bodyPr>
          <a:lstStyle/>
          <a:p>
            <a:r>
              <a:rPr lang="en-US" b="1" dirty="0" smtClean="0"/>
              <a:t>                                                  </a:t>
            </a:r>
            <a:r>
              <a:rPr lang="en-US" b="1" dirty="0" err="1" smtClean="0"/>
              <a:t>Một</a:t>
            </a:r>
            <a:r>
              <a:rPr lang="en-US" b="1" dirty="0" smtClean="0"/>
              <a:t> </a:t>
            </a:r>
            <a:r>
              <a:rPr lang="en-US" b="1" dirty="0" err="1"/>
              <a:t>chuyên</a:t>
            </a:r>
            <a:r>
              <a:rPr lang="en-US" b="1" dirty="0"/>
              <a:t> </a:t>
            </a:r>
            <a:r>
              <a:rPr lang="en-US" b="1" dirty="0" err="1"/>
              <a:t>gia</a:t>
            </a:r>
            <a:r>
              <a:rPr lang="en-US" b="1" dirty="0"/>
              <a:t> </a:t>
            </a:r>
            <a:r>
              <a:rPr lang="en-US" b="1" dirty="0" err="1"/>
              <a:t>máy</a:t>
            </a:r>
            <a:r>
              <a:rPr lang="en-US" b="1" dirty="0"/>
              <a:t> </a:t>
            </a:r>
            <a:r>
              <a:rPr lang="en-US" b="1" dirty="0" err="1"/>
              <a:t>xúc</a:t>
            </a:r>
            <a:endParaRPr lang="en-US" dirty="0" smtClean="0">
              <a:latin typeface="+mj-lt"/>
            </a:endParaRPr>
          </a:p>
          <a:p>
            <a:r>
              <a:rPr lang="vi-VN" dirty="0" smtClean="0">
                <a:latin typeface="+mj-lt"/>
              </a:rPr>
              <a:t>Đó </a:t>
            </a:r>
            <a:r>
              <a:rPr lang="vi-VN" dirty="0">
                <a:latin typeface="+mj-lt"/>
              </a:rPr>
              <a:t>là một buổi sáng đầu xuân. Trời đẹp. Gió nhẹ và hơi lạnh. Ánh nắng ban mai nhạt loãng rải trên một vùng đất đỏ công trường tạo nên một hòa sắc êm dịu.</a:t>
            </a:r>
          </a:p>
          <a:p>
            <a:r>
              <a:rPr lang="vi-VN" dirty="0">
                <a:latin typeface="+mj-lt"/>
              </a:rPr>
              <a:t>   Chiếc máy xúc của tôi hối hả "điểm tâm" những gầu chắc và đầy. Chợt lúc quay ra, qua khung cửa kính buồng máy, tôi nhìn thấy một người ngoại quốc cao lớn, mái tóc vàng óng ửng lên một mảng nắng. Tôi đã từng gặp nhiều người ngoại quốc đến tham quan công trường. Nhưng người ngoại quốc này có một vẻ gì nổi bật lên khác hẳn các khách quan khác. Bộ quần áo xanh màu công nhân, thân hình chắc và khỏe, khuôn mặt to chất phác..., tất cả gợi lên ngay từ phút đầu những nét giản dị, thân mật.</a:t>
            </a:r>
          </a:p>
          <a:p>
            <a:r>
              <a:rPr lang="vi-VN" dirty="0">
                <a:latin typeface="+mj-lt"/>
              </a:rPr>
              <a:t>   Đoàn xe tải lần lượt ra khỏi công trường. Tôi cho máy xúc vun đất xong đâu vào đấy, hạ tay gầu rồi nhảy ra khỏi buồng lái. Anh phiên dịch giới thiệu: "Đồng chí A-lếch-xây, chuyên gia máy xúc!"</a:t>
            </a:r>
          </a:p>
          <a:p>
            <a:r>
              <a:rPr lang="vi-VN" dirty="0">
                <a:latin typeface="+mj-lt"/>
              </a:rPr>
              <a:t>   A-lếch-xây nhìn tôi bằng đôi mắt sâu và xanh, mỉm cười, hỏi:</a:t>
            </a:r>
          </a:p>
          <a:p>
            <a:r>
              <a:rPr lang="vi-VN" dirty="0">
                <a:latin typeface="+mj-lt"/>
              </a:rPr>
              <a:t>- Đồng chí lái máy xúc bao nhiêu năm rồi?</a:t>
            </a:r>
          </a:p>
          <a:p>
            <a:r>
              <a:rPr lang="vi-VN" dirty="0">
                <a:latin typeface="+mj-lt"/>
              </a:rPr>
              <a:t>- Tính đến nay là năm thứ mười một. - Tôi đáp.</a:t>
            </a:r>
          </a:p>
          <a:p>
            <a:r>
              <a:rPr lang="vi-VN" dirty="0">
                <a:latin typeface="+mj-lt"/>
              </a:rPr>
              <a:t>   Thế là A-lếch-xây đưa bàn tay vừa to vừa chắc ra nắm lấy bàn tay dầu mỡ của tôi lắc mạnh và nói:</a:t>
            </a:r>
          </a:p>
          <a:p>
            <a:r>
              <a:rPr lang="vi-VN" dirty="0">
                <a:latin typeface="+mj-lt"/>
              </a:rPr>
              <a:t>- Chúng mình là bạn đồng nghiệp đấy, đồng chí Thủy ạ!</a:t>
            </a:r>
          </a:p>
          <a:p>
            <a:r>
              <a:rPr lang="vi-VN" dirty="0">
                <a:latin typeface="+mj-lt"/>
              </a:rPr>
              <a:t>  Cuộc tiếp xúc thân mật ấy đã mở đầu cho tình bạn thắm thiết giữa tôi và A-lếch-xây.</a:t>
            </a:r>
          </a:p>
          <a:p>
            <a:r>
              <a:rPr lang="vi-VN" dirty="0">
                <a:latin typeface="+mj-lt"/>
              </a:rPr>
              <a:t>                                                      </a:t>
            </a:r>
            <a:r>
              <a:rPr lang="en-US" dirty="0" smtClean="0">
                <a:latin typeface="+mj-lt"/>
              </a:rPr>
              <a:t>                                                  </a:t>
            </a:r>
            <a:r>
              <a:rPr lang="vi-VN" dirty="0">
                <a:latin typeface="+mj-lt"/>
              </a:rPr>
              <a:t> (theo </a:t>
            </a:r>
            <a:r>
              <a:rPr lang="vi-VN" b="1" dirty="0">
                <a:latin typeface="+mj-lt"/>
              </a:rPr>
              <a:t>Hồng Thủy</a:t>
            </a:r>
            <a:r>
              <a:rPr lang="vi-VN" dirty="0" smtClean="0">
                <a:latin typeface="+mj-lt"/>
              </a:rPr>
              <a:t>)</a:t>
            </a:r>
            <a:endParaRPr lang="vi-VN" dirty="0">
              <a:latin typeface="+mj-lt"/>
            </a:endParaRPr>
          </a:p>
        </p:txBody>
      </p:sp>
      <p:sp>
        <p:nvSpPr>
          <p:cNvPr id="2" name="TextBox 1"/>
          <p:cNvSpPr txBox="1"/>
          <p:nvPr/>
        </p:nvSpPr>
        <p:spPr>
          <a:xfrm>
            <a:off x="533400" y="5562600"/>
            <a:ext cx="7924800" cy="369332"/>
          </a:xfrm>
          <a:prstGeom prst="rect">
            <a:avLst/>
          </a:prstGeom>
          <a:noFill/>
        </p:spPr>
        <p:txBody>
          <a:bodyPr wrap="square" rtlCol="0">
            <a:spAutoFit/>
          </a:bodyPr>
          <a:lstStyle/>
          <a:p>
            <a:r>
              <a:rPr lang="vi-VN" dirty="0">
                <a:latin typeface="+mj-lt"/>
              </a:rPr>
              <a:t>4) Dáng vẻ của A-lếch-xây có gì đặc biệt khiến anh Thuỷ chú ý</a:t>
            </a:r>
            <a:r>
              <a:rPr lang="vi-VN" dirty="0" smtClean="0">
                <a:latin typeface="+mj-lt"/>
              </a:rPr>
              <a:t>?</a:t>
            </a:r>
            <a:endParaRPr lang="en-US" dirty="0">
              <a:latin typeface="+mj-lt"/>
            </a:endParaRPr>
          </a:p>
        </p:txBody>
      </p:sp>
      <p:sp>
        <p:nvSpPr>
          <p:cNvPr id="3" name="TextBox 2"/>
          <p:cNvSpPr txBox="1"/>
          <p:nvPr/>
        </p:nvSpPr>
        <p:spPr>
          <a:xfrm>
            <a:off x="554182" y="6008040"/>
            <a:ext cx="8326582" cy="646331"/>
          </a:xfrm>
          <a:prstGeom prst="rect">
            <a:avLst/>
          </a:prstGeom>
          <a:noFill/>
        </p:spPr>
        <p:txBody>
          <a:bodyPr wrap="square" rtlCol="0">
            <a:spAutoFit/>
          </a:bodyPr>
          <a:lstStyle/>
          <a:p>
            <a:r>
              <a:rPr lang="vi-VN" dirty="0">
                <a:latin typeface="Times New Roman" pitchFamily="18" charset="0"/>
                <a:cs typeface="Times New Roman" pitchFamily="18" charset="0"/>
              </a:rPr>
              <a:t>5) Cuộc gặp gỡ giữa hai người bạn đồng nghiệp (anh Thuỷ và anh A-lếch-xây) diễn ra như thế nào</a:t>
            </a:r>
            <a:r>
              <a:rPr lang="vi-V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cxnSp>
        <p:nvCxnSpPr>
          <p:cNvPr id="9" name="Straight Connector 8"/>
          <p:cNvCxnSpPr/>
          <p:nvPr/>
        </p:nvCxnSpPr>
        <p:spPr>
          <a:xfrm>
            <a:off x="4152900" y="1447800"/>
            <a:ext cx="45339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90600" y="2286000"/>
            <a:ext cx="7467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54182" y="4495800"/>
            <a:ext cx="813261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54182" y="5029200"/>
            <a:ext cx="500841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61181979"/>
      </p:ext>
    </p:extLst>
  </p:cSld>
  <p:clrMapOvr>
    <a:masterClrMapping/>
  </p:clrMapOvr>
  <mc:AlternateContent xmlns:mc="http://schemas.openxmlformats.org/markup-compatibility/2006" xmlns:p14="http://schemas.microsoft.com/office/powerpoint/2010/main">
    <mc:Choice Requires="p14">
      <p:transition spd="slow" p14:dur="2000" advTm="88377"/>
    </mc:Choice>
    <mc:Fallback xmlns="">
      <p:transition spd="slow" advTm="883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785"/>
            <a:ext cx="8153400" cy="1015663"/>
          </a:xfrm>
          <a:prstGeom prst="rect">
            <a:avLst/>
          </a:prstGeom>
          <a:noFill/>
        </p:spPr>
        <p:txBody>
          <a:bodyPr wrap="square" rtlCol="0">
            <a:spAutoFit/>
          </a:bodyPr>
          <a:lstStyle/>
          <a:p>
            <a:r>
              <a:rPr lang="en-US" sz="2000" b="1" dirty="0" err="1">
                <a:latin typeface="Times New Roman" pitchFamily="18" charset="0"/>
                <a:cs typeface="Times New Roman" pitchFamily="18" charset="0"/>
              </a:rPr>
              <a:t>Câu</a:t>
            </a:r>
            <a:r>
              <a:rPr lang="en-US" sz="2000" b="1" dirty="0">
                <a:latin typeface="Times New Roman" pitchFamily="18" charset="0"/>
                <a:cs typeface="Times New Roman" pitchFamily="18" charset="0"/>
              </a:rPr>
              <a:t> 6</a:t>
            </a:r>
            <a:endParaRPr lang="en-US" sz="2000" dirty="0">
              <a:latin typeface="Times New Roman" pitchFamily="18" charset="0"/>
              <a:cs typeface="Times New Roman" pitchFamily="18" charset="0"/>
            </a:endParaRPr>
          </a:p>
          <a:p>
            <a:r>
              <a:rPr lang="en-US" sz="2000" dirty="0" err="1">
                <a:latin typeface="Times New Roman" pitchFamily="18" charset="0"/>
                <a:cs typeface="Times New Roman" pitchFamily="18" charset="0"/>
              </a:rPr>
              <a:t>Mỗi</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ý </a:t>
            </a:r>
            <a:r>
              <a:rPr lang="en-US" sz="2000" dirty="0" err="1">
                <a:latin typeface="Times New Roman" pitchFamily="18" charset="0"/>
                <a:cs typeface="Times New Roman" pitchFamily="18" charset="0"/>
              </a:rPr>
              <a:t>kiến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riêng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mình</a:t>
            </a:r>
            <a:r>
              <a:rPr lang="en-US" sz="2000" dirty="0">
                <a:latin typeface="Times New Roman" pitchFamily="18" charset="0"/>
                <a:cs typeface="Times New Roman" pitchFamily="18" charset="0"/>
              </a:rPr>
              <a:t>: Chi </a:t>
            </a:r>
            <a:r>
              <a:rPr lang="en-US" sz="2000" dirty="0" err="1">
                <a:latin typeface="Times New Roman" pitchFamily="18" charset="0"/>
                <a:cs typeface="Times New Roman" pitchFamily="18" charset="0"/>
              </a:rPr>
              <a:t>tiết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nào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bài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khiến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em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nhớ</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nhất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sao</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7" name="Rectangle 6"/>
          <p:cNvSpPr/>
          <p:nvPr/>
        </p:nvSpPr>
        <p:spPr>
          <a:xfrm>
            <a:off x="675409" y="2085109"/>
            <a:ext cx="8001000" cy="1371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n-US" sz="2000" dirty="0">
                <a:solidFill>
                  <a:srgbClr val="FF0000"/>
                </a:solidFill>
                <a:latin typeface="Times New Roman" pitchFamily="18" charset="0"/>
                <a:cs typeface="Times New Roman" pitchFamily="18" charset="0"/>
              </a:rPr>
              <a:t>NỘI DUNG CHÍNH:</a:t>
            </a:r>
          </a:p>
          <a:p>
            <a:r>
              <a:rPr lang="en-US" sz="2000" dirty="0" err="1">
                <a:latin typeface="Times New Roman" pitchFamily="18" charset="0"/>
                <a:cs typeface="Times New Roman" pitchFamily="18" charset="0"/>
              </a:rPr>
              <a:t>Kể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cảm</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chuyên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nước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bạn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một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Việt</a:t>
            </a:r>
            <a:r>
              <a:rPr lang="en-US" sz="2000" dirty="0">
                <a:latin typeface="Times New Roman" pitchFamily="18" charset="0"/>
                <a:cs typeface="Times New Roman" pitchFamily="18" charset="0"/>
              </a:rPr>
              <a:t> Nam, qua </a:t>
            </a:r>
            <a:r>
              <a:rPr lang="en-US" sz="2000" dirty="0" err="1">
                <a:latin typeface="Times New Roman" pitchFamily="18" charset="0"/>
                <a:cs typeface="Times New Roman" pitchFamily="18" charset="0"/>
              </a:rPr>
              <a:t>đó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hiện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hữu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giới</a:t>
            </a:r>
            <a:r>
              <a:rPr lang="en-US" sz="2000" dirty="0">
                <a:latin typeface="Times New Roman" pitchFamily="18" charset="0"/>
                <a:cs typeface="Times New Roman" pitchFamily="18" charset="0"/>
              </a:rPr>
              <a:t>.</a:t>
            </a:r>
          </a:p>
          <a:p>
            <a:pPr algn="ctr"/>
            <a:endParaRPr lang="en-US" dirty="0"/>
          </a:p>
        </p:txBody>
      </p:sp>
      <p:sp>
        <p:nvSpPr>
          <p:cNvPr id="13" name="TextBox 12"/>
          <p:cNvSpPr txBox="1"/>
          <p:nvPr/>
        </p:nvSpPr>
        <p:spPr>
          <a:xfrm>
            <a:off x="2469573" y="4419600"/>
            <a:ext cx="3810000" cy="707886"/>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B. HOẠT ĐỘNG THỰC HÀNH</a:t>
            </a:r>
          </a:p>
          <a:p>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 </a:t>
            </a:r>
            <a:r>
              <a:rPr lang="en-US" sz="2000" b="1" dirty="0" err="1" smtClean="0">
                <a:latin typeface="Times New Roman" pitchFamily="18" charset="0"/>
                <a:cs typeface="Times New Roman" pitchFamily="18" charset="0"/>
              </a:rPr>
              <a:t>trang</a:t>
            </a:r>
            <a:r>
              <a:rPr lang="en-US" sz="2000" b="1" dirty="0" smtClean="0">
                <a:latin typeface="Times New Roman" pitchFamily="18" charset="0"/>
                <a:cs typeface="Times New Roman" pitchFamily="18" charset="0"/>
              </a:rPr>
              <a:t> 49-50)</a:t>
            </a:r>
            <a:endParaRPr lang="en-US" sz="2000" b="1" dirty="0">
              <a:latin typeface="Times New Roman" pitchFamily="18" charset="0"/>
              <a:cs typeface="Times New Roman" pitchFamily="18" charset="0"/>
            </a:endParaRPr>
          </a:p>
        </p:txBody>
      </p:sp>
      <p:sp>
        <p:nvSpPr>
          <p:cNvPr id="14" name="TextBox 13"/>
          <p:cNvSpPr txBox="1"/>
          <p:nvPr/>
        </p:nvSpPr>
        <p:spPr>
          <a:xfrm>
            <a:off x="838200" y="5334000"/>
            <a:ext cx="7772400" cy="1015663"/>
          </a:xfrm>
          <a:prstGeom prst="rect">
            <a:avLst/>
          </a:prstGeom>
          <a:noFill/>
        </p:spPr>
        <p:txBody>
          <a:bodyPr wrap="square" rtlCol="0">
            <a:spAutoFit/>
          </a:bodyPr>
          <a:lstStyle/>
          <a:p>
            <a:pPr marL="457200" indent="-457200">
              <a:buAutoNum type="arabicPeriod"/>
            </a:pPr>
            <a:r>
              <a:rPr lang="en-US" sz="2000" dirty="0" smtClean="0">
                <a:latin typeface="Times New Roman" pitchFamily="18" charset="0"/>
                <a:cs typeface="Times New Roman" pitchFamily="18" charset="0"/>
              </a:rPr>
              <a:t>a) </a:t>
            </a:r>
            <a:r>
              <a:rPr lang="en-US" sz="2000" dirty="0" err="1" smtClean="0">
                <a:latin typeface="Times New Roman" pitchFamily="18" charset="0"/>
                <a:cs typeface="Times New Roman" pitchFamily="18" charset="0"/>
              </a:rPr>
              <a:t>Nhờ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chuyên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máy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xúc</a:t>
            </a:r>
            <a:r>
              <a:rPr lang="en-US" sz="2000" i="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mật</a:t>
            </a:r>
            <a:r>
              <a:rPr lang="en-US" sz="2000" dirty="0" smtClean="0">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b) </a:t>
            </a:r>
            <a:r>
              <a:rPr lang="en-US" sz="2000" dirty="0" err="1" smtClean="0">
                <a:latin typeface="Times New Roman" pitchFamily="18" charset="0"/>
                <a:cs typeface="Times New Roman" pitchFamily="18" charset="0"/>
              </a:rPr>
              <a:t>Dựa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grpSp>
        <p:nvGrpSpPr>
          <p:cNvPr id="17" name="Group 16"/>
          <p:cNvGrpSpPr/>
          <p:nvPr/>
        </p:nvGrpSpPr>
        <p:grpSpPr>
          <a:xfrm>
            <a:off x="3304309" y="3810000"/>
            <a:ext cx="1943100" cy="304800"/>
            <a:chOff x="3429000" y="3048000"/>
            <a:chExt cx="1943100" cy="304800"/>
          </a:xfrm>
        </p:grpSpPr>
        <p:sp>
          <p:nvSpPr>
            <p:cNvPr id="8" name="5-Point Star 7"/>
            <p:cNvSpPr/>
            <p:nvPr/>
          </p:nvSpPr>
          <p:spPr>
            <a:xfrm>
              <a:off x="3429000" y="30480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9" name="5-Point Star 8"/>
            <p:cNvSpPr/>
            <p:nvPr/>
          </p:nvSpPr>
          <p:spPr>
            <a:xfrm>
              <a:off x="3810000" y="30480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0" name="5-Point Star 9"/>
            <p:cNvSpPr/>
            <p:nvPr/>
          </p:nvSpPr>
          <p:spPr>
            <a:xfrm>
              <a:off x="4229100" y="30480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5" name="5-Point Star 14"/>
            <p:cNvSpPr/>
            <p:nvPr/>
          </p:nvSpPr>
          <p:spPr>
            <a:xfrm>
              <a:off x="4610100" y="30480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5-Point Star 15"/>
            <p:cNvSpPr/>
            <p:nvPr/>
          </p:nvSpPr>
          <p:spPr>
            <a:xfrm>
              <a:off x="4991100" y="3048000"/>
              <a:ext cx="381000" cy="30480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grpSp>
      <p:sp>
        <p:nvSpPr>
          <p:cNvPr id="2" name="TextBox 1"/>
          <p:cNvSpPr txBox="1"/>
          <p:nvPr/>
        </p:nvSpPr>
        <p:spPr>
          <a:xfrm>
            <a:off x="566304" y="1131240"/>
            <a:ext cx="8316191" cy="707886"/>
          </a:xfrm>
          <a:prstGeom prst="rect">
            <a:avLst/>
          </a:prstGeom>
          <a:noFill/>
        </p:spPr>
        <p:txBody>
          <a:bodyPr wrap="square" rtlCol="0">
            <a:spAutoFit/>
          </a:bodyPr>
          <a:lstStyle/>
          <a:p>
            <a:r>
              <a:rPr lang="en-US" sz="2000" dirty="0" err="1" smtClean="0">
                <a:solidFill>
                  <a:srgbClr val="FF0000"/>
                </a:solidFill>
                <a:latin typeface="Times New Roman" pitchFamily="18" charset="0"/>
                <a:cs typeface="Times New Roman" pitchFamily="18" charset="0"/>
              </a:rPr>
              <a:t>Mẫu</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a:t>
            </a:r>
            <a:r>
              <a:rPr lang="en-US" sz="2000" dirty="0" err="1" smtClean="0">
                <a:latin typeface="Times New Roman" pitchFamily="18" charset="0"/>
                <a:cs typeface="Times New Roman" pitchFamily="18" charset="0"/>
              </a:rPr>
              <a:t>lếch</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mật</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211444537"/>
      </p:ext>
    </p:extLst>
  </p:cSld>
  <p:clrMapOvr>
    <a:masterClrMapping/>
  </p:clrMapOvr>
  <mc:AlternateContent xmlns:mc="http://schemas.openxmlformats.org/markup-compatibility/2006" xmlns:p14="http://schemas.microsoft.com/office/powerpoint/2010/main">
    <mc:Choice Requires="p14">
      <p:transition spd="slow" p14:dur="2000" advTm="70825"/>
    </mc:Choice>
    <mc:Fallback xmlns="">
      <p:transition spd="slow" advTm="708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circle(in)">
                                      <p:cBhvr>
                                        <p:cTn id="10" dur="20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534400" cy="3170099"/>
          </a:xfrm>
          <a:prstGeom prst="rect">
            <a:avLst/>
          </a:prstGeom>
          <a:noFill/>
        </p:spPr>
        <p:txBody>
          <a:bodyPr wrap="square" rtlCol="0">
            <a:spAutoFit/>
          </a:bodyPr>
          <a:lstStyle/>
          <a:p>
            <a:r>
              <a:rPr lang="vi-VN" sz="2000" b="1" dirty="0">
                <a:latin typeface="+mj-lt"/>
              </a:rPr>
              <a:t>2</a:t>
            </a:r>
            <a:r>
              <a:rPr lang="vi-VN" sz="2000" b="1" dirty="0" smtClean="0">
                <a:latin typeface="+mj-lt"/>
              </a:rPr>
              <a:t>.</a:t>
            </a:r>
            <a:r>
              <a:rPr lang="en-US" sz="2000" b="1" dirty="0" smtClean="0">
                <a:latin typeface="+mj-lt"/>
              </a:rPr>
              <a:t> </a:t>
            </a:r>
            <a:r>
              <a:rPr lang="en-US" sz="2000" dirty="0" smtClean="0">
                <a:latin typeface="+mj-lt"/>
                <a:cs typeface="Times New Roman" pitchFamily="18" charset="0"/>
              </a:rPr>
              <a:t>a)</a:t>
            </a:r>
            <a:r>
              <a:rPr lang="vi-VN" sz="2000" dirty="0">
                <a:latin typeface="+mj-lt"/>
              </a:rPr>
              <a:t> Viết vào vở những tiếng có uô hoặc ua trong bài văn dưới đây:</a:t>
            </a:r>
          </a:p>
          <a:p>
            <a:r>
              <a:rPr lang="en-US" sz="2000" b="1" dirty="0" smtClean="0">
                <a:latin typeface="+mj-lt"/>
              </a:rPr>
              <a:t>                                               </a:t>
            </a:r>
            <a:r>
              <a:rPr lang="vi-VN" sz="2000" b="1" dirty="0" smtClean="0">
                <a:latin typeface="+mj-lt"/>
              </a:rPr>
              <a:t>Anh </a:t>
            </a:r>
            <a:r>
              <a:rPr lang="vi-VN" sz="2000" b="1" dirty="0">
                <a:latin typeface="+mj-lt"/>
              </a:rPr>
              <a:t>hùng Núp tại Cu-ba</a:t>
            </a:r>
            <a:endParaRPr lang="vi-VN" sz="2000" dirty="0">
              <a:latin typeface="+mj-lt"/>
            </a:endParaRPr>
          </a:p>
          <a:p>
            <a:r>
              <a:rPr lang="vi-VN" sz="2000" dirty="0">
                <a:latin typeface="+mj-lt"/>
              </a:rPr>
              <a:t>Năm 1964, Anh hùng Núp tới thăm đất nước Cu-ba theo lời mời của Chủ tịch Phi-đen Cát-xtơ-rô. Người Anh hùng Tây Nguyên được đón tiếp trong tình anh em vô cùng thân mật. Anh Núp thấy người Cu-ba giống người Tây Nguyên mình quá, cũng mạnh mẽ, sôi nổi, bụng dạ hào phóng như cánh cửa bỏ ngỏ, thích nói to và đặc biệt là thích nhảy múa. Tới chỗ đông người nào, sau một lúc chuyện trò, tất cả lại cùng nhảy múa. Bị cuốn vào những cuộc vui ấy, anh Núp thấy như đang sống giữa buôn làng Tây Nguyên muôn vàn yêu dấu của mình.</a:t>
            </a:r>
          </a:p>
          <a:p>
            <a:r>
              <a:rPr lang="en-US" sz="2000" i="1" dirty="0" smtClean="0">
                <a:latin typeface="+mj-lt"/>
              </a:rPr>
              <a:t>                                                                                             </a:t>
            </a:r>
            <a:r>
              <a:rPr lang="vi-VN" sz="2000" i="1" dirty="0" smtClean="0">
                <a:latin typeface="+mj-lt"/>
              </a:rPr>
              <a:t>Theo </a:t>
            </a:r>
            <a:r>
              <a:rPr lang="vi-VN" sz="2000" i="1" dirty="0">
                <a:latin typeface="+mj-lt"/>
              </a:rPr>
              <a:t>Nguyễn Khắc </a:t>
            </a:r>
            <a:r>
              <a:rPr lang="vi-VN" sz="2000" i="1" dirty="0" smtClean="0">
                <a:latin typeface="+mj-lt"/>
              </a:rPr>
              <a:t>Trường</a:t>
            </a:r>
            <a:endParaRPr lang="vi-VN" sz="2000" dirty="0">
              <a:latin typeface="+mj-lt"/>
            </a:endParaRPr>
          </a:p>
        </p:txBody>
      </p:sp>
      <p:sp>
        <p:nvSpPr>
          <p:cNvPr id="5" name="TextBox 4"/>
          <p:cNvSpPr txBox="1"/>
          <p:nvPr/>
        </p:nvSpPr>
        <p:spPr>
          <a:xfrm>
            <a:off x="394855" y="3531748"/>
            <a:ext cx="7315200" cy="400110"/>
          </a:xfrm>
          <a:prstGeom prst="rect">
            <a:avLst/>
          </a:prstGeom>
          <a:noFill/>
        </p:spPr>
        <p:txBody>
          <a:bodyPr wrap="square" rtlCol="0">
            <a:spAutoFit/>
          </a:bodyPr>
          <a:lstStyle/>
          <a:p>
            <a:r>
              <a:rPr lang="en-US" sz="2000" dirty="0">
                <a:latin typeface="Times New Roman" pitchFamily="18" charset="0"/>
                <a:cs typeface="Times New Roman" pitchFamily="18" charset="0"/>
              </a:rPr>
              <a:t>b. </a:t>
            </a:r>
            <a:r>
              <a:rPr lang="en-US" sz="2000" dirty="0" err="1">
                <a:latin typeface="Times New Roman" pitchFamily="18" charset="0"/>
                <a:cs typeface="Times New Roman" pitchFamily="18" charset="0"/>
              </a:rPr>
              <a:t>Nêu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nhận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xét</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ghi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dấu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thanh</a:t>
            </a:r>
            <a:r>
              <a:rPr lang="en-US" sz="2000" dirty="0">
                <a:latin typeface="Times New Roman" pitchFamily="18" charset="0"/>
                <a:cs typeface="Times New Roman" pitchFamily="18" charset="0"/>
              </a:rPr>
              <a:t> ở </a:t>
            </a:r>
            <a:r>
              <a:rPr lang="en-US" sz="2000" dirty="0" err="1">
                <a:latin typeface="Times New Roman" pitchFamily="18" charset="0"/>
                <a:cs typeface="Times New Roman" pitchFamily="18" charset="0"/>
              </a:rPr>
              <a:t>các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ua</a:t>
            </a:r>
            <a:r>
              <a:rPr lang="en-US" sz="2000" dirty="0">
                <a:latin typeface="Times New Roman" pitchFamily="18" charset="0"/>
                <a:cs typeface="Times New Roman" pitchFamily="18" charset="0"/>
              </a:rPr>
              <a:t>.</a:t>
            </a:r>
          </a:p>
        </p:txBody>
      </p:sp>
      <p:sp>
        <p:nvSpPr>
          <p:cNvPr id="6" name="TextBox 5"/>
          <p:cNvSpPr txBox="1"/>
          <p:nvPr/>
        </p:nvSpPr>
        <p:spPr>
          <a:xfrm>
            <a:off x="381000" y="3886200"/>
            <a:ext cx="7772400" cy="1323439"/>
          </a:xfrm>
          <a:prstGeom prst="rect">
            <a:avLst/>
          </a:prstGeom>
          <a:noFill/>
        </p:spPr>
        <p:txBody>
          <a:bodyPr wrap="square" rtlCol="0">
            <a:spAutoFit/>
          </a:bodyPr>
          <a:lstStyle/>
          <a:p>
            <a:r>
              <a:rPr lang="en-US" sz="2000" b="1" u="sng" dirty="0" err="1" smtClean="0">
                <a:latin typeface="Times New Roman" pitchFamily="18" charset="0"/>
                <a:cs typeface="Times New Roman" pitchFamily="18" charset="0"/>
              </a:rPr>
              <a:t>Trả</a:t>
            </a:r>
            <a:r>
              <a:rPr lang="en-US" sz="2000" b="1" u="sng" dirty="0" smtClean="0">
                <a:latin typeface="Times New Roman" pitchFamily="18" charset="0"/>
                <a:cs typeface="Times New Roman" pitchFamily="18" charset="0"/>
              </a:rPr>
              <a:t> </a:t>
            </a:r>
            <a:r>
              <a:rPr lang="en-US" sz="2000" b="1" u="sng" dirty="0" err="1" smtClean="0">
                <a:latin typeface="Times New Roman" pitchFamily="18" charset="0"/>
                <a:cs typeface="Times New Roman" pitchFamily="18" charset="0"/>
              </a:rPr>
              <a:t>lời</a:t>
            </a:r>
            <a:r>
              <a:rPr lang="en-US" sz="2000" b="1" u="sng" dirty="0" smtClean="0">
                <a:latin typeface="Times New Roman" pitchFamily="18" charset="0"/>
                <a:cs typeface="Times New Roman" pitchFamily="18" charset="0"/>
              </a:rPr>
              <a:t>: </a:t>
            </a:r>
          </a:p>
          <a:p>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 a)</a:t>
            </a:r>
            <a:endParaRPr lang="en-US" sz="2000" b="1" dirty="0">
              <a:latin typeface="Times New Roman" pitchFamily="18" charset="0"/>
              <a:cs typeface="Times New Roman" pitchFamily="18" charset="0"/>
            </a:endParaRPr>
          </a:p>
          <a:p>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tiếng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uô</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cuốn</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buôn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muôn</a:t>
            </a:r>
            <a:r>
              <a:rPr lang="en-US" sz="2000" dirty="0">
                <a:latin typeface="Times New Roman" pitchFamily="18" charset="0"/>
                <a:cs typeface="Times New Roman" pitchFamily="18" charset="0"/>
              </a:rPr>
              <a:t>.</a:t>
            </a:r>
          </a:p>
          <a:p>
            <a:r>
              <a:rPr lang="en-US" sz="2000" dirty="0" err="1">
                <a:latin typeface="Times New Roman" pitchFamily="18" charset="0"/>
                <a:cs typeface="Times New Roman" pitchFamily="18" charset="0"/>
              </a:rPr>
              <a:t>Những</a:t>
            </a:r>
            <a:r>
              <a:rPr lang="en-US" sz="2000" dirty="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ua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cửa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múa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giữa</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7" name="TextBox 6"/>
          <p:cNvSpPr txBox="1"/>
          <p:nvPr/>
        </p:nvSpPr>
        <p:spPr>
          <a:xfrm>
            <a:off x="533400" y="5410200"/>
            <a:ext cx="8229600" cy="1323439"/>
          </a:xfrm>
          <a:prstGeom prst="rect">
            <a:avLst/>
          </a:prstGeom>
          <a:noFill/>
        </p:spPr>
        <p:txBody>
          <a:bodyPr wrap="square" rtlCol="0">
            <a:spAutoFit/>
          </a:bodyPr>
          <a:lstStyle/>
          <a:p>
            <a:r>
              <a:rPr lang="vi-VN" sz="2000" dirty="0">
                <a:latin typeface="Times New Roman" pitchFamily="18" charset="0"/>
                <a:cs typeface="Times New Roman" pitchFamily="18" charset="0"/>
              </a:rPr>
              <a:t>b. Nhận xét:</a:t>
            </a:r>
          </a:p>
          <a:p>
            <a:r>
              <a:rPr lang="vi-VN" sz="2000" dirty="0">
                <a:latin typeface="Times New Roman" pitchFamily="18" charset="0"/>
                <a:cs typeface="Times New Roman" pitchFamily="18" charset="0"/>
              </a:rPr>
              <a:t>Các tiếng có ua thì ghi dấu thanh ở chữ cái đầu vì không có âm cuối.</a:t>
            </a:r>
          </a:p>
          <a:p>
            <a:r>
              <a:rPr lang="vi-VN" sz="2000" dirty="0">
                <a:latin typeface="Times New Roman" pitchFamily="18" charset="0"/>
                <a:cs typeface="Times New Roman" pitchFamily="18" charset="0"/>
              </a:rPr>
              <a:t>Các tiếng có uô thì ghi dấu thanh ở chữ cái thứ hai vì có âm cuối.</a:t>
            </a:r>
          </a:p>
          <a:p>
            <a:endParaRPr lang="en-US" sz="20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336898382"/>
      </p:ext>
    </p:extLst>
  </p:cSld>
  <p:clrMapOvr>
    <a:masterClrMapping/>
  </p:clrMapOvr>
  <mc:AlternateContent xmlns:mc="http://schemas.openxmlformats.org/markup-compatibility/2006" xmlns:p14="http://schemas.microsoft.com/office/powerpoint/2010/main">
    <mc:Choice Requires="p14">
      <p:transition spd="slow" p14:dur="2000" advTm="137328"/>
    </mc:Choice>
    <mc:Fallback xmlns="">
      <p:transition spd="slow" advTm="1373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28600"/>
            <a:ext cx="8534400" cy="1938992"/>
          </a:xfrm>
          <a:prstGeom prst="rect">
            <a:avLst/>
          </a:prstGeom>
          <a:noFill/>
        </p:spPr>
        <p:txBody>
          <a:bodyPr wrap="square" rtlCol="0">
            <a:spAutoFit/>
          </a:bodyPr>
          <a:lstStyle/>
          <a:p>
            <a:r>
              <a:rPr lang="vi-VN" sz="2000" b="1" dirty="0">
                <a:latin typeface="+mj-lt"/>
              </a:rPr>
              <a:t>3. Tìm tiếng có chứa uô hoặc ua thích hợp với mỗi chỗ trống trong các thành ngữ, tục ngữ dưới đây rồi ghi vào </a:t>
            </a:r>
            <a:r>
              <a:rPr lang="vi-VN" sz="2000" b="1" dirty="0" smtClean="0">
                <a:latin typeface="+mj-lt"/>
              </a:rPr>
              <a:t>vở</a:t>
            </a:r>
            <a:endParaRPr lang="en-US" sz="2000" b="1" dirty="0" smtClean="0">
              <a:latin typeface="+mj-lt"/>
            </a:endParaRPr>
          </a:p>
          <a:p>
            <a:endParaRPr lang="vi-VN" sz="2000" dirty="0">
              <a:latin typeface="+mj-lt"/>
            </a:endParaRPr>
          </a:p>
          <a:p>
            <a:pPr marL="342900" indent="-342900">
              <a:buAutoNum type="alphaLcPeriod"/>
            </a:pPr>
            <a:r>
              <a:rPr lang="vi-VN" sz="2000" dirty="0" smtClean="0">
                <a:latin typeface="+mj-lt"/>
              </a:rPr>
              <a:t>....... </a:t>
            </a:r>
            <a:r>
              <a:rPr lang="vi-VN" sz="2000" dirty="0">
                <a:latin typeface="+mj-lt"/>
              </a:rPr>
              <a:t>người như một          b. Chậm như ..........         </a:t>
            </a:r>
            <a:r>
              <a:rPr lang="vi-VN" sz="2000" dirty="0" smtClean="0">
                <a:latin typeface="+mj-lt"/>
              </a:rPr>
              <a:t> </a:t>
            </a:r>
            <a:r>
              <a:rPr lang="vi-VN" sz="2000" dirty="0">
                <a:latin typeface="+mj-lt"/>
              </a:rPr>
              <a:t>c. Ngang như </a:t>
            </a:r>
            <a:r>
              <a:rPr lang="vi-VN" sz="2000" dirty="0" smtClean="0">
                <a:latin typeface="+mj-lt"/>
              </a:rPr>
              <a:t>...........</a:t>
            </a:r>
            <a:endParaRPr lang="en-US" sz="2000" dirty="0" smtClean="0">
              <a:latin typeface="+mj-lt"/>
            </a:endParaRPr>
          </a:p>
          <a:p>
            <a:endParaRPr lang="vi-VN" sz="2000" dirty="0">
              <a:latin typeface="+mj-lt"/>
            </a:endParaRPr>
          </a:p>
          <a:p>
            <a:r>
              <a:rPr lang="vi-VN" sz="2000" dirty="0">
                <a:latin typeface="+mj-lt"/>
              </a:rPr>
              <a:t>d. Cày sâu ........ bẫm        e. ....... trống gõ mõ     </a:t>
            </a:r>
            <a:r>
              <a:rPr lang="en-US" sz="2000" dirty="0" smtClean="0">
                <a:latin typeface="+mj-lt"/>
              </a:rPr>
              <a:t>  </a:t>
            </a:r>
            <a:r>
              <a:rPr lang="vi-VN" sz="2000" dirty="0" smtClean="0">
                <a:latin typeface="+mj-lt"/>
              </a:rPr>
              <a:t> </a:t>
            </a:r>
            <a:r>
              <a:rPr lang="vi-VN" sz="2000" dirty="0">
                <a:latin typeface="+mj-lt"/>
              </a:rPr>
              <a:t> g. Đói ăn rau, đau uống </a:t>
            </a:r>
            <a:r>
              <a:rPr lang="vi-VN" sz="2000" dirty="0" smtClean="0">
                <a:latin typeface="+mj-lt"/>
              </a:rPr>
              <a:t>........</a:t>
            </a:r>
            <a:endParaRPr lang="vi-VN" sz="2000" dirty="0">
              <a:latin typeface="+mj-lt"/>
            </a:endParaRPr>
          </a:p>
        </p:txBody>
      </p:sp>
      <p:sp>
        <p:nvSpPr>
          <p:cNvPr id="5" name="TextBox 4"/>
          <p:cNvSpPr txBox="1"/>
          <p:nvPr/>
        </p:nvSpPr>
        <p:spPr>
          <a:xfrm>
            <a:off x="381000" y="2167592"/>
            <a:ext cx="8534400" cy="1323439"/>
          </a:xfrm>
          <a:prstGeom prst="rect">
            <a:avLst/>
          </a:prstGeom>
          <a:noFill/>
        </p:spPr>
        <p:txBody>
          <a:bodyPr wrap="square" rtlCol="0">
            <a:spAutoFit/>
          </a:bodyPr>
          <a:lstStyle/>
          <a:p>
            <a:r>
              <a:rPr lang="vi-VN" sz="2000" b="1" u="sng" dirty="0">
                <a:latin typeface="Times New Roman" pitchFamily="18" charset="0"/>
                <a:cs typeface="Times New Roman" pitchFamily="18" charset="0"/>
              </a:rPr>
              <a:t>Bài làm:</a:t>
            </a:r>
          </a:p>
          <a:p>
            <a:r>
              <a:rPr lang="vi-VN" sz="2000" dirty="0" smtClean="0">
                <a:latin typeface="Times New Roman" pitchFamily="18" charset="0"/>
                <a:cs typeface="Times New Roman" pitchFamily="18" charset="0"/>
              </a:rPr>
              <a:t>a. </a:t>
            </a:r>
            <a:r>
              <a:rPr lang="vi-VN" sz="2000" b="1" dirty="0" smtClean="0">
                <a:latin typeface="Times New Roman" pitchFamily="18" charset="0"/>
                <a:cs typeface="Times New Roman" pitchFamily="18" charset="0"/>
              </a:rPr>
              <a:t>Muôn</a:t>
            </a:r>
            <a:r>
              <a:rPr lang="vi-VN" sz="2000" dirty="0" smtClean="0">
                <a:latin typeface="Times New Roman" pitchFamily="18" charset="0"/>
                <a:cs typeface="Times New Roman" pitchFamily="18" charset="0"/>
              </a:rPr>
              <a:t> người như một</a:t>
            </a:r>
            <a:r>
              <a:rPr lang="vi-VN" sz="2000" dirty="0">
                <a:latin typeface="Times New Roman" pitchFamily="18" charset="0"/>
                <a:cs typeface="Times New Roman" pitchFamily="18" charset="0"/>
              </a:rPr>
              <a:t>          </a:t>
            </a:r>
            <a:r>
              <a:rPr lang="vi-VN" sz="2000" dirty="0" smtClean="0">
                <a:latin typeface="Times New Roman" pitchFamily="18" charset="0"/>
                <a:cs typeface="Times New Roman" pitchFamily="18" charset="0"/>
              </a:rPr>
              <a:t>b. Chậm như </a:t>
            </a:r>
            <a:r>
              <a:rPr lang="vi-VN" sz="2000" b="1" dirty="0" smtClean="0">
                <a:latin typeface="Times New Roman" pitchFamily="18" charset="0"/>
                <a:cs typeface="Times New Roman" pitchFamily="18" charset="0"/>
              </a:rPr>
              <a:t>rùa</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             </a:t>
            </a:r>
            <a:r>
              <a:rPr lang="vi-VN" sz="2000" dirty="0" smtClean="0">
                <a:latin typeface="Times New Roman" pitchFamily="18" charset="0"/>
                <a:cs typeface="Times New Roman" pitchFamily="18" charset="0"/>
              </a:rPr>
              <a:t>c. Ngang như </a:t>
            </a:r>
            <a:r>
              <a:rPr lang="vi-VN" sz="2000" b="1" dirty="0" smtClean="0">
                <a:latin typeface="Times New Roman" pitchFamily="18" charset="0"/>
                <a:cs typeface="Times New Roman" pitchFamily="18" charset="0"/>
              </a:rPr>
              <a:t>cua</a:t>
            </a:r>
            <a:endParaRPr lang="en-US" sz="2000" b="1" dirty="0" smtClean="0">
              <a:latin typeface="Times New Roman" pitchFamily="18" charset="0"/>
              <a:cs typeface="Times New Roman" pitchFamily="18" charset="0"/>
            </a:endParaRPr>
          </a:p>
          <a:p>
            <a:endParaRPr lang="vi-VN" sz="2000" dirty="0" smtClean="0">
              <a:latin typeface="Times New Roman" pitchFamily="18" charset="0"/>
              <a:cs typeface="Times New Roman" pitchFamily="18" charset="0"/>
            </a:endParaRPr>
          </a:p>
          <a:p>
            <a:r>
              <a:rPr lang="vi-VN" sz="2000" smtClean="0">
                <a:latin typeface="Times New Roman" pitchFamily="18" charset="0"/>
                <a:cs typeface="Times New Roman" pitchFamily="18" charset="0"/>
              </a:rPr>
              <a:t>d. Cày sâu </a:t>
            </a:r>
            <a:r>
              <a:rPr lang="vi-VN" sz="2000" b="1" smtClean="0">
                <a:latin typeface="Times New Roman" pitchFamily="18" charset="0"/>
                <a:cs typeface="Times New Roman" pitchFamily="18" charset="0"/>
              </a:rPr>
              <a:t>cuốc </a:t>
            </a:r>
            <a:r>
              <a:rPr lang="vi-VN" sz="2000" smtClean="0">
                <a:latin typeface="Times New Roman" pitchFamily="18" charset="0"/>
                <a:cs typeface="Times New Roman" pitchFamily="18" charset="0"/>
              </a:rPr>
              <a:t>bẫm</a:t>
            </a:r>
            <a:r>
              <a:rPr lang="vi-VN" sz="2000" dirty="0">
                <a:latin typeface="Times New Roman" pitchFamily="18" charset="0"/>
                <a:cs typeface="Times New Roman" pitchFamily="18" charset="0"/>
              </a:rPr>
              <a:t>     </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e. </a:t>
            </a:r>
            <a:r>
              <a:rPr lang="vi-VN" sz="2000" b="1" dirty="0">
                <a:latin typeface="Times New Roman" pitchFamily="18" charset="0"/>
                <a:cs typeface="Times New Roman" pitchFamily="18" charset="0"/>
              </a:rPr>
              <a:t>Khua</a:t>
            </a:r>
            <a:r>
              <a:rPr lang="vi-VN" sz="2000" dirty="0">
                <a:latin typeface="Times New Roman" pitchFamily="18" charset="0"/>
                <a:cs typeface="Times New Roman" pitchFamily="18" charset="0"/>
              </a:rPr>
              <a:t> trống gõ mõ       g. Đói ăn rau, đau uống </a:t>
            </a:r>
            <a:r>
              <a:rPr lang="vi-VN" sz="2000" b="1" dirty="0" smtClean="0">
                <a:latin typeface="Times New Roman" pitchFamily="18" charset="0"/>
                <a:cs typeface="Times New Roman" pitchFamily="18" charset="0"/>
              </a:rPr>
              <a:t>thuốc</a:t>
            </a:r>
            <a:endParaRPr lang="vi-VN" sz="2000" dirty="0">
              <a:latin typeface="Times New Roman" pitchFamily="18" charset="0"/>
              <a:cs typeface="Times New Roman" pitchFamily="18" charset="0"/>
            </a:endParaRPr>
          </a:p>
        </p:txBody>
      </p:sp>
      <p:sp>
        <p:nvSpPr>
          <p:cNvPr id="6" name="TextBox 5"/>
          <p:cNvSpPr txBox="1"/>
          <p:nvPr/>
        </p:nvSpPr>
        <p:spPr>
          <a:xfrm>
            <a:off x="2743200" y="5565338"/>
            <a:ext cx="3810000" cy="646331"/>
          </a:xfrm>
          <a:prstGeom prst="rect">
            <a:avLst/>
          </a:prstGeom>
          <a:noFill/>
        </p:spPr>
        <p:txBody>
          <a:bodyPr wrap="square" rtlCol="0">
            <a:spAutoFit/>
          </a:bodyPr>
          <a:lstStyle/>
          <a:p>
            <a:r>
              <a:rPr lang="en-US" b="1" dirty="0" smtClean="0">
                <a:solidFill>
                  <a:srgbClr val="FF0000"/>
                </a:solidFill>
              </a:rPr>
              <a:t>TIẾT HỌC ĐẾN ĐÂY ĐÃ HẾT</a:t>
            </a:r>
          </a:p>
          <a:p>
            <a:r>
              <a:rPr lang="en-US" b="1" dirty="0" smtClean="0">
                <a:solidFill>
                  <a:srgbClr val="FF0000"/>
                </a:solidFill>
              </a:rPr>
              <a:t>XIN CHÀO CÁC EM !</a:t>
            </a:r>
            <a:endParaRPr lang="en-US" b="1" dirty="0">
              <a:solidFill>
                <a:srgbClr val="FF0000"/>
              </a:solidFill>
            </a:endParaRPr>
          </a:p>
        </p:txBody>
      </p:sp>
      <p:sp>
        <p:nvSpPr>
          <p:cNvPr id="2" name="Rectangle 1"/>
          <p:cNvSpPr/>
          <p:nvPr/>
        </p:nvSpPr>
        <p:spPr>
          <a:xfrm>
            <a:off x="470766" y="3504886"/>
            <a:ext cx="8139834" cy="400110"/>
          </a:xfrm>
          <a:prstGeom prst="rect">
            <a:avLst/>
          </a:prstGeom>
        </p:spPr>
        <p:txBody>
          <a:bodyPr wrap="square">
            <a:spAutoFit/>
          </a:bodyPr>
          <a:lstStyle/>
          <a:p>
            <a:r>
              <a:rPr lang="vi-VN" sz="2000" dirty="0">
                <a:solidFill>
                  <a:prstClr val="black"/>
                </a:solidFill>
                <a:latin typeface="Times New Roman" pitchFamily="18" charset="0"/>
                <a:cs typeface="Times New Roman" pitchFamily="18" charset="0"/>
              </a:rPr>
              <a:t>a. </a:t>
            </a:r>
            <a:r>
              <a:rPr lang="vi-VN" sz="2000" b="1" dirty="0">
                <a:solidFill>
                  <a:srgbClr val="00B050"/>
                </a:solidFill>
                <a:latin typeface="Times New Roman" pitchFamily="18" charset="0"/>
                <a:cs typeface="Times New Roman" pitchFamily="18" charset="0"/>
              </a:rPr>
              <a:t>Muôn</a:t>
            </a:r>
            <a:r>
              <a:rPr lang="vi-VN" sz="2000" dirty="0">
                <a:solidFill>
                  <a:srgbClr val="00B050"/>
                </a:solidFill>
                <a:latin typeface="Times New Roman" pitchFamily="18" charset="0"/>
                <a:cs typeface="Times New Roman" pitchFamily="18" charset="0"/>
              </a:rPr>
              <a:t> người như </a:t>
            </a:r>
            <a:r>
              <a:rPr lang="vi-VN" sz="2000" dirty="0" smtClean="0">
                <a:solidFill>
                  <a:srgbClr val="00B050"/>
                </a:solidFill>
                <a:latin typeface="Times New Roman" pitchFamily="18" charset="0"/>
                <a:cs typeface="Times New Roman" pitchFamily="18" charset="0"/>
              </a:rPr>
              <a:t>một:</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mọi</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người</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đoàn</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kết</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một</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lòng</a:t>
            </a:r>
            <a:r>
              <a:rPr lang="en-US" sz="2000" dirty="0" smtClean="0">
                <a:solidFill>
                  <a:srgbClr val="00B050"/>
                </a:solidFill>
                <a:latin typeface="Times New Roman" pitchFamily="18" charset="0"/>
                <a:cs typeface="Times New Roman" pitchFamily="18" charset="0"/>
              </a:rPr>
              <a:t>.</a:t>
            </a:r>
            <a:endParaRPr lang="en-US" dirty="0">
              <a:solidFill>
                <a:srgbClr val="00B050"/>
              </a:solidFill>
            </a:endParaRPr>
          </a:p>
        </p:txBody>
      </p:sp>
      <p:sp>
        <p:nvSpPr>
          <p:cNvPr id="3" name="Rectangle 2"/>
          <p:cNvSpPr/>
          <p:nvPr/>
        </p:nvSpPr>
        <p:spPr>
          <a:xfrm>
            <a:off x="498475" y="3904996"/>
            <a:ext cx="6283325" cy="400110"/>
          </a:xfrm>
          <a:prstGeom prst="rect">
            <a:avLst/>
          </a:prstGeom>
        </p:spPr>
        <p:txBody>
          <a:bodyPr wrap="square">
            <a:spAutoFit/>
          </a:bodyPr>
          <a:lstStyle/>
          <a:p>
            <a:r>
              <a:rPr lang="vi-VN" sz="2000" dirty="0">
                <a:solidFill>
                  <a:prstClr val="black"/>
                </a:solidFill>
                <a:latin typeface="Times New Roman" pitchFamily="18" charset="0"/>
                <a:cs typeface="Times New Roman" pitchFamily="18" charset="0"/>
              </a:rPr>
              <a:t>b. </a:t>
            </a:r>
            <a:r>
              <a:rPr lang="vi-VN" sz="2000" dirty="0">
                <a:solidFill>
                  <a:srgbClr val="00B050"/>
                </a:solidFill>
                <a:latin typeface="Times New Roman" pitchFamily="18" charset="0"/>
                <a:cs typeface="Times New Roman" pitchFamily="18" charset="0"/>
              </a:rPr>
              <a:t>Chậm như </a:t>
            </a:r>
            <a:r>
              <a:rPr lang="vi-VN" sz="2000" b="1" dirty="0" smtClean="0">
                <a:solidFill>
                  <a:srgbClr val="00B050"/>
                </a:solidFill>
                <a:latin typeface="Times New Roman" pitchFamily="18" charset="0"/>
                <a:cs typeface="Times New Roman" pitchFamily="18" charset="0"/>
              </a:rPr>
              <a:t>rùa</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quá</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chậm</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chạp</a:t>
            </a:r>
            <a:endParaRPr lang="en-US" dirty="0">
              <a:solidFill>
                <a:srgbClr val="00B050"/>
              </a:solidFill>
            </a:endParaRPr>
          </a:p>
        </p:txBody>
      </p:sp>
      <p:sp>
        <p:nvSpPr>
          <p:cNvPr id="7" name="Rectangle 6"/>
          <p:cNvSpPr/>
          <p:nvPr/>
        </p:nvSpPr>
        <p:spPr>
          <a:xfrm>
            <a:off x="498475" y="4272750"/>
            <a:ext cx="8264525" cy="400110"/>
          </a:xfrm>
          <a:prstGeom prst="rect">
            <a:avLst/>
          </a:prstGeom>
        </p:spPr>
        <p:txBody>
          <a:bodyPr wrap="square">
            <a:spAutoFit/>
          </a:bodyPr>
          <a:lstStyle/>
          <a:p>
            <a:pPr lvl="0"/>
            <a:r>
              <a:rPr lang="vi-VN" sz="2000" dirty="0">
                <a:solidFill>
                  <a:prstClr val="black"/>
                </a:solidFill>
                <a:latin typeface="Times New Roman" pitchFamily="18" charset="0"/>
                <a:cs typeface="Times New Roman" pitchFamily="18" charset="0"/>
              </a:rPr>
              <a:t>c. </a:t>
            </a:r>
            <a:r>
              <a:rPr lang="vi-VN" sz="2000" dirty="0">
                <a:solidFill>
                  <a:srgbClr val="00B050"/>
                </a:solidFill>
                <a:latin typeface="Times New Roman" pitchFamily="18" charset="0"/>
                <a:cs typeface="Times New Roman" pitchFamily="18" charset="0"/>
              </a:rPr>
              <a:t>Ngang như </a:t>
            </a:r>
            <a:r>
              <a:rPr lang="vi-VN" sz="2000" b="1" dirty="0" smtClean="0">
                <a:solidFill>
                  <a:srgbClr val="00B050"/>
                </a:solidFill>
                <a:latin typeface="Times New Roman" pitchFamily="18" charset="0"/>
                <a:cs typeface="Times New Roman" pitchFamily="18" charset="0"/>
              </a:rPr>
              <a:t>cua:</a:t>
            </a:r>
            <a:r>
              <a:rPr lang="en-US" sz="2000" b="1"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Tính</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tình</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khó</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nói</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chuyện</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khó</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thống</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nhất</a:t>
            </a:r>
            <a:r>
              <a:rPr lang="en-US" sz="2000" dirty="0" smtClean="0">
                <a:solidFill>
                  <a:srgbClr val="00B050"/>
                </a:solidFill>
                <a:latin typeface="Times New Roman" pitchFamily="18" charset="0"/>
                <a:cs typeface="Times New Roman" pitchFamily="18" charset="0"/>
              </a:rPr>
              <a:t> ý </a:t>
            </a:r>
            <a:r>
              <a:rPr lang="en-US" sz="2000" dirty="0" err="1" smtClean="0">
                <a:solidFill>
                  <a:srgbClr val="00B050"/>
                </a:solidFill>
                <a:latin typeface="Times New Roman" pitchFamily="18" charset="0"/>
                <a:cs typeface="Times New Roman" pitchFamily="18" charset="0"/>
              </a:rPr>
              <a:t>kiến</a:t>
            </a:r>
            <a:r>
              <a:rPr lang="en-US" sz="2000" dirty="0" smtClean="0">
                <a:solidFill>
                  <a:srgbClr val="00B050"/>
                </a:solidFill>
                <a:latin typeface="Times New Roman" pitchFamily="18" charset="0"/>
                <a:cs typeface="Times New Roman" pitchFamily="18" charset="0"/>
              </a:rPr>
              <a:t>.</a:t>
            </a:r>
            <a:endParaRPr lang="en-US" sz="2000" dirty="0">
              <a:solidFill>
                <a:srgbClr val="00B050"/>
              </a:solidFill>
              <a:latin typeface="Times New Roman" pitchFamily="18" charset="0"/>
              <a:cs typeface="Times New Roman" pitchFamily="18" charset="0"/>
            </a:endParaRPr>
          </a:p>
        </p:txBody>
      </p:sp>
      <p:sp>
        <p:nvSpPr>
          <p:cNvPr id="8" name="Rectangle 7"/>
          <p:cNvSpPr/>
          <p:nvPr/>
        </p:nvSpPr>
        <p:spPr>
          <a:xfrm>
            <a:off x="498475" y="4672860"/>
            <a:ext cx="6464300" cy="400110"/>
          </a:xfrm>
          <a:prstGeom prst="rect">
            <a:avLst/>
          </a:prstGeom>
        </p:spPr>
        <p:txBody>
          <a:bodyPr wrap="square">
            <a:spAutoFit/>
          </a:bodyPr>
          <a:lstStyle/>
          <a:p>
            <a:r>
              <a:rPr lang="vi-VN" sz="2000" dirty="0">
                <a:solidFill>
                  <a:prstClr val="black"/>
                </a:solidFill>
                <a:latin typeface="Times New Roman" pitchFamily="18" charset="0"/>
                <a:cs typeface="Times New Roman" pitchFamily="18" charset="0"/>
              </a:rPr>
              <a:t>d. </a:t>
            </a:r>
            <a:r>
              <a:rPr lang="vi-VN" sz="2000" dirty="0">
                <a:solidFill>
                  <a:srgbClr val="00B050"/>
                </a:solidFill>
                <a:latin typeface="Times New Roman" pitchFamily="18" charset="0"/>
                <a:cs typeface="Times New Roman" pitchFamily="18" charset="0"/>
              </a:rPr>
              <a:t>Cày sâu </a:t>
            </a:r>
            <a:r>
              <a:rPr lang="vi-VN" sz="2000" b="1" dirty="0">
                <a:solidFill>
                  <a:srgbClr val="00B050"/>
                </a:solidFill>
                <a:latin typeface="Times New Roman" pitchFamily="18" charset="0"/>
                <a:cs typeface="Times New Roman" pitchFamily="18" charset="0"/>
              </a:rPr>
              <a:t>cuốc </a:t>
            </a:r>
            <a:r>
              <a:rPr lang="vi-VN" sz="2000" dirty="0" smtClean="0">
                <a:solidFill>
                  <a:srgbClr val="00B050"/>
                </a:solidFill>
                <a:latin typeface="Times New Roman" pitchFamily="18" charset="0"/>
                <a:cs typeface="Times New Roman" pitchFamily="18" charset="0"/>
              </a:rPr>
              <a:t>bẫm</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Chăm</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chỉ</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làm</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việc</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trên</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ruộng</a:t>
            </a:r>
            <a:r>
              <a:rPr lang="en-US" sz="2000" dirty="0" smtClean="0">
                <a:solidFill>
                  <a:srgbClr val="00B050"/>
                </a:solidFill>
                <a:latin typeface="Times New Roman" pitchFamily="18" charset="0"/>
                <a:cs typeface="Times New Roman" pitchFamily="18" charset="0"/>
              </a:rPr>
              <a:t> </a:t>
            </a:r>
            <a:r>
              <a:rPr lang="en-US" sz="2000" dirty="0" err="1" smtClean="0">
                <a:solidFill>
                  <a:srgbClr val="00B050"/>
                </a:solidFill>
                <a:latin typeface="Times New Roman" pitchFamily="18" charset="0"/>
                <a:cs typeface="Times New Roman" pitchFamily="18" charset="0"/>
              </a:rPr>
              <a:t>đồng</a:t>
            </a:r>
            <a:r>
              <a:rPr lang="en-US" sz="2000" dirty="0" smtClean="0">
                <a:solidFill>
                  <a:srgbClr val="00B050"/>
                </a:solidFill>
                <a:latin typeface="Times New Roman" pitchFamily="18" charset="0"/>
                <a:cs typeface="Times New Roman" pitchFamily="18" charset="0"/>
              </a:rPr>
              <a:t>.</a:t>
            </a:r>
            <a:endParaRPr lang="en-US" dirty="0">
              <a:solidFill>
                <a:srgbClr val="00B050"/>
              </a:solidFill>
            </a:endParaRPr>
          </a:p>
        </p:txBody>
      </p:sp>
    </p:spTree>
    <p:custDataLst>
      <p:tags r:id="rId1"/>
    </p:custDataLst>
    <p:extLst>
      <p:ext uri="{BB962C8B-B14F-4D97-AF65-F5344CB8AC3E}">
        <p14:creationId xmlns:p14="http://schemas.microsoft.com/office/powerpoint/2010/main" val="3761716949"/>
      </p:ext>
    </p:extLst>
  </p:cSld>
  <p:clrMapOvr>
    <a:masterClrMapping/>
  </p:clrMapOvr>
  <mc:AlternateContent xmlns:mc="http://schemas.openxmlformats.org/markup-compatibility/2006" xmlns:p14="http://schemas.microsoft.com/office/powerpoint/2010/main">
    <mc:Choice Requires="p14">
      <p:transition spd="slow" p14:dur="2000" advTm="78611"/>
    </mc:Choice>
    <mc:Fallback xmlns="">
      <p:transition spd="slow" advTm="7861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3" grpId="0"/>
      <p:bldP spid="7" grpId="0"/>
      <p:bldP spid="8"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9.6"/>
</p:tagLst>
</file>

<file path=ppt/tags/tag2.xml><?xml version="1.0" encoding="utf-8"?>
<p:tagLst xmlns:a="http://schemas.openxmlformats.org/drawingml/2006/main" xmlns:r="http://schemas.openxmlformats.org/officeDocument/2006/relationships" xmlns:p="http://schemas.openxmlformats.org/presentationml/2006/main">
  <p:tag name="TIMING" val="|33.2|3.9|4|3.8|5.6|32.5|8.2"/>
</p:tagLst>
</file>

<file path=ppt/tags/tag3.xml><?xml version="1.0" encoding="utf-8"?>
<p:tagLst xmlns:a="http://schemas.openxmlformats.org/drawingml/2006/main" xmlns:r="http://schemas.openxmlformats.org/officeDocument/2006/relationships" xmlns:p="http://schemas.openxmlformats.org/presentationml/2006/main">
  <p:tag name="TIMING" val="|12.9|4.9|2.9|14.2|9.8|9"/>
</p:tagLst>
</file>

<file path=ppt/tags/tag4.xml><?xml version="1.0" encoding="utf-8"?>
<p:tagLst xmlns:a="http://schemas.openxmlformats.org/drawingml/2006/main" xmlns:r="http://schemas.openxmlformats.org/officeDocument/2006/relationships" xmlns:p="http://schemas.openxmlformats.org/presentationml/2006/main">
  <p:tag name="TIMING" val="|14.4|8.1|44.2|10.5"/>
</p:tagLst>
</file>

<file path=ppt/tags/tag5.xml><?xml version="1.0" encoding="utf-8"?>
<p:tagLst xmlns:a="http://schemas.openxmlformats.org/drawingml/2006/main" xmlns:r="http://schemas.openxmlformats.org/officeDocument/2006/relationships" xmlns:p="http://schemas.openxmlformats.org/presentationml/2006/main">
  <p:tag name="TIMING" val="|29.9|17.7"/>
</p:tagLst>
</file>

<file path=ppt/tags/tag6.xml><?xml version="1.0" encoding="utf-8"?>
<p:tagLst xmlns:a="http://schemas.openxmlformats.org/drawingml/2006/main" xmlns:r="http://schemas.openxmlformats.org/officeDocument/2006/relationships" xmlns:p="http://schemas.openxmlformats.org/presentationml/2006/main">
  <p:tag name="TIMING" val="|83.9|25.9"/>
</p:tagLst>
</file>

<file path=ppt/tags/tag7.xml><?xml version="1.0" encoding="utf-8"?>
<p:tagLst xmlns:a="http://schemas.openxmlformats.org/drawingml/2006/main" xmlns:r="http://schemas.openxmlformats.org/officeDocument/2006/relationships" xmlns:p="http://schemas.openxmlformats.org/presentationml/2006/main">
  <p:tag name="TIMING" val="|16.2|32.3|5.6|4.1|9|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TotalTime>
  <Words>735</Words>
  <Application>Microsoft Office PowerPoint</Application>
  <PresentationFormat>On-screen Show (4:3)</PresentationFormat>
  <Paragraphs>94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fifteeN</cp:lastModifiedBy>
  <cp:revision>73</cp:revision>
  <dcterms:created xsi:type="dcterms:W3CDTF">2006-08-16T00:00:00Z</dcterms:created>
  <dcterms:modified xsi:type="dcterms:W3CDTF">2021-09-09T06:45:15Z</dcterms:modified>
</cp:coreProperties>
</file>