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8" r:id="rId8"/>
    <p:sldMasterId id="2147483740" r:id="rId9"/>
  </p:sldMasterIdLst>
  <p:notesMasterIdLst>
    <p:notesMasterId r:id="rId12"/>
  </p:notesMasterIdLst>
  <p:sldIdLst>
    <p:sldId id="323" r:id="rId10"/>
    <p:sldId id="324" r:id="rId11"/>
    <p:sldId id="266" r:id="rId13"/>
    <p:sldId id="290" r:id="rId14"/>
    <p:sldId id="291" r:id="rId15"/>
    <p:sldId id="293" r:id="rId16"/>
    <p:sldId id="279" r:id="rId17"/>
    <p:sldId id="294" r:id="rId18"/>
    <p:sldId id="281" r:id="rId19"/>
    <p:sldId id="301" r:id="rId20"/>
    <p:sldId id="302" r:id="rId21"/>
    <p:sldId id="304" r:id="rId22"/>
    <p:sldId id="298" r:id="rId23"/>
    <p:sldId id="306" r:id="rId24"/>
    <p:sldId id="305" r:id="rId25"/>
    <p:sldId id="308" r:id="rId26"/>
    <p:sldId id="318" r:id="rId27"/>
    <p:sldId id="312" r:id="rId28"/>
    <p:sldId id="313" r:id="rId29"/>
    <p:sldId id="3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en-US"/>
              <a:t>6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4608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8" Type="http://schemas.openxmlformats.org/officeDocument/2006/relationships/theme" Target="../theme/theme6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6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.xml"/><Relationship Id="rId20" Type="http://schemas.microsoft.com/office/2007/relationships/media" Target="file:///G:\am%20thanh%20phao%20hoa.mp3" TargetMode="External"/><Relationship Id="rId2" Type="http://schemas.openxmlformats.org/officeDocument/2006/relationships/image" Target="../media/image24.wmf"/><Relationship Id="rId19" Type="http://schemas.openxmlformats.org/officeDocument/2006/relationships/audio" Target="file:///G:\am%20thanh%20phao%20hoa.mp3" TargetMode="External"/><Relationship Id="rId18" Type="http://schemas.openxmlformats.org/officeDocument/2006/relationships/image" Target="../media/image38.png"/><Relationship Id="rId17" Type="http://schemas.microsoft.com/office/2007/relationships/media" Target="file:///G:\Clip%20-%20C%20PHUONG%20-%20Segment1(00_00_16.556-00_04_03.200).mp3" TargetMode="External"/><Relationship Id="rId16" Type="http://schemas.openxmlformats.org/officeDocument/2006/relationships/audio" Target="file:///G:\Clip%20-%20C%20PHUONG%20-%20Segment1(00_00_16.556-00_04_03.200).mp3" TargetMode="External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45.GIF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image" Target="../media/image49.jpeg"/><Relationship Id="rId4" Type="http://schemas.openxmlformats.org/officeDocument/2006/relationships/image" Target="../media/image45.GIF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GIF"/><Relationship Id="rId1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14600" y="4191000"/>
            <a:ext cx="662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noProof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Giáo viên thực hiện </a:t>
            </a:r>
            <a:endParaRPr lang="en-US" altLang="en-US" b="1" noProof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noProof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LÊ THỊ MỸ HẠNH</a:t>
            </a:r>
            <a:endParaRPr lang="en-US" altLang="en-US" sz="4000" b="1" noProof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94" name="Text Box 6"/>
          <p:cNvSpPr txBox="1"/>
          <p:nvPr/>
        </p:nvSpPr>
        <p:spPr>
          <a:xfrm>
            <a:off x="3048000" y="1219200"/>
            <a:ext cx="5715000" cy="100488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ỦY BAN NHÂN DÂN HUYỆN CẦN GIỜ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TRƯỜNG TIỂU HỌC DOI LẦU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WordArt 4"/>
          <p:cNvSpPr>
            <a:spLocks noTextEdit="1"/>
          </p:cNvSpPr>
          <p:nvPr/>
        </p:nvSpPr>
        <p:spPr>
          <a:xfrm>
            <a:off x="4572000" y="2819400"/>
            <a:ext cx="332422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MÔN KĨ THUẬT</a:t>
            </a:r>
            <a:endParaRPr lang="en-US" sz="360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196" name="Picture 2" descr="HOA19"/>
          <p:cNvPicPr>
            <a:picLocks noChangeAspect="1"/>
          </p:cNvPicPr>
          <p:nvPr/>
        </p:nvPicPr>
        <p:blipFill>
          <a:blip r:embed="rId1">
            <a:lum bright="-6000" contrast="35999"/>
          </a:blip>
          <a:stretch>
            <a:fillRect/>
          </a:stretch>
        </p:blipFill>
        <p:spPr>
          <a:xfrm>
            <a:off x="0" y="1752600"/>
            <a:ext cx="41910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7511" y="457200"/>
            <a:ext cx="7230977" cy="72424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CỦA TỦ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9849" y="1580413"/>
            <a:ext cx="37310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9848" y="3443714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thermostat, thermic…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849" y="4618671"/>
            <a:ext cx="373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848" y="5579807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6482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/>
          <p:nvPr/>
        </p:nvSpPr>
        <p:spPr>
          <a:xfrm>
            <a:off x="2362199" y="238451"/>
            <a:ext cx="4876801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326" y="962698"/>
            <a:ext cx="7521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31" y="1569835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dung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062278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buFontTx/>
              <a:buChar char="-"/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45935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Tx/>
              <a:buChar char="-"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FontTx/>
              <a:buChar char="-"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" y="1310152"/>
            <a:ext cx="2804282" cy="46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0151"/>
            <a:ext cx="2847960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6" y="1317526"/>
            <a:ext cx="3146784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"/>
            <a:ext cx="8382000" cy="5881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Vị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khoang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nhau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endParaRPr lang="en-US" sz="5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lvl="0" indent="444500" algn="just">
              <a:lnSpc>
                <a:spcPct val="120000"/>
              </a:lnSpc>
            </a:pPr>
            <a:r>
              <a:rPr lang="vi-VN" sz="54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Tủ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thường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nhiều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ngăn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chứa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thực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phẩm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độ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làm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khác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nhau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sz="54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07"/>
            <a:ext cx="8763000" cy="43882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/>
              <a:buChar char="-"/>
              <a:tabLst>
                <a:tab pos="537845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(1):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nước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tách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s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ố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quản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sống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ngày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marR="5019675" lvl="0" indent="-342900" algn="just">
              <a:lnSpc>
                <a:spcPct val="117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Symbol" panose="05050102010706020507"/>
              <a:buChar char="-"/>
              <a:tabLst>
                <a:tab pos="5949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00"/>
            <a:ext cx="886132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được tươi lâu.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(6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ấ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trứng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ảo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 các loại trứng gia cầm.</a:t>
            </a:r>
            <a:endParaRPr lang="vi-VN" sz="2800" b="1" dirty="0" smtClean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" y="3352800"/>
            <a:ext cx="386407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chỉnh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lạnh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đá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(8)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mát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(9)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h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ợ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tủ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+mj-cs"/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587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09" y="874664"/>
            <a:ext cx="6958781" cy="1146272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GHI NHỚ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</a:ln>
                <a:solidFill>
                  <a:srgbClr val="FF0000"/>
                </a:solidFill>
                <a:cs typeface="Arial" panose="020B0604020202020204"/>
              </a:rPr>
              <a:t>Dặn</a:t>
            </a:r>
            <a:r>
              <a:rPr lang="en-US" sz="3600" b="1" kern="10" dirty="0">
                <a:ln w="9525">
                  <a:round/>
                </a:ln>
                <a:solidFill>
                  <a:srgbClr val="FF0000"/>
                </a:solidFill>
                <a:cs typeface="Arial" panose="020B0604020202020204"/>
              </a:rPr>
              <a:t> </a:t>
            </a:r>
            <a:r>
              <a:rPr lang="en-US" sz="3600" b="1" kern="10" dirty="0" err="1">
                <a:ln w="9525">
                  <a:round/>
                </a:ln>
                <a:solidFill>
                  <a:srgbClr val="FF0000"/>
                </a:solidFill>
                <a:cs typeface="Arial" panose="020B0604020202020204"/>
              </a:rPr>
              <a:t>dò</a:t>
            </a:r>
            <a:r>
              <a:rPr lang="en-US" sz="3600" b="1" kern="10" dirty="0">
                <a:ln w="9525">
                  <a:round/>
                </a:ln>
                <a:solidFill>
                  <a:srgbClr val="FF0000"/>
                </a:solidFill>
                <a:cs typeface="Arial" panose="020B0604020202020204"/>
              </a:rPr>
              <a:t> </a:t>
            </a:r>
            <a:endParaRPr lang="en-US" sz="3600" b="1" kern="10" dirty="0">
              <a:ln w="9525">
                <a:round/>
              </a:ln>
              <a:solidFill>
                <a:srgbClr val="FF0000"/>
              </a:solidFill>
              <a:cs typeface="Arial" panose="020B0604020202020204"/>
            </a:endParaRPr>
          </a:p>
        </p:txBody>
      </p:sp>
      <p:grpSp>
        <p:nvGrpSpPr>
          <p:cNvPr id="4" name="Group 18"/>
          <p:cNvGrpSpPr/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 smtClean="0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4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  <a:endParaRPr lang="en-US" b="1" kern="10">
                <a:solidFill>
                  <a:srgbClr val="FFFFFF"/>
                </a:solidFill>
                <a:latin typeface="VNbritannic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313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1700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 smtClean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 smtClean="0">
                <a:solidFill>
                  <a:srgbClr val="002060"/>
                </a:solidFill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dụng</a:t>
            </a:r>
            <a:r>
              <a:rPr lang="vi-VN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</a:rPr>
              <a:t>tủ lạnh và cách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457200"/>
          </a:xfrm>
        </p:spPr>
        <p:txBody>
          <a:bodyPr wrap="square" lIns="91440" tIns="45720" rIns="91440" bIns="45720" anchor="t" anchorCtr="0"/>
          <a:p>
            <a:pPr algn="r">
              <a:buClr>
                <a:srgbClr val="C3260C"/>
              </a:buClr>
              <a:buSzPct val="128000"/>
              <a:buFontTx/>
            </a:pPr>
            <a:r>
              <a:rPr lang="en-US" altLang="en-US" sz="1000"/>
              <a:t>         </a:t>
            </a:r>
            <a:endParaRPr lang="en-US" altLang="en-US" sz="1300"/>
          </a:p>
        </p:txBody>
      </p:sp>
      <p:sp>
        <p:nvSpPr>
          <p:cNvPr id="14338" name="Rectangle 3"/>
          <p:cNvSpPr/>
          <p:nvPr/>
        </p:nvSpPr>
        <p:spPr>
          <a:xfrm>
            <a:off x="1295400" y="1066800"/>
            <a:ext cx="25146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4339" name="Picture 2" descr="HOA19"/>
          <p:cNvPicPr>
            <a:picLocks noChangeAspect="1"/>
          </p:cNvPicPr>
          <p:nvPr/>
        </p:nvPicPr>
        <p:blipFill>
          <a:blip r:embed="rId1">
            <a:lum bright="-6000" contrast="35999"/>
          </a:blip>
          <a:stretch>
            <a:fillRect/>
          </a:stretch>
        </p:blipFill>
        <p:spPr>
          <a:xfrm>
            <a:off x="2438400" y="0"/>
            <a:ext cx="4191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-127000"/>
            <a:ext cx="1811337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61238" y="30163"/>
            <a:ext cx="181292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>
            <a:lum bright="35999"/>
          </a:blip>
          <a:stretch>
            <a:fillRect/>
          </a:stretch>
        </p:blipFill>
        <p:spPr>
          <a:xfrm>
            <a:off x="2819400" y="1325563"/>
            <a:ext cx="1600200" cy="96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3">
            <a:lum bright="41995"/>
          </a:blip>
          <a:stretch>
            <a:fillRect/>
          </a:stretch>
        </p:blipFill>
        <p:spPr>
          <a:xfrm rot="46230" flipH="1">
            <a:off x="5257800" y="1752600"/>
            <a:ext cx="1371600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733800"/>
            <a:ext cx="10668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" descr="Fireworks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838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Fireworks-06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-2819400"/>
            <a:ext cx="2057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9" descr="Fireworks-06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-2667000"/>
            <a:ext cx="2057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9" descr="Fireworks-06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-2514600"/>
            <a:ext cx="2057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9" descr="Fireworks-06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-2590800"/>
            <a:ext cx="2057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9" descr="Fireworks-06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-2438400"/>
            <a:ext cx="2057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10" descr="Fireworks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5240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2438400"/>
            <a:ext cx="2317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29718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1905000"/>
            <a:ext cx="2317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49530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609600"/>
            <a:ext cx="1397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7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4876800" y="3886200"/>
            <a:ext cx="228600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>
            <a:off x="3487738" y="4116388"/>
            <a:ext cx="257175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9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49530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3025775"/>
            <a:ext cx="365125" cy="598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7620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2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12954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2286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57150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5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400" y="1219200"/>
            <a:ext cx="246063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6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>
            <a:off x="7370763" y="3019425"/>
            <a:ext cx="3556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7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3000" y="3308350"/>
            <a:ext cx="214313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8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1219200"/>
            <a:ext cx="8540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9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752600"/>
            <a:ext cx="279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0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429000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1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12192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2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2514600"/>
            <a:ext cx="398463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3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0" y="2133600"/>
            <a:ext cx="1397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4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3387725" y="4956175"/>
            <a:ext cx="381000" cy="26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5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 flipV="1">
            <a:off x="1400175" y="4089400"/>
            <a:ext cx="138113" cy="14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6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2600" y="4267200"/>
            <a:ext cx="219075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7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8200" y="2286000"/>
            <a:ext cx="3254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8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3200400"/>
            <a:ext cx="1397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9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4419600"/>
            <a:ext cx="398463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0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800" y="4038600"/>
            <a:ext cx="18573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1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1054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2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200" y="3962400"/>
            <a:ext cx="398463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3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2516188" y="5635625"/>
            <a:ext cx="188912" cy="28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4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>
            <a:off x="1290638" y="6081713"/>
            <a:ext cx="431800" cy="46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5" name="Picture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9200" y="6400800"/>
            <a:ext cx="219075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6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800" y="5867400"/>
            <a:ext cx="398463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7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025" y="4186238"/>
            <a:ext cx="188913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8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495800"/>
            <a:ext cx="398463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9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7245350" y="6096000"/>
            <a:ext cx="457200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0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>
            <a:off x="8153400" y="4953000"/>
            <a:ext cx="411163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1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3425" y="6015038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2" name="Pictur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33528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3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5625" y="6167438"/>
            <a:ext cx="398463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4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275" y="1752600"/>
            <a:ext cx="1397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5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1219200"/>
            <a:ext cx="3254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6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76200"/>
            <a:ext cx="23177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7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1447800"/>
            <a:ext cx="279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8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609600"/>
            <a:ext cx="279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9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381000"/>
            <a:ext cx="279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0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2362200"/>
            <a:ext cx="279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1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6600" y="64770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2" name="Picture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0" y="5943600"/>
            <a:ext cx="233363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3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2800" y="2165350"/>
            <a:ext cx="214313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4" name="Picture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9238" y="2622550"/>
            <a:ext cx="214312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5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3770" flipH="1">
            <a:off x="8566150" y="1279525"/>
            <a:ext cx="28416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6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6096000"/>
            <a:ext cx="1397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7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5383213" y="5754688"/>
            <a:ext cx="152400" cy="10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8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5514975" y="5491163"/>
            <a:ext cx="228600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09" name="Picture 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472">
            <a:off x="5253038" y="4851400"/>
            <a:ext cx="266700" cy="18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5" name="Clip - C PHUONG - Segment1(00_00_16.556-00_04_03.200)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6" name="am thanh phao hoa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12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84150" y="5064125"/>
            <a:ext cx="1811338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13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32663" y="5108575"/>
            <a:ext cx="1811337" cy="174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14" name="Oval 79"/>
          <p:cNvSpPr/>
          <p:nvPr/>
        </p:nvSpPr>
        <p:spPr>
          <a:xfrm>
            <a:off x="609600" y="3637277"/>
            <a:ext cx="8229600" cy="1826584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MÔN KĨ THUẬT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BÀI :SỬ DỤNG TỦ LẠNH ( TIẾT 1)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VNtimes new roman" panose="020B7200000000000000" pitchFamily="34" charset="0"/>
              </a:rPr>
              <a:t>                                                                          </a:t>
            </a:r>
            <a:endParaRPr lang="en-US" altLang="en-US" sz="1200">
              <a:solidFill>
                <a:schemeClr val="bg1"/>
              </a:solidFill>
              <a:latin typeface="VNtimes new roman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9" fill="hold"/>
                                        <p:tgtEl>
                                          <p:spTgt spid="20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00"/>
                            </p:stCondLst>
                            <p:childTnLst>
                              <p:par>
                                <p:cTn id="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0023 C -0.01441 0.01042 -0.02344 0.02107 -0.02743 0.0345 C -0.03142 0.04908 -0.03351 0.06644 -0.03542 0.0838 C -0.0375 0.10116 -0.03542 0.11575 -0.03351 0.13172 C -0.03142 0.14653 -0.02847 0.1625 -0.02135 0.1757 C -0.01545 0.18913 -0.00538 0.19977 0.00556 0.20788 C 0.01563 0.21575 0.0276 0.22107 0.03958 0.22385 C 0.05156 0.22639 0.06354 0.22639 0.07465 0.22385 C 0.08663 0.22107 0.09757 0.21436 0.1066 0.20371 C 0.11563 0.19445 0.12361 0.18241 0.1276 0.16783 C 0.13264 0.1544 0.13455 0.13588 0.13455 0.12107 C 0.13559 0.10649 0.13455 0.08913 0.12951 0.07454 C 0.12465 0.06112 0.11563 0.05047 0.10365 0.04514 C 0.09149 0.04121 0.07951 0.04653 0.07153 0.05579 C 0.06458 0.06505 0.05955 0.07987 0.05851 0.097 C 0.05851 0.11436 0.05955 0.13033 0.06458 0.14375 C 0.06962 0.15718 0.06858 0.15973 0.08854 0.17709 C 0.1066 0.19584 0.12465 0.19051 0.13559 0.19167 C 0.14653 0.19167 0.15556 0.18635 0.16649 0.18102 C 0.17865 0.17454 0.18854 0.1625 0.19566 0.15186 C 0.2026 0.14121 0.20556 0.12778 0.20955 0.10649 C 0.2125 0.08519 0.2125 0.07454 0.2125 0.05834 C 0.2125 0.04237 0.2125 0.02639 0.2125 0.01042 " pathEditMode="relative" rAng="0" ptsTypes="fffffffffffffffffffffff">
                                      <p:cBhvr>
                                        <p:cTn id="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162" fill="hold"/>
                                        <p:tgtEl>
                                          <p:spTgt spid="20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Picture 4" descr="hinh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7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WordArt 8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 HỌC KẾT THÚC CHÚC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CÁC EM HỌC SINH CHĂM NGOAN HỌ</a:t>
            </a:r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 GIỎI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062" name="WordArt 9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ir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1676400" y="113706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</a:ln>
                <a:solidFill>
                  <a:srgbClr val="FF0000"/>
                </a:solidFill>
                <a:cs typeface="Arial" panose="020B0604020202020204"/>
              </a:rPr>
              <a:t>HOẠT ĐỘNG KHỞI ĐỘNG</a:t>
            </a:r>
            <a:endParaRPr lang="en-US" sz="3600" b="1" kern="10" dirty="0">
              <a:ln w="9525">
                <a:round/>
              </a:ln>
              <a:solidFill>
                <a:srgbClr val="FF0000"/>
              </a:solidFill>
              <a:cs typeface="Arial" panose="020B0604020202020204"/>
            </a:endParaRPr>
          </a:p>
        </p:txBody>
      </p:sp>
      <p:grpSp>
        <p:nvGrpSpPr>
          <p:cNvPr id="64516" name="Group 18"/>
          <p:cNvGrpSpPr/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45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518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9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0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45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  <p:sp>
          <p:nvSpPr>
            <p:cNvPr id="645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panose="020B0604020202020204" pitchFamily="34" charset="0"/>
                </a:rPr>
                <a:t>NÀM </a:t>
              </a:r>
              <a:endParaRPr lang="en-US" b="1" kern="10">
                <a:solidFill>
                  <a:srgbClr val="FFFFFF"/>
                </a:solidFill>
                <a:latin typeface="VNbritannic"/>
                <a:cs typeface="Arial" panose="020B0604020202020204" pitchFamily="34" charset="0"/>
              </a:endParaRPr>
            </a:p>
          </p:txBody>
        </p:sp>
        <p:sp>
          <p:nvSpPr>
            <p:cNvPr id="645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08" y="4160996"/>
            <a:ext cx="2054526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70" y="76384"/>
            <a:ext cx="6300936" cy="22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3" y="4572000"/>
            <a:ext cx="2206187" cy="23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" y="4419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28" y="381261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2971800"/>
            <a:ext cx="6606540" cy="325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u="sng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MỤC TIÊU</a:t>
            </a:r>
            <a:endParaRPr lang="vi-VN" sz="4000" b="1" u="sng" dirty="0" smtClean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 lạnh trong gia đình.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vị trí, vai trò các khoang khác nhau trong tủ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việc sắp xếp, bảo quản thực phẩm trong tủ lạnh đúng cách, an toàn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2"/>
            <a:ext cx="7010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ảnh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dụng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</a:rPr>
              <a:t>tủ lạnh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</a:rPr>
              <a:t>tủ lạnh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en-US" sz="48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04802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2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57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tác dụng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tủ lạnh.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80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6110"/>
            <a:ext cx="8686800" cy="611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 lạnh dùng để:</a:t>
            </a:r>
            <a:endParaRPr lang="en-US" sz="40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thịt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...)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giữ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tươi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mất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chất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dưỡng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chế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biến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529"/>
            <a:ext cx="1828800" cy="17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2693</Words>
  <Application>WPS Presentation</Application>
  <PresentationFormat>On-screen Show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SimSun</vt:lpstr>
      <vt:lpstr>Wingdings</vt:lpstr>
      <vt:lpstr>Arial</vt:lpstr>
      <vt:lpstr>Times New Roman</vt:lpstr>
      <vt:lpstr>VNtimes new roman</vt:lpstr>
      <vt:lpstr>Calibri</vt:lpstr>
      <vt:lpstr>VnBangkok</vt:lpstr>
      <vt:lpstr>Segoe Print</vt:lpstr>
      <vt:lpstr>VNbritannic</vt:lpstr>
      <vt:lpstr>Microsoft YaHei</vt:lpstr>
      <vt:lpstr>Arial Unicode MS</vt:lpstr>
      <vt:lpstr>Times New Roman</vt:lpstr>
      <vt:lpstr>Calibri</vt:lpstr>
      <vt:lpstr>Symbol</vt:lpstr>
      <vt:lpstr>Verdana</vt:lpstr>
      <vt:lpstr>VNI-Brush</vt:lpstr>
      <vt:lpstr>11_Default Design</vt:lpstr>
      <vt:lpstr>12_Default Design</vt:lpstr>
      <vt:lpstr>2_Office Theme</vt:lpstr>
      <vt:lpstr>8_Default Design</vt:lpstr>
      <vt:lpstr>13_Default Design</vt:lpstr>
      <vt:lpstr>Contents Slide Master</vt:lpstr>
      <vt:lpstr>10_Default Design</vt:lpstr>
      <vt:lpstr>14_Default Design</vt:lpstr>
      <vt:lpstr>PowerPoint 演示文稿</vt:lpstr>
      <vt:lpstr>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111</cp:revision>
  <dcterms:created xsi:type="dcterms:W3CDTF">2021-09-21T22:18:00Z</dcterms:created>
  <dcterms:modified xsi:type="dcterms:W3CDTF">2022-01-20T06:19:41Z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CEB1DB4D2F514F098708605D84CEA0FB</vt:lpwstr>
  </property>
  <property fmtid="{D5CDD505-2E9C-101B-9397-08002B2CF9AE}" pid="3" name="KSOProductBuildVer">
    <vt:lpwstr>1033-11.2.0.10443</vt:lpwstr>
  </property>
</Properties>
</file>