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wmf" ContentType="image/x-w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3" r:id="rId5"/>
    <p:sldId id="260" r:id="rId6"/>
    <p:sldId id="261" r:id="rId7"/>
    <p:sldId id="256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87D6F-83AB-4B4F-95E7-B27FFFCE927B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9AC2E-B742-4BAB-9325-2590665CB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484BA-8080-4BB9-84EC-F2C067A4492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484BA-8080-4BB9-84EC-F2C067A4492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32D7-6CFF-432C-A13F-E72547EABC8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0D5D-BB5A-49C9-9CE6-469BD68B3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32D7-6CFF-432C-A13F-E72547EABC8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0D5D-BB5A-49C9-9CE6-469BD68B3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32D7-6CFF-432C-A13F-E72547EABC8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0D5D-BB5A-49C9-9CE6-469BD68B3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32D7-6CFF-432C-A13F-E72547EABC8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0D5D-BB5A-49C9-9CE6-469BD68B3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32D7-6CFF-432C-A13F-E72547EABC8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0D5D-BB5A-49C9-9CE6-469BD68B3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32D7-6CFF-432C-A13F-E72547EABC8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0D5D-BB5A-49C9-9CE6-469BD68B3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32D7-6CFF-432C-A13F-E72547EABC8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0D5D-BB5A-49C9-9CE6-469BD68B3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32D7-6CFF-432C-A13F-E72547EABC8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0D5D-BB5A-49C9-9CE6-469BD68B3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32D7-6CFF-432C-A13F-E72547EABC8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0D5D-BB5A-49C9-9CE6-469BD68B3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32D7-6CFF-432C-A13F-E72547EABC8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0D5D-BB5A-49C9-9CE6-469BD68B3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32D7-6CFF-432C-A13F-E72547EABC8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0D5D-BB5A-49C9-9CE6-469BD68B3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632D7-6CFF-432C-A13F-E72547EABC8A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0D5D-BB5A-49C9-9CE6-469BD68B3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15" y="-6985"/>
            <a:ext cx="9160510" cy="6871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7280" y="1916832"/>
            <a:ext cx="7704856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vi-VN" sz="8000" b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381" y="476672"/>
            <a:ext cx="7704856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3675" y="367665"/>
            <a:ext cx="669417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kern="1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  <a:sym typeface="+mn-ea"/>
              </a:rPr>
              <a:t>TRƯỜNG TIỂU </a:t>
            </a:r>
            <a:r>
              <a:rPr lang="vi-VN" sz="3200" b="1" kern="1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  <a:sym typeface="+mn-ea"/>
              </a:rPr>
              <a:t>HỌ</a:t>
            </a:r>
            <a:r>
              <a:rPr lang="en-US" sz="3200" b="1" kern="10" dirty="0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  <a:sym typeface="+mn-ea"/>
              </a:rPr>
              <a:t>C HỒNG ĐỨC</a:t>
            </a:r>
            <a:endParaRPr lang="vi-VN" sz="3200" b="1" kern="10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sz="3200" b="1" kern="10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  <a:sym typeface="+mn-ea"/>
              </a:rPr>
              <a:t>          </a:t>
            </a:r>
            <a:endParaRPr lang="vi-VN" sz="3200" b="1" kern="10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5545" y="1307557"/>
            <a:ext cx="45720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2400" b="1" kern="10" dirty="0">
              <a:solidFill>
                <a:srgbClr val="013FB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 smtClean="0">
                <a:solidFill>
                  <a:srgbClr val="013F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TIÊNG VIỆT</a:t>
            </a:r>
            <a:endParaRPr lang="en-US" sz="3600" b="1" kern="10" dirty="0">
              <a:solidFill>
                <a:srgbClr val="013FB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 dirty="0">
                <a:solidFill>
                  <a:srgbClr val="013FB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3</a:t>
            </a:r>
          </a:p>
        </p:txBody>
      </p:sp>
      <p:sp>
        <p:nvSpPr>
          <p:cNvPr id="4" name="Rectangle 3"/>
          <p:cNvSpPr/>
          <p:nvPr/>
        </p:nvSpPr>
        <p:spPr>
          <a:xfrm>
            <a:off x="433070" y="3033394"/>
            <a:ext cx="85794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kern="1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vi-VN" sz="40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ÔN </a:t>
            </a:r>
            <a:r>
              <a:rPr lang="vi-VN" sz="4000" b="1" kern="1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TẬP </a:t>
            </a:r>
            <a:r>
              <a:rPr lang="en-US" sz="4000" b="1" kern="1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CUỐI HK II</a:t>
            </a:r>
          </a:p>
          <a:p>
            <a:pPr algn="ctr"/>
            <a:r>
              <a:rPr lang="en-US" sz="4000" b="1" kern="1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 4 </a:t>
            </a:r>
            <a:endParaRPr lang="vi-VN" sz="4000" b="1" kern="1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103"/>
    </mc:Choice>
    <mc:Fallback>
      <p:transition spd="slow" advTm="1610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kid background"/>
          <p:cNvPicPr>
            <a:picLocks noChangeAspect="1" noChangeArrowheads="1"/>
          </p:cNvPicPr>
          <p:nvPr/>
        </p:nvPicPr>
        <p:blipFill>
          <a:blip r:embed="rId3" cstate="print"/>
          <a:srcRect b="52100"/>
          <a:stretch>
            <a:fillRect/>
          </a:stretch>
        </p:blipFill>
        <p:spPr bwMode="auto">
          <a:xfrm flipH="1" flipV="1">
            <a:off x="0" y="3573016"/>
            <a:ext cx="9144000" cy="3284984"/>
          </a:xfrm>
          <a:prstGeom prst="rect">
            <a:avLst/>
          </a:prstGeom>
          <a:noFill/>
        </p:spPr>
      </p:pic>
      <p:pic>
        <p:nvPicPr>
          <p:cNvPr id="2" name="Picture 2" descr="Kết quả hình ảnh cho kid background"/>
          <p:cNvPicPr>
            <a:picLocks noChangeAspect="1" noChangeArrowheads="1"/>
          </p:cNvPicPr>
          <p:nvPr/>
        </p:nvPicPr>
        <p:blipFill>
          <a:blip r:embed="rId3" cstate="print"/>
          <a:srcRect b="52100"/>
          <a:stretch>
            <a:fillRect/>
          </a:stretch>
        </p:blipFill>
        <p:spPr bwMode="auto">
          <a:xfrm>
            <a:off x="0" y="0"/>
            <a:ext cx="9144000" cy="357301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838200"/>
            <a:ext cx="77048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vi-VN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204864"/>
            <a:ext cx="7704856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vi-VN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268" y="1232756"/>
            <a:ext cx="8439472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7" descr="GRANS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5066">
            <a:off x="139700" y="5387975"/>
            <a:ext cx="15255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GRANS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1882" flipH="1">
            <a:off x="7683500" y="5387975"/>
            <a:ext cx="1447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304800"/>
            <a:ext cx="7772400" cy="114299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ÔN TẬP Tiết 4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66800" y="2895600"/>
            <a:ext cx="7086600" cy="83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Ôn luyện Tập đọc và Học thuộc lòng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85800" y="4267200"/>
            <a:ext cx="7086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Đọc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bài thơ sau và trả lời câu hỏi: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1948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kid background"/>
          <p:cNvPicPr>
            <a:picLocks noChangeAspect="1" noChangeArrowheads="1"/>
          </p:cNvPicPr>
          <p:nvPr/>
        </p:nvPicPr>
        <p:blipFill>
          <a:blip r:embed="rId3" cstate="print"/>
          <a:srcRect b="52100"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838200"/>
            <a:ext cx="77048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vi-VN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204864"/>
            <a:ext cx="7704856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vi-VN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268" y="1232756"/>
            <a:ext cx="8439472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7" descr="GRANS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5066">
            <a:off x="139700" y="5387975"/>
            <a:ext cx="15255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GRANS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1882" flipH="1">
            <a:off x="7683500" y="5387975"/>
            <a:ext cx="1447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304801"/>
            <a:ext cx="7772400" cy="60959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ÔN TẬP Tiết 4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914400"/>
            <a:ext cx="7086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Đọc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bài thơ sau và trả lời câu hỏi: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8000" y="1524000"/>
            <a:ext cx="35052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Cua Càng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thổi xôi 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048000" y="2209800"/>
            <a:ext cx="3276600" cy="3886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Tép chuyên nhóm lửa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Bà Sam dựng nhà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Tôm đi chợ cá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Cậu Ốc pha trà.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200" b="1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Hai tay dụi mắt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Tép chép miệng: Xong!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Chú Tôm về chậm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Dắt tay bà Còng.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04800" y="2209800"/>
            <a:ext cx="2819400" cy="3886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Cua Càng</a:t>
            </a:r>
            <a:r>
              <a:rPr kumimoji="0" lang="en-US" sz="22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đi hội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baseline="0" smtClean="0">
                <a:latin typeface="Times New Roman" pitchFamily="18" charset="0"/>
                <a:cs typeface="Times New Roman" pitchFamily="18" charset="0"/>
              </a:rPr>
              <a:t>Cõng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 nồi trên lưng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Vừa đi vừa thổi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Mùi xôi thơm lừng.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200" b="1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Cái Tép đỏ mắt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Cậu Ốc vặn mình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Chú Tôm lật đật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Bà Sam cồng kềnh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096000" y="2209800"/>
            <a:ext cx="3505200" cy="3886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Hong xôi</a:t>
            </a:r>
            <a:r>
              <a:rPr kumimoji="0" lang="en-US" sz="22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vừa chín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Nhà đổ mái bằng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Trà pha thơm ngát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Mời ông Dã Tràng.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200" b="1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Dã Tràng móm mém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( Rụng hai chiếc răng)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Khen xôi nấu dẻo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Có công Cua Càng</a:t>
            </a:r>
          </a:p>
          <a:p>
            <a:pPr marL="342900" lvl="0" indent="-342900">
              <a:spcBef>
                <a:spcPct val="20000"/>
              </a:spcBef>
            </a:pPr>
            <a:endParaRPr lang="en-US" sz="220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5562600" y="6019800"/>
            <a:ext cx="28956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Ngọc Phú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57200" y="2590800"/>
            <a:ext cx="1066800" cy="1588"/>
          </a:xfrm>
          <a:prstGeom prst="line">
            <a:avLst/>
          </a:prstGeom>
          <a:ln w="28575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8200" y="4648200"/>
            <a:ext cx="533400" cy="1588"/>
          </a:xfrm>
          <a:prstGeom prst="line">
            <a:avLst/>
          </a:prstGeom>
          <a:ln w="28575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4400" y="5029200"/>
            <a:ext cx="457200" cy="1588"/>
          </a:xfrm>
          <a:prstGeom prst="line">
            <a:avLst/>
          </a:prstGeom>
          <a:ln w="28575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66800" y="5410200"/>
            <a:ext cx="457200" cy="1588"/>
          </a:xfrm>
          <a:prstGeom prst="line">
            <a:avLst/>
          </a:prstGeom>
          <a:ln w="28575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2000" y="5791200"/>
            <a:ext cx="533400" cy="1588"/>
          </a:xfrm>
          <a:prstGeom prst="line">
            <a:avLst/>
          </a:prstGeom>
          <a:ln w="28575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24200" y="2590800"/>
            <a:ext cx="533400" cy="1588"/>
          </a:xfrm>
          <a:prstGeom prst="line">
            <a:avLst/>
          </a:prstGeom>
          <a:ln w="28575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81400" y="2971800"/>
            <a:ext cx="533400" cy="1588"/>
          </a:xfrm>
          <a:prstGeom prst="line">
            <a:avLst/>
          </a:prstGeom>
          <a:ln w="28575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00400" y="3429000"/>
            <a:ext cx="533400" cy="1588"/>
          </a:xfrm>
          <a:prstGeom prst="line">
            <a:avLst/>
          </a:prstGeom>
          <a:ln w="28575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657600" y="3810000"/>
            <a:ext cx="381000" cy="1588"/>
          </a:xfrm>
          <a:prstGeom prst="line">
            <a:avLst/>
          </a:prstGeom>
          <a:ln w="28575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24200" y="4953000"/>
            <a:ext cx="533400" cy="1588"/>
          </a:xfrm>
          <a:prstGeom prst="line">
            <a:avLst/>
          </a:prstGeom>
          <a:ln w="28575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57600" y="5410200"/>
            <a:ext cx="609600" cy="1588"/>
          </a:xfrm>
          <a:prstGeom prst="line">
            <a:avLst/>
          </a:prstGeom>
          <a:ln w="28575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00" y="5791200"/>
            <a:ext cx="533400" cy="1588"/>
          </a:xfrm>
          <a:prstGeom prst="line">
            <a:avLst/>
          </a:prstGeom>
          <a:ln w="28575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39000" y="3810000"/>
            <a:ext cx="1066800" cy="1588"/>
          </a:xfrm>
          <a:prstGeom prst="line">
            <a:avLst/>
          </a:prstGeom>
          <a:ln w="28575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486"/>
    </mc:Choice>
    <mc:Fallback>
      <p:transition spd="slow" advTm="19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1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58" y="-42712"/>
            <a:ext cx="9144000" cy="6858000"/>
          </a:xfrm>
          <a:prstGeom prst="rect">
            <a:avLst/>
          </a:prstGeom>
        </p:spPr>
      </p:pic>
      <p:pic>
        <p:nvPicPr>
          <p:cNvPr id="13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649491" y="3794350"/>
            <a:ext cx="1158213" cy="1828159"/>
          </a:xfrm>
          <a:prstGeom prst="rect">
            <a:avLst/>
          </a:prstGeom>
        </p:spPr>
      </p:pic>
      <p:pic>
        <p:nvPicPr>
          <p:cNvPr id="14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560209" y="4996271"/>
            <a:ext cx="2677178" cy="1504087"/>
          </a:xfrm>
          <a:prstGeom prst="rect">
            <a:avLst/>
          </a:prstGeom>
        </p:spPr>
      </p:pic>
      <p:pic>
        <p:nvPicPr>
          <p:cNvPr id="15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611772" y="0"/>
            <a:ext cx="7349615" cy="6453632"/>
          </a:xfrm>
          <a:prstGeom prst="rect">
            <a:avLst/>
          </a:prstGeom>
        </p:spPr>
      </p:pic>
      <p:pic>
        <p:nvPicPr>
          <p:cNvPr id="18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79512" y="3370118"/>
            <a:ext cx="1713407" cy="3083515"/>
          </a:xfrm>
          <a:prstGeom prst="rect">
            <a:avLst/>
          </a:prstGeom>
        </p:spPr>
      </p:pic>
      <p:pic>
        <p:nvPicPr>
          <p:cNvPr id="19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6484331" y="1149376"/>
            <a:ext cx="1187693" cy="1538160"/>
          </a:xfrm>
          <a:prstGeom prst="rect">
            <a:avLst/>
          </a:prstGeom>
        </p:spPr>
      </p:pic>
      <p:pic>
        <p:nvPicPr>
          <p:cNvPr id="20" name="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650952" y="1293269"/>
            <a:ext cx="1155122" cy="1388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914400"/>
            <a:ext cx="7010400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4400" b="1">
                <a:latin typeface="Times New Roman" pitchFamily="18" charset="0"/>
                <a:cs typeface="Times New Roman" pitchFamily="18" charset="0"/>
              </a:rPr>
              <a:t>a)Trong bài thơ trên những con vật được nhân hóa bằng những từ ngữ nào?</a:t>
            </a:r>
          </a:p>
          <a:p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8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sz="4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background powerpoint đơn giả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04800" y="0"/>
            <a:ext cx="8839200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bài thơ đó, mỗi con vật được dùng các từ ngữ sau để nhân hóa: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Cua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Tép : 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Tôm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Sam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Còng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Dã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667000" y="990600"/>
            <a:ext cx="3810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Thổi xôi, đi hội, cõng nồi.</a:t>
            </a:r>
            <a:endParaRPr kumimoji="0" lang="en-US" sz="26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1600200" y="1524000"/>
            <a:ext cx="69342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 gọi là cái Tép, đỏ mắt, nhóm 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chép miệng : Xong </a:t>
            </a:r>
            <a:endParaRPr lang="en-US" sz="2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endParaRPr kumimoji="0" lang="en-US" sz="26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371600" y="2514600"/>
            <a:ext cx="6019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 gọi là cậu Ốc, vặn mình, pha trà</a:t>
            </a:r>
            <a:r>
              <a:rPr lang="en-US" sz="2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6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76400" y="2971800"/>
            <a:ext cx="60985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Tôm, lật đật, đi chợ, dắt tay bà Còng.</a:t>
            </a:r>
            <a:endParaRPr lang="en-US" sz="2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52600" y="3505200"/>
            <a:ext cx="27382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 Sam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nhà.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000" y="4038600"/>
            <a:ext cx="13805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 Còng</a:t>
            </a:r>
            <a:endParaRPr lang="en-US" sz="2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62200" y="4572000"/>
            <a:ext cx="5943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Dã Tràng, rụng hai răng, khen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xôi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2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kid background"/>
          <p:cNvPicPr>
            <a:picLocks noChangeAspect="1" noChangeArrowheads="1"/>
          </p:cNvPicPr>
          <p:nvPr/>
        </p:nvPicPr>
        <p:blipFill>
          <a:blip r:embed="rId3" cstate="print"/>
          <a:srcRect b="52100"/>
          <a:stretch>
            <a:fillRect/>
          </a:stretch>
        </p:blipFill>
        <p:spPr bwMode="auto">
          <a:xfrm flipH="1" flipV="1">
            <a:off x="0" y="3573016"/>
            <a:ext cx="9144000" cy="3284984"/>
          </a:xfrm>
          <a:prstGeom prst="rect">
            <a:avLst/>
          </a:prstGeom>
          <a:noFill/>
        </p:spPr>
      </p:pic>
      <p:pic>
        <p:nvPicPr>
          <p:cNvPr id="2" name="Picture 2" descr="Kết quả hình ảnh cho kid background"/>
          <p:cNvPicPr>
            <a:picLocks noChangeAspect="1" noChangeArrowheads="1"/>
          </p:cNvPicPr>
          <p:nvPr/>
        </p:nvPicPr>
        <p:blipFill>
          <a:blip r:embed="rId3" cstate="print"/>
          <a:srcRect b="52100"/>
          <a:stretch>
            <a:fillRect/>
          </a:stretch>
        </p:blipFill>
        <p:spPr bwMode="auto">
          <a:xfrm>
            <a:off x="0" y="0"/>
            <a:ext cx="9144000" cy="357301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838200"/>
            <a:ext cx="77048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vi-VN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204864"/>
            <a:ext cx="7704856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endParaRPr lang="vi-VN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268" y="1232756"/>
            <a:ext cx="8439472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7" descr="GRANS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5066">
            <a:off x="139700" y="5387975"/>
            <a:ext cx="15255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GRANS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1882" flipH="1">
            <a:off x="7683500" y="5387975"/>
            <a:ext cx="1447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304800"/>
            <a:ext cx="7772400" cy="114299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ÔN TẬP Tiết 4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66800" y="2895600"/>
            <a:ext cx="7086600" cy="83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Ôn luyện Tập đọc và Học thuộc lòng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85800" y="4267200"/>
            <a:ext cx="7086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Đọc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bài thơ sau và trả lời câu hỏi: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Hình ảnh 4" descr="Ảnh có chứa bàn, trò chơi&#10;&#10;Mô tả được tạo tự độ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0"/>
            <a:ext cx="9144000" cy="609600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609600" y="228600"/>
            <a:ext cx="81534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600" b="1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Trong bài thơ đó, mỗi con vật được dùng các từ ngữ sau để nhân hóa: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Cua Càng: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Tép 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600" b="1" i="0" u="none" strike="noStrike" kern="1200" cap="none" spc="0" normalizeH="0" noProof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Ốc: Được gọi là cậu Ốc, vặn mình, pha trà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Tôm : chú Tôm, lật đật, đi chợ, dắt tay bà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Còng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Sam: bà Sam, dựng nhà.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Còng: bà Còng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1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Dã Tràng: ông Dã Tràng, rụng hai răng, khen xôi dẻo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743200" y="1524000"/>
            <a:ext cx="3810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Thổi xôi, đi hội, cõng nồi.</a:t>
            </a:r>
            <a:endParaRPr kumimoji="0" lang="en-US" sz="26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676400" y="2057400"/>
            <a:ext cx="7162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 gọi là cái Tép, đỏ mắt, nhóm lửa, </a:t>
            </a:r>
          </a:p>
          <a:p>
            <a:pPr lvl="0">
              <a:spcBef>
                <a:spcPct val="20000"/>
              </a:spcBef>
            </a:pPr>
            <a:r>
              <a:rPr lang="en-US" sz="2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chép miệng: Xong!</a:t>
            </a:r>
            <a:endParaRPr kumimoji="0" lang="en-US" sz="26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486"/>
    </mc:Choice>
    <mc:Fallback>
      <p:transition spd="slow" advTm="19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58" y="-42712"/>
            <a:ext cx="9144000" cy="6858000"/>
          </a:xfrm>
          <a:prstGeom prst="rect">
            <a:avLst/>
          </a:prstGeom>
        </p:spPr>
      </p:pic>
      <p:pic>
        <p:nvPicPr>
          <p:cNvPr id="13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649491" y="3794350"/>
            <a:ext cx="1158213" cy="1828159"/>
          </a:xfrm>
          <a:prstGeom prst="rect">
            <a:avLst/>
          </a:prstGeom>
        </p:spPr>
      </p:pic>
      <p:pic>
        <p:nvPicPr>
          <p:cNvPr id="14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560209" y="4996271"/>
            <a:ext cx="2677178" cy="1504087"/>
          </a:xfrm>
          <a:prstGeom prst="rect">
            <a:avLst/>
          </a:prstGeom>
        </p:spPr>
      </p:pic>
      <p:pic>
        <p:nvPicPr>
          <p:cNvPr id="15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611772" y="0"/>
            <a:ext cx="7349615" cy="6453632"/>
          </a:xfrm>
          <a:prstGeom prst="rect">
            <a:avLst/>
          </a:prstGeom>
        </p:spPr>
      </p:pic>
      <p:pic>
        <p:nvPicPr>
          <p:cNvPr id="18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79512" y="3370118"/>
            <a:ext cx="1713407" cy="3083515"/>
          </a:xfrm>
          <a:prstGeom prst="rect">
            <a:avLst/>
          </a:prstGeom>
        </p:spPr>
      </p:pic>
      <p:pic>
        <p:nvPicPr>
          <p:cNvPr id="19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6484331" y="1149376"/>
            <a:ext cx="1187693" cy="1538160"/>
          </a:xfrm>
          <a:prstGeom prst="rect">
            <a:avLst/>
          </a:prstGeom>
        </p:spPr>
      </p:pic>
      <p:pic>
        <p:nvPicPr>
          <p:cNvPr id="20" name="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650952" y="1293269"/>
            <a:ext cx="1155122" cy="1388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1465" y="1524000"/>
            <a:ext cx="58794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b)Em thích hình ảnh nào nhất?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8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sz="4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2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914400" y="3505200"/>
            <a:ext cx="7086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thuộc lòng bài thơ và ghi lại các từ được nhân hóa !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33400"/>
            <a:ext cx="47815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3" descr="depositphotos_116012614-stock-illustration-school-kids-learning-vec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876800"/>
            <a:ext cx="2738689" cy="1630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2895600"/>
            <a:ext cx="54482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HẸN GẶP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609600"/>
            <a:ext cx="6248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CHÀO CÁC EM</a:t>
            </a:r>
          </a:p>
        </p:txBody>
      </p:sp>
      <p:pic>
        <p:nvPicPr>
          <p:cNvPr id="5" name="Content Placeholder 3" descr="depositphotos_116012614-stock-illustration-school-kids-learning-vec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4876800"/>
            <a:ext cx="2738689" cy="1630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|4.5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|4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|4.5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454</Words>
  <Application>Microsoft Office PowerPoint</Application>
  <PresentationFormat>On-screen Show (4:3)</PresentationFormat>
  <Paragraphs>88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</dc:creator>
  <cp:lastModifiedBy>Do</cp:lastModifiedBy>
  <cp:revision>23</cp:revision>
  <dcterms:created xsi:type="dcterms:W3CDTF">2021-05-14T03:13:00Z</dcterms:created>
  <dcterms:modified xsi:type="dcterms:W3CDTF">2021-05-14T09:39:57Z</dcterms:modified>
</cp:coreProperties>
</file>