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audio2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media/audio6.wav" ContentType="audio/wav"/>
  <Override PartName="/ppt/tags/tag15.xml" ContentType="application/vnd.openxmlformats-officedocument.presentationml.tags+xml"/>
  <Override PartName="/ppt/media/audio8.wav" ContentType="audio/wav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sldIdLst>
    <p:sldId id="322" r:id="rId2"/>
    <p:sldId id="353" r:id="rId3"/>
    <p:sldId id="359" r:id="rId4"/>
    <p:sldId id="352" r:id="rId5"/>
    <p:sldId id="332" r:id="rId6"/>
    <p:sldId id="328" r:id="rId7"/>
    <p:sldId id="335" r:id="rId8"/>
    <p:sldId id="330" r:id="rId9"/>
    <p:sldId id="346" r:id="rId10"/>
    <p:sldId id="343" r:id="rId11"/>
    <p:sldId id="344" r:id="rId12"/>
    <p:sldId id="347" r:id="rId13"/>
    <p:sldId id="345" r:id="rId14"/>
    <p:sldId id="336" r:id="rId15"/>
    <p:sldId id="338" r:id="rId16"/>
    <p:sldId id="337" r:id="rId17"/>
    <p:sldId id="351" r:id="rId18"/>
    <p:sldId id="34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200"/>
    <a:srgbClr val="FFFF66"/>
    <a:srgbClr val="00B0F0"/>
    <a:srgbClr val="DAA100"/>
    <a:srgbClr val="FFCC00"/>
    <a:srgbClr val="FFFF00"/>
    <a:srgbClr val="CC9900"/>
    <a:srgbClr val="CC6600"/>
    <a:srgbClr val="FFFF99"/>
    <a:srgbClr val="DCD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969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E24FB-6039-4922-9155-FE28D1DC6C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7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9E389-A181-47CF-B8F9-8C9011BA13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4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9E389-A181-47CF-B8F9-8C9011BA13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6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9E389-A181-47CF-B8F9-8C9011BA13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2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audio" Target="../media/audio3.wav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audio" Target="../media/audio3.wav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4.wav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../media/media5.mp3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openxmlformats.org/officeDocument/2006/relationships/image" Target="../media/image21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p3"/><Relationship Id="rId7" Type="http://schemas.openxmlformats.org/officeDocument/2006/relationships/image" Target="../media/image25.png"/><Relationship Id="rId2" Type="http://schemas.microsoft.com/office/2007/relationships/media" Target="../media/media6.mp3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audio" Target="../media/audio8.wav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9.gif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4.mp3"/><Relationship Id="rId7" Type="http://schemas.openxmlformats.org/officeDocument/2006/relationships/audio" Target="../media/audio4.wav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gif"/><Relationship Id="rId1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D0363-2C27-4C77-8DCC-43F0C690E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762" y="-22316"/>
            <a:ext cx="12358127" cy="6880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26698-336A-4D21-9A3B-1B23AC490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503">
            <a:off x="9808210" y="-581430"/>
            <a:ext cx="2767754" cy="33140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3179222" y="2588985"/>
            <a:ext cx="6911390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</a:rPr>
              <a:t>Unit 1: Clean up!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Lesson 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</a:rPr>
              <a:t>4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: 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</a:rPr>
              <a:t>Phonics</a:t>
            </a:r>
            <a:endParaRPr kumimoji="0" lang="en-US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Family and Friends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Special Edition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</a:rPr>
              <a:t>Grade 3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AC9D84-E923-44A7-A133-49FE840C9ECA}"/>
              </a:ext>
            </a:extLst>
          </p:cNvPr>
          <p:cNvSpPr txBox="1">
            <a:spLocks/>
          </p:cNvSpPr>
          <p:nvPr/>
        </p:nvSpPr>
        <p:spPr>
          <a:xfrm>
            <a:off x="1686070" y="135967"/>
            <a:ext cx="8487607" cy="93962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OF PEOPLE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DISTRICT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DEPARTMENT OF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455F51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TO ENGLISH CLASS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55F5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D69E2-F5CF-4D8D-9E8C-8E88D5D60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6642" y="3855906"/>
            <a:ext cx="1048803" cy="2040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9335" y="1075595"/>
            <a:ext cx="774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Bahnschrift" panose="020B0502040204020203" pitchFamily="34" charset="0"/>
              </a:rPr>
              <a:t>NGUY</a:t>
            </a:r>
            <a:r>
              <a:rPr lang="en-US" sz="2400" dirty="0">
                <a:solidFill>
                  <a:srgbClr val="7030A0"/>
                </a:solidFill>
                <a:latin typeface="Bahnschrift" panose="020B0502040204020203" pitchFamily="34" charset="0"/>
              </a:rPr>
              <a:t>E</a:t>
            </a:r>
            <a:r>
              <a:rPr lang="vi-VN" sz="2400" dirty="0">
                <a:solidFill>
                  <a:srgbClr val="7030A0"/>
                </a:solidFill>
                <a:latin typeface="Bahnschrift" panose="020B0502040204020203" pitchFamily="34" charset="0"/>
              </a:rPr>
              <a:t>N TH</a:t>
            </a:r>
            <a:r>
              <a:rPr lang="en-US" sz="2400" dirty="0">
                <a:solidFill>
                  <a:srgbClr val="7030A0"/>
                </a:solidFill>
                <a:latin typeface="Bahnschrift" panose="020B0502040204020203" pitchFamily="34" charset="0"/>
              </a:rPr>
              <a:t>I</a:t>
            </a:r>
            <a:r>
              <a:rPr lang="vi-VN" sz="2400" dirty="0">
                <a:solidFill>
                  <a:srgbClr val="7030A0"/>
                </a:solidFill>
                <a:latin typeface="Bahnschrift" panose="020B0502040204020203" pitchFamily="34" charset="0"/>
              </a:rPr>
              <a:t> MINH KHAI PRIMARY SCHOOL</a:t>
            </a:r>
            <a:endParaRPr lang="en-US" sz="24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3300" y="5916790"/>
            <a:ext cx="628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Teacher: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Pham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Thi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 Thanh Thao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928">
            <a:off x="252411" y="3056746"/>
            <a:ext cx="2354866" cy="3100959"/>
          </a:xfrm>
          <a:prstGeom prst="rect">
            <a:avLst/>
          </a:prstGeom>
        </p:spPr>
      </p:pic>
      <p:pic>
        <p:nvPicPr>
          <p:cNvPr id="30" name="Nhac-nen-cho-PowerPoint-vui-nhon">
            <a:hlinkClick r:id="" action="ppaction://media"/>
            <a:extLst>
              <a:ext uri="{FF2B5EF4-FFF2-40B4-BE49-F238E27FC236}">
                <a16:creationId xmlns:a16="http://schemas.microsoft.com/office/drawing/2014/main" id="{7192B2D3-8015-47BB-B770-A4204D5004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 flipV="1">
            <a:off x="3965440" y="6481029"/>
            <a:ext cx="45719" cy="664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2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3"/>
    </mc:Choice>
    <mc:Fallback xmlns="">
      <p:transition spd="slow" advTm="1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0" objId="3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07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Diagonal Corners Rounded 5">
            <a:hlinkClick r:id="" action="ppaction://noaction">
              <a:snd r:embed="rId7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82C638AA-2CF8-456A-8AAC-FD2E124D172A}"/>
              </a:ext>
            </a:extLst>
          </p:cNvPr>
          <p:cNvSpPr/>
          <p:nvPr/>
        </p:nvSpPr>
        <p:spPr>
          <a:xfrm>
            <a:off x="4729101" y="1584119"/>
            <a:ext cx="3297676" cy="119650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 A. hop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F8A90BF8-6289-4AF4-A633-3DC7DBF8AF12}"/>
              </a:ext>
            </a:extLst>
          </p:cNvPr>
          <p:cNvSpPr/>
          <p:nvPr/>
        </p:nvSpPr>
        <p:spPr>
          <a:xfrm>
            <a:off x="4729101" y="3124345"/>
            <a:ext cx="3297676" cy="1196502"/>
          </a:xfrm>
          <a:prstGeom prst="round2Diag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B. bug</a:t>
            </a:r>
          </a:p>
        </p:txBody>
      </p:sp>
      <p:sp>
        <p:nvSpPr>
          <p:cNvPr id="8" name="Rectangle: Diagonal Corners Rounded 7">
            <a:hlinkClick r:id="" action="ppaction://noaction">
              <a:snd r:embed="rId7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7321CA8C-9F5E-41BA-9837-43390B859D09}"/>
              </a:ext>
            </a:extLst>
          </p:cNvPr>
          <p:cNvSpPr/>
          <p:nvPr/>
        </p:nvSpPr>
        <p:spPr>
          <a:xfrm>
            <a:off x="4693132" y="4620817"/>
            <a:ext cx="3297676" cy="1196502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C</a:t>
            </a:r>
            <a:r>
              <a:rPr lang="en-US" sz="6000" dirty="0">
                <a:latin typeface="Forte" panose="03060902040502070203" pitchFamily="66" charset="0"/>
              </a:rPr>
              <a:t>. fox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45" y="2853226"/>
            <a:ext cx="1936377" cy="1151548"/>
          </a:xfrm>
          <a:prstGeom prst="rect">
            <a:avLst/>
          </a:prstGeom>
        </p:spPr>
      </p:pic>
      <p:pic>
        <p:nvPicPr>
          <p:cNvPr id="12" name="Track_12 - Listen and repeat">
            <a:hlinkClick r:id="" action="ppaction://media"/>
            <a:extLst>
              <a:ext uri="{FF2B5EF4-FFF2-40B4-BE49-F238E27FC236}">
                <a16:creationId xmlns:a16="http://schemas.microsoft.com/office/drawing/2014/main" id="{2C3D278E-A544-4196-9FD5-E7E138E12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223" end="9359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0"/>
            <a:ext cx="2015057" cy="1196502"/>
          </a:xfrm>
          <a:prstGeom prst="rect">
            <a:avLst/>
          </a:prstGeom>
        </p:spPr>
      </p:pic>
      <p:pic>
        <p:nvPicPr>
          <p:cNvPr id="13" name="Track_12 - Listen and repeat">
            <a:hlinkClick r:id="" action="ppaction://media"/>
            <a:extLst>
              <a:ext uri="{FF2B5EF4-FFF2-40B4-BE49-F238E27FC236}">
                <a16:creationId xmlns:a16="http://schemas.microsoft.com/office/drawing/2014/main" id="{25343D55-E442-4B68-AF30-D15AEB864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223" end="9359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70410" y="43893"/>
            <a:ext cx="2015057" cy="1196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176250"/>
      </p:ext>
    </p:extLst>
  </p:cSld>
  <p:clrMapOvr>
    <a:masterClrMapping/>
  </p:clrMapOvr>
  <p:transition spd="slow" advTm="24901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Sound Effect Bgm Sound Effect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97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3987" objId="13"/>
        <p14:stopEvt time="5720" objId="13"/>
        <p14:playEvt time="6146" objId="13"/>
        <p14:stopEvt time="7858" objId="13"/>
        <p14:triggerEvt type="onClick" time="15858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ack_12 - Listen and repeat">
            <a:hlinkClick r:id="" action="ppaction://media"/>
            <a:extLst>
              <a:ext uri="{FF2B5EF4-FFF2-40B4-BE49-F238E27FC236}">
                <a16:creationId xmlns:a16="http://schemas.microsoft.com/office/drawing/2014/main" id="{CFD1C41E-71DE-472E-B2A0-E7316A1EC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559" end="37311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5404" y="416382"/>
            <a:ext cx="1801191" cy="1196502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2C638AA-2CF8-456A-8AAC-FD2E124D172A}"/>
              </a:ext>
            </a:extLst>
          </p:cNvPr>
          <p:cNvSpPr/>
          <p:nvPr/>
        </p:nvSpPr>
        <p:spPr>
          <a:xfrm>
            <a:off x="4432569" y="1809345"/>
            <a:ext cx="3297676" cy="119650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A.</a:t>
            </a:r>
            <a:r>
              <a:rPr lang="en-US" sz="6000" dirty="0">
                <a:latin typeface="Forte" panose="03060902040502070203" pitchFamily="66" charset="0"/>
              </a:rPr>
              <a:t> fox</a:t>
            </a:r>
          </a:p>
        </p:txBody>
      </p:sp>
      <p:sp>
        <p:nvSpPr>
          <p:cNvPr id="7" name="Rectangle: Diagonal Corners Rounded 6">
            <a:hlinkClick r:id="" action="ppaction://noaction">
              <a:snd r:embed="rId7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F8A90BF8-6289-4AF4-A633-3DC7DBF8AF12}"/>
              </a:ext>
            </a:extLst>
          </p:cNvPr>
          <p:cNvSpPr/>
          <p:nvPr/>
        </p:nvSpPr>
        <p:spPr>
          <a:xfrm>
            <a:off x="4432569" y="3310647"/>
            <a:ext cx="3297676" cy="1196502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B. bug</a:t>
            </a:r>
          </a:p>
        </p:txBody>
      </p:sp>
      <p:sp>
        <p:nvSpPr>
          <p:cNvPr id="8" name="Rectangle: Diagonal Corners Rounded 7">
            <a:hlinkClick r:id="" action="ppaction://noaction">
              <a:snd r:embed="rId7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7321CA8C-9F5E-41BA-9837-43390B859D09}"/>
              </a:ext>
            </a:extLst>
          </p:cNvPr>
          <p:cNvSpPr/>
          <p:nvPr/>
        </p:nvSpPr>
        <p:spPr>
          <a:xfrm>
            <a:off x="4447160" y="4811949"/>
            <a:ext cx="3297676" cy="1196502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C. pot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7" y="1612884"/>
            <a:ext cx="1595718" cy="1589423"/>
          </a:xfrm>
          <a:prstGeom prst="rect">
            <a:avLst/>
          </a:prstGeom>
        </p:spPr>
      </p:pic>
      <p:pic>
        <p:nvPicPr>
          <p:cNvPr id="9" name="Track_12 - Listen and repeat">
            <a:hlinkClick r:id="" action="ppaction://media"/>
            <a:extLst>
              <a:ext uri="{FF2B5EF4-FFF2-40B4-BE49-F238E27FC236}">
                <a16:creationId xmlns:a16="http://schemas.microsoft.com/office/drawing/2014/main" id="{3EA661CD-2549-4417-8F4D-3D7A08511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559" end="37311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63399" y="-44245"/>
            <a:ext cx="1801191" cy="1196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672214"/>
      </p:ext>
    </p:extLst>
  </p:cSld>
  <p:clrMapOvr>
    <a:masterClrMapping/>
  </p:clrMapOvr>
  <p:transition spd="slow" advTm="22957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Sound Effect Bgm Sound Effect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2797" objId="4"/>
        <p14:playEvt time="5365" objId="9"/>
        <p14:stopEvt time="5366" objId="4"/>
        <p14:stopEvt time="7793" objId="9"/>
        <p14:triggerEvt type="onClick" time="11748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2C638AA-2CF8-456A-8AAC-FD2E124D172A}"/>
              </a:ext>
            </a:extLst>
          </p:cNvPr>
          <p:cNvSpPr/>
          <p:nvPr/>
        </p:nvSpPr>
        <p:spPr>
          <a:xfrm>
            <a:off x="4447161" y="1692285"/>
            <a:ext cx="3297676" cy="1196502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A</a:t>
            </a:r>
            <a:r>
              <a:rPr lang="en-US" sz="6000" dirty="0">
                <a:latin typeface="Forte" panose="03060902040502070203" pitchFamily="66" charset="0"/>
              </a:rPr>
              <a:t>. fox</a:t>
            </a:r>
          </a:p>
        </p:txBody>
      </p:sp>
      <p:sp>
        <p:nvSpPr>
          <p:cNvPr id="7" name="Rectangle: Diagonal Corners Rounded 6">
            <a:hlinkClick r:id="" action="ppaction://noaction">
              <a:snd r:embed="rId6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F8A90BF8-6289-4AF4-A633-3DC7DBF8AF12}"/>
              </a:ext>
            </a:extLst>
          </p:cNvPr>
          <p:cNvSpPr/>
          <p:nvPr/>
        </p:nvSpPr>
        <p:spPr>
          <a:xfrm>
            <a:off x="4447161" y="3223260"/>
            <a:ext cx="3297676" cy="1196502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B. hop</a:t>
            </a:r>
          </a:p>
        </p:txBody>
      </p:sp>
      <p:sp>
        <p:nvSpPr>
          <p:cNvPr id="8" name="Rectangle: Diagonal Corners Rounded 7">
            <a:hlinkClick r:id="" action="ppaction://noaction">
              <a:snd r:embed="rId6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7321CA8C-9F5E-41BA-9837-43390B859D09}"/>
              </a:ext>
            </a:extLst>
          </p:cNvPr>
          <p:cNvSpPr/>
          <p:nvPr/>
        </p:nvSpPr>
        <p:spPr>
          <a:xfrm>
            <a:off x="4447161" y="4750654"/>
            <a:ext cx="3297676" cy="1196502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C. pot</a:t>
            </a:r>
          </a:p>
        </p:txBody>
      </p:sp>
      <p:pic>
        <p:nvPicPr>
          <p:cNvPr id="2" name="phon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171.9008" end="93424.09600000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4328" y="312593"/>
            <a:ext cx="1739153" cy="1196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89" y="4572000"/>
            <a:ext cx="2115672" cy="1375156"/>
          </a:xfrm>
          <a:prstGeom prst="rect">
            <a:avLst/>
          </a:prstGeom>
        </p:spPr>
      </p:pic>
      <p:pic>
        <p:nvPicPr>
          <p:cNvPr id="9" name="phonics.mp3">
            <a:hlinkClick r:id="" action="ppaction://media"/>
            <a:extLst>
              <a:ext uri="{FF2B5EF4-FFF2-40B4-BE49-F238E27FC236}">
                <a16:creationId xmlns:a16="http://schemas.microsoft.com/office/drawing/2014/main" id="{54BA6444-6A6C-4BC6-B8EE-55C6D9AF5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171.9008" end="93424.09600000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1999" y="312592"/>
            <a:ext cx="1739153" cy="1196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41579"/>
      </p:ext>
    </p:extLst>
  </p:cSld>
  <p:clrMapOvr>
    <a:masterClrMapping/>
  </p:clrMapOvr>
  <p:transition spd="slow" advTm="25748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 Sound Effect Bgm Sound Effect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4697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2911" objId="2"/>
        <p14:stopEvt time="5494" objId="2"/>
        <p14:playEvt time="5495" objId="2"/>
        <p14:stopEvt time="9121" objId="2"/>
        <p14:triggerEvt type="onClick" time="11600" objId="8"/>
        <p14:playEvt time="20535" objId="2"/>
        <p14:playEvt time="21835" objId="9"/>
        <p14:stopEvt time="24150" objId="2"/>
        <p14:stopEvt time="25456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-96982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ack_12 - Listen and repeat">
            <a:hlinkClick r:id="" action="ppaction://media"/>
            <a:extLst>
              <a:ext uri="{FF2B5EF4-FFF2-40B4-BE49-F238E27FC236}">
                <a16:creationId xmlns:a16="http://schemas.microsoft.com/office/drawing/2014/main" id="{CFD1C41E-71DE-472E-B2A0-E7316A1EC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891" end="6601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4856" y="329048"/>
            <a:ext cx="1962285" cy="1233651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82C638AA-2CF8-456A-8AAC-FD2E124D172A}"/>
              </a:ext>
            </a:extLst>
          </p:cNvPr>
          <p:cNvSpPr/>
          <p:nvPr/>
        </p:nvSpPr>
        <p:spPr>
          <a:xfrm>
            <a:off x="4447161" y="1793129"/>
            <a:ext cx="3297676" cy="1196502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A. hop</a:t>
            </a:r>
          </a:p>
        </p:txBody>
      </p:sp>
      <p:sp>
        <p:nvSpPr>
          <p:cNvPr id="7" name="Rectangle: Diagonal Corners Rounded 6">
            <a:hlinkClick r:id="" action="ppaction://noaction">
              <a:snd r:embed="rId7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F8A90BF8-6289-4AF4-A633-3DC7DBF8AF12}"/>
              </a:ext>
            </a:extLst>
          </p:cNvPr>
          <p:cNvSpPr/>
          <p:nvPr/>
        </p:nvSpPr>
        <p:spPr>
          <a:xfrm>
            <a:off x="4447161" y="3223260"/>
            <a:ext cx="3297676" cy="1196502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B. </a:t>
            </a:r>
            <a:r>
              <a:rPr lang="en-US" sz="6000" dirty="0">
                <a:latin typeface="Forte" panose="03060902040502070203" pitchFamily="66" charset="0"/>
              </a:rPr>
              <a:t>sun</a:t>
            </a:r>
          </a:p>
        </p:txBody>
      </p:sp>
      <p:sp>
        <p:nvSpPr>
          <p:cNvPr id="8" name="Rectangle: Diagonal Corners Rounded 7">
            <a:hlinkClick r:id="" action="ppaction://noaction">
              <a:snd r:embed="rId7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7321CA8C-9F5E-41BA-9837-43390B859D09}"/>
              </a:ext>
            </a:extLst>
          </p:cNvPr>
          <p:cNvSpPr/>
          <p:nvPr/>
        </p:nvSpPr>
        <p:spPr>
          <a:xfrm>
            <a:off x="4447161" y="4782760"/>
            <a:ext cx="3297676" cy="1196502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C. rug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94" y="2989631"/>
            <a:ext cx="1951505" cy="15252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849" y="6169025"/>
            <a:ext cx="4635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532925"/>
      </p:ext>
    </p:extLst>
  </p:cSld>
  <p:clrMapOvr>
    <a:masterClrMapping/>
  </p:clrMapOvr>
  <p:transition spd="slow" advTm="30474">
    <p:push dir="u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 Sound Effect Bgm Sound Effect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3556" objId="4"/>
        <p14:stopEvt time="5380" objId="4"/>
        <p14:playEvt time="5557" objId="4"/>
        <p14:stopEvt time="7367" objId="4"/>
        <p14:triggerEvt type="onClick" time="14101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9"/>
          <a:stretch/>
        </p:blipFill>
        <p:spPr bwMode="auto">
          <a:xfrm>
            <a:off x="-97972" y="-73778"/>
            <a:ext cx="1238794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2459" y="852093"/>
            <a:ext cx="42236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I’m on the rug,</a:t>
            </a: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Rug, rug, rug.</a:t>
            </a: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bug,</a:t>
            </a: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Bug, bug, bug.</a:t>
            </a:r>
          </a:p>
          <a:p>
            <a:pPr algn="ctr"/>
            <a:endParaRPr lang="en-US" sz="1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fox</a:t>
            </a: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Hop over the pot.</a:t>
            </a:r>
          </a:p>
          <a:p>
            <a:pPr algn="ctr"/>
            <a:endParaRPr lang="en-US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fox</a:t>
            </a:r>
          </a:p>
          <a:p>
            <a:pPr algn="ctr"/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Hop into the box</a:t>
            </a:r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endParaRPr lang="en-US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1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2275" r="12286" b="8163"/>
          <a:stretch/>
        </p:blipFill>
        <p:spPr bwMode="auto">
          <a:xfrm>
            <a:off x="8142826" y="2059117"/>
            <a:ext cx="2307772" cy="28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6579"/>
          <a:stretch/>
        </p:blipFill>
        <p:spPr bwMode="auto">
          <a:xfrm>
            <a:off x="8597021" y="5423338"/>
            <a:ext cx="1214340" cy="76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rack_13">
            <a:hlinkClick r:id="" action="ppaction://media"/>
            <a:extLst>
              <a:ext uri="{FF2B5EF4-FFF2-40B4-BE49-F238E27FC236}">
                <a16:creationId xmlns:a16="http://schemas.microsoft.com/office/drawing/2014/main" id="{B5E0290A-9CDE-4DC6-AC3C-C3A25D6BE4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7551" y="-54031"/>
            <a:ext cx="805389" cy="8053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459" y="-73778"/>
            <a:ext cx="507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Listen and chant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1750" r="17643" b="17700"/>
          <a:stretch/>
        </p:blipFill>
        <p:spPr bwMode="auto">
          <a:xfrm>
            <a:off x="6239320" y="4975304"/>
            <a:ext cx="2307773" cy="120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48515" r="69477" b="13621"/>
          <a:stretch/>
        </p:blipFill>
        <p:spPr bwMode="auto">
          <a:xfrm>
            <a:off x="-97972" y="4666593"/>
            <a:ext cx="3361434" cy="2191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"/>
    </mc:Choice>
    <mc:Fallback xmlns="">
      <p:transition spd="slow" advTm="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97"/>
            <a:ext cx="12192000" cy="693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29663" r="25541" b="38383"/>
          <a:stretch/>
        </p:blipFill>
        <p:spPr>
          <a:xfrm>
            <a:off x="0" y="2072522"/>
            <a:ext cx="12192000" cy="4909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56965"/>
            <a:ext cx="12192000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Read the chant again. Circle the o and u in the middle of the words. ( p.11 )</a:t>
            </a:r>
          </a:p>
          <a:p>
            <a:pPr algn="ctr"/>
            <a:endParaRPr lang="en-US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15543" y="2786743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464628" y="2786743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313714" y="2808516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531428" y="3337191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615543" y="3886200"/>
            <a:ext cx="217713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464628" y="3886200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422571" y="3872593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572249" y="4527409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42040" y="5101207"/>
            <a:ext cx="217714" cy="30480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683827" y="5101208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580412" y="5733002"/>
            <a:ext cx="217714" cy="3048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342040" y="6229350"/>
            <a:ext cx="273503" cy="3792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689269" y="6229350"/>
            <a:ext cx="212272" cy="26250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C68ED8-B754-4186-87D5-9001053A92E2}"/>
              </a:ext>
            </a:extLst>
          </p:cNvPr>
          <p:cNvSpPr txBox="1"/>
          <p:nvPr/>
        </p:nvSpPr>
        <p:spPr>
          <a:xfrm flipV="1">
            <a:off x="-1084699" y="5077153"/>
            <a:ext cx="3324627" cy="163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1E83E6F4-E66C-4C54-8984-7E0572C6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995" y="2044721"/>
            <a:ext cx="1014530" cy="104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3A0E146-7367-48DC-B8FA-9F18597FAA46}"/>
              </a:ext>
            </a:extLst>
          </p:cNvPr>
          <p:cNvSpPr/>
          <p:nvPr/>
        </p:nvSpPr>
        <p:spPr>
          <a:xfrm>
            <a:off x="11131200" y="2221200"/>
            <a:ext cx="1000968" cy="8905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7B7230-7B34-41F0-9A40-157326937313}"/>
              </a:ext>
            </a:extLst>
          </p:cNvPr>
          <p:cNvSpPr/>
          <p:nvPr/>
        </p:nvSpPr>
        <p:spPr>
          <a:xfrm>
            <a:off x="11131200" y="2221200"/>
            <a:ext cx="1000800" cy="8905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286EDC0-80A0-4F94-915A-DA38EA73AEB0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5BEEFD-9D06-4929-8514-572ACD5FC30B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E0B9DFF-DC5A-4DB4-AF89-F1F790E4BCCD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64AE51-474B-42A7-A66A-32B1C177BE25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8C226A9-6BF0-4157-B40E-48B591B41D42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A0E065-5E58-498D-961B-7737CA93707C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1FD4349-7A0E-4866-BA12-834423699303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99CC59A-C6E9-4ACF-9B06-F6928DEF49CE}"/>
              </a:ext>
            </a:extLst>
          </p:cNvPr>
          <p:cNvSpPr/>
          <p:nvPr/>
        </p:nvSpPr>
        <p:spPr>
          <a:xfrm>
            <a:off x="11131200" y="2221200"/>
            <a:ext cx="1000800" cy="88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525CF2-4230-4B4B-8CB1-1A54F9174E90}"/>
              </a:ext>
            </a:extLst>
          </p:cNvPr>
          <p:cNvSpPr/>
          <p:nvPr/>
        </p:nvSpPr>
        <p:spPr>
          <a:xfrm>
            <a:off x="6422572" y="2221200"/>
            <a:ext cx="217714" cy="3957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6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1"/>
    </mc:Choice>
    <mc:Fallback xmlns="">
      <p:transition spd="slow" advTm="4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7943" cy="693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-1"/>
            <a:ext cx="8760543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4.Match the words that rhyme ( p.11)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64652" r="39698" b="4780"/>
          <a:stretch/>
        </p:blipFill>
        <p:spPr bwMode="auto">
          <a:xfrm>
            <a:off x="1" y="1452025"/>
            <a:ext cx="12387942" cy="548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urved Connector 11"/>
          <p:cNvCxnSpPr>
            <a:cxnSpLocks/>
          </p:cNvCxnSpPr>
          <p:nvPr/>
        </p:nvCxnSpPr>
        <p:spPr>
          <a:xfrm>
            <a:off x="5796642" y="2002971"/>
            <a:ext cx="1692729" cy="1045029"/>
          </a:xfrm>
          <a:prstGeom prst="curvedConnector3">
            <a:avLst>
              <a:gd name="adj1" fmla="val 42549"/>
            </a:avLst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36771" y="3222171"/>
            <a:ext cx="1752600" cy="300445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36771" y="4192707"/>
            <a:ext cx="1752600" cy="98889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551714" y="4192708"/>
            <a:ext cx="1937657" cy="98889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796642" y="2186317"/>
            <a:ext cx="1752600" cy="421448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D82FDB80-536E-4056-8984-E98D21B0E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839" y="-4870"/>
            <a:ext cx="1210473" cy="145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6734F30-D8C8-4571-9A06-4CEE00B58BA5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F7F811-40AC-4CED-9477-08DEE9AD2FA5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C59F47-59C0-4A13-AA09-1A68E82389B7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CB6044-EF80-4115-B289-DE1506D13CAC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E7339B-90DF-496E-9198-C8269803B455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16582-C792-4DC9-9FEA-F187D33924A8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3DA324-2E1A-4D2C-B799-324468C402F4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99075C-5776-4DC0-965B-41FD7483574E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EB7B1A-7156-4034-92DC-589A67F59E43}"/>
              </a:ext>
            </a:extLst>
          </p:cNvPr>
          <p:cNvSpPr/>
          <p:nvPr/>
        </p:nvSpPr>
        <p:spPr>
          <a:xfrm>
            <a:off x="11001600" y="320400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DB6CBC-691C-41B7-97D8-4DB6EF3E174E}"/>
              </a:ext>
            </a:extLst>
          </p:cNvPr>
          <p:cNvSpPr/>
          <p:nvPr/>
        </p:nvSpPr>
        <p:spPr>
          <a:xfrm>
            <a:off x="11001599" y="303656"/>
            <a:ext cx="1210473" cy="10980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B37E5A-2F42-4BA0-B863-FAE40A3371FC}"/>
              </a:ext>
            </a:extLst>
          </p:cNvPr>
          <p:cNvCxnSpPr>
            <a:cxnSpLocks/>
          </p:cNvCxnSpPr>
          <p:nvPr/>
        </p:nvCxnSpPr>
        <p:spPr>
          <a:xfrm>
            <a:off x="4934607" y="2186316"/>
            <a:ext cx="802164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0234F2-1E36-4A06-BBBE-CF3D6D81720C}"/>
              </a:ext>
            </a:extLst>
          </p:cNvPr>
          <p:cNvCxnSpPr>
            <a:cxnSpLocks/>
          </p:cNvCxnSpPr>
          <p:nvPr/>
        </p:nvCxnSpPr>
        <p:spPr>
          <a:xfrm>
            <a:off x="7825701" y="3277350"/>
            <a:ext cx="7899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8374115"/>
      </p:ext>
    </p:extLst>
  </p:cSld>
  <p:clrMapOvr>
    <a:masterClrMapping/>
  </p:clrMapOvr>
  <p:transition spd="slow" advTm="75822">
    <p:push dir="u"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12711" r="8200" b="21045"/>
          <a:stretch/>
        </p:blipFill>
        <p:spPr bwMode="auto">
          <a:xfrm>
            <a:off x="8823994" y="4324893"/>
            <a:ext cx="2798658" cy="137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3" t="50000" r="27984" b="8332"/>
          <a:stretch/>
        </p:blipFill>
        <p:spPr bwMode="auto">
          <a:xfrm>
            <a:off x="8823994" y="1476484"/>
            <a:ext cx="2798658" cy="14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6579"/>
          <a:stretch/>
        </p:blipFill>
        <p:spPr bwMode="auto">
          <a:xfrm>
            <a:off x="831213" y="1476484"/>
            <a:ext cx="2798658" cy="143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12" y="4324893"/>
            <a:ext cx="2805894" cy="141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20536"/>
          <a:stretch/>
        </p:blipFill>
        <p:spPr bwMode="auto">
          <a:xfrm>
            <a:off x="831213" y="4286429"/>
            <a:ext cx="2798658" cy="141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9"/>
          <a:stretch/>
        </p:blipFill>
        <p:spPr bwMode="auto">
          <a:xfrm>
            <a:off x="4904812" y="1476484"/>
            <a:ext cx="2805894" cy="146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213" y="2885681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04812" y="2914119"/>
            <a:ext cx="279865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23994" y="2924531"/>
            <a:ext cx="2798658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213" y="5699863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12048" y="5738327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23994" y="5721066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5D8D1D-5E8A-41B5-8F98-E837D5B4DC8F}"/>
              </a:ext>
            </a:extLst>
          </p:cNvPr>
          <p:cNvSpPr txBox="1"/>
          <p:nvPr/>
        </p:nvSpPr>
        <p:spPr>
          <a:xfrm>
            <a:off x="3629871" y="0"/>
            <a:ext cx="4456923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8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4414">
        <p:blinds dir="vert"/>
        <p:sndAc>
          <p:stSnd>
            <p:snd r:embed="rId3" name="chimes.wav"/>
          </p:stSnd>
        </p:sndAc>
      </p:transition>
    </mc:Choice>
    <mc:Fallback xmlns="">
      <p:transition spd="slow" advTm="54414">
        <p:blinds dir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99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4387" y="1014515"/>
            <a:ext cx="641873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6994" y="3389586"/>
            <a:ext cx="641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latin typeface="Forte" panose="03060902040502070203" pitchFamily="66" charset="0"/>
              </a:rPr>
              <a:t>Workbook / Page 11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6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68">
        <p:blinds dir="vert"/>
        <p:sndAc>
          <p:stSnd>
            <p:snd r:embed="rId3" name="chimes.wav"/>
          </p:stSnd>
        </p:sndAc>
      </p:transition>
    </mc:Choice>
    <mc:Fallback xmlns="">
      <p:transition spd="slow" advTm="14568">
        <p:blinds dir="vert"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4" objId="4"/>
        <p14:stopEvt time="1124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5D14930-4F79-44F0-A56E-46E0DB829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9" b="-1"/>
          <a:stretch/>
        </p:blipFill>
        <p:spPr bwMode="auto">
          <a:xfrm>
            <a:off x="0" y="1"/>
            <a:ext cx="12192000" cy="696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4C5B7-3F9B-472F-88A1-C4FACCAA318F}"/>
              </a:ext>
            </a:extLst>
          </p:cNvPr>
          <p:cNvSpPr txBox="1"/>
          <p:nvPr/>
        </p:nvSpPr>
        <p:spPr>
          <a:xfrm>
            <a:off x="3422743" y="3616484"/>
            <a:ext cx="7883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Action Jackson" panose="00000400000000000000" pitchFamily="2" charset="0"/>
              </a:rPr>
              <a:t>R</a:t>
            </a:r>
            <a:r>
              <a:rPr lang="en-US" sz="13800" dirty="0">
                <a:solidFill>
                  <a:srgbClr val="FFC000"/>
                </a:solidFill>
                <a:latin typeface="Action Jackson" panose="00000400000000000000" pitchFamily="2" charset="0"/>
              </a:rPr>
              <a:t>e</a:t>
            </a:r>
            <a:r>
              <a:rPr lang="en-US" sz="13800" dirty="0">
                <a:solidFill>
                  <a:srgbClr val="00B050"/>
                </a:solidFill>
                <a:latin typeface="Action Jackson" panose="00000400000000000000" pitchFamily="2" charset="0"/>
              </a:rPr>
              <a:t>v</a:t>
            </a:r>
            <a:r>
              <a:rPr lang="en-US" sz="13800" dirty="0">
                <a:solidFill>
                  <a:srgbClr val="00B0F0"/>
                </a:solidFill>
                <a:latin typeface="Action Jackson" panose="00000400000000000000" pitchFamily="2" charset="0"/>
              </a:rPr>
              <a:t>i</a:t>
            </a:r>
            <a:r>
              <a:rPr lang="en-US" sz="13800" dirty="0">
                <a:solidFill>
                  <a:srgbClr val="002060"/>
                </a:solidFill>
                <a:latin typeface="Action Jackson" panose="00000400000000000000" pitchFamily="2" charset="0"/>
              </a:rPr>
              <a:t>e</a:t>
            </a:r>
            <a:r>
              <a:rPr lang="en-US" sz="13800" dirty="0">
                <a:solidFill>
                  <a:srgbClr val="7030A0"/>
                </a:solidFill>
                <a:latin typeface="Action Jackson" panose="00000400000000000000" pitchFamily="2" charset="0"/>
              </a:rPr>
              <a:t>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58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315">
        <p15:prstTrans prst="fracture"/>
        <p:sndAc>
          <p:stSnd>
            <p:snd r:embed="rId3" name="chimes.wav"/>
          </p:stSnd>
        </p:sndAc>
      </p:transition>
    </mc:Choice>
    <mc:Fallback xmlns="">
      <p:transition spd="slow" advTm="8315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97E22777-301B-4069-9855-5CA90B92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6"/>
            <a:ext cx="12192000" cy="68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81B9CC7-6FC5-4070-9F02-2B8F1C1A931C}"/>
              </a:ext>
            </a:extLst>
          </p:cNvPr>
          <p:cNvSpPr/>
          <p:nvPr/>
        </p:nvSpPr>
        <p:spPr>
          <a:xfrm>
            <a:off x="417871" y="134730"/>
            <a:ext cx="11774129" cy="387882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D0371-43DA-4BAE-A7A4-5ADCD2658883}"/>
              </a:ext>
            </a:extLst>
          </p:cNvPr>
          <p:cNvSpPr txBox="1"/>
          <p:nvPr/>
        </p:nvSpPr>
        <p:spPr>
          <a:xfrm>
            <a:off x="898310" y="1453214"/>
            <a:ext cx="10684089" cy="1241858"/>
          </a:xfrm>
          <a:prstGeom prst="rect">
            <a:avLst/>
          </a:prstGeom>
          <a:noFill/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guess what sounds are they? </a:t>
            </a:r>
            <a:endParaRPr lang="vi-VN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D9C61-74E5-4951-8A10-BF1B6098E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0921"/>
            <a:ext cx="3068893" cy="23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05721"/>
      </p:ext>
    </p:extLst>
  </p:cSld>
  <p:clrMapOvr>
    <a:masterClrMapping/>
  </p:clrMapOvr>
  <p:transition spd="slow" advTm="6223">
    <p:comb dir="vert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ort Vowel u &amp; o">
            <a:hlinkClick r:id="" action="ppaction://media"/>
            <a:extLst>
              <a:ext uri="{FF2B5EF4-FFF2-40B4-BE49-F238E27FC236}">
                <a16:creationId xmlns:a16="http://schemas.microsoft.com/office/drawing/2014/main" id="{50A2855F-DDDE-45B2-80D4-94E935911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314903" cy="777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4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8426">
        <p14:flip dir="r"/>
        <p:sndAc>
          <p:stSnd>
            <p:snd r:embed="rId5" name="chimes.wav"/>
          </p:stSnd>
        </p:sndAc>
      </p:transition>
    </mc:Choice>
    <mc:Fallback xmlns="">
      <p:transition spd="slow" advTm="48426">
        <p:fade/>
        <p:sndAc>
          <p:stSnd>
            <p:snd r:embed="rId10" name="chimes.wav"/>
          </p:stSnd>
        </p:sndAc>
      </p:transition>
    </mc:Fallback>
  </mc:AlternateContent>
  <p:extLst>
    <p:ext uri="{E180D4A7-C9FB-4DFB-919C-405C955672EB}">
      <p14:showEvtLst xmlns:p14="http://schemas.microsoft.com/office/powerpoint/2010/main">
        <p14:playEvt time="2640" objId="2"/>
        <p14:stopEvt time="4577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7" y="0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8364" y="2351536"/>
            <a:ext cx="970817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Lesson 4: Phonics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1875" y="3844357"/>
            <a:ext cx="701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(Page 11)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30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534">
        <p15:prstTrans prst="airplane"/>
        <p:sndAc>
          <p:stSnd>
            <p:snd r:embed="rId3" name="arrow.wav"/>
          </p:stSnd>
        </p:sndAc>
      </p:transition>
    </mc:Choice>
    <mc:Fallback xmlns="">
      <p:transition spd="slow" advTm="22534">
        <p:fade/>
        <p:sndAc>
          <p:stSnd>
            <p:snd r:embed="rId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6"/>
            <a:ext cx="12192000" cy="68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12711" r="8200" b="21045"/>
          <a:stretch/>
        </p:blipFill>
        <p:spPr bwMode="auto">
          <a:xfrm>
            <a:off x="8823994" y="4324893"/>
            <a:ext cx="2798658" cy="137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3" t="50000" r="27984" b="8332"/>
          <a:stretch/>
        </p:blipFill>
        <p:spPr bwMode="auto">
          <a:xfrm>
            <a:off x="8823994" y="1476484"/>
            <a:ext cx="2798658" cy="14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6579"/>
          <a:stretch/>
        </p:blipFill>
        <p:spPr bwMode="auto">
          <a:xfrm>
            <a:off x="831213" y="1476484"/>
            <a:ext cx="2798658" cy="143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12" y="4324893"/>
            <a:ext cx="2805894" cy="141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20536"/>
          <a:stretch/>
        </p:blipFill>
        <p:spPr bwMode="auto">
          <a:xfrm>
            <a:off x="831213" y="4286429"/>
            <a:ext cx="2798658" cy="141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9"/>
          <a:stretch/>
        </p:blipFill>
        <p:spPr bwMode="auto">
          <a:xfrm>
            <a:off x="4904812" y="1476484"/>
            <a:ext cx="2805894" cy="146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213" y="2885681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pic>
        <p:nvPicPr>
          <p:cNvPr id="18" name="Track_12 (mp3cut.net)">
            <a:hlinkClick r:id="" action="ppaction://media"/>
            <a:extLst>
              <a:ext uri="{FF2B5EF4-FFF2-40B4-BE49-F238E27FC236}">
                <a16:creationId xmlns:a16="http://schemas.microsoft.com/office/drawing/2014/main" id="{ECAF82CA-2073-4B15-B94B-164EE63C5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05454" y="10377"/>
            <a:ext cx="1415144" cy="8863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04812" y="2914119"/>
            <a:ext cx="279865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23994" y="2924531"/>
            <a:ext cx="2798658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213" y="5699863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12048" y="5738327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23994" y="5721066"/>
            <a:ext cx="279865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-26803"/>
            <a:ext cx="4904812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4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4"/>
    </mc:Choice>
    <mc:Fallback xmlns="">
      <p:transition spd="slow" advTm="6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38" objId="18"/>
        <p14:stopEvt time="62895" objId="1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97"/>
            <a:ext cx="12192000" cy="693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6579"/>
          <a:stretch/>
        </p:blipFill>
        <p:spPr bwMode="auto">
          <a:xfrm>
            <a:off x="3596400" y="1447200"/>
            <a:ext cx="5050970" cy="31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9"/>
          <a:stretch/>
        </p:blipFill>
        <p:spPr bwMode="auto">
          <a:xfrm>
            <a:off x="3596400" y="1447200"/>
            <a:ext cx="5050968" cy="3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34393"/>
            <a:ext cx="5026970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44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40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repeat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5" t="45566" r="32986" b="8609"/>
          <a:stretch/>
        </p:blipFill>
        <p:spPr bwMode="auto">
          <a:xfrm>
            <a:off x="3596400" y="1447200"/>
            <a:ext cx="5026970" cy="3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hon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776.2816" end="2821.52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3094" y="29733"/>
            <a:ext cx="1208229" cy="92684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9"/>
          <a:stretch/>
        </p:blipFill>
        <p:spPr bwMode="auto">
          <a:xfrm>
            <a:off x="3596400" y="1447200"/>
            <a:ext cx="5050968" cy="3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5" t="45566" r="32986" b="8609"/>
          <a:stretch/>
        </p:blipFill>
        <p:spPr bwMode="auto">
          <a:xfrm>
            <a:off x="3596400" y="1447200"/>
            <a:ext cx="5026970" cy="3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1200" y="4896000"/>
            <a:ext cx="30915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6579"/>
          <a:stretch/>
        </p:blipFill>
        <p:spPr bwMode="auto">
          <a:xfrm>
            <a:off x="3596400" y="1447200"/>
            <a:ext cx="5050970" cy="31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20536"/>
          <a:stretch/>
        </p:blipFill>
        <p:spPr bwMode="auto">
          <a:xfrm>
            <a:off x="3596400" y="1447200"/>
            <a:ext cx="5026970" cy="3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0" y="1447200"/>
            <a:ext cx="5026970" cy="31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12711" r="8200" b="21045"/>
          <a:stretch/>
        </p:blipFill>
        <p:spPr bwMode="auto">
          <a:xfrm>
            <a:off x="3596400" y="1447200"/>
            <a:ext cx="5026970" cy="3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0" y="1447200"/>
            <a:ext cx="5026970" cy="31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12711" r="8200" b="21045"/>
          <a:stretch/>
        </p:blipFill>
        <p:spPr bwMode="auto">
          <a:xfrm>
            <a:off x="3596400" y="1447200"/>
            <a:ext cx="5026970" cy="3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20536"/>
          <a:stretch/>
        </p:blipFill>
        <p:spPr bwMode="auto">
          <a:xfrm>
            <a:off x="3596400" y="1447200"/>
            <a:ext cx="5026970" cy="3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5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9"/>
    </mc:Choice>
    <mc:Fallback xmlns="">
      <p:transition spd="slow" advTm="6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32" grpId="0" animBg="1"/>
      <p:bldP spid="28" grpId="0" animBg="1"/>
      <p:bldP spid="29" grpId="0" animBg="1"/>
      <p:bldP spid="29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33" grpId="0" animBg="1"/>
      <p:bldP spid="35" grpId="0" animBg="1"/>
      <p:bldP spid="30" grpId="0" animBg="1"/>
    </p:bldLst>
  </p:timing>
  <p:extLst>
    <p:ext uri="{E180D4A7-C9FB-4DFB-919C-405C955672EB}">
      <p14:showEvtLst xmlns:p14="http://schemas.microsoft.com/office/powerpoint/2010/main">
        <p14:playEvt time="2152" objId="8"/>
        <p14:stopEvt time="63767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9457" y="-126124"/>
            <a:ext cx="99930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Matura MT Script Capitals" panose="03020802060602070202" pitchFamily="66" charset="0"/>
              </a:rPr>
              <a:t>Game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2C8C4B-BB08-4944-B432-8043F7F0C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4621"/>
          <a:stretch/>
        </p:blipFill>
        <p:spPr>
          <a:xfrm>
            <a:off x="1" y="1956402"/>
            <a:ext cx="12191999" cy="5469157"/>
          </a:xfrm>
          <a:prstGeom prst="rect">
            <a:avLst/>
          </a:prstGeom>
        </p:spPr>
      </p:pic>
      <p:pic>
        <p:nvPicPr>
          <p:cNvPr id="11" name="Nhac-nen-cho-PowerPoint-vui-nhon">
            <a:hlinkClick r:id="" action="ppaction://media"/>
            <a:extLst>
              <a:ext uri="{FF2B5EF4-FFF2-40B4-BE49-F238E27FC236}">
                <a16:creationId xmlns:a16="http://schemas.microsoft.com/office/drawing/2014/main" id="{A037B88D-A9F3-4A0C-BCFF-B90B1CC79E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056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67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925">
        <p14:honeycomb/>
        <p:sndAc>
          <p:stSnd>
            <p:snd r:embed="rId5" name="chimes.wav"/>
          </p:stSnd>
        </p:sndAc>
      </p:transition>
    </mc:Choice>
    <mc:Fallback xmlns="">
      <p:transition spd="slow" advTm="12925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1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Vector | A cute blank note with copyspa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5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Diagonal Corners Rounded 4">
            <a:hlinkClick r:id="" action="ppaction://noaction">
              <a:snd r:embed="rId6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1EA72856-D451-4FCB-8164-70AE3AA030A4}"/>
              </a:ext>
            </a:extLst>
          </p:cNvPr>
          <p:cNvSpPr/>
          <p:nvPr/>
        </p:nvSpPr>
        <p:spPr>
          <a:xfrm>
            <a:off x="4729102" y="3326415"/>
            <a:ext cx="3297676" cy="1196502"/>
          </a:xfrm>
          <a:prstGeom prst="round2DiagRect">
            <a:avLst/>
          </a:prstGeom>
          <a:solidFill>
            <a:srgbClr val="FFCC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B</a:t>
            </a:r>
            <a:r>
              <a:rPr lang="en-US" sz="6000" dirty="0">
                <a:latin typeface="Forte" panose="03060902040502070203" pitchFamily="66" charset="0"/>
              </a:rPr>
              <a:t>. sun</a:t>
            </a:r>
          </a:p>
        </p:txBody>
      </p:sp>
      <p:sp>
        <p:nvSpPr>
          <p:cNvPr id="6" name="Rectangle: Diagonal Corners Rounded 5">
            <a:hlinkClick r:id="" action="ppaction://noaction">
              <a:snd r:embed="rId6" name="Buzzer Wrong Answer - Gaming Sound Effect MP3.wav"/>
            </a:hlinkClick>
            <a:extLst>
              <a:ext uri="{FF2B5EF4-FFF2-40B4-BE49-F238E27FC236}">
                <a16:creationId xmlns:a16="http://schemas.microsoft.com/office/drawing/2014/main" id="{82C638AA-2CF8-456A-8AAC-FD2E124D172A}"/>
              </a:ext>
            </a:extLst>
          </p:cNvPr>
          <p:cNvSpPr/>
          <p:nvPr/>
        </p:nvSpPr>
        <p:spPr>
          <a:xfrm>
            <a:off x="4729102" y="1783720"/>
            <a:ext cx="3297676" cy="1196502"/>
          </a:xfrm>
          <a:prstGeom prst="round2DiagRect">
            <a:avLst/>
          </a:prstGeom>
          <a:solidFill>
            <a:srgbClr val="FFFF66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A. bug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7321CA8C-9F5E-41BA-9837-43390B859D09}"/>
              </a:ext>
            </a:extLst>
          </p:cNvPr>
          <p:cNvSpPr/>
          <p:nvPr/>
        </p:nvSpPr>
        <p:spPr>
          <a:xfrm>
            <a:off x="4671788" y="4916897"/>
            <a:ext cx="3297676" cy="1196502"/>
          </a:xfrm>
          <a:prstGeom prst="round2DiagRect">
            <a:avLst/>
          </a:prstGeom>
          <a:solidFill>
            <a:srgbClr val="DAA1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+mj-lt"/>
              </a:rPr>
              <a:t>C. rug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80" y="4642700"/>
            <a:ext cx="1824537" cy="1428293"/>
          </a:xfrm>
          <a:prstGeom prst="rect">
            <a:avLst/>
          </a:prstGeom>
        </p:spPr>
      </p:pic>
      <p:pic>
        <p:nvPicPr>
          <p:cNvPr id="20" name="phonics">
            <a:hlinkClick r:id="" action="ppaction://media"/>
            <a:extLst>
              <a:ext uri="{FF2B5EF4-FFF2-40B4-BE49-F238E27FC236}">
                <a16:creationId xmlns:a16="http://schemas.microsoft.com/office/drawing/2014/main" id="{36F8DEB2-2A16-44CC-A132-43A31945E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008" end="466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5319" y="268014"/>
            <a:ext cx="2002222" cy="1358007"/>
          </a:xfrm>
          <a:prstGeom prst="rect">
            <a:avLst/>
          </a:prstGeom>
        </p:spPr>
      </p:pic>
      <p:pic>
        <p:nvPicPr>
          <p:cNvPr id="23" name="phonics">
            <a:hlinkClick r:id="" action="ppaction://media"/>
            <a:extLst>
              <a:ext uri="{FF2B5EF4-FFF2-40B4-BE49-F238E27FC236}">
                <a16:creationId xmlns:a16="http://schemas.microsoft.com/office/drawing/2014/main" id="{79A906B3-FDE0-4286-B031-076464D97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008" end="4348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1999" y="251645"/>
            <a:ext cx="2002222" cy="1358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7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493">
        <p:blinds dir="vert"/>
        <p:sndAc>
          <p:stSnd>
            <p:snd r:embed="rId5" name="chimes.wav"/>
          </p:stSnd>
        </p:sndAc>
      </p:transition>
    </mc:Choice>
    <mc:Fallback xmlns="">
      <p:transition spd="slow" advTm="27493">
        <p:blinds dir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 Wrong Answer - Gaming Sound Effect 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 Sound Effect Bgm Sound Effect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0303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27273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2813" objId="20"/>
        <p14:stopEvt time="5347" objId="20"/>
        <p14:playEvt time="5349" objId="20"/>
        <p14:stopEvt time="7916" objId="20"/>
        <p14:triggerEvt type="onClick" time="167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1.5|4.4|1.9|6.7|1.8|2.1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.8|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9|5.4|1.8|27.5|6.3|4.7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7.9|6.3|5.9|7.3|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2|6.7|6.7|6.1|3|2.7|2.9|8.1|4.9|7.1|2.5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1.1|6.7|1.2|5.9|1|5.2|2.3|3.3|2|1.2|4.6|1.1|1|4.3|0.5|1|6|1.9|2.3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5637</TotalTime>
  <Words>254</Words>
  <Application>Microsoft Office PowerPoint</Application>
  <PresentationFormat>Widescreen</PresentationFormat>
  <Paragraphs>99</Paragraphs>
  <Slides>18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Action Jackson</vt:lpstr>
      <vt:lpstr>Algerian</vt:lpstr>
      <vt:lpstr>Arial</vt:lpstr>
      <vt:lpstr>Arial Black</vt:lpstr>
      <vt:lpstr>Bahnschrift</vt:lpstr>
      <vt:lpstr>Bahnschrift SemiBold SemiConden</vt:lpstr>
      <vt:lpstr>Calibri</vt:lpstr>
      <vt:lpstr>Forte</vt:lpstr>
      <vt:lpstr>Matura MT Script Capitals</vt:lpstr>
      <vt:lpstr>Modern Love</vt:lpstr>
      <vt:lpstr>Monotype Corsiva</vt:lpstr>
      <vt:lpstr>The Hand</vt:lpstr>
      <vt:lpstr>Times New Roman</vt:lpstr>
      <vt:lpstr>SketchyVTI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Clean up!</dc:title>
  <dc:creator>Thanh Loan</dc:creator>
  <cp:lastModifiedBy>Tham Pham</cp:lastModifiedBy>
  <cp:revision>189</cp:revision>
  <dcterms:created xsi:type="dcterms:W3CDTF">2020-07-03T08:38:19Z</dcterms:created>
  <dcterms:modified xsi:type="dcterms:W3CDTF">2021-10-17T14:53:54Z</dcterms:modified>
</cp:coreProperties>
</file>