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2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05/28/2021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ashHorz">
          <a:fgClr>
            <a:schemeClr val="tx2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ỦY BAN NHÂN DÂN QUẬN 8</a:t>
            </a:r>
            <a:br>
              <a:rPr lang="en-US" sz="360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TRƯỜNG TIỂU HỌC HƯNG PHÚ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014871"/>
            <a:ext cx="8534400" cy="2123658"/>
          </a:xfrm>
        </p:spPr>
        <p:txBody>
          <a:bodyPr anchor="ctr">
            <a:noAutofit/>
          </a:bodyPr>
          <a:lstStyle/>
          <a:p>
            <a:r>
              <a:rPr lang="en-US" sz="6600" b="1" kern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TỔNG KẾT</a:t>
            </a:r>
            <a:br>
              <a:rPr lang="en-US" sz="6600" b="1" kern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6600" b="1" kern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NĂM HỌC 2020-2021</a:t>
            </a:r>
            <a:endParaRPr lang="en-US" sz="6600" b="1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667000" y="1676400"/>
            <a:ext cx="3581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452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 anchor="t">
            <a:normAutofit fontScale="90000"/>
          </a:bodyPr>
          <a:lstStyle/>
          <a:p>
            <a:pPr indent="457200" algn="l">
              <a:spcBef>
                <a:spcPts val="24"/>
              </a:spcBef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Cán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: 03,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: 02.</a:t>
            </a:r>
            <a:br>
              <a:rPr lang="en-US" sz="3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: 29,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: 23.</a:t>
            </a:r>
            <a:br>
              <a:rPr lang="en-US" sz="3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: 05, </a:t>
            </a:r>
            <a:r>
              <a:rPr lang="en-US" sz="3800" dirty="0" err="1" smtClean="0"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: 03.</a:t>
            </a:r>
            <a:br>
              <a:rPr lang="en-US" sz="3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800" spc="-150" dirty="0" err="1" smtClean="0">
                <a:latin typeface="Times New Roman" pitchFamily="18" charset="0"/>
                <a:cs typeface="Times New Roman" pitchFamily="18" charset="0"/>
              </a:rPr>
              <a:t>Cấp</a:t>
            </a: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spc="-150" dirty="0" err="1" smtClean="0">
                <a:latin typeface="Times New Roman" pitchFamily="18" charset="0"/>
                <a:cs typeface="Times New Roman" pitchFamily="18" charset="0"/>
              </a:rPr>
              <a:t>dưỡng</a:t>
            </a: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spc="-150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spc="-15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spc="-150" dirty="0" err="1" smtClean="0"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spc="-150" dirty="0" err="1" smtClean="0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: 12, </a:t>
            </a:r>
            <a:r>
              <a:rPr lang="en-US" sz="3800" spc="-150" dirty="0" err="1" smtClean="0"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: 12.</a:t>
            </a:r>
            <a:b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800" spc="-15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spc="-15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spc="-15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: 25.</a:t>
            </a:r>
            <a:b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spc="-150" dirty="0" err="1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spc="-150" dirty="0" err="1" smtClean="0">
                <a:latin typeface="Times New Roman" pitchFamily="18" charset="0"/>
                <a:cs typeface="Times New Roman" pitchFamily="18" charset="0"/>
              </a:rPr>
              <a:t>trú</a:t>
            </a: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: 16 </a:t>
            </a:r>
            <a:r>
              <a:rPr lang="en-US" sz="3800" spc="-15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spc="-15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spc="-150" dirty="0" err="1" smtClean="0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: 09 </a:t>
            </a:r>
            <a:r>
              <a:rPr lang="en-US" sz="3800" spc="-15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800" spc="-150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spc="-15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spc="-15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spc="-15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: 890.</a:t>
            </a:r>
            <a:b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spc="-15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spc="-15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spc="-150" dirty="0" err="1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spc="-150" dirty="0" err="1" smtClean="0">
                <a:latin typeface="Times New Roman" pitchFamily="18" charset="0"/>
                <a:cs typeface="Times New Roman" pitchFamily="18" charset="0"/>
              </a:rPr>
              <a:t>trú</a:t>
            </a: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: 585.</a:t>
            </a:r>
            <a:b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spc="-15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spc="-15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spc="-15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spc="-150" dirty="0" err="1" smtClean="0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3800" spc="-150" dirty="0" smtClean="0">
                <a:latin typeface="Times New Roman" pitchFamily="18" charset="0"/>
                <a:cs typeface="Times New Roman" pitchFamily="18" charset="0"/>
              </a:rPr>
              <a:t>: 305.</a:t>
            </a:r>
            <a:endParaRPr lang="en-US" sz="3800" spc="-15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16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229600" cy="6172200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pPr marL="0" indent="457200" algn="just">
              <a:buNone/>
            </a:pPr>
            <a:r>
              <a:rPr lang="en-US" sz="3800" b="1" smtClean="0">
                <a:latin typeface="Times New Roman" pitchFamily="18" charset="0"/>
                <a:cs typeface="Times New Roman" pitchFamily="18" charset="0"/>
              </a:rPr>
              <a:t>2. Những</a:t>
            </a: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800" b="1" dirty="0" smtClean="0">
                <a:latin typeface="Times New Roman" pitchFamily="18" charset="0"/>
                <a:cs typeface="Times New Roman" pitchFamily="18" charset="0"/>
              </a:rPr>
              <a:t> 2020-2021</a:t>
            </a:r>
          </a:p>
          <a:p>
            <a:pPr marL="0" indent="457200" algn="just">
              <a:buNone/>
            </a:pPr>
            <a:r>
              <a:rPr lang="vi-VN" sz="3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3800" dirty="0">
                <a:latin typeface="Times New Roman" pitchFamily="18" charset="0"/>
                <a:cs typeface="Times New Roman" pitchFamily="18" charset="0"/>
              </a:rPr>
              <a:t>Học sinh tham gia bảo hiểm y tế 890/890 tỷ lệ 100%.</a:t>
            </a:r>
          </a:p>
          <a:p>
            <a:pPr marL="0" indent="457200" algn="just">
              <a:buNone/>
            </a:pPr>
            <a:r>
              <a:rPr lang="vi-VN" sz="3800" dirty="0">
                <a:latin typeface="Times New Roman" pitchFamily="18" charset="0"/>
                <a:cs typeface="Times New Roman" pitchFamily="18" charset="0"/>
              </a:rPr>
              <a:t>- Năng lực: 100%; Phẩm chất:  100 </a:t>
            </a:r>
            <a:r>
              <a:rPr lang="vi-VN" sz="3800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sz="38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vi-VN" sz="3800" dirty="0">
              <a:latin typeface="Times New Roman" pitchFamily="18" charset="0"/>
              <a:cs typeface="Times New Roman" pitchFamily="18" charset="0"/>
            </a:endParaRPr>
          </a:p>
          <a:p>
            <a:pPr marL="0" indent="457200" algn="just">
              <a:buNone/>
            </a:pPr>
            <a:r>
              <a:rPr lang="vi-VN" sz="3800" spc="-190" dirty="0">
                <a:latin typeface="Times New Roman" pitchFamily="18" charset="0"/>
                <a:cs typeface="Times New Roman" pitchFamily="18" charset="0"/>
              </a:rPr>
              <a:t>- Hoàn thành bậc tiểu học: 138/138 - 100 </a:t>
            </a:r>
            <a:r>
              <a:rPr lang="vi-VN" sz="3800" spc="-190" dirty="0" smtClean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en-US" sz="3800" spc="-19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800" spc="-19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buFontTx/>
              <a:buChar char="-"/>
            </a:pPr>
            <a:r>
              <a:rPr lang="vi-VN" sz="3800" dirty="0" smtClean="0">
                <a:latin typeface="Times New Roman" pitchFamily="18" charset="0"/>
                <a:cs typeface="Times New Roman" pitchFamily="18" charset="0"/>
              </a:rPr>
              <a:t>Hiệu </a:t>
            </a:r>
            <a:r>
              <a:rPr lang="vi-VN" sz="3800" dirty="0">
                <a:latin typeface="Times New Roman" pitchFamily="18" charset="0"/>
                <a:cs typeface="Times New Roman" pitchFamily="18" charset="0"/>
              </a:rPr>
              <a:t>suất đào tạo: 99,27%; Không có học sinh bỏ học</a:t>
            </a:r>
            <a:r>
              <a:rPr lang="vi-VN" sz="3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vi-VN" sz="3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61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229600" cy="6172200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pPr lvl="0" indent="457200" algn="just">
              <a:buFontTx/>
              <a:buChar char="-"/>
            </a:pPr>
            <a:r>
              <a:rPr lang="vi-VN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Chi </a:t>
            </a:r>
            <a:r>
              <a:rPr lang="vi-VN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đoàn: Phường 10 đánh giá Xuất sắc. Tích cực tham gia các hoạt động do Đoàn Phường 10 tổ chức</a:t>
            </a:r>
            <a:r>
              <a:rPr lang="vi-VN" sz="4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457200" algn="just">
              <a:buNone/>
            </a:pPr>
            <a:r>
              <a:rPr lang="vi-VN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Thư viện Xuất sắc; Y tế Xuất sắc.</a:t>
            </a:r>
          </a:p>
          <a:p>
            <a:pPr marL="0" lvl="0" indent="457200" algn="just">
              <a:buNone/>
            </a:pPr>
            <a:r>
              <a:rPr lang="vi-VN" sz="4000" kern="700" spc="-12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Công đoàn: Tham gia tích cực các phong trào.</a:t>
            </a:r>
          </a:p>
          <a:p>
            <a:pPr lvl="0" indent="0" algn="just">
              <a:buNone/>
            </a:pPr>
            <a:endParaRPr lang="vi-VN" sz="40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vi-VN" sz="3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66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381000" y="381000"/>
            <a:ext cx="8305800" cy="6096000"/>
          </a:xfrm>
        </p:spPr>
        <p:txBody>
          <a:bodyPr>
            <a:normAutofit lnSpcReduction="10000"/>
          </a:bodyPr>
          <a:lstStyle/>
          <a:p>
            <a:pPr marL="0" lvl="0" indent="0" algn="just">
              <a:buNone/>
            </a:pPr>
            <a:endParaRPr lang="en-US" sz="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457200"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vi-VN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Chi </a:t>
            </a:r>
            <a:r>
              <a:rPr lang="vi-VN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bộ: 100% Đảng viên Hoàn thành tốt nhiệm vụ, trong đó có 04 đảng viên Hoàn thành Xuất sắc nhiệm vụ. Chi bộ đạt Hoàn thành tốt nhiệm vụ năm 2020</a:t>
            </a:r>
            <a:r>
              <a:rPr lang="vi-VN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457200"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vi-VN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Phát </a:t>
            </a:r>
            <a:r>
              <a:rPr lang="vi-VN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động Phong trào Nuôi heo đất: 9.220.000 đồng.</a:t>
            </a:r>
          </a:p>
          <a:p>
            <a:pPr lvl="0" indent="457200" algn="just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vi-VN" sz="3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Chăm </a:t>
            </a:r>
            <a:r>
              <a:rPr lang="vi-VN" sz="3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lo học sinh nghèo: 34 thẻ bảo hiểm y tế với số tiền 12.766.864 đồng; 100 phần quà Tết với số tiền là 20.000.000 đồng.</a:t>
            </a:r>
          </a:p>
          <a:p>
            <a:pPr lvl="0" algn="just">
              <a:buFontTx/>
              <a:buChar char="-"/>
            </a:pPr>
            <a:endParaRPr lang="vi-VN" sz="3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56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vi-VN" sz="3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3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Liên Đội: </a:t>
            </a:r>
          </a:p>
          <a:p>
            <a:pPr marL="0" lvl="0" indent="0" algn="just">
              <a:buNone/>
            </a:pPr>
            <a:r>
              <a:rPr lang="vi-VN" sz="3800" spc="-15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 Giải B “Liên hoan trống kèn” cấp quận.</a:t>
            </a:r>
          </a:p>
          <a:p>
            <a:pPr marL="0" lvl="0" indent="0" algn="just">
              <a:buNone/>
            </a:pPr>
            <a:r>
              <a:rPr lang="vi-VN" sz="3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sz="3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Đạt </a:t>
            </a:r>
            <a:r>
              <a:rPr lang="vi-VN" sz="3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giải Nhất hội thi trang trí nón lá với chủ đề “Biên giới, biển, đảo trong trái tim em” cấp Quận.</a:t>
            </a:r>
          </a:p>
          <a:p>
            <a:pPr marL="0" lvl="0" indent="0" algn="just">
              <a:buNone/>
            </a:pPr>
            <a:r>
              <a:rPr lang="vi-VN" sz="3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sz="3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Giải </a:t>
            </a:r>
            <a:r>
              <a:rPr lang="vi-VN" sz="3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 Hội thi "Thiết kế sản phẩm từ vật dụng tái chế" năm 2020 do Nhà Thiếu nhi phối hợp cùng Hội đồng Đội Quận. </a:t>
            </a:r>
            <a:endParaRPr lang="en-US" sz="3800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71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txBody>
          <a:bodyPr>
            <a:normAutofit fontScale="55000" lnSpcReduction="20000"/>
          </a:bodyPr>
          <a:lstStyle/>
          <a:p>
            <a:pPr marL="0" lvl="0" indent="0" algn="just">
              <a:buNone/>
            </a:pPr>
            <a:r>
              <a:rPr lang="vi-VN" sz="5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6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Liên Đội: </a:t>
            </a:r>
          </a:p>
          <a:p>
            <a:pPr marL="0" lvl="0" indent="0" algn="just">
              <a:buNone/>
            </a:pPr>
            <a:r>
              <a:rPr lang="vi-VN" sz="6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 Cao Ngô Minh Anh – lớp 5/2 - giải khuyến khích hội thi vẽ tranh tìm hiểu lịch sử nước ta cấp Quận.</a:t>
            </a:r>
          </a:p>
          <a:p>
            <a:pPr marL="0" lvl="0" indent="0" algn="just">
              <a:buNone/>
            </a:pPr>
            <a:r>
              <a:rPr lang="vi-VN" sz="6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 Huỳnh Nguyễn Nhật Duy – lớp 5/1 – giải C hội thi phụ trách sao giỏi cấp Quận.</a:t>
            </a:r>
          </a:p>
          <a:p>
            <a:pPr marL="0" lvl="0" indent="0" algn="just">
              <a:buNone/>
            </a:pPr>
            <a:r>
              <a:rPr lang="vi-VN" sz="6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 Phùng Minh Thư – lớp 5/2 – giải khuyến khích hội thi phụ trách sao giỏi cấp Quận.</a:t>
            </a:r>
          </a:p>
          <a:p>
            <a:pPr marL="0" lvl="0" indent="0" algn="just">
              <a:buNone/>
            </a:pPr>
            <a:r>
              <a:rPr lang="vi-VN" sz="6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 Lê Quốc Vinh – lớp 5/1 – đạt Huy chương vàng môn Taekwondo.</a:t>
            </a:r>
          </a:p>
          <a:p>
            <a:pPr marL="0" lvl="0" indent="0" algn="just">
              <a:buNone/>
            </a:pPr>
            <a:r>
              <a:rPr lang="vi-VN" sz="6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 Mạch Thụy Lam – Lớp 3/3 – đạt Huy chương đồng môn Taekwondo.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34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vi-VN" sz="3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Liên Đội: </a:t>
            </a:r>
          </a:p>
          <a:p>
            <a:pPr marL="0" lvl="0" indent="0" algn="just">
              <a:buNone/>
            </a:pPr>
            <a:r>
              <a:rPr lang="vi-VN" sz="3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sz="3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Huỳnh Hạo Nhiên – Lớp 1/1 - đạt giải Ba hội thi cờ Vua cấp Quận.</a:t>
            </a:r>
          </a:p>
          <a:p>
            <a:pPr marL="0" lvl="0" indent="0" algn="just">
              <a:buNone/>
            </a:pPr>
            <a:r>
              <a:rPr lang="vi-VN" sz="3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- 02 giáo viên được công nhận giáo </a:t>
            </a:r>
            <a:r>
              <a:rPr lang="vi-VN" sz="380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viên </a:t>
            </a:r>
            <a:r>
              <a:rPr lang="vi-VN" sz="380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giỏi </a:t>
            </a:r>
            <a:r>
              <a:rPr lang="vi-VN" sz="3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cấp Quận năm học 2020-2021 (Nguyễn Thị Ngọc Lan và Võ Thị Hồng Hạnh).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67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427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ỦY BAN NHÂN DÂN QUẬN 8 TRƯỜNG TIỂU HỌC HƯNG PHÚ</vt:lpstr>
      <vt:lpstr>1. Đặc điểm chung của nhà trường - Cán bộ quản lý: 03, nữ: 02. - Giáo viên: 29, nữ: 23. - Nhân viên: 05, nữ: 03. - Cấp dưỡng, bảo mẫu, phục vụ: 12, nữ: 12. - Tổng số lớp: 25. + Bán trú: 16 lớp. + Hai buổi: 09 lớp. - Tổng số học sinh: 890. + Học sinh bán trú: 585. + Học sinh hai buổi: 305.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ỦY BAN NHÂN DÂN QUẬN 8 TRƯỜNG TIỂU HỌC HƯNG PHÚ</dc:title>
  <dc:creator>AdministratorD</dc:creator>
  <cp:lastModifiedBy>Microsoft</cp:lastModifiedBy>
  <cp:revision>10</cp:revision>
  <dcterms:created xsi:type="dcterms:W3CDTF">2006-08-16T00:00:00Z</dcterms:created>
  <dcterms:modified xsi:type="dcterms:W3CDTF">2021-05-28T07:11:58Z</dcterms:modified>
</cp:coreProperties>
</file>