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1"/>
    <p:sldMasterId id="2147483728" r:id="rId2"/>
    <p:sldMasterId id="2147483771" r:id="rId3"/>
    <p:sldMasterId id="2147483788" r:id="rId4"/>
  </p:sldMasterIdLst>
  <p:notesMasterIdLst>
    <p:notesMasterId r:id="rId19"/>
  </p:notesMasterIdLst>
  <p:sldIdLst>
    <p:sldId id="256" r:id="rId5"/>
    <p:sldId id="335" r:id="rId6"/>
    <p:sldId id="339" r:id="rId7"/>
    <p:sldId id="408" r:id="rId8"/>
    <p:sldId id="385" r:id="rId9"/>
    <p:sldId id="407" r:id="rId10"/>
    <p:sldId id="411" r:id="rId11"/>
    <p:sldId id="387" r:id="rId12"/>
    <p:sldId id="410" r:id="rId13"/>
    <p:sldId id="395" r:id="rId14"/>
    <p:sldId id="405" r:id="rId15"/>
    <p:sldId id="412" r:id="rId16"/>
    <p:sldId id="396" r:id="rId17"/>
    <p:sldId id="394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VNI-Times" pitchFamily="2" charset="0"/>
      <p:regular r:id="rId30"/>
      <p:bold r:id="rId31"/>
      <p:italic r:id="rId32"/>
      <p:boldItalic r:id="rId33"/>
    </p:embeddedFont>
    <p:embeddedFont>
      <p:font typeface="Wingdings 2" panose="05020102010507070707" pitchFamily="18" charset="2"/>
      <p:regular r:id="rId34"/>
    </p:embeddedFont>
    <p:embeddedFont>
      <p:font typeface="Wingdings 3" panose="05040102010807070707" pitchFamily="18" charset="2"/>
      <p:regular r:id="rId35"/>
    </p:embeddedFont>
  </p:embeddedFontLst>
  <p:custShowLst>
    <p:custShow name="BÀI CŨ" id="0">
      <p:sldLst/>
    </p:custShow>
    <p:custShow name="BÀI MỚI" id="1">
      <p:sldLst/>
    </p:custShow>
    <p:custShow name="CỦNG CỐ" id="2">
      <p:sldLst/>
    </p:custShow>
    <p:custShow name="DĂN DÒ" id="3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99"/>
    <a:srgbClr val="0033CC"/>
    <a:srgbClr val="0000FF"/>
    <a:srgbClr val="ABEFDD"/>
    <a:srgbClr val="009900"/>
    <a:srgbClr val="FFFF00"/>
    <a:srgbClr val="003399"/>
    <a:srgbClr val="F3A93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7" autoAdjust="0"/>
    <p:restoredTop sz="95256" autoAdjust="0"/>
  </p:normalViewPr>
  <p:slideViewPr>
    <p:cSldViewPr>
      <p:cViewPr varScale="1">
        <p:scale>
          <a:sx n="83" d="100"/>
          <a:sy n="83" d="100"/>
        </p:scale>
        <p:origin x="1349" y="67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5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fld id="{2E517E09-08B7-4811-B737-2A066034E0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42532B0F-5C8D-4F4D-93CD-CC9E22C58F03}" type="slidenum">
              <a:rPr lang="en-US" altLang="en-US" sz="1200" b="0">
                <a:latin typeface="Times New Roman" panose="02020603050405020304" pitchFamily="18" charset="0"/>
              </a:rPr>
              <a:pPr/>
              <a:t>1</a:t>
            </a:fld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7E09-08B7-4811-B737-2A066034E07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07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7E09-08B7-4811-B737-2A066034E07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429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17E09-08B7-4811-B737-2A066034E07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1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29163E9-E98D-4C7C-AD35-DB27B7C8D4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35926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03BC10D-BEB9-41F3-BD1F-ADDE28E767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9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03BC10D-BEB9-41F3-BD1F-ADDE28E767C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926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03BC10D-BEB9-41F3-BD1F-ADDE28E767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889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03BC10D-BEB9-41F3-BD1F-ADDE28E767C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85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03BC10D-BEB9-41F3-BD1F-ADDE28E767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57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619-F6AB-48D0-8072-2EEEE4CB6F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257301"/>
      </p:ext>
    </p:extLst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8468-4E36-40BF-B9F4-AADAF853F5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999656"/>
      </p:ext>
    </p:extLst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63E9-E98D-4C7C-AD35-DB27B7C8D4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018795"/>
      </p:ext>
    </p:extLst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71B2-B5A3-487A-BA79-108056C27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401373"/>
      </p:ext>
    </p:extLst>
  </p:cSld>
  <p:clrMapOvr>
    <a:masterClrMapping/>
  </p:clrMapOvr>
  <p:transition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323F-2DB8-4108-BF09-42B202AA3C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215763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71B2-B5A3-487A-BA79-108056C27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229085"/>
      </p:ext>
    </p:extLst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E7F0-D426-4810-BFE3-C1264B8EFC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71863"/>
      </p:ext>
    </p:extLst>
  </p:cSld>
  <p:clrMapOvr>
    <a:masterClrMapping/>
  </p:clrMapOvr>
  <p:transition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44EB-EBC2-4F18-B452-C7DE214D88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113073"/>
      </p:ext>
    </p:extLst>
  </p:cSld>
  <p:clrMapOvr>
    <a:masterClrMapping/>
  </p:clrMapOvr>
  <p:transition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1C7-F945-432E-AFC3-20BCB1BF0D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535886"/>
      </p:ext>
    </p:extLst>
  </p:cSld>
  <p:clrMapOvr>
    <a:masterClrMapping/>
  </p:clrMapOvr>
  <p:transition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EAD0-6564-416A-8B35-FE7251F2D9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140349"/>
      </p:ext>
    </p:extLst>
  </p:cSld>
  <p:clrMapOvr>
    <a:masterClrMapping/>
  </p:clrMapOvr>
  <p:transition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7969-11F4-4BA7-8252-E1EF3C1B81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804965"/>
      </p:ext>
    </p:extLst>
  </p:cSld>
  <p:clrMapOvr>
    <a:masterClrMapping/>
  </p:clrMapOvr>
  <p:transition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379-8ABD-47E7-8A0D-2F4BF9A492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670989"/>
      </p:ext>
    </p:extLst>
  </p:cSld>
  <p:clrMapOvr>
    <a:masterClrMapping/>
  </p:clrMapOvr>
  <p:transition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619-F6AB-48D0-8072-2EEEE4CB6F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13306"/>
      </p:ext>
    </p:extLst>
  </p:cSld>
  <p:clrMapOvr>
    <a:masterClrMapping/>
  </p:clrMapOvr>
  <p:transition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8468-4E36-40BF-B9F4-AADAF853F5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149635"/>
      </p:ext>
    </p:extLst>
  </p:cSld>
  <p:clrMapOvr>
    <a:masterClrMapping/>
  </p:clrMapOvr>
  <p:transition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033A4-BEE7-4D72-890B-F50656D57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842260"/>
      </p:ext>
    </p:extLst>
  </p:cSld>
  <p:clrMapOvr>
    <a:masterClrMapping/>
  </p:clrMapOvr>
  <p:transition>
    <p:blinds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29163E9-E98D-4C7C-AD35-DB27B7C8D4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145151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A0323F-2DB8-4108-BF09-42B202AA3C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01942"/>
      </p:ext>
    </p:extLst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71B2-B5A3-487A-BA79-108056C27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400348"/>
      </p:ext>
    </p:extLst>
  </p:cSld>
  <p:clrMapOvr>
    <a:masterClrMapping/>
  </p:clrMapOvr>
  <p:transition>
    <p:blinds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A0323F-2DB8-4108-BF09-42B202AA3C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378989"/>
      </p:ext>
    </p:extLst>
  </p:cSld>
  <p:clrMapOvr>
    <a:masterClrMapping/>
  </p:clrMapOvr>
  <p:transition>
    <p:blinds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ED5E7F0-D426-4810-BFE3-C1264B8EFC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859126"/>
      </p:ext>
    </p:extLst>
  </p:cSld>
  <p:clrMapOvr>
    <a:masterClrMapping/>
  </p:clrMapOvr>
  <p:transition>
    <p:blinds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82A44EB-EBC2-4F18-B452-C7DE214D88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264598"/>
      </p:ext>
    </p:extLst>
  </p:cSld>
  <p:clrMapOvr>
    <a:masterClrMapping/>
  </p:clrMapOvr>
  <p:transition>
    <p:blinds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1C7-F945-432E-AFC3-20BCB1BF0D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305414"/>
      </p:ext>
    </p:extLst>
  </p:cSld>
  <p:clrMapOvr>
    <a:masterClrMapping/>
  </p:clrMapOvr>
  <p:transition>
    <p:blinds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EAD0-6564-416A-8B35-FE7251F2D9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174671"/>
      </p:ext>
    </p:extLst>
  </p:cSld>
  <p:clrMapOvr>
    <a:masterClrMapping/>
  </p:clrMapOvr>
  <p:transition>
    <p:blinds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7969-11F4-4BA7-8252-E1EF3C1B81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509499"/>
      </p:ext>
    </p:extLst>
  </p:cSld>
  <p:clrMapOvr>
    <a:masterClrMapping/>
  </p:clrMapOvr>
  <p:transition>
    <p:blinds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2AFD379-8ABD-47E7-8A0D-2F4BF9A492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796093"/>
      </p:ext>
    </p:extLst>
  </p:cSld>
  <p:clrMapOvr>
    <a:masterClrMapping/>
  </p:clrMapOvr>
  <p:transition>
    <p:blinds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03BC10D-BEB9-41F3-BD1F-ADDE28E767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565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03BC10D-BEB9-41F3-BD1F-ADDE28E767C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63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ED5E7F0-D426-4810-BFE3-C1264B8EFC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106430"/>
      </p:ext>
    </p:extLst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03BC10D-BEB9-41F3-BD1F-ADDE28E767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692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03BC10D-BEB9-41F3-BD1F-ADDE28E767C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6733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03BC10D-BEB9-41F3-BD1F-ADDE28E767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46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619-F6AB-48D0-8072-2EEEE4CB6F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173823"/>
      </p:ext>
    </p:extLst>
  </p:cSld>
  <p:clrMapOvr>
    <a:masterClrMapping/>
  </p:clrMapOvr>
  <p:transition>
    <p:blinds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8468-4E36-40BF-B9F4-AADAF853F5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06576"/>
      </p:ext>
    </p:extLst>
  </p:cSld>
  <p:clrMapOvr>
    <a:masterClrMapping/>
  </p:clrMapOvr>
  <p:transition>
    <p:blinds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63E9-E98D-4C7C-AD35-DB27B7C8D4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959865"/>
      </p:ext>
    </p:extLst>
  </p:cSld>
  <p:clrMapOvr>
    <a:masterClrMapping/>
  </p:clrMapOvr>
  <p:transition>
    <p:blinds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71B2-B5A3-487A-BA79-108056C27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872221"/>
      </p:ext>
    </p:extLst>
  </p:cSld>
  <p:clrMapOvr>
    <a:masterClrMapping/>
  </p:clrMapOvr>
  <p:transition>
    <p:blinds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323F-2DB8-4108-BF09-42B202AA3C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164654"/>
      </p:ext>
    </p:extLst>
  </p:cSld>
  <p:clrMapOvr>
    <a:masterClrMapping/>
  </p:clrMapOvr>
  <p:transition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E7F0-D426-4810-BFE3-C1264B8EFC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565183"/>
      </p:ext>
    </p:extLst>
  </p:cSld>
  <p:clrMapOvr>
    <a:masterClrMapping/>
  </p:clrMapOvr>
  <p:transition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44EB-EBC2-4F18-B452-C7DE214D88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834927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82A44EB-EBC2-4F18-B452-C7DE214D88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752383"/>
      </p:ext>
    </p:extLst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1C7-F945-432E-AFC3-20BCB1BF0D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179611"/>
      </p:ext>
    </p:extLst>
  </p:cSld>
  <p:clrMapOvr>
    <a:masterClrMapping/>
  </p:clrMapOvr>
  <p:transition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EAD0-6564-416A-8B35-FE7251F2D9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868048"/>
      </p:ext>
    </p:extLst>
  </p:cSld>
  <p:clrMapOvr>
    <a:masterClrMapping/>
  </p:clrMapOvr>
  <p:transition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7969-11F4-4BA7-8252-E1EF3C1B81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292737"/>
      </p:ext>
    </p:extLst>
  </p:cSld>
  <p:clrMapOvr>
    <a:masterClrMapping/>
  </p:clrMapOvr>
  <p:transition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82AFD379-8ABD-47E7-8A0D-2F4BF9A492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228016"/>
      </p:ext>
    </p:extLst>
  </p:cSld>
  <p:clrMapOvr>
    <a:masterClrMapping/>
  </p:clrMapOvr>
  <p:transition>
    <p:blinds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C10D-BEB9-41F3-BD1F-ADDE28E767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880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C10D-BEB9-41F3-BD1F-ADDE28E767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4179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C10D-BEB9-41F3-BD1F-ADDE28E767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3437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619-F6AB-48D0-8072-2EEEE4CB6F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363200"/>
      </p:ext>
    </p:extLst>
  </p:cSld>
  <p:clrMapOvr>
    <a:masterClrMapping/>
  </p:clrMapOvr>
  <p:transition>
    <p:blinds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8468-4E36-40BF-B9F4-AADAF853F5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625414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1C7-F945-432E-AFC3-20BCB1BF0D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730531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EAD0-6564-416A-8B35-FE7251F2D9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957287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7969-11F4-4BA7-8252-E1EF3C1B81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122309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2AFD379-8ABD-47E7-8A0D-2F4BF9A492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064452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3BC10D-BEB9-41F3-BD1F-ADDE28E767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43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ransition>
    <p:blinds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BC10D-BEB9-41F3-BD1F-ADDE28E767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18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ransition>
    <p:blinds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3BC10D-BEB9-41F3-BD1F-ADDE28E767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84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ransition>
    <p:blinds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03BC10D-BEB9-41F3-BD1F-ADDE28E767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634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p:transition>
    <p:blinds dir="vert"/>
  </p:transition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gif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0054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000099"/>
                </a:solidFill>
              </a:rPr>
              <a:t>    </a:t>
            </a:r>
            <a:r>
              <a:rPr lang="en-US" altLang="en-US" sz="3200" b="1" dirty="0" err="1">
                <a:solidFill>
                  <a:srgbClr val="000099"/>
                </a:solidFill>
              </a:rPr>
              <a:t>ỦY</a:t>
            </a:r>
            <a:r>
              <a:rPr lang="en-US" altLang="en-US" sz="3200" b="1" dirty="0">
                <a:solidFill>
                  <a:srgbClr val="000099"/>
                </a:solidFill>
              </a:rPr>
              <a:t> BAN </a:t>
            </a:r>
            <a:r>
              <a:rPr lang="en-US" altLang="en-US" sz="3200" b="1" dirty="0" err="1">
                <a:solidFill>
                  <a:srgbClr val="000099"/>
                </a:solidFill>
              </a:rPr>
              <a:t>NHÂN</a:t>
            </a:r>
            <a:r>
              <a:rPr lang="en-US" altLang="en-US" sz="3200" b="1" dirty="0">
                <a:solidFill>
                  <a:srgbClr val="000099"/>
                </a:solidFill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</a:rPr>
              <a:t>DÂN</a:t>
            </a:r>
            <a:r>
              <a:rPr lang="en-US" altLang="en-US" sz="3200" b="1" dirty="0">
                <a:solidFill>
                  <a:srgbClr val="000099"/>
                </a:solidFill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</a:rPr>
              <a:t>QUẬN</a:t>
            </a:r>
            <a:r>
              <a:rPr lang="en-US" altLang="en-US" sz="3200" b="1" dirty="0">
                <a:solidFill>
                  <a:srgbClr val="000099"/>
                </a:solidFill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</a:rPr>
              <a:t>GÒ</a:t>
            </a:r>
            <a:r>
              <a:rPr lang="en-US" altLang="en-US" sz="3200" b="1" dirty="0">
                <a:solidFill>
                  <a:srgbClr val="000099"/>
                </a:solidFill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</a:rPr>
              <a:t>VẤP</a:t>
            </a:r>
            <a:endParaRPr lang="en-US" altLang="en-US" sz="3200" b="1" dirty="0">
              <a:solidFill>
                <a:srgbClr val="000099"/>
              </a:solidFill>
            </a:endParaRPr>
          </a:p>
        </p:txBody>
      </p:sp>
      <p:sp>
        <p:nvSpPr>
          <p:cNvPr id="4138" name="WordArt 42"/>
          <p:cNvSpPr>
            <a:spLocks noChangeArrowheads="1" noChangeShapeType="1" noTextEdit="1"/>
          </p:cNvSpPr>
          <p:nvPr/>
        </p:nvSpPr>
        <p:spPr bwMode="auto">
          <a:xfrm>
            <a:off x="1219200" y="2476500"/>
            <a:ext cx="6858000" cy="2171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MOÂN:KHOA</a:t>
            </a:r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HOÏC</a:t>
            </a:r>
            <a:endParaRPr lang="en-US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VNI-Time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990600"/>
            <a:ext cx="8001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b="1" kern="0" dirty="0" err="1">
                <a:solidFill>
                  <a:srgbClr val="F3A9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4000" b="1" kern="0" dirty="0">
                <a:solidFill>
                  <a:srgbClr val="F3A9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altLang="en-US" sz="4000" b="1" kern="0" dirty="0" err="1">
                <a:solidFill>
                  <a:srgbClr val="F3A9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kern="0" dirty="0">
                <a:solidFill>
                  <a:srgbClr val="F3A9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F3A9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altLang="en-US" sz="4000" b="1" kern="0" dirty="0">
              <a:solidFill>
                <a:srgbClr val="F3A9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n_BARW_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tn_BARW_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81200"/>
            <a:ext cx="3657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2" name="WordArt 6"/>
          <p:cNvSpPr>
            <a:spLocks noChangeArrowheads="1" noChangeShapeType="1" noTextEdit="1"/>
          </p:cNvSpPr>
          <p:nvPr/>
        </p:nvSpPr>
        <p:spPr bwMode="auto">
          <a:xfrm>
            <a:off x="3810000" y="990600"/>
            <a:ext cx="31242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Hoaït ñoäng 2:</a:t>
            </a:r>
          </a:p>
        </p:txBody>
      </p:sp>
      <p:sp>
        <p:nvSpPr>
          <p:cNvPr id="10245" name="WordArt 8"/>
          <p:cNvSpPr>
            <a:spLocks noChangeArrowheads="1" noChangeShapeType="1" noTextEdit="1"/>
          </p:cNvSpPr>
          <p:nvPr/>
        </p:nvSpPr>
        <p:spPr bwMode="auto">
          <a:xfrm>
            <a:off x="304800" y="2743200"/>
            <a:ext cx="6248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Vai troø cuûa chaát boät ñöôøng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0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932792" y="1577207"/>
            <a:ext cx="790640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14350">
              <a:defRPr/>
            </a:pP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14350">
              <a:defRPr/>
            </a:pP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"/>
            <a:ext cx="685800" cy="11144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16" y="0"/>
            <a:ext cx="5448984" cy="689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6055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8" name="Text Box 8"/>
          <p:cNvSpPr txBox="1">
            <a:spLocks noChangeArrowheads="1"/>
          </p:cNvSpPr>
          <p:nvPr/>
        </p:nvSpPr>
        <p:spPr bwMode="auto">
          <a:xfrm>
            <a:off x="533400" y="1447800"/>
            <a:ext cx="32766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 err="1"/>
              <a:t>Moät</a:t>
            </a:r>
            <a:r>
              <a:rPr lang="en-US" altLang="en-US" dirty="0"/>
              <a:t> </a:t>
            </a:r>
            <a:r>
              <a:rPr lang="en-US" altLang="en-US" dirty="0" err="1"/>
              <a:t>soá</a:t>
            </a:r>
            <a:r>
              <a:rPr lang="en-US" altLang="en-US" dirty="0"/>
              <a:t> </a:t>
            </a:r>
            <a:r>
              <a:rPr lang="en-US" altLang="en-US" dirty="0" err="1"/>
              <a:t>thöùc</a:t>
            </a:r>
            <a:r>
              <a:rPr lang="en-US" altLang="en-US" dirty="0"/>
              <a:t> </a:t>
            </a:r>
            <a:r>
              <a:rPr lang="en-US" altLang="en-US" dirty="0" err="1"/>
              <a:t>aên</a:t>
            </a:r>
            <a:r>
              <a:rPr lang="en-US" altLang="en-US" dirty="0"/>
              <a:t> </a:t>
            </a:r>
            <a:r>
              <a:rPr lang="en-US" altLang="en-US" dirty="0" err="1"/>
              <a:t>chöùa</a:t>
            </a:r>
            <a:r>
              <a:rPr lang="en-US" altLang="en-US" dirty="0"/>
              <a:t> </a:t>
            </a:r>
            <a:r>
              <a:rPr lang="en-US" altLang="en-US" dirty="0" err="1"/>
              <a:t>nhieàu</a:t>
            </a:r>
            <a:r>
              <a:rPr lang="en-US" altLang="en-US" dirty="0"/>
              <a:t> </a:t>
            </a:r>
            <a:r>
              <a:rPr lang="en-US" altLang="en-US" dirty="0" err="1"/>
              <a:t>chaát</a:t>
            </a:r>
            <a:r>
              <a:rPr lang="en-US" altLang="en-US" dirty="0"/>
              <a:t> </a:t>
            </a:r>
            <a:r>
              <a:rPr lang="en-US" altLang="en-US" dirty="0" err="1"/>
              <a:t>boät</a:t>
            </a:r>
            <a:r>
              <a:rPr lang="en-US" altLang="en-US" dirty="0"/>
              <a:t> </a:t>
            </a:r>
            <a:r>
              <a:rPr lang="en-US" altLang="en-US" dirty="0" err="1"/>
              <a:t>ñöôøng</a:t>
            </a:r>
            <a:r>
              <a:rPr lang="en-US" altLang="en-US" dirty="0"/>
              <a:t> </a:t>
            </a:r>
            <a:r>
              <a:rPr lang="en-US" altLang="en-US" dirty="0" err="1"/>
              <a:t>laø</a:t>
            </a:r>
            <a:r>
              <a:rPr lang="en-US" altLang="en-US" dirty="0"/>
              <a:t>: </a:t>
            </a:r>
            <a:r>
              <a:rPr lang="en-US" altLang="en-US" dirty="0" err="1">
                <a:solidFill>
                  <a:srgbClr val="CC0000"/>
                </a:solidFill>
              </a:rPr>
              <a:t>Gaïo</a:t>
            </a:r>
            <a:r>
              <a:rPr lang="en-US" altLang="en-US" dirty="0">
                <a:solidFill>
                  <a:srgbClr val="CC0000"/>
                </a:solidFill>
              </a:rPr>
              <a:t>, </a:t>
            </a:r>
            <a:r>
              <a:rPr lang="en-US" altLang="en-US" dirty="0" err="1">
                <a:solidFill>
                  <a:srgbClr val="CC0000"/>
                </a:solidFill>
              </a:rPr>
              <a:t>ngoâ</a:t>
            </a:r>
            <a:r>
              <a:rPr lang="en-US" altLang="en-US" dirty="0">
                <a:solidFill>
                  <a:srgbClr val="CC0000"/>
                </a:solidFill>
              </a:rPr>
              <a:t>, </a:t>
            </a:r>
            <a:r>
              <a:rPr lang="en-US" altLang="en-US" dirty="0" err="1">
                <a:solidFill>
                  <a:srgbClr val="CC0000"/>
                </a:solidFill>
              </a:rPr>
              <a:t>baùnh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dirty="0" err="1">
                <a:solidFill>
                  <a:srgbClr val="CC0000"/>
                </a:solidFill>
              </a:rPr>
              <a:t>quy</a:t>
            </a:r>
            <a:r>
              <a:rPr lang="en-US" altLang="en-US" dirty="0">
                <a:solidFill>
                  <a:srgbClr val="CC0000"/>
                </a:solidFill>
              </a:rPr>
              <a:t>, </a:t>
            </a:r>
            <a:r>
              <a:rPr lang="en-US" altLang="en-US" dirty="0" err="1">
                <a:solidFill>
                  <a:srgbClr val="CC0000"/>
                </a:solidFill>
              </a:rPr>
              <a:t>baùnh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dirty="0" err="1">
                <a:solidFill>
                  <a:srgbClr val="CC0000"/>
                </a:solidFill>
              </a:rPr>
              <a:t>mì</a:t>
            </a:r>
            <a:r>
              <a:rPr lang="en-US" altLang="en-US" dirty="0">
                <a:solidFill>
                  <a:srgbClr val="CC0000"/>
                </a:solidFill>
              </a:rPr>
              <a:t>, </a:t>
            </a:r>
            <a:r>
              <a:rPr lang="en-US" altLang="en-US" dirty="0" err="1">
                <a:solidFill>
                  <a:srgbClr val="CC0000"/>
                </a:solidFill>
              </a:rPr>
              <a:t>mì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dirty="0" err="1">
                <a:solidFill>
                  <a:srgbClr val="CC0000"/>
                </a:solidFill>
              </a:rPr>
              <a:t>sôïi</a:t>
            </a:r>
            <a:r>
              <a:rPr lang="en-US" altLang="en-US" dirty="0">
                <a:solidFill>
                  <a:srgbClr val="CC0000"/>
                </a:solidFill>
              </a:rPr>
              <a:t>, </a:t>
            </a:r>
            <a:r>
              <a:rPr lang="en-US" altLang="en-US" dirty="0" err="1">
                <a:solidFill>
                  <a:srgbClr val="CC0000"/>
                </a:solidFill>
              </a:rPr>
              <a:t>chuoái</a:t>
            </a:r>
            <a:r>
              <a:rPr lang="en-US" altLang="en-US" dirty="0">
                <a:solidFill>
                  <a:srgbClr val="CC0000"/>
                </a:solidFill>
              </a:rPr>
              <a:t>, </a:t>
            </a:r>
            <a:r>
              <a:rPr lang="en-US" altLang="en-US" dirty="0" err="1">
                <a:solidFill>
                  <a:srgbClr val="CC0000"/>
                </a:solidFill>
              </a:rPr>
              <a:t>buùn</a:t>
            </a:r>
            <a:r>
              <a:rPr lang="en-US" altLang="en-US" dirty="0">
                <a:solidFill>
                  <a:srgbClr val="CC0000"/>
                </a:solidFill>
              </a:rPr>
              <a:t>, </a:t>
            </a:r>
            <a:r>
              <a:rPr lang="en-US" altLang="en-US" dirty="0" err="1">
                <a:solidFill>
                  <a:srgbClr val="CC0000"/>
                </a:solidFill>
              </a:rPr>
              <a:t>khoai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dirty="0" err="1">
                <a:solidFill>
                  <a:srgbClr val="CC0000"/>
                </a:solidFill>
              </a:rPr>
              <a:t>lang</a:t>
            </a:r>
            <a:r>
              <a:rPr lang="en-US" altLang="en-US" dirty="0">
                <a:solidFill>
                  <a:srgbClr val="CC0000"/>
                </a:solidFill>
              </a:rPr>
              <a:t>, </a:t>
            </a:r>
            <a:r>
              <a:rPr lang="en-US" altLang="en-US" dirty="0" err="1">
                <a:solidFill>
                  <a:srgbClr val="CC0000"/>
                </a:solidFill>
              </a:rPr>
              <a:t>khoai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dirty="0" err="1">
                <a:solidFill>
                  <a:srgbClr val="CC0000"/>
                </a:solidFill>
              </a:rPr>
              <a:t>taây</a:t>
            </a:r>
            <a:r>
              <a:rPr lang="en-US" altLang="en-US" dirty="0">
                <a:solidFill>
                  <a:srgbClr val="CC0000"/>
                </a:solidFill>
              </a:rPr>
              <a:t>,…</a:t>
            </a:r>
          </a:p>
        </p:txBody>
      </p:sp>
      <p:pic>
        <p:nvPicPr>
          <p:cNvPr id="12291" name="Picture 9" descr="Thuc ph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304800"/>
            <a:ext cx="4933950" cy="60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7" name="WordArt 5"/>
          <p:cNvSpPr>
            <a:spLocks noChangeArrowheads="1" noChangeShapeType="1" noTextEdit="1"/>
          </p:cNvSpPr>
          <p:nvPr/>
        </p:nvSpPr>
        <p:spPr bwMode="auto">
          <a:xfrm>
            <a:off x="1981200" y="609600"/>
            <a:ext cx="6096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389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</a:p>
        </p:txBody>
      </p:sp>
      <p:pic>
        <p:nvPicPr>
          <p:cNvPr id="289799" name="Picture 7" descr="j018834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49977">
            <a:off x="300038" y="315913"/>
            <a:ext cx="16827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33400" y="2133600"/>
            <a:ext cx="8153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/>
            <a:r>
              <a:rPr lang="en-US" altLang="en-US" sz="3600">
                <a:solidFill>
                  <a:srgbClr val="0000FF"/>
                </a:solidFill>
              </a:rPr>
              <a:t>      - Chất bột đường 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nguồn cung cấp năng lượng chủ yếu cho cơ thể. Chất bột đường có nhiều ở gạo, ngô, bột mì, một số loại củ. </a:t>
            </a:r>
          </a:p>
          <a:p>
            <a:pPr algn="l" eaLnBrk="1" hangingPunct="1"/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Đường ăn cũng thuộc loại chất bột đường.</a:t>
            </a:r>
            <a:endParaRPr lang="en-US" altLang="en-US" sz="3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9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93" name="Picture 9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4" name="WordArt 10"/>
          <p:cNvSpPr>
            <a:spLocks noChangeArrowheads="1" noChangeShapeType="1" noTextEdit="1"/>
          </p:cNvSpPr>
          <p:nvPr/>
        </p:nvSpPr>
        <p:spPr bwMode="auto">
          <a:xfrm>
            <a:off x="609600" y="2209800"/>
            <a:ext cx="7772400" cy="2667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none" fromWordArt="1">
            <a:prstTxWarp prst="textStop">
              <a:avLst/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CAÙC</a:t>
            </a:r>
            <a:r>
              <a:rPr lang="en-US" sz="36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CHAÁT</a:t>
            </a:r>
            <a:r>
              <a:rPr lang="en-US" sz="36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DINH</a:t>
            </a:r>
            <a:r>
              <a:rPr lang="en-US" sz="36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DÖÔÕNG</a:t>
            </a:r>
            <a:r>
              <a:rPr lang="en-US" sz="36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COÙ</a:t>
            </a:r>
            <a:r>
              <a:rPr lang="en-US" sz="36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TRONG</a:t>
            </a:r>
            <a:r>
              <a:rPr lang="en-US" sz="36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THÖÙC</a:t>
            </a:r>
            <a:r>
              <a:rPr lang="en-US" sz="36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AÊN</a:t>
            </a:r>
            <a:r>
              <a:rPr lang="en-US" sz="36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 </a:t>
            </a:r>
          </a:p>
          <a:p>
            <a:pPr algn="r"/>
            <a:r>
              <a:rPr lang="en-US" sz="3600" b="1" kern="1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VAI</a:t>
            </a:r>
            <a:r>
              <a:rPr lang="en-US" sz="36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TROØ</a:t>
            </a:r>
            <a:r>
              <a:rPr lang="en-US" sz="36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CUÛA</a:t>
            </a:r>
            <a:r>
              <a:rPr lang="en-US" sz="36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CHAÁT</a:t>
            </a:r>
            <a:r>
              <a:rPr lang="en-US" sz="36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BOÄT</a:t>
            </a:r>
            <a:r>
              <a:rPr lang="en-US" sz="36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NI-Times"/>
              </a:rPr>
              <a:t>ÑÖÔØNG</a:t>
            </a:r>
            <a:endParaRPr lang="en-US" sz="36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VNI-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858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4" fill="hold"/>
                                        <p:tgtEl>
                                          <p:spTgt spid="1699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999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" objId="169993"/>
        <p14:stopEvt time="1462" objId="16999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Book-02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2971800" cy="2667000"/>
          </a:xfrm>
          <a:noFill/>
        </p:spPr>
      </p:pic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3048000" y="1143000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000099"/>
                </a:solidFill>
                <a:latin typeface="Arial" panose="020B0604020202020204" pitchFamily="34" charset="0"/>
              </a:rPr>
              <a:t>HOẠT ĐỘNG 1</a:t>
            </a:r>
          </a:p>
        </p:txBody>
      </p:sp>
      <p:sp>
        <p:nvSpPr>
          <p:cNvPr id="175116" name="WordArt 12"/>
          <p:cNvSpPr>
            <a:spLocks noChangeArrowheads="1" noChangeShapeType="1" noTextEdit="1"/>
          </p:cNvSpPr>
          <p:nvPr/>
        </p:nvSpPr>
        <p:spPr bwMode="auto">
          <a:xfrm>
            <a:off x="381000" y="3124200"/>
            <a:ext cx="6324600" cy="2057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>
              <a:defRPr/>
            </a:pPr>
            <a:r>
              <a:rPr lang="en-US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VNI-Times"/>
              </a:rPr>
              <a:t>P</a:t>
            </a:r>
            <a:r>
              <a:rPr lang="en-US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+mn-lt"/>
              </a:rPr>
              <a:t>hân loại thức ăn</a:t>
            </a:r>
            <a:endParaRPr lang="en-US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990033"/>
              </a:solidFill>
              <a:latin typeface="VNI-Time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2"/>
          <p:cNvSpPr txBox="1">
            <a:spLocks noChangeArrowheads="1"/>
          </p:cNvSpPr>
          <p:nvPr/>
        </p:nvSpPr>
        <p:spPr bwMode="auto">
          <a:xfrm>
            <a:off x="1288566" y="37128"/>
            <a:ext cx="80078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/>
              <a:t>haõy</a:t>
            </a:r>
            <a:r>
              <a:rPr lang="en-US" altLang="en-US" dirty="0"/>
              <a:t> </a:t>
            </a:r>
            <a:r>
              <a:rPr lang="en-US" altLang="en-US" dirty="0" err="1"/>
              <a:t>suy</a:t>
            </a:r>
            <a:r>
              <a:rPr lang="en-US" altLang="en-US" dirty="0"/>
              <a:t> </a:t>
            </a:r>
            <a:r>
              <a:rPr lang="en-US" altLang="en-US" dirty="0" err="1"/>
              <a:t>nghĩ</a:t>
            </a:r>
            <a:r>
              <a:rPr lang="en-US" altLang="en-US" dirty="0"/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keå</a:t>
            </a:r>
            <a:r>
              <a:rPr lang="en-US" altLang="en-US" dirty="0"/>
              <a:t> </a:t>
            </a:r>
            <a:r>
              <a:rPr lang="en-US" altLang="en-US" dirty="0" err="1"/>
              <a:t>teân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 err="1"/>
              <a:t>caùc</a:t>
            </a:r>
            <a:r>
              <a:rPr lang="en-US" altLang="en-US" dirty="0"/>
              <a:t> </a:t>
            </a:r>
            <a:r>
              <a:rPr lang="en-US" altLang="en-US" dirty="0" err="1"/>
              <a:t>thöùc</a:t>
            </a:r>
            <a:r>
              <a:rPr lang="en-US" altLang="en-US" dirty="0"/>
              <a:t> </a:t>
            </a:r>
            <a:r>
              <a:rPr lang="en-US" altLang="en-US" dirty="0" err="1"/>
              <a:t>aên</a:t>
            </a:r>
            <a:r>
              <a:rPr lang="en-US" altLang="en-US" dirty="0"/>
              <a:t>, </a:t>
            </a:r>
            <a:r>
              <a:rPr lang="en-US" altLang="en-US" dirty="0" err="1"/>
              <a:t>ñoà</a:t>
            </a:r>
            <a:r>
              <a:rPr lang="en-US" altLang="en-US" dirty="0"/>
              <a:t> </a:t>
            </a:r>
            <a:r>
              <a:rPr lang="en-US" altLang="en-US" dirty="0" err="1"/>
              <a:t>uoáng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/>
              <a:t>thöôøng</a:t>
            </a:r>
            <a:r>
              <a:rPr lang="en-US" altLang="en-US" dirty="0"/>
              <a:t> </a:t>
            </a:r>
            <a:r>
              <a:rPr lang="en-US" altLang="en-US" dirty="0" err="1"/>
              <a:t>duøng</a:t>
            </a:r>
            <a:r>
              <a:rPr lang="en-US" altLang="en-US" dirty="0"/>
              <a:t> </a:t>
            </a:r>
            <a:r>
              <a:rPr lang="en-US" altLang="en-US" dirty="0" err="1"/>
              <a:t>vaøo</a:t>
            </a:r>
            <a:r>
              <a:rPr lang="en-US" altLang="en-US" dirty="0"/>
              <a:t> </a:t>
            </a:r>
            <a:r>
              <a:rPr lang="en-US" altLang="en-US" dirty="0" err="1"/>
              <a:t>böõa</a:t>
            </a:r>
            <a:r>
              <a:rPr lang="en-US" altLang="en-US" dirty="0"/>
              <a:t> </a:t>
            </a:r>
            <a:r>
              <a:rPr lang="en-US" altLang="en-US" dirty="0" err="1"/>
              <a:t>saùng</a:t>
            </a:r>
            <a:r>
              <a:rPr lang="en-US" altLang="en-US" dirty="0"/>
              <a:t>, </a:t>
            </a:r>
            <a:r>
              <a:rPr lang="en-US" altLang="en-US" dirty="0" err="1"/>
              <a:t>tröa</a:t>
            </a:r>
            <a:r>
              <a:rPr lang="en-US" altLang="en-US" dirty="0"/>
              <a:t>, </a:t>
            </a:r>
            <a:r>
              <a:rPr lang="en-US" altLang="en-US" dirty="0" err="1"/>
              <a:t>toái</a:t>
            </a:r>
            <a:r>
              <a:rPr lang="en-US" altLang="en-US" dirty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75" y="228600"/>
            <a:ext cx="905649" cy="970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0" y="5260555"/>
            <a:ext cx="9144000" cy="15974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NI-Times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-4916" y="3682775"/>
            <a:ext cx="9144000" cy="15974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NI-Times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2104995"/>
            <a:ext cx="9144000" cy="1597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NI-Time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124" y="2352583"/>
            <a:ext cx="232847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881" y="4149781"/>
            <a:ext cx="2209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124" y="5707896"/>
            <a:ext cx="2209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7729" y="2152528"/>
            <a:ext cx="638059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tiếu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sandwich, hamburger ,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95924" y="3749973"/>
            <a:ext cx="638059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77729" y="5293256"/>
            <a:ext cx="642238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Cháo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0999"/>
            <a:ext cx="685800" cy="838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1676" y="323045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Nêu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tên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các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thức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ăn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đồ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uống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có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nguồn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gốc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động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vật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và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các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thức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ăn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đồ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uống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có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nguồn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gốc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thực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+mn-lt"/>
              </a:rPr>
              <a:t>vật</a:t>
            </a:r>
            <a:r>
              <a:rPr lang="en-US" sz="2800" b="1" dirty="0">
                <a:solidFill>
                  <a:srgbClr val="993366"/>
                </a:solidFill>
                <a:latin typeface="+mn-lt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752600"/>
            <a:ext cx="7954337" cy="428262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676400" y="0"/>
            <a:ext cx="5791200" cy="46038"/>
            <a:chOff x="528" y="0"/>
            <a:chExt cx="3456" cy="816"/>
          </a:xfrm>
        </p:grpSpPr>
        <p:sp>
          <p:nvSpPr>
            <p:cNvPr id="8209" name="AutoShape 3"/>
            <p:cNvSpPr>
              <a:spLocks noChangeArrowheads="1"/>
            </p:cNvSpPr>
            <p:nvPr/>
          </p:nvSpPr>
          <p:spPr bwMode="auto">
            <a:xfrm>
              <a:off x="528" y="0"/>
              <a:ext cx="3456" cy="816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72" y="48"/>
              <a:ext cx="319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/>
              </a:endParaRPr>
            </a:p>
          </p:txBody>
        </p:sp>
      </p:grpSp>
      <p:sp>
        <p:nvSpPr>
          <p:cNvPr id="8195" name="Text Box 61"/>
          <p:cNvSpPr txBox="1">
            <a:spLocks noChangeArrowheads="1"/>
          </p:cNvSpPr>
          <p:nvPr/>
        </p:nvSpPr>
        <p:spPr bwMode="auto">
          <a:xfrm>
            <a:off x="367481" y="125343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993366"/>
                </a:solidFill>
              </a:rPr>
              <a:t>Caùc</a:t>
            </a:r>
            <a:r>
              <a:rPr lang="en-US" altLang="en-US" dirty="0">
                <a:solidFill>
                  <a:srgbClr val="993366"/>
                </a:solidFill>
              </a:rPr>
              <a:t> </a:t>
            </a:r>
            <a:r>
              <a:rPr lang="en-US" altLang="en-US" dirty="0" err="1">
                <a:solidFill>
                  <a:srgbClr val="993366"/>
                </a:solidFill>
              </a:rPr>
              <a:t>em</a:t>
            </a:r>
            <a:r>
              <a:rPr lang="en-US" altLang="en-US" dirty="0">
                <a:solidFill>
                  <a:srgbClr val="993366"/>
                </a:solidFill>
              </a:rPr>
              <a:t> </a:t>
            </a:r>
            <a:r>
              <a:rPr lang="en-US" altLang="en-US" dirty="0" err="1">
                <a:solidFill>
                  <a:srgbClr val="993366"/>
                </a:solidFill>
              </a:rPr>
              <a:t>quan</a:t>
            </a:r>
            <a:r>
              <a:rPr lang="en-US" altLang="en-US" dirty="0">
                <a:solidFill>
                  <a:srgbClr val="993366"/>
                </a:solidFill>
              </a:rPr>
              <a:t> </a:t>
            </a:r>
            <a:r>
              <a:rPr lang="en-US" altLang="en-US" dirty="0" err="1">
                <a:solidFill>
                  <a:srgbClr val="993366"/>
                </a:solidFill>
              </a:rPr>
              <a:t>saùt</a:t>
            </a:r>
            <a:r>
              <a:rPr lang="en-US" altLang="en-US" dirty="0">
                <a:solidFill>
                  <a:srgbClr val="993366"/>
                </a:solidFill>
              </a:rPr>
              <a:t> </a:t>
            </a:r>
            <a:r>
              <a:rPr lang="en-US" altLang="en-US" dirty="0" err="1">
                <a:solidFill>
                  <a:srgbClr val="993366"/>
                </a:solidFill>
              </a:rPr>
              <a:t>hình</a:t>
            </a:r>
            <a:r>
              <a:rPr lang="en-US" altLang="en-US" dirty="0">
                <a:solidFill>
                  <a:srgbClr val="993366"/>
                </a:solidFill>
              </a:rPr>
              <a:t> </a:t>
            </a:r>
            <a:r>
              <a:rPr lang="en-US" altLang="en-US" dirty="0" err="1">
                <a:solidFill>
                  <a:srgbClr val="993366"/>
                </a:solidFill>
              </a:rPr>
              <a:t>vaø</a:t>
            </a:r>
            <a:r>
              <a:rPr lang="en-US" altLang="en-US" dirty="0">
                <a:solidFill>
                  <a:srgbClr val="993366"/>
                </a:solidFill>
              </a:rPr>
              <a:t> </a:t>
            </a:r>
            <a:r>
              <a:rPr lang="en-US" altLang="en-US" dirty="0" err="1">
                <a:solidFill>
                  <a:srgbClr val="993366"/>
                </a:solidFill>
              </a:rPr>
              <a:t>xeáp</a:t>
            </a:r>
            <a:r>
              <a:rPr lang="en-US" altLang="en-US" dirty="0">
                <a:solidFill>
                  <a:srgbClr val="993366"/>
                </a:solidFill>
              </a:rPr>
              <a:t> </a:t>
            </a:r>
            <a:r>
              <a:rPr lang="en-US" altLang="en-US" dirty="0" err="1">
                <a:solidFill>
                  <a:srgbClr val="993366"/>
                </a:solidFill>
              </a:rPr>
              <a:t>teân</a:t>
            </a:r>
            <a:r>
              <a:rPr lang="en-US" altLang="en-US" dirty="0">
                <a:solidFill>
                  <a:srgbClr val="993366"/>
                </a:solidFill>
              </a:rPr>
              <a:t> </a:t>
            </a:r>
            <a:r>
              <a:rPr lang="en-US" altLang="en-US" dirty="0" err="1">
                <a:solidFill>
                  <a:srgbClr val="993366"/>
                </a:solidFill>
              </a:rPr>
              <a:t>caùc</a:t>
            </a:r>
            <a:r>
              <a:rPr lang="en-US" altLang="en-US" dirty="0">
                <a:solidFill>
                  <a:srgbClr val="993366"/>
                </a:solidFill>
              </a:rPr>
              <a:t> </a:t>
            </a:r>
            <a:r>
              <a:rPr lang="en-US" altLang="en-US" dirty="0" err="1">
                <a:solidFill>
                  <a:srgbClr val="993366"/>
                </a:solidFill>
              </a:rPr>
              <a:t>thöùc</a:t>
            </a:r>
            <a:r>
              <a:rPr lang="en-US" altLang="en-US" dirty="0">
                <a:solidFill>
                  <a:srgbClr val="993366"/>
                </a:solidFill>
              </a:rPr>
              <a:t> </a:t>
            </a:r>
            <a:r>
              <a:rPr lang="en-US" altLang="en-US" dirty="0" err="1">
                <a:solidFill>
                  <a:srgbClr val="993366"/>
                </a:solidFill>
              </a:rPr>
              <a:t>aên</a:t>
            </a:r>
            <a:r>
              <a:rPr lang="en-US" altLang="en-US" dirty="0">
                <a:solidFill>
                  <a:srgbClr val="993366"/>
                </a:solidFill>
              </a:rPr>
              <a:t>, </a:t>
            </a:r>
            <a:r>
              <a:rPr lang="en-US" altLang="en-US" dirty="0" err="1">
                <a:solidFill>
                  <a:srgbClr val="993366"/>
                </a:solidFill>
              </a:rPr>
              <a:t>ñoà</a:t>
            </a:r>
            <a:r>
              <a:rPr lang="en-US" altLang="en-US" dirty="0">
                <a:solidFill>
                  <a:srgbClr val="993366"/>
                </a:solidFill>
              </a:rPr>
              <a:t> </a:t>
            </a:r>
            <a:r>
              <a:rPr lang="en-US" altLang="en-US" dirty="0" err="1">
                <a:solidFill>
                  <a:srgbClr val="993366"/>
                </a:solidFill>
              </a:rPr>
              <a:t>uoáng</a:t>
            </a:r>
            <a:r>
              <a:rPr lang="en-US" altLang="en-US" dirty="0">
                <a:solidFill>
                  <a:srgbClr val="993366"/>
                </a:solidFill>
              </a:rPr>
              <a:t> </a:t>
            </a:r>
            <a:r>
              <a:rPr lang="en-US" altLang="en-US" dirty="0" err="1">
                <a:solidFill>
                  <a:srgbClr val="993366"/>
                </a:solidFill>
              </a:rPr>
              <a:t>vaøo</a:t>
            </a:r>
            <a:r>
              <a:rPr lang="en-US" altLang="en-US" dirty="0">
                <a:solidFill>
                  <a:srgbClr val="993366"/>
                </a:solidFill>
              </a:rPr>
              <a:t> </a:t>
            </a:r>
            <a:r>
              <a:rPr lang="en-US" altLang="en-US" dirty="0" err="1">
                <a:solidFill>
                  <a:srgbClr val="993366"/>
                </a:solidFill>
              </a:rPr>
              <a:t>ñuùng</a:t>
            </a:r>
            <a:r>
              <a:rPr lang="en-US" altLang="en-US" dirty="0">
                <a:solidFill>
                  <a:srgbClr val="993366"/>
                </a:solidFill>
              </a:rPr>
              <a:t> </a:t>
            </a:r>
            <a:r>
              <a:rPr lang="en-US" altLang="en-US" dirty="0" err="1">
                <a:solidFill>
                  <a:srgbClr val="993366"/>
                </a:solidFill>
              </a:rPr>
              <a:t>nhoùm</a:t>
            </a:r>
            <a:r>
              <a:rPr lang="en-US" altLang="en-US" dirty="0">
                <a:solidFill>
                  <a:srgbClr val="993366"/>
                </a:solidFill>
              </a:rPr>
              <a:t> </a:t>
            </a:r>
            <a:r>
              <a:rPr lang="en-US" altLang="en-US" dirty="0" err="1">
                <a:solidFill>
                  <a:srgbClr val="993366"/>
                </a:solidFill>
              </a:rPr>
              <a:t>sau</a:t>
            </a:r>
            <a:r>
              <a:rPr lang="en-US" altLang="en-US" dirty="0">
                <a:solidFill>
                  <a:srgbClr val="993366"/>
                </a:solidFill>
              </a:rPr>
              <a:t>: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71047378"/>
              </p:ext>
            </p:extLst>
          </p:nvPr>
        </p:nvGraphicFramePr>
        <p:xfrm>
          <a:off x="367480" y="1523996"/>
          <a:ext cx="8433618" cy="535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206">
                  <a:extLst>
                    <a:ext uri="{9D8B030D-6E8A-4147-A177-3AD203B41FA5}">
                      <a16:colId xmlns:a16="http://schemas.microsoft.com/office/drawing/2014/main" val="1029322966"/>
                    </a:ext>
                  </a:extLst>
                </a:gridCol>
                <a:gridCol w="2811206">
                  <a:extLst>
                    <a:ext uri="{9D8B030D-6E8A-4147-A177-3AD203B41FA5}">
                      <a16:colId xmlns:a16="http://schemas.microsoft.com/office/drawing/2014/main" val="3646336412"/>
                    </a:ext>
                  </a:extLst>
                </a:gridCol>
                <a:gridCol w="2811206">
                  <a:extLst>
                    <a:ext uri="{9D8B030D-6E8A-4147-A177-3AD203B41FA5}">
                      <a16:colId xmlns:a16="http://schemas.microsoft.com/office/drawing/2014/main" val="2204340969"/>
                    </a:ext>
                  </a:extLst>
                </a:gridCol>
              </a:tblGrid>
              <a:tr h="412404">
                <a:tc>
                  <a:txBody>
                    <a:bodyPr/>
                    <a:lstStyle/>
                    <a:p>
                      <a:r>
                        <a:rPr lang="en-US" dirty="0" err="1"/>
                        <a:t>Tên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thức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ăn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đồ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uống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Nguồn</a:t>
                      </a:r>
                      <a:r>
                        <a:rPr lang="en-US" baseline="0" dirty="0"/>
                        <a:t>  </a:t>
                      </a:r>
                      <a:r>
                        <a:rPr lang="en-US" baseline="0" dirty="0" err="1"/>
                        <a:t>gốc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thực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vật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Nguồn</a:t>
                      </a:r>
                      <a:r>
                        <a:rPr lang="en-US" baseline="0" dirty="0"/>
                        <a:t>  </a:t>
                      </a:r>
                      <a:r>
                        <a:rPr lang="en-US" baseline="0" dirty="0" err="1"/>
                        <a:t>gốc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động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vật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648475"/>
                  </a:ext>
                </a:extLst>
              </a:tr>
              <a:tr h="412404">
                <a:tc>
                  <a:txBody>
                    <a:bodyPr/>
                    <a:lstStyle/>
                    <a:p>
                      <a:r>
                        <a:rPr lang="en-US" sz="2400" dirty="0"/>
                        <a:t>Rau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cải</a:t>
                      </a:r>
                      <a:endParaRPr lang="en-US" sz="2400" baseline="0" dirty="0"/>
                    </a:p>
                    <a:p>
                      <a:r>
                        <a:rPr lang="en-US" sz="2400" baseline="0" dirty="0" err="1"/>
                        <a:t>Đậu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cô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ve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936474"/>
                  </a:ext>
                </a:extLst>
              </a:tr>
              <a:tr h="412404">
                <a:tc>
                  <a:txBody>
                    <a:bodyPr/>
                    <a:lstStyle/>
                    <a:p>
                      <a:r>
                        <a:rPr lang="en-US" sz="2400" dirty="0" err="1"/>
                        <a:t>Bí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đao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67504"/>
                  </a:ext>
                </a:extLst>
              </a:tr>
              <a:tr h="412404">
                <a:tc>
                  <a:txBody>
                    <a:bodyPr/>
                    <a:lstStyle/>
                    <a:p>
                      <a:r>
                        <a:rPr lang="en-US" sz="2400" dirty="0" err="1"/>
                        <a:t>Lạc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780061"/>
                  </a:ext>
                </a:extLst>
              </a:tr>
              <a:tr h="412404">
                <a:tc>
                  <a:txBody>
                    <a:bodyPr/>
                    <a:lstStyle/>
                    <a:p>
                      <a:r>
                        <a:rPr lang="en-US" sz="2400" dirty="0" err="1"/>
                        <a:t>Thịt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gà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372930"/>
                  </a:ext>
                </a:extLst>
              </a:tr>
              <a:tr h="412404">
                <a:tc>
                  <a:txBody>
                    <a:bodyPr/>
                    <a:lstStyle/>
                    <a:p>
                      <a:r>
                        <a:rPr lang="en-US" sz="2400" dirty="0" err="1"/>
                        <a:t>Sữa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bò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tươi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60593"/>
                  </a:ext>
                </a:extLst>
              </a:tr>
              <a:tr h="412404">
                <a:tc>
                  <a:txBody>
                    <a:bodyPr/>
                    <a:lstStyle/>
                    <a:p>
                      <a:r>
                        <a:rPr lang="en-US" sz="2400" dirty="0" err="1"/>
                        <a:t>Nước</a:t>
                      </a:r>
                      <a:r>
                        <a:rPr lang="en-US" sz="2400" baseline="0" dirty="0"/>
                        <a:t> cam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70135"/>
                  </a:ext>
                </a:extLst>
              </a:tr>
              <a:tr h="412404">
                <a:tc>
                  <a:txBody>
                    <a:bodyPr/>
                    <a:lstStyle/>
                    <a:p>
                      <a:r>
                        <a:rPr lang="en-US" sz="2400" dirty="0" err="1"/>
                        <a:t>Cá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746203"/>
                  </a:ext>
                </a:extLst>
              </a:tr>
              <a:tr h="412404">
                <a:tc>
                  <a:txBody>
                    <a:bodyPr/>
                    <a:lstStyle/>
                    <a:p>
                      <a:r>
                        <a:rPr lang="en-US" sz="2400" dirty="0" err="1"/>
                        <a:t>Cơm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01412"/>
                  </a:ext>
                </a:extLst>
              </a:tr>
              <a:tr h="412404">
                <a:tc>
                  <a:txBody>
                    <a:bodyPr/>
                    <a:lstStyle/>
                    <a:p>
                      <a:r>
                        <a:rPr lang="en-US" sz="2400" dirty="0" err="1"/>
                        <a:t>Thịt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lợn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943705"/>
                  </a:ext>
                </a:extLst>
              </a:tr>
              <a:tr h="412404">
                <a:tc>
                  <a:txBody>
                    <a:bodyPr/>
                    <a:lstStyle/>
                    <a:p>
                      <a:r>
                        <a:rPr lang="en-US" sz="2400" dirty="0" err="1"/>
                        <a:t>Tôm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57024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6600" y="20574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√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61852" y="2590804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√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1852" y="2991642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√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3869363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1852" y="5099622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√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3372642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√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8400" y="4639879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√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8400" y="5463997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√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8400" y="5839219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√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66768" y="4247905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√</a:t>
            </a:r>
          </a:p>
        </p:txBody>
      </p:sp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79322"/>
            <a:ext cx="84125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86696"/>
            <a:ext cx="7427399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</a:t>
            </a:r>
            <a:r>
              <a:rPr lang="en-US" dirty="0" err="1"/>
              <a:t>Người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   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1" y="2133600"/>
            <a:ext cx="7772400" cy="3777622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Calibri" panose="020F0502020204030204"/>
              </a:rPr>
              <a:t>-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/>
              </a:rPr>
              <a:t>Phân</a:t>
            </a:r>
            <a:r>
              <a:rPr lang="en-US" alt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/>
              </a:rPr>
              <a:t>loại</a:t>
            </a:r>
            <a:r>
              <a:rPr lang="en-US" alt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/>
              </a:rPr>
              <a:t>theo</a:t>
            </a:r>
            <a:r>
              <a:rPr lang="en-US" alt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/>
              </a:rPr>
              <a:t>lượng</a:t>
            </a:r>
            <a:r>
              <a:rPr lang="en-US" alt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dinh</a:t>
            </a:r>
            <a:r>
              <a:rPr lang="en-US" altLang="en-US" sz="3200" b="1" dirty="0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dưỡng</a:t>
            </a:r>
            <a:r>
              <a:rPr lang="en-US" altLang="en-US" sz="3200" b="1" dirty="0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chứa</a:t>
            </a:r>
            <a:r>
              <a:rPr lang="en-US" altLang="en-US" sz="3200" b="1" dirty="0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ít</a:t>
            </a:r>
            <a:r>
              <a:rPr lang="en-US" altLang="en-US" sz="3200" b="1" dirty="0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C00000"/>
                </a:solidFill>
                <a:latin typeface="Times New Roman"/>
                <a:cs typeface="Times New Roman" panose="02020603050405020304" pitchFamily="18" charset="0"/>
              </a:rPr>
              <a:t>. 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35579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2" name="Rectangle 32"/>
          <p:cNvSpPr>
            <a:spLocks noChangeArrowheads="1"/>
          </p:cNvSpPr>
          <p:nvPr/>
        </p:nvSpPr>
        <p:spPr bwMode="auto">
          <a:xfrm>
            <a:off x="381000" y="609600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sz="2800" dirty="0" err="1"/>
              <a:t>Ngöôøi</a:t>
            </a:r>
            <a:r>
              <a:rPr lang="en-US" altLang="en-US" sz="2800" dirty="0"/>
              <a:t> ta </a:t>
            </a:r>
            <a:r>
              <a:rPr lang="en-US" altLang="en-US" sz="2800" dirty="0" err="1"/>
              <a:t>coù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theå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phaân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loaïi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thöùc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theo</a:t>
            </a:r>
            <a:r>
              <a:rPr lang="en-US" altLang="en-US" sz="2800" dirty="0"/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/>
          </a:p>
        </p:txBody>
      </p:sp>
      <p:sp>
        <p:nvSpPr>
          <p:cNvPr id="281642" name="Rectangle 42"/>
          <p:cNvSpPr>
            <a:spLocks noChangeArrowheads="1"/>
          </p:cNvSpPr>
          <p:nvPr/>
        </p:nvSpPr>
        <p:spPr bwMode="auto">
          <a:xfrm>
            <a:off x="609600" y="2133600"/>
            <a:ext cx="8305800" cy="1138773"/>
          </a:xfrm>
          <a:prstGeom prst="rect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/>
            <a:r>
              <a:rPr lang="en-US" altLang="en-US" sz="3600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42"/>
          <p:cNvSpPr>
            <a:spLocks noChangeArrowheads="1"/>
          </p:cNvSpPr>
          <p:nvPr/>
        </p:nvSpPr>
        <p:spPr bwMode="auto">
          <a:xfrm>
            <a:off x="607142" y="3429000"/>
            <a:ext cx="83058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 algn="l" eaLnBrk="1" hangingPunct="1"/>
            <a:r>
              <a:rPr lang="en-US" altLang="en-US" dirty="0">
                <a:solidFill>
                  <a:srgbClr val="000000"/>
                </a:solidFill>
              </a:rPr>
              <a:t>-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</a:rPr>
              <a:t>Phân</a:t>
            </a:r>
            <a:r>
              <a:rPr lang="en-US" altLang="en-US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</a:rPr>
              <a:t>loại</a:t>
            </a:r>
            <a:r>
              <a:rPr lang="en-US" altLang="en-US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</a:rPr>
              <a:t>theo</a:t>
            </a:r>
            <a:r>
              <a:rPr lang="en-US" altLang="en-US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</a:rPr>
              <a:t>lượng</a:t>
            </a:r>
            <a:r>
              <a:rPr lang="en-US" altLang="en-US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dinh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dưỡng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chứa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hay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ít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ăn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2" grpId="0"/>
      <p:bldP spid="28164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33400" y="1255931"/>
            <a:ext cx="8305800" cy="1569660"/>
          </a:xfrm>
          <a:prstGeom prst="rect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 algn="l" eaLnBrk="1" hangingPunct="1"/>
            <a:r>
              <a:rPr lang="en-US" altLang="en-US" dirty="0">
                <a:solidFill>
                  <a:srgbClr val="000000"/>
                </a:solidFill>
              </a:rPr>
              <a:t>-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</a:rPr>
              <a:t>Phân</a:t>
            </a:r>
            <a:r>
              <a:rPr lang="en-US" altLang="en-US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</a:rPr>
              <a:t>loại</a:t>
            </a:r>
            <a:r>
              <a:rPr lang="en-US" altLang="en-US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</a:rPr>
              <a:t>theo</a:t>
            </a:r>
            <a:r>
              <a:rPr lang="en-US" altLang="en-US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</a:rPr>
              <a:t>lượng</a:t>
            </a:r>
            <a:r>
              <a:rPr lang="en-US" altLang="en-US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dinh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dưỡng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chứa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hay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ít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ăn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. Theo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chia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ăn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4 </a:t>
            </a:r>
            <a:r>
              <a:rPr lang="en-US" altLang="en-US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nhóm</a:t>
            </a:r>
            <a:r>
              <a:rPr lang="en-US" altLang="en-US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166216" y="3030368"/>
            <a:ext cx="8991600" cy="584775"/>
          </a:xfrm>
          <a:prstGeom prst="rect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 algn="l" eaLnBrk="1" hangingPunct="1"/>
            <a:r>
              <a:rPr lang="en-US" altLang="en-US" b="0" dirty="0">
                <a:solidFill>
                  <a:srgbClr val="F3A931"/>
                </a:solidFill>
              </a:rPr>
              <a:t>+ </a:t>
            </a:r>
            <a:r>
              <a:rPr lang="en-US" altLang="en-US" b="0" dirty="0" err="1">
                <a:solidFill>
                  <a:srgbClr val="FF0000"/>
                </a:solidFill>
              </a:rPr>
              <a:t>Nh</a:t>
            </a:r>
            <a:r>
              <a:rPr lang="en-US" altLang="en-US" b="0" dirty="0" err="1">
                <a:solidFill>
                  <a:srgbClr val="FF0000"/>
                </a:solidFill>
                <a:latin typeface="+mn-lt"/>
              </a:rPr>
              <a:t>óm</a:t>
            </a:r>
            <a:r>
              <a:rPr lang="en-US" altLang="en-US" b="0" dirty="0">
                <a:solidFill>
                  <a:srgbClr val="FF0000"/>
                </a:solidFill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</a:rPr>
              <a:t>thức</a:t>
            </a:r>
            <a:r>
              <a:rPr lang="en-US" altLang="en-US" b="0" dirty="0">
                <a:solidFill>
                  <a:srgbClr val="FF0000"/>
                </a:solidFill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</a:rPr>
              <a:t>ăn</a:t>
            </a:r>
            <a:r>
              <a:rPr lang="en-US" altLang="en-US" b="0" dirty="0">
                <a:solidFill>
                  <a:srgbClr val="FF0000"/>
                </a:solidFill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</a:rPr>
              <a:t>chứa</a:t>
            </a:r>
            <a:r>
              <a:rPr lang="en-US" altLang="en-US" b="0" dirty="0">
                <a:solidFill>
                  <a:srgbClr val="FF0000"/>
                </a:solidFill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</a:rPr>
              <a:t>nhiều</a:t>
            </a:r>
            <a:r>
              <a:rPr lang="en-US" altLang="en-US" b="0" dirty="0">
                <a:solidFill>
                  <a:srgbClr val="FF0000"/>
                </a:solidFill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</a:rPr>
              <a:t>chất</a:t>
            </a:r>
            <a:r>
              <a:rPr lang="en-US" altLang="en-US" b="0" dirty="0">
                <a:solidFill>
                  <a:srgbClr val="FF0000"/>
                </a:solidFill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</a:rPr>
              <a:t>bột</a:t>
            </a:r>
            <a:r>
              <a:rPr lang="en-US" altLang="en-US" b="0" dirty="0">
                <a:solidFill>
                  <a:srgbClr val="FF0000"/>
                </a:solidFill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166216" y="3648147"/>
            <a:ext cx="8991600" cy="646331"/>
          </a:xfrm>
          <a:prstGeom prst="rect">
            <a:avLst/>
          </a:prstGeom>
          <a:solidFill>
            <a:schemeClr val="accent3">
              <a:lumMod val="20000"/>
              <a:lumOff val="80000"/>
              <a:alpha val="47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 algn="l" eaLnBrk="1" hangingPunct="1"/>
            <a:r>
              <a:rPr lang="en-US" altLang="en-US" dirty="0">
                <a:solidFill>
                  <a:srgbClr val="FF0000"/>
                </a:solidFill>
              </a:rPr>
              <a:t>+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j-lt"/>
              </a:rPr>
              <a:t>Nhóm</a:t>
            </a:r>
            <a:r>
              <a:rPr lang="en-US" alt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j-lt"/>
              </a:rPr>
              <a:t>thức</a:t>
            </a:r>
            <a:r>
              <a:rPr lang="en-US" alt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j-lt"/>
              </a:rPr>
              <a:t>ăn</a:t>
            </a:r>
            <a:r>
              <a:rPr lang="en-US" alt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j-lt"/>
              </a:rPr>
              <a:t>chứa</a:t>
            </a:r>
            <a:r>
              <a:rPr lang="en-US" alt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j-lt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j-lt"/>
              </a:rPr>
              <a:t>chất</a:t>
            </a:r>
            <a:r>
              <a:rPr lang="en-US" alt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j-lt"/>
              </a:rPr>
              <a:t>đạm</a:t>
            </a:r>
            <a:r>
              <a:rPr lang="en-US" altLang="en-US" dirty="0">
                <a:solidFill>
                  <a:srgbClr val="FF0000"/>
                </a:solidFill>
                <a:latin typeface="+mj-lt"/>
              </a:rPr>
              <a:t>.</a:t>
            </a:r>
            <a:endParaRPr lang="en-US" altLang="en-US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166216" y="4327624"/>
            <a:ext cx="8991600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 algn="l" eaLnBrk="1" hangingPunct="1"/>
            <a:r>
              <a:rPr lang="en-US" altLang="en-US" dirty="0">
                <a:solidFill>
                  <a:srgbClr val="FF0000"/>
                </a:solidFill>
              </a:rPr>
              <a:t>+ </a:t>
            </a:r>
            <a:r>
              <a:rPr lang="en-US" altLang="en-US" b="0" dirty="0" err="1">
                <a:solidFill>
                  <a:srgbClr val="FF0000"/>
                </a:solidFill>
              </a:rPr>
              <a:t>Nh</a:t>
            </a:r>
            <a:r>
              <a:rPr lang="en-US" altLang="en-US" b="0" dirty="0" err="1">
                <a:solidFill>
                  <a:srgbClr val="FF0000"/>
                </a:solidFill>
                <a:latin typeface="+mn-lt"/>
              </a:rPr>
              <a:t>óm</a:t>
            </a:r>
            <a:r>
              <a:rPr lang="en-US" altLang="en-US" b="0" dirty="0">
                <a:solidFill>
                  <a:srgbClr val="FF0000"/>
                </a:solidFill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</a:rPr>
              <a:t>thức</a:t>
            </a:r>
            <a:r>
              <a:rPr lang="en-US" altLang="en-US" b="0" dirty="0">
                <a:solidFill>
                  <a:srgbClr val="FF0000"/>
                </a:solidFill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</a:rPr>
              <a:t>ăn</a:t>
            </a:r>
            <a:r>
              <a:rPr lang="en-US" altLang="en-US" b="0" dirty="0">
                <a:solidFill>
                  <a:srgbClr val="FF0000"/>
                </a:solidFill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</a:rPr>
              <a:t>chứa</a:t>
            </a:r>
            <a:r>
              <a:rPr lang="en-US" altLang="en-US" b="0" dirty="0">
                <a:solidFill>
                  <a:srgbClr val="FF0000"/>
                </a:solidFill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</a:rPr>
              <a:t>nhiều</a:t>
            </a:r>
            <a:r>
              <a:rPr lang="en-US" altLang="en-US" b="0" dirty="0">
                <a:solidFill>
                  <a:srgbClr val="FF0000"/>
                </a:solidFill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</a:rPr>
              <a:t>chất</a:t>
            </a:r>
            <a:r>
              <a:rPr lang="en-US" altLang="en-US" b="0" dirty="0">
                <a:solidFill>
                  <a:srgbClr val="FF0000"/>
                </a:solidFill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</a:rPr>
              <a:t>b</a:t>
            </a:r>
            <a:r>
              <a:rPr lang="en-US" altLang="en-US" b="0" dirty="0" err="1">
                <a:solidFill>
                  <a:srgbClr val="FF0000"/>
                </a:solidFill>
                <a:latin typeface="+mn-lt"/>
              </a:rPr>
              <a:t>éo</a:t>
            </a:r>
            <a:r>
              <a:rPr lang="en-US" altLang="en-US" b="0" dirty="0">
                <a:solidFill>
                  <a:srgbClr val="FF0000"/>
                </a:solidFill>
                <a:latin typeface="+mn-lt"/>
              </a:rPr>
              <a:t>.</a:t>
            </a:r>
            <a:endParaRPr lang="en-US" altLang="en-US" b="0" dirty="0">
              <a:solidFill>
                <a:srgbClr val="FF0000"/>
              </a:solidFill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176048" y="4991018"/>
            <a:ext cx="8991600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 algn="l" eaLnBrk="1" hangingPunct="1"/>
            <a:r>
              <a:rPr lang="en-US" altLang="en-US" dirty="0">
                <a:solidFill>
                  <a:srgbClr val="FF0000"/>
                </a:solidFill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+mj-lt"/>
              </a:rPr>
              <a:t>Nhóm</a:t>
            </a:r>
            <a:r>
              <a:rPr lang="en-US" alt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j-lt"/>
              </a:rPr>
              <a:t>thức</a:t>
            </a:r>
            <a:r>
              <a:rPr lang="en-US" alt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j-lt"/>
              </a:rPr>
              <a:t>ăn</a:t>
            </a:r>
            <a:r>
              <a:rPr lang="en-US" alt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j-lt"/>
              </a:rPr>
              <a:t>chứa</a:t>
            </a:r>
            <a:r>
              <a:rPr lang="en-US" alt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j-lt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+mj-lt"/>
              </a:rPr>
              <a:t> vi-ta-min </a:t>
            </a:r>
            <a:r>
              <a:rPr lang="en-US" altLang="en-US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j-lt"/>
              </a:rPr>
              <a:t>chất</a:t>
            </a:r>
            <a:r>
              <a:rPr lang="en-US" alt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j-lt"/>
              </a:rPr>
              <a:t>khoáng</a:t>
            </a:r>
            <a:r>
              <a:rPr lang="en-US" altLang="en-US" dirty="0">
                <a:solidFill>
                  <a:srgbClr val="FF0000"/>
                </a:solidFill>
                <a:latin typeface="+mj-lt"/>
              </a:rPr>
              <a:t>.</a:t>
            </a:r>
            <a:endParaRPr lang="en-US" altLang="en-US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53421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2.6|2.1|29.9|11.2|1.2|13.7|1.1|4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|4.5|6.1|2.7|13.8|9.1|3.8|3.2|3.4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7|4.7|3.4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4336</TotalTime>
  <Words>517</Words>
  <Application>Microsoft Office PowerPoint</Application>
  <PresentationFormat>On-screen Show (4:3)</PresentationFormat>
  <Paragraphs>68</Paragraphs>
  <Slides>14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4</vt:i4>
      </vt:variant>
    </vt:vector>
  </HeadingPairs>
  <TitlesOfParts>
    <vt:vector size="30" baseType="lpstr">
      <vt:lpstr>Arial</vt:lpstr>
      <vt:lpstr>Times New Roman</vt:lpstr>
      <vt:lpstr>Century Gothic</vt:lpstr>
      <vt:lpstr>Calibri Light</vt:lpstr>
      <vt:lpstr>Wingdings 3</vt:lpstr>
      <vt:lpstr>Calibri</vt:lpstr>
      <vt:lpstr>VNI-Times</vt:lpstr>
      <vt:lpstr>Wingdings 2</vt:lpstr>
      <vt:lpstr>Wisp</vt:lpstr>
      <vt:lpstr>Office Theme</vt:lpstr>
      <vt:lpstr>1_Wisp</vt:lpstr>
      <vt:lpstr>Quotable</vt:lpstr>
      <vt:lpstr>    ỦY BAN NHÂN DÂN QUẬN GÒ VẤP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Người ta có thể phân loại           thức ăn theo cách nào khác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CŨ</vt:lpstr>
      <vt:lpstr>BÀI MỚI</vt:lpstr>
      <vt:lpstr>CỦNG CỐ</vt:lpstr>
      <vt:lpstr>DĂN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Thanh Ly</cp:lastModifiedBy>
  <cp:revision>230</cp:revision>
  <dcterms:created xsi:type="dcterms:W3CDTF">1601-01-01T00:00:00Z</dcterms:created>
  <dcterms:modified xsi:type="dcterms:W3CDTF">2021-09-29T18:35:10Z</dcterms:modified>
</cp:coreProperties>
</file>