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534" r:id="rId3"/>
    <p:sldId id="413" r:id="rId4"/>
    <p:sldId id="526" r:id="rId5"/>
    <p:sldId id="529" r:id="rId6"/>
    <p:sldId id="306" r:id="rId7"/>
    <p:sldId id="285" r:id="rId8"/>
    <p:sldId id="528" r:id="rId9"/>
    <p:sldId id="402" r:id="rId10"/>
    <p:sldId id="293" r:id="rId11"/>
    <p:sldId id="295" r:id="rId12"/>
    <p:sldId id="360" r:id="rId13"/>
    <p:sldId id="403" r:id="rId14"/>
    <p:sldId id="398" r:id="rId15"/>
    <p:sldId id="269" r:id="rId16"/>
    <p:sldId id="522" r:id="rId17"/>
    <p:sldId id="299" r:id="rId18"/>
    <p:sldId id="303" r:id="rId19"/>
    <p:sldId id="363" r:id="rId20"/>
    <p:sldId id="304" r:id="rId21"/>
    <p:sldId id="530" r:id="rId22"/>
    <p:sldId id="367" r:id="rId23"/>
    <p:sldId id="536" r:id="rId24"/>
    <p:sldId id="523" r:id="rId25"/>
    <p:sldId id="532" r:id="rId26"/>
    <p:sldId id="373" r:id="rId27"/>
    <p:sldId id="37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4" d="100"/>
          <a:sy n="44" d="100"/>
        </p:scale>
        <p:origin x="165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0E163-B35A-4D89-92D7-59C80B8E6064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DEE58-8F7A-4386-BD63-5112E1BB1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81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97DEA-6438-456F-8C36-8D27512EE62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50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97DEA-6438-456F-8C36-8D27512EE62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11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45735D-407F-46AF-B5D6-A33E6453DE9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0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45735D-407F-46AF-B5D6-A33E6453DE9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05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xmlns="" id="{87A682D8-862C-4C4B-AE69-1C5280D5AC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xmlns="" id="{DE08BEC8-4F2F-4E43-924D-931860EC2A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183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0CAAEF-1E7A-4D7F-8877-6251EF1CF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6435660-BB91-40EE-B7A1-7250A5EBC7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BB03CA-49EF-4400-A0D9-5063F5B6B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1829-BDBD-47FE-9ACE-F940B314A5E6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F2C75E-FC03-45D1-9DA0-B0CEDD652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467FC1-1553-4FC7-BD37-F4AF24BC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1F549-06FD-46F1-8DA9-E5E961AAF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80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456D1E-BEDE-463B-B012-9F695A34B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0D407F8-BE4B-4B63-8761-3CA83C247F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FF6440-568F-471A-B475-8E007291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1829-BDBD-47FE-9ACE-F940B314A5E6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A5FE0F-26A4-4888-8FAE-E0ACB7420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166F9E-2E4A-4180-933B-3403CA2F9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1F549-06FD-46F1-8DA9-E5E961AAF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6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512453C-36DB-40FC-BB0D-B8411AE1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ECF5E80-345B-483F-9651-AEE4D94ED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F185B1-A19C-49E1-9020-E08A3AFCD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1829-BDBD-47FE-9ACE-F940B314A5E6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B492D8-2772-41EF-9C13-D8B4B6AD9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B85471-82A1-4771-B977-BF908C53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1F549-06FD-46F1-8DA9-E5E961AAF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1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82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99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71C303-BA50-486D-9AFA-FCFF1F1D137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6FBD94-4564-4F16-830B-AB0F9AC064A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D6BF27-CC2C-462B-BF95-257270F902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B8665-927F-4443-907A-15994D052A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099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243F9B-88AD-4A09-A812-C54EC0EA3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6E6DC2-F677-452C-9021-915B911C6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88795E-59FD-4AE5-9699-B3755A3D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1829-BDBD-47FE-9ACE-F940B314A5E6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17FB75-8309-4EB9-A403-960FB367B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239A94-A95A-4D36-B0EC-2C4921DA3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1F549-06FD-46F1-8DA9-E5E961AAF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0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820F16-3D3F-4C67-9FFF-08A020D86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79DB53D-4224-4D34-974F-9223D0FEA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1874C0-325A-45AD-96B7-383A36397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1829-BDBD-47FE-9ACE-F940B314A5E6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7080D5-FD6C-49E0-AFBB-950C89581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ADF1F1-2655-491D-823A-38B4896E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1F549-06FD-46F1-8DA9-E5E961AAF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2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645B54-AAF0-4DCB-884F-35E7FBE7C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E9DF52-DC9A-42A6-A03B-B289F7EAB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7543A40-C1E9-477E-BA85-03CB1B636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412929C-8E18-401D-9F8D-ABD1C3768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1829-BDBD-47FE-9ACE-F940B314A5E6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316FCF9-311A-425A-AC01-FF356FC77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D868CFA-0810-4BEC-8D64-C147CE428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1F549-06FD-46F1-8DA9-E5E961AAF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8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85DFEE-9125-4853-82B6-0AC5E14A0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CE2E2D-45F4-42A8-9E7C-A3921E514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BAC7213-C1B6-41E6-A383-A1A2088F5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DFAF137-481D-4038-B196-B6F51D013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6E46675-F911-43D5-AFD4-5357028E65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A5883A2-43B3-4342-8B1F-96B87036A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1829-BDBD-47FE-9ACE-F940B314A5E6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8E3A222-0FE4-40C9-A547-40FCEE1DA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3EEA5C1-18B9-4444-898A-F44980629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1F549-06FD-46F1-8DA9-E5E961AAF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03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162025-C18B-4030-B8EE-3E4626DA6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32744C2-F1F7-4D8B-8D05-5EE85AFC1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1829-BDBD-47FE-9ACE-F940B314A5E6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BD79882-2847-4D6B-8032-9F543E3D7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BC2685-F6B2-4552-9465-B6A3EE619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1F549-06FD-46F1-8DA9-E5E961AAF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6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DD7D31B-539A-421A-814B-91F1A0739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1829-BDBD-47FE-9ACE-F940B314A5E6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889BAC5-4179-4F46-9FAF-10D5EE72B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90E6889-6E88-4C90-A4CB-9FE081B9A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1F549-06FD-46F1-8DA9-E5E961AAF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6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E7C5CD-93C0-490A-B883-473EED2D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8E70B4-D4CB-4358-917B-D78070654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F5DAFFE-4BE1-4600-9EC2-736A014D2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C515C3-BBDB-4237-BE6A-FD174ED75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1829-BDBD-47FE-9ACE-F940B314A5E6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8ABBAC-84C1-4750-BA23-79E5AD15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37155A-EE78-4C3A-9DF4-F673A8F3C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1F549-06FD-46F1-8DA9-E5E961AAF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0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1F0D4D-BAA2-4EA5-A66F-B2755602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6316BFD-DCB2-4F96-A49C-C05081D225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3273FC8-44D6-431A-8096-7C3D8766A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45A1ECB-211B-407C-B6FE-671CC668C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1829-BDBD-47FE-9ACE-F940B314A5E6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CB691D-F604-4E2E-9EF8-A46AF36CC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749D10-BC66-48B4-9624-DBA1E38F6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1F549-06FD-46F1-8DA9-E5E961AAF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0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826A850-1A78-4F9F-B6B6-EBF475C5A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5760573-C04A-483C-990A-1B4A73365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84C386-F15C-4DD5-8A97-F673916BC3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F1829-BDBD-47FE-9ACE-F940B314A5E6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B741FD-4C6B-4098-AA76-AB434BC9F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1D1361-51FF-4598-904F-40FA3DE435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1F549-06FD-46F1-8DA9-E5E961AAF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9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slide" Target="slide4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2.jp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41">
            <a:extLst>
              <a:ext uri="{FF2B5EF4-FFF2-40B4-BE49-F238E27FC236}">
                <a16:creationId xmlns:a16="http://schemas.microsoft.com/office/drawing/2014/main" xmlns="" id="{7762746C-0D66-4487-8C24-CC09F3F271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29026" y="483395"/>
            <a:ext cx="4591050" cy="38337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solidFill>
                  <a:srgbClr val="548235"/>
                </a:solidFill>
                <a:effectLst>
                  <a:outerShdw dist="35921" dir="2700000" algn="ctr" rotWithShape="0">
                    <a:srgbClr val="E4F919"/>
                  </a:outerShdw>
                </a:effectLst>
                <a:latin typeface="+mn-lt"/>
                <a:ea typeface="+mn-lt"/>
                <a:cs typeface="+mn-lt"/>
              </a:rPr>
              <a:t>ỦY BAN NHÂN DÂN QUẬN GÒ VẤP</a:t>
            </a:r>
          </a:p>
        </p:txBody>
      </p:sp>
      <p:pic>
        <p:nvPicPr>
          <p:cNvPr id="6" name="Picture 687" descr="Picture1">
            <a:extLst>
              <a:ext uri="{FF2B5EF4-FFF2-40B4-BE49-F238E27FC236}">
                <a16:creationId xmlns:a16="http://schemas.microsoft.com/office/drawing/2014/main" xmlns="" id="{C42165AE-A10B-4854-9421-6B833D698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362200" y="1676400"/>
            <a:ext cx="7467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343">
            <a:extLst>
              <a:ext uri="{FF2B5EF4-FFF2-40B4-BE49-F238E27FC236}">
                <a16:creationId xmlns:a16="http://schemas.microsoft.com/office/drawing/2014/main" xmlns="" id="{135F8B95-CE10-482A-BF70-0FDDD97B85D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2362200"/>
            <a:ext cx="7782560" cy="8883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FF33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: TẬP ĐỌC LỚP 4</a:t>
            </a:r>
          </a:p>
        </p:txBody>
      </p:sp>
      <p:sp>
        <p:nvSpPr>
          <p:cNvPr id="9" name="WordArt 343">
            <a:extLst>
              <a:ext uri="{FF2B5EF4-FFF2-40B4-BE49-F238E27FC236}">
                <a16:creationId xmlns:a16="http://schemas.microsoft.com/office/drawing/2014/main" xmlns="" id="{2B850A35-9DFD-44CB-87DA-F14ECB9883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3749040"/>
            <a:ext cx="11658600" cy="1813560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49693"/>
              </a:avLst>
            </a:prstTxWarp>
          </a:bodyPr>
          <a:lstStyle/>
          <a:p>
            <a:pPr algn="ctr"/>
            <a:r>
              <a:rPr lang="en-US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FF33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 : THƯA CHUYỆN VỚI MẸ</a:t>
            </a:r>
          </a:p>
        </p:txBody>
      </p:sp>
      <p:sp>
        <p:nvSpPr>
          <p:cNvPr id="10" name="WordArt 341">
            <a:extLst>
              <a:ext uri="{FF2B5EF4-FFF2-40B4-BE49-F238E27FC236}">
                <a16:creationId xmlns:a16="http://schemas.microsoft.com/office/drawing/2014/main" xmlns="" id="{F817698C-E116-4EE9-9210-79C214E95EF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86051" y="867967"/>
            <a:ext cx="7010400" cy="5191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solidFill>
                  <a:srgbClr val="548235"/>
                </a:solidFill>
                <a:effectLst>
                  <a:outerShdw dist="35921" dir="2700000" algn="ctr" rotWithShape="0">
                    <a:srgbClr val="E4F919"/>
                  </a:outerShdw>
                </a:effectLst>
                <a:latin typeface="+mn-lt"/>
                <a:ea typeface="+mn-lt"/>
                <a:cs typeface="+mn-lt"/>
              </a:rPr>
              <a:t>PHÒNG GIÁO DỤC VÀ ĐÀO TẠO QUẬN GÒ VẤP</a:t>
            </a:r>
          </a:p>
        </p:txBody>
      </p:sp>
    </p:spTree>
    <p:extLst>
      <p:ext uri="{BB962C8B-B14F-4D97-AF65-F5344CB8AC3E}">
        <p14:creationId xmlns:p14="http://schemas.microsoft.com/office/powerpoint/2010/main" val="257361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79"/>
    </mc:Choice>
    <mc:Fallback xmlns="">
      <p:transition spd="slow" advTm="111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33DCA29-DB28-4076-ABFA-90A565997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28" y="2410868"/>
            <a:ext cx="11297920" cy="90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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4000" b="1" dirty="0">
                <a:latin typeface="Times New Roman" panose="02020603050405020304" pitchFamily="18" charset="0"/>
              </a:rPr>
              <a:t> 1: </a:t>
            </a:r>
            <a:r>
              <a:rPr lang="en-US" altLang="en-US" sz="4000" b="1" i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40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</a:rPr>
              <a:t>ngày</a:t>
            </a:r>
            <a:r>
              <a:rPr lang="en-US" altLang="en-US" sz="40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</a:rPr>
              <a:t>phải</a:t>
            </a:r>
            <a:r>
              <a:rPr lang="en-US" altLang="en-US" sz="40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</a:rPr>
              <a:t>nghỉ</a:t>
            </a:r>
            <a:r>
              <a:rPr lang="en-US" altLang="en-US" sz="40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4000" b="1" dirty="0">
                <a:latin typeface="Times New Roman" panose="02020603050405020304" pitchFamily="18" charset="0"/>
              </a:rPr>
              <a:t>….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</a:rPr>
              <a:t>kiếm</a:t>
            </a:r>
            <a:r>
              <a:rPr lang="en-US" altLang="en-US" sz="40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</a:rPr>
              <a:t>sống</a:t>
            </a:r>
            <a:r>
              <a:rPr lang="en-US" altLang="en-US" sz="40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98D7621-DE28-4A0B-B938-C4ADF2521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536" y="3505527"/>
            <a:ext cx="10530840" cy="90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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4000" b="1" dirty="0">
                <a:latin typeface="Times New Roman" panose="02020603050405020304" pitchFamily="18" charset="0"/>
              </a:rPr>
              <a:t> 2: </a:t>
            </a:r>
            <a:r>
              <a:rPr lang="en-US" altLang="en-US" sz="4000" b="1" i="1" dirty="0" err="1">
                <a:latin typeface="Times New Roman" panose="02020603050405020304" pitchFamily="18" charset="0"/>
              </a:rPr>
              <a:t>Mẹ</a:t>
            </a:r>
            <a:r>
              <a:rPr lang="en-US" altLang="en-US" sz="40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</a:rPr>
              <a:t>Cương</a:t>
            </a:r>
            <a:r>
              <a:rPr lang="en-US" altLang="en-US" sz="4000" b="1" dirty="0">
                <a:latin typeface="Times New Roman" panose="02020603050405020304" pitchFamily="18" charset="0"/>
              </a:rPr>
              <a:t>…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</a:rPr>
              <a:t>đốt</a:t>
            </a:r>
            <a:r>
              <a:rPr lang="en-US" altLang="en-US" sz="40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</a:rPr>
              <a:t>cây</a:t>
            </a:r>
            <a:r>
              <a:rPr lang="en-US" altLang="en-US" sz="40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</a:rPr>
              <a:t>bông</a:t>
            </a:r>
            <a:r>
              <a:rPr lang="en-US" altLang="en-US" sz="4000" b="1" i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3CC0A77-B3F9-4A8E-97AC-F912709A8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040" y="1457305"/>
            <a:ext cx="8039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49"/>
    </mc:Choice>
    <mc:Fallback xmlns="">
      <p:transition spd="slow" advTm="1934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xmlns="" id="{AC69923C-7EF1-48A9-8D5B-E87612CA9B6F}"/>
              </a:ext>
            </a:extLst>
          </p:cNvPr>
          <p:cNvSpPr txBox="1">
            <a:spLocks/>
          </p:cNvSpPr>
          <p:nvPr/>
        </p:nvSpPr>
        <p:spPr bwMode="auto">
          <a:xfrm>
            <a:off x="1866900" y="838200"/>
            <a:ext cx="82296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en-US" sz="22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2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altLang="en-US" sz="2200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					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altLang="en-US" sz="2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4B3C95D9-9433-4FED-83DF-A067ED342DD1}"/>
              </a:ext>
            </a:extLst>
          </p:cNvPr>
          <p:cNvSpPr/>
          <p:nvPr/>
        </p:nvSpPr>
        <p:spPr>
          <a:xfrm>
            <a:off x="276225" y="457200"/>
            <a:ext cx="1743075" cy="609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SGK / 85</a:t>
            </a:r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xmlns="" id="{71A9D135-7CBD-4F7C-862C-12408D19197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0125" y="1966913"/>
            <a:ext cx="0" cy="44704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xmlns="" id="{545400C7-3972-40FB-85BF-799376D7D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630364"/>
            <a:ext cx="2209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alt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xmlns="" id="{9C235C19-2BE5-4CFC-A2FF-0E93B3A6A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8475" y="2062163"/>
            <a:ext cx="17526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</a:t>
            </a:r>
          </a:p>
        </p:txBody>
      </p:sp>
      <p:sp>
        <p:nvSpPr>
          <p:cNvPr id="10" name="Text Box 7">
            <a:hlinkClick r:id="rId5" action="ppaction://hlinksldjump"/>
            <a:extLst>
              <a:ext uri="{FF2B5EF4-FFF2-40B4-BE49-F238E27FC236}">
                <a16:creationId xmlns:a16="http://schemas.microsoft.com/office/drawing/2014/main" xmlns="" id="{4FA452E2-BE7A-4CF9-809E-723CCFCE8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676400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1A0597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xmlns="" id="{84CB683C-1441-4747-97A8-1B2D18B03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099" y="2362201"/>
            <a:ext cx="37560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Nghèn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nghẹn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xmlns="" id="{14B6E2F7-8666-4765-A000-248D505DF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100" y="3297239"/>
            <a:ext cx="26289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xmlns="" id="{B076B821-3621-42D4-93E6-1263A7134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438401"/>
            <a:ext cx="3124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Thầy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xmlns="" id="{A857B8BD-C5F5-4619-940D-6DF895F88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3757614"/>
            <a:ext cx="358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altLang="en-US" sz="40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xmlns="" id="{E86DBC80-7647-433C-AE51-E4C1547D0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963" y="3068639"/>
            <a:ext cx="487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alt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</a:t>
            </a:r>
            <a:endParaRPr lang="en-US" altLang="en-US" sz="40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xmlns="" id="{20B55067-5F94-4AFA-8483-D3238E095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475" y="4459289"/>
            <a:ext cx="358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altLang="en-US" sz="40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9" name="Text Box 5">
            <a:extLst>
              <a:ext uri="{FF2B5EF4-FFF2-40B4-BE49-F238E27FC236}">
                <a16:creationId xmlns:a16="http://schemas.microsoft.com/office/drawing/2014/main" xmlns="" id="{A61BA60C-6A69-4E9F-9361-4D8FCDECE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157288"/>
            <a:ext cx="2819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i="1">
                <a:solidFill>
                  <a:srgbClr val="140476"/>
                </a:solidFill>
                <a:latin typeface="Times New Roman" panose="02020603050405020304" pitchFamily="18" charset="0"/>
              </a:rPr>
              <a:t>Nam Cao</a:t>
            </a:r>
            <a:endParaRPr lang="en-US" altLang="en-US" sz="2000" b="1">
              <a:solidFill>
                <a:srgbClr val="14047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xmlns="" id="{5ED14582-4F00-4B48-9411-AF113CED8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4114801"/>
            <a:ext cx="26289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cắc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xmlns="" id="{5803D454-5396-496F-803D-F985F436F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8920" y="3178175"/>
            <a:ext cx="533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</a:t>
            </a:r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xmlns="" id="{C8D5D9D2-3CDC-4866-9E45-B09675BD4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1910" y="4105098"/>
            <a:ext cx="20002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úc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420"/>
    </mc:Choice>
    <mc:Fallback xmlns="">
      <p:transition spd="slow" advTm="48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ubtitle 2">
            <a:extLst>
              <a:ext uri="{FF2B5EF4-FFF2-40B4-BE49-F238E27FC236}">
                <a16:creationId xmlns:a16="http://schemas.microsoft.com/office/drawing/2014/main" xmlns="" id="{AE9CCB51-1387-4036-9AC3-FAACF5AB5415}"/>
              </a:ext>
            </a:extLst>
          </p:cNvPr>
          <p:cNvSpPr txBox="1">
            <a:spLocks/>
          </p:cNvSpPr>
          <p:nvPr/>
        </p:nvSpPr>
        <p:spPr bwMode="auto">
          <a:xfrm>
            <a:off x="4384674" y="109538"/>
            <a:ext cx="3178719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xmlns="" id="{6D384F16-8EC2-477C-B904-D13B0B39A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701676"/>
            <a:ext cx="9525000" cy="1262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 rèn:</a:t>
            </a: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Nơi chế tạo bằng thủ công những vật dụng bằng kim loại như dao, liềm, cuốc, xẻng</a:t>
            </a:r>
            <a:r>
              <a:rPr lang="vi-VN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r>
              <a:rPr lang="en-GB" alt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724" name="Picture 1">
            <a:extLst>
              <a:ext uri="{FF2B5EF4-FFF2-40B4-BE49-F238E27FC236}">
                <a16:creationId xmlns:a16="http://schemas.microsoft.com/office/drawing/2014/main" xmlns="" id="{B3339E4A-9DF3-4D86-AB19-495DE2244E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31" y="2033588"/>
            <a:ext cx="5008382" cy="368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11">
            <a:extLst>
              <a:ext uri="{FF2B5EF4-FFF2-40B4-BE49-F238E27FC236}">
                <a16:creationId xmlns:a16="http://schemas.microsoft.com/office/drawing/2014/main" xmlns="" id="{FEAB5ADB-C524-4CD6-9F17-0DCA3BD3E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9064" y="5687742"/>
            <a:ext cx="2166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Lò rèn</a:t>
            </a:r>
          </a:p>
        </p:txBody>
      </p:sp>
      <p:pic>
        <p:nvPicPr>
          <p:cNvPr id="30726" name="Picture 12">
            <a:extLst>
              <a:ext uri="{FF2B5EF4-FFF2-40B4-BE49-F238E27FC236}">
                <a16:creationId xmlns:a16="http://schemas.microsoft.com/office/drawing/2014/main" xmlns="" id="{0DBA208C-943A-4DEF-8AA2-104051E653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9" y="2039938"/>
            <a:ext cx="4760730" cy="36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82"/>
    </mc:Choice>
    <mc:Fallback xmlns="">
      <p:transition spd="slow" advTm="192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ubtitle 2">
            <a:extLst>
              <a:ext uri="{FF2B5EF4-FFF2-40B4-BE49-F238E27FC236}">
                <a16:creationId xmlns:a16="http://schemas.microsoft.com/office/drawing/2014/main" xmlns="" id="{D5A57588-890F-4092-88AF-D0AD1644B122}"/>
              </a:ext>
            </a:extLst>
          </p:cNvPr>
          <p:cNvSpPr txBox="1">
            <a:spLocks/>
          </p:cNvSpPr>
          <p:nvPr/>
        </p:nvSpPr>
        <p:spPr bwMode="auto">
          <a:xfrm>
            <a:off x="4672014" y="1"/>
            <a:ext cx="3405186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xmlns="" id="{524008CB-DCF6-46F0-9615-49ADCC611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63589"/>
            <a:ext cx="9296400" cy="13223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ễ thổi</a:t>
            </a:r>
            <a:r>
              <a:rPr lang="en-GB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ụng cụ có ống, để thụt không khí vào lò cho lửa cháy để rèn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2" name="Picture 2">
            <a:extLst>
              <a:ext uri="{FF2B5EF4-FFF2-40B4-BE49-F238E27FC236}">
                <a16:creationId xmlns:a16="http://schemas.microsoft.com/office/drawing/2014/main" xmlns="" id="{CD6D6AC8-7EAE-40CB-B5B1-93C87743F5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2085976"/>
            <a:ext cx="763905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Box 5">
            <a:extLst>
              <a:ext uri="{FF2B5EF4-FFF2-40B4-BE49-F238E27FC236}">
                <a16:creationId xmlns:a16="http://schemas.microsoft.com/office/drawing/2014/main" xmlns="" id="{08F8099C-F1B6-4142-8E15-0E7963E7A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550" y="5772785"/>
            <a:ext cx="2909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Bễ thổi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44"/>
    </mc:Choice>
    <mc:Fallback xmlns="">
      <p:transition spd="slow" advTm="184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don nam moi 2018">
            <a:extLst>
              <a:ext uri="{FF2B5EF4-FFF2-40B4-BE49-F238E27FC236}">
                <a16:creationId xmlns:a16="http://schemas.microsoft.com/office/drawing/2014/main" xmlns="" id="{6455331C-A920-4A92-BDF8-7336BBED16A8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19826" y="820786"/>
            <a:ext cx="5567224" cy="5029200"/>
          </a:xfrm>
          <a:noFill/>
        </p:spPr>
      </p:pic>
      <p:sp>
        <p:nvSpPr>
          <p:cNvPr id="33795" name="TextBox 4">
            <a:extLst>
              <a:ext uri="{FF2B5EF4-FFF2-40B4-BE49-F238E27FC236}">
                <a16:creationId xmlns:a16="http://schemas.microsoft.com/office/drawing/2014/main" xmlns="" id="{26AFA4EC-0CA1-4FC8-97B0-163AA6CB7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5176" y="5791201"/>
            <a:ext cx="5203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6" name="Picture 1">
            <a:extLst>
              <a:ext uri="{FF2B5EF4-FFF2-40B4-BE49-F238E27FC236}">
                <a16:creationId xmlns:a16="http://schemas.microsoft.com/office/drawing/2014/main" xmlns="" id="{3B9F8F84-9BEA-423F-98DD-FE6973672C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50" y="833849"/>
            <a:ext cx="569105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2">
            <a:extLst>
              <a:ext uri="{FF2B5EF4-FFF2-40B4-BE49-F238E27FC236}">
                <a16:creationId xmlns:a16="http://schemas.microsoft.com/office/drawing/2014/main" xmlns="" id="{37C1D976-FC7C-441D-988D-538CE4201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6551" y="5791201"/>
            <a:ext cx="2538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Tàn lửa </a:t>
            </a:r>
            <a:endParaRPr lang="vi-V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85"/>
    </mc:Choice>
    <mc:Fallback xmlns="">
      <p:transition spd="slow" advTm="22485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5" name="TextBox 7">
            <a:extLst>
              <a:ext uri="{FF2B5EF4-FFF2-40B4-BE49-F238E27FC236}">
                <a16:creationId xmlns:a16="http://schemas.microsoft.com/office/drawing/2014/main" xmlns="" id="{D49674E9-F4B3-4317-9AA3-48BCA30BD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57201"/>
            <a:ext cx="6134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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C247485A-D810-4B29-A917-10E4A05590C4}"/>
              </a:ext>
            </a:extLst>
          </p:cNvPr>
          <p:cNvCxnSpPr/>
          <p:nvPr/>
        </p:nvCxnSpPr>
        <p:spPr>
          <a:xfrm flipH="1">
            <a:off x="7831138" y="1524000"/>
            <a:ext cx="152400" cy="311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3CA735AB-9E23-4EEF-9718-2CA3D0961E6A}"/>
              </a:ext>
            </a:extLst>
          </p:cNvPr>
          <p:cNvCxnSpPr/>
          <p:nvPr/>
        </p:nvCxnSpPr>
        <p:spPr bwMode="auto">
          <a:xfrm flipH="1">
            <a:off x="9982200" y="3124200"/>
            <a:ext cx="152400" cy="311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C12CEEAF-0543-4BE6-AFF3-92402969EC25}"/>
              </a:ext>
            </a:extLst>
          </p:cNvPr>
          <p:cNvCxnSpPr/>
          <p:nvPr/>
        </p:nvCxnSpPr>
        <p:spPr bwMode="auto">
          <a:xfrm flipH="1">
            <a:off x="7010400" y="3962400"/>
            <a:ext cx="152400" cy="311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A58FE1B8-FC59-4BC7-AB7B-03A4A9E0B1DA}"/>
              </a:ext>
            </a:extLst>
          </p:cNvPr>
          <p:cNvCxnSpPr/>
          <p:nvPr/>
        </p:nvCxnSpPr>
        <p:spPr>
          <a:xfrm flipH="1">
            <a:off x="5281613" y="2286000"/>
            <a:ext cx="152400" cy="3127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A050A3E2-E189-4FE3-AD84-A07E2A158444}"/>
              </a:ext>
            </a:extLst>
          </p:cNvPr>
          <p:cNvCxnSpPr/>
          <p:nvPr/>
        </p:nvCxnSpPr>
        <p:spPr bwMode="auto">
          <a:xfrm flipH="1">
            <a:off x="7315200" y="8147050"/>
            <a:ext cx="152400" cy="311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Rectangle 1">
            <a:extLst>
              <a:ext uri="{FF2B5EF4-FFF2-40B4-BE49-F238E27FC236}">
                <a16:creationId xmlns:a16="http://schemas.microsoft.com/office/drawing/2014/main" xmlns="" id="{5F0CE4E0-A7A8-40D0-ACDA-5639299D0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117600"/>
            <a:ext cx="80772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giác, em lại nhớ đến ba người thợ nhễ nhại mồ hôi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vui vẻ bên tiếng bễ thổi “phì phào”,  tiếng búa con, búa lớn </a:t>
            </a:r>
            <a:r>
              <a:rPr lang="vi-VN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nhau đập “cúc cắc”  và những tàn lửa đỏ hồng, bắn tóe lên </a:t>
            </a:r>
            <a:r>
              <a:rPr lang="vi-VN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khi đốt cây bông.</a:t>
            </a:r>
            <a:endParaRPr lang="en-US" altLang="en-US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299796AD-EFA7-4EC8-B7ED-D8B90299BF58}"/>
              </a:ext>
            </a:extLst>
          </p:cNvPr>
          <p:cNvCxnSpPr/>
          <p:nvPr/>
        </p:nvCxnSpPr>
        <p:spPr bwMode="auto">
          <a:xfrm flipH="1">
            <a:off x="6781800" y="4800600"/>
            <a:ext cx="152400" cy="311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48D70D6B-61B7-4943-A2F1-838DA25B0FB7}"/>
              </a:ext>
            </a:extLst>
          </p:cNvPr>
          <p:cNvCxnSpPr/>
          <p:nvPr/>
        </p:nvCxnSpPr>
        <p:spPr bwMode="auto">
          <a:xfrm flipH="1">
            <a:off x="3024188" y="5627688"/>
            <a:ext cx="152400" cy="311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5EF5691C-F947-432B-B9C3-57799F68BA73}"/>
              </a:ext>
            </a:extLst>
          </p:cNvPr>
          <p:cNvCxnSpPr/>
          <p:nvPr/>
        </p:nvCxnSpPr>
        <p:spPr bwMode="auto">
          <a:xfrm flipH="1">
            <a:off x="3124200" y="5627688"/>
            <a:ext cx="152400" cy="311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51"/>
    </mc:Choice>
    <mc:Fallback xmlns="">
      <p:transition spd="slow" advTm="50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5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8E88CEA5-58C6-4C77-A675-C7F2BB8567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45059" name="Picture 4" descr="Picture35">
            <a:extLst>
              <a:ext uri="{FF2B5EF4-FFF2-40B4-BE49-F238E27FC236}">
                <a16:creationId xmlns:a16="http://schemas.microsoft.com/office/drawing/2014/main" xmlns="" id="{A58B9C61-6765-4BF2-B33A-42C28A6F187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304800"/>
            <a:ext cx="12192000" cy="7091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093" name="WordArt 5">
            <a:extLst>
              <a:ext uri="{FF2B5EF4-FFF2-40B4-BE49-F238E27FC236}">
                <a16:creationId xmlns:a16="http://schemas.microsoft.com/office/drawing/2014/main" xmlns="" id="{D2A60C2F-416C-4A5D-99EA-FC868C1FDC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1295400"/>
            <a:ext cx="5734050" cy="76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>
              <a:defRPr/>
            </a:pPr>
            <a:r>
              <a:rPr lang="en-US" sz="3600" b="1" u="sng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3600" b="1" u="sng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u="sng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3600" b="1" u="sng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 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3077" name="WordArt 6">
            <a:extLst>
              <a:ext uri="{FF2B5EF4-FFF2-40B4-BE49-F238E27FC236}">
                <a16:creationId xmlns:a16="http://schemas.microsoft.com/office/drawing/2014/main" xmlns="" id="{E2A5C0D3-881B-4FB1-89E1-7E7CEBB1006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2620963"/>
            <a:ext cx="7924800" cy="14176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417"/>
              </a:avLst>
            </a:prstTxWarp>
          </a:bodyPr>
          <a:lstStyle/>
          <a:p>
            <a:pPr algn="ctr"/>
            <a:r>
              <a:rPr lang="en-US" b="1" kern="10" dirty="0" err="1">
                <a:solidFill>
                  <a:srgbClr val="FF0000"/>
                </a:solidFill>
              </a:rPr>
              <a:t>Tìm</a:t>
            </a:r>
            <a:r>
              <a:rPr lang="en-US" b="1" kern="10" dirty="0">
                <a:solidFill>
                  <a:srgbClr val="FF0000"/>
                </a:solidFill>
              </a:rPr>
              <a:t> </a:t>
            </a:r>
            <a:r>
              <a:rPr lang="en-US" b="1" kern="10" dirty="0" err="1">
                <a:solidFill>
                  <a:srgbClr val="FF0000"/>
                </a:solidFill>
              </a:rPr>
              <a:t>hiểu</a:t>
            </a:r>
            <a:r>
              <a:rPr lang="en-US" b="1" kern="10" dirty="0">
                <a:solidFill>
                  <a:srgbClr val="FF0000"/>
                </a:solidFill>
              </a:rPr>
              <a:t> </a:t>
            </a:r>
            <a:r>
              <a:rPr lang="en-US" b="1" kern="10" dirty="0" err="1">
                <a:solidFill>
                  <a:srgbClr val="FF0000"/>
                </a:solidFill>
              </a:rPr>
              <a:t>bài</a:t>
            </a:r>
            <a:endParaRPr lang="en-US" b="1" kern="1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94"/>
    </mc:Choice>
    <mc:Fallback xmlns="">
      <p:transition spd="slow" advTm="121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CFF9860-DBFF-4DEA-8D57-80EAA8D64414}"/>
              </a:ext>
            </a:extLst>
          </p:cNvPr>
          <p:cNvSpPr txBox="1"/>
          <p:nvPr/>
        </p:nvSpPr>
        <p:spPr>
          <a:xfrm>
            <a:off x="1666875" y="1157289"/>
            <a:ext cx="104393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40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4000" b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40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vi-VN" sz="40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40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altLang="vi-VN" sz="4000" b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40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40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vi-VN" sz="4000" b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altLang="vi-VN" sz="40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40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4996" name="TextBox 5">
            <a:extLst>
              <a:ext uri="{FF2B5EF4-FFF2-40B4-BE49-F238E27FC236}">
                <a16:creationId xmlns:a16="http://schemas.microsoft.com/office/drawing/2014/main" xmlns="" id="{7A382D5C-6833-4B06-B08D-51AEE69AD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112963"/>
            <a:ext cx="9753600" cy="82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xmlns="" id="{3558AD20-A531-4F8E-9C2A-AAE90CD25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0" y="3162301"/>
            <a:ext cx="102171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09366FF-FA0F-47C5-B863-4352B622D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233863"/>
            <a:ext cx="9753600" cy="82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79"/>
    </mc:Choice>
    <mc:Fallback xmlns="">
      <p:transition spd="slow" advTm="348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8" name="Picture 14" descr="Cover">
            <a:extLst>
              <a:ext uri="{FF2B5EF4-FFF2-40B4-BE49-F238E27FC236}">
                <a16:creationId xmlns:a16="http://schemas.microsoft.com/office/drawing/2014/main" xmlns="" id="{F0EFB2BF-4CC0-4F89-863F-B2C3CB7D7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63" y="4192588"/>
            <a:ext cx="4652962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Cover">
            <a:extLst>
              <a:ext uri="{FF2B5EF4-FFF2-40B4-BE49-F238E27FC236}">
                <a16:creationId xmlns:a16="http://schemas.microsoft.com/office/drawing/2014/main" xmlns="" id="{A0C200C8-4FB0-4E79-9077-D26DA6CC9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6" y="4032250"/>
            <a:ext cx="4652962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Cover">
            <a:extLst>
              <a:ext uri="{FF2B5EF4-FFF2-40B4-BE49-F238E27FC236}">
                <a16:creationId xmlns:a16="http://schemas.microsoft.com/office/drawing/2014/main" xmlns="" id="{EC4C6EF0-F6E7-44B0-AC90-3E4BBBC34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8" y="3403600"/>
            <a:ext cx="3946436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Cover">
            <a:extLst>
              <a:ext uri="{FF2B5EF4-FFF2-40B4-BE49-F238E27FC236}">
                <a16:creationId xmlns:a16="http://schemas.microsoft.com/office/drawing/2014/main" xmlns="" id="{0A7EB0EE-025C-4543-8700-4324DC03B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0784">
            <a:off x="2973387" y="3446462"/>
            <a:ext cx="37782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0" descr="Cover">
            <a:extLst>
              <a:ext uri="{FF2B5EF4-FFF2-40B4-BE49-F238E27FC236}">
                <a16:creationId xmlns:a16="http://schemas.microsoft.com/office/drawing/2014/main" xmlns="" id="{FBFA60D0-0B02-463D-9125-E4B644799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2473325"/>
            <a:ext cx="4030662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9" descr="Cover">
            <a:extLst>
              <a:ext uri="{FF2B5EF4-FFF2-40B4-BE49-F238E27FC236}">
                <a16:creationId xmlns:a16="http://schemas.microsoft.com/office/drawing/2014/main" xmlns="" id="{7BA294F4-6808-4578-ACF2-F4DB59F3D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8" y="2185989"/>
            <a:ext cx="429736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 descr="Cover">
            <a:extLst>
              <a:ext uri="{FF2B5EF4-FFF2-40B4-BE49-F238E27FC236}">
                <a16:creationId xmlns:a16="http://schemas.microsoft.com/office/drawing/2014/main" xmlns="" id="{E8267D7A-6A5E-42E2-B32F-A090A16F7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4" y="1628775"/>
            <a:ext cx="3798799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7" descr="Cover">
            <a:extLst>
              <a:ext uri="{FF2B5EF4-FFF2-40B4-BE49-F238E27FC236}">
                <a16:creationId xmlns:a16="http://schemas.microsoft.com/office/drawing/2014/main" xmlns="" id="{190D5BDE-6322-41C7-B6C6-64C3DCCB5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2065339"/>
            <a:ext cx="3910012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6" descr="Cover">
            <a:extLst>
              <a:ext uri="{FF2B5EF4-FFF2-40B4-BE49-F238E27FC236}">
                <a16:creationId xmlns:a16="http://schemas.microsoft.com/office/drawing/2014/main" xmlns="" id="{4C88F3F0-60F6-48CA-923D-9B7467093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6" y="876300"/>
            <a:ext cx="3648074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5" descr="Cover">
            <a:extLst>
              <a:ext uri="{FF2B5EF4-FFF2-40B4-BE49-F238E27FC236}">
                <a16:creationId xmlns:a16="http://schemas.microsoft.com/office/drawing/2014/main" xmlns="" id="{89F6225F-A1C4-4F06-BE75-E0D623411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499">
            <a:off x="3657691" y="634209"/>
            <a:ext cx="3916362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4" descr="Cover">
            <a:extLst>
              <a:ext uri="{FF2B5EF4-FFF2-40B4-BE49-F238E27FC236}">
                <a16:creationId xmlns:a16="http://schemas.microsoft.com/office/drawing/2014/main" xmlns="" id="{D390B3A4-72FA-48AD-8D3E-606DCEB3B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95439"/>
            <a:ext cx="2559050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9CB05A7-790B-435B-9874-DFD0B3CA5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243264"/>
            <a:ext cx="762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100" b="1"/>
              <a:t>/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990"/>
    </mc:Choice>
    <mc:Fallback xmlns="">
      <p:transition spd="slow" advTm="589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xmlns="" id="{4DE470E2-C7A1-4173-9A7B-9F6BABE7C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1247503"/>
            <a:ext cx="94869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đ</a:t>
            </a:r>
            <a:r>
              <a:rPr lang="vi-VN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oạn 1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94C0F56-E736-4E39-BF77-8BB94F36C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1" y="2434045"/>
            <a:ext cx="1157369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vi-VN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 mơ của Cương trở thành thợ rèn để giúp đỡ mẹ.</a:t>
            </a:r>
            <a:endParaRPr lang="en-US" alt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24"/>
    </mc:Choice>
    <mc:Fallback xmlns="">
      <p:transition spd="slow" advTm="198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6">
            <a:extLst>
              <a:ext uri="{FF2B5EF4-FFF2-40B4-BE49-F238E27FC236}">
                <a16:creationId xmlns:a16="http://schemas.microsoft.com/office/drawing/2014/main" xmlns="" id="{080ECF47-11EA-48ED-85CA-FCC4D5B45FAE}"/>
              </a:ext>
            </a:extLst>
          </p:cNvPr>
          <p:cNvSpPr/>
          <p:nvPr/>
        </p:nvSpPr>
        <p:spPr>
          <a:xfrm>
            <a:off x="376808" y="2041687"/>
            <a:ext cx="3120303" cy="2611152"/>
          </a:xfrm>
          <a:prstGeom prst="rect">
            <a:avLst/>
          </a:prstGeom>
          <a:solidFill>
            <a:srgbClr val="77C571"/>
          </a:solidFill>
          <a:ln w="12700">
            <a:solidFill>
              <a:srgbClr val="77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en-US" altLang="zh-CN" sz="3999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</a:rPr>
              <a:t>NỘI QUY </a:t>
            </a:r>
          </a:p>
          <a:p>
            <a:pPr lvl="0" algn="ctr"/>
            <a:r>
              <a:rPr kumimoji="1" lang="en-US" altLang="zh-CN" sz="3999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</a:rPr>
              <a:t>THAM GIA </a:t>
            </a:r>
          </a:p>
          <a:p>
            <a:pPr lvl="0" algn="ctr"/>
            <a:r>
              <a:rPr kumimoji="1" lang="en-US" altLang="zh-CN" sz="3999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</a:rPr>
              <a:t>LỚP HỌC</a:t>
            </a:r>
          </a:p>
        </p:txBody>
      </p:sp>
      <p:grpSp>
        <p:nvGrpSpPr>
          <p:cNvPr id="4" name="组合 25">
            <a:extLst>
              <a:ext uri="{FF2B5EF4-FFF2-40B4-BE49-F238E27FC236}">
                <a16:creationId xmlns:a16="http://schemas.microsoft.com/office/drawing/2014/main" xmlns="" id="{40E443CA-7CDD-47F8-A655-1856D5D7C726}"/>
              </a:ext>
            </a:extLst>
          </p:cNvPr>
          <p:cNvGrpSpPr/>
          <p:nvPr/>
        </p:nvGrpSpPr>
        <p:grpSpPr>
          <a:xfrm>
            <a:off x="3851953" y="4652839"/>
            <a:ext cx="7319856" cy="970055"/>
            <a:chOff x="1491415" y="2292041"/>
            <a:chExt cx="8370267" cy="732230"/>
          </a:xfrm>
        </p:grpSpPr>
        <p:sp>
          <p:nvSpPr>
            <p:cNvPr id="5" name="_14">
              <a:extLst>
                <a:ext uri="{FF2B5EF4-FFF2-40B4-BE49-F238E27FC236}">
                  <a16:creationId xmlns:a16="http://schemas.microsoft.com/office/drawing/2014/main" xmlns="" id="{12A039FC-46B5-4E66-BF81-140096A7FA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1415" y="2292041"/>
              <a:ext cx="1123680" cy="73223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</a:ln>
            <a:effectLst/>
          </p:spPr>
          <p:txBody>
            <a:bodyPr vert="horz" wrap="square" lIns="91419" tIns="45709" rIns="91419" bIns="45709" numCol="1" anchor="ctr" anchorCtr="0" compatLnSpc="1"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/>
              <a:r>
                <a:rPr lang="en-US" altLang="zh-CN" sz="2799" b="1" spc="6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04</a:t>
              </a:r>
              <a:endParaRPr lang="zh-CN" altLang="zh-CN" sz="2799" b="1" spc="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" name="矩形 28">
              <a:extLst>
                <a:ext uri="{FF2B5EF4-FFF2-40B4-BE49-F238E27FC236}">
                  <a16:creationId xmlns:a16="http://schemas.microsoft.com/office/drawing/2014/main" xmlns="" id="{655B14A2-F37E-4B4A-AB3C-C4E6CC1C8D77}"/>
                </a:ext>
              </a:extLst>
            </p:cNvPr>
            <p:cNvSpPr/>
            <p:nvPr/>
          </p:nvSpPr>
          <p:spPr bwMode="auto">
            <a:xfrm>
              <a:off x="2952763" y="2450139"/>
              <a:ext cx="6908919" cy="5495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</a:bodyPr>
            <a:lstStyle/>
            <a:p>
              <a:pPr>
                <a:spcBef>
                  <a:spcPct val="50000"/>
                </a:spcBef>
              </a:pPr>
              <a:r>
                <a:rPr lang="en-US" sz="3199" dirty="0" err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ea typeface="Microsoft YaHei" panose="020B0503020204020204" pitchFamily="34" charset="-122"/>
                  <a:cs typeface="Times New Roman" panose="02020603050405020304" charset="0"/>
                </a:rPr>
                <a:t>Tự giác hoàn thành bài sau tiết học.</a:t>
              </a:r>
            </a:p>
          </p:txBody>
        </p:sp>
      </p:grpSp>
      <p:grpSp>
        <p:nvGrpSpPr>
          <p:cNvPr id="8" name="组合 22">
            <a:extLst>
              <a:ext uri="{FF2B5EF4-FFF2-40B4-BE49-F238E27FC236}">
                <a16:creationId xmlns:a16="http://schemas.microsoft.com/office/drawing/2014/main" xmlns="" id="{17096D7A-E7DA-4A1A-8ACD-088DE5C67531}"/>
              </a:ext>
            </a:extLst>
          </p:cNvPr>
          <p:cNvGrpSpPr/>
          <p:nvPr/>
        </p:nvGrpSpPr>
        <p:grpSpPr>
          <a:xfrm>
            <a:off x="3851954" y="3359007"/>
            <a:ext cx="8067078" cy="980213"/>
            <a:chOff x="1491415" y="2381173"/>
            <a:chExt cx="9224716" cy="732230"/>
          </a:xfrm>
        </p:grpSpPr>
        <p:sp>
          <p:nvSpPr>
            <p:cNvPr id="9" name="_14">
              <a:extLst>
                <a:ext uri="{FF2B5EF4-FFF2-40B4-BE49-F238E27FC236}">
                  <a16:creationId xmlns:a16="http://schemas.microsoft.com/office/drawing/2014/main" xmlns="" id="{EDD2F0F2-D1D7-464C-820E-148D0A0337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1415" y="2381173"/>
              <a:ext cx="1123680" cy="732230"/>
            </a:xfrm>
            <a:prstGeom prst="rect">
              <a:avLst/>
            </a:prstGeom>
            <a:solidFill>
              <a:srgbClr val="E68393"/>
            </a:solidFill>
            <a:ln w="9525">
              <a:noFill/>
              <a:miter lim="800000"/>
            </a:ln>
            <a:effectLst/>
          </p:spPr>
          <p:txBody>
            <a:bodyPr vert="horz" wrap="square" lIns="91419" tIns="45709" rIns="91419" bIns="45709" numCol="1" anchor="ctr" anchorCtr="0" compatLnSpc="1"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/>
              <a:r>
                <a:rPr lang="en-US" altLang="zh-CN" sz="2799" b="1" spc="6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03</a:t>
              </a:r>
              <a:endParaRPr lang="zh-CN" altLang="zh-CN" sz="2799" b="1" spc="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0" name="矩形 24">
              <a:extLst>
                <a:ext uri="{FF2B5EF4-FFF2-40B4-BE49-F238E27FC236}">
                  <a16:creationId xmlns:a16="http://schemas.microsoft.com/office/drawing/2014/main" xmlns="" id="{2E208E5E-0D4E-432F-849E-BB327CF59825}"/>
                </a:ext>
              </a:extLst>
            </p:cNvPr>
            <p:cNvSpPr/>
            <p:nvPr/>
          </p:nvSpPr>
          <p:spPr bwMode="auto">
            <a:xfrm>
              <a:off x="2952763" y="2449938"/>
              <a:ext cx="7763368" cy="5496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50000"/>
                </a:spcBef>
              </a:pPr>
              <a:r>
                <a:rPr lang="en-US" sz="3199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ea typeface="Microsoft YaHei" panose="020B0503020204020204" pitchFamily="34" charset="-122"/>
                  <a:cs typeface="Times New Roman" panose="02020603050405020304" charset="0"/>
                </a:rPr>
                <a:t>Thực hành theo yêu cầu của giáo viên.</a:t>
              </a:r>
            </a:p>
          </p:txBody>
        </p:sp>
      </p:grpSp>
      <p:grpSp>
        <p:nvGrpSpPr>
          <p:cNvPr id="12" name="组合 19">
            <a:extLst>
              <a:ext uri="{FF2B5EF4-FFF2-40B4-BE49-F238E27FC236}">
                <a16:creationId xmlns:a16="http://schemas.microsoft.com/office/drawing/2014/main" xmlns="" id="{57878482-1C8E-48ED-8C18-A0FC8CA0F1ED}"/>
              </a:ext>
            </a:extLst>
          </p:cNvPr>
          <p:cNvGrpSpPr/>
          <p:nvPr/>
        </p:nvGrpSpPr>
        <p:grpSpPr>
          <a:xfrm>
            <a:off x="3851954" y="2057558"/>
            <a:ext cx="8067711" cy="982753"/>
            <a:chOff x="1491415" y="2381173"/>
            <a:chExt cx="9225442" cy="732230"/>
          </a:xfrm>
        </p:grpSpPr>
        <p:sp>
          <p:nvSpPr>
            <p:cNvPr id="13" name="_14">
              <a:extLst>
                <a:ext uri="{FF2B5EF4-FFF2-40B4-BE49-F238E27FC236}">
                  <a16:creationId xmlns:a16="http://schemas.microsoft.com/office/drawing/2014/main" xmlns="" id="{E141FC88-E76E-4CD4-9380-DEB90EB410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1415" y="2381173"/>
              <a:ext cx="1123680" cy="732230"/>
            </a:xfrm>
            <a:prstGeom prst="rect">
              <a:avLst/>
            </a:prstGeom>
            <a:solidFill>
              <a:srgbClr val="56AFBC"/>
            </a:solidFill>
            <a:ln w="9525">
              <a:noFill/>
              <a:miter lim="800000"/>
            </a:ln>
            <a:effectLst/>
          </p:spPr>
          <p:txBody>
            <a:bodyPr vert="horz" wrap="square" lIns="91419" tIns="45709" rIns="91419" bIns="45709" numCol="1" anchor="ctr" anchorCtr="0" compatLnSpc="1"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/>
              <a:r>
                <a:rPr lang="en-US" altLang="zh-CN" sz="2799" b="1" spc="6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02</a:t>
              </a:r>
              <a:endParaRPr lang="zh-CN" altLang="zh-CN" sz="2799" b="1" spc="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4" name="矩形 21">
              <a:extLst>
                <a:ext uri="{FF2B5EF4-FFF2-40B4-BE49-F238E27FC236}">
                  <a16:creationId xmlns:a16="http://schemas.microsoft.com/office/drawing/2014/main" xmlns="" id="{63CBC66C-DE41-4FA8-A0DC-3CDBEA755D13}"/>
                </a:ext>
              </a:extLst>
            </p:cNvPr>
            <p:cNvSpPr/>
            <p:nvPr/>
          </p:nvSpPr>
          <p:spPr bwMode="auto">
            <a:xfrm>
              <a:off x="2952763" y="2450233"/>
              <a:ext cx="7764094" cy="5496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50000"/>
                </a:spcBef>
              </a:pPr>
              <a:r>
                <a:rPr lang="en-US" altLang="zh-CN" sz="3199" dirty="0" err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ea typeface="Microsoft YaHei" panose="020B0503020204020204" pitchFamily="34" charset="-122"/>
                  <a:cs typeface="Times New Roman" panose="02020603050405020304" charset="0"/>
                </a:rPr>
                <a:t>Tập trung lắng nghe, chủ động ghi chép.</a:t>
              </a:r>
            </a:p>
          </p:txBody>
        </p:sp>
      </p:grpSp>
      <p:grpSp>
        <p:nvGrpSpPr>
          <p:cNvPr id="15" name="组合 36">
            <a:extLst>
              <a:ext uri="{FF2B5EF4-FFF2-40B4-BE49-F238E27FC236}">
                <a16:creationId xmlns:a16="http://schemas.microsoft.com/office/drawing/2014/main" xmlns="" id="{DF6C9554-9D9F-4A38-8318-178585E3DD9B}"/>
              </a:ext>
            </a:extLst>
          </p:cNvPr>
          <p:cNvGrpSpPr/>
          <p:nvPr/>
        </p:nvGrpSpPr>
        <p:grpSpPr>
          <a:xfrm>
            <a:off x="3851953" y="834196"/>
            <a:ext cx="7737589" cy="887525"/>
            <a:chOff x="1491415" y="2359394"/>
            <a:chExt cx="5542066" cy="754009"/>
          </a:xfrm>
        </p:grpSpPr>
        <p:sp>
          <p:nvSpPr>
            <p:cNvPr id="16" name="_14">
              <a:extLst>
                <a:ext uri="{FF2B5EF4-FFF2-40B4-BE49-F238E27FC236}">
                  <a16:creationId xmlns:a16="http://schemas.microsoft.com/office/drawing/2014/main" xmlns="" id="{D39327F8-856F-4942-8D4E-6F2753C1C2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1415" y="2381523"/>
              <a:ext cx="703899" cy="731880"/>
            </a:xfrm>
            <a:prstGeom prst="rect">
              <a:avLst/>
            </a:prstGeom>
            <a:solidFill>
              <a:srgbClr val="77C571"/>
            </a:solidFill>
            <a:ln w="9525">
              <a:noFill/>
              <a:miter lim="800000"/>
            </a:ln>
            <a:effectLst/>
          </p:spPr>
          <p:txBody>
            <a:bodyPr vert="horz" wrap="square" lIns="91419" tIns="45709" rIns="91419" bIns="45709" numCol="1" anchor="ctr" anchorCtr="0" compatLnSpc="1"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/>
              <a:r>
                <a:rPr lang="en-US" altLang="zh-CN" sz="2799" b="1" spc="6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01</a:t>
              </a:r>
              <a:endParaRPr lang="zh-CN" altLang="zh-CN" sz="2799" b="1" spc="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7" name="矩形 38">
              <a:extLst>
                <a:ext uri="{FF2B5EF4-FFF2-40B4-BE49-F238E27FC236}">
                  <a16:creationId xmlns:a16="http://schemas.microsoft.com/office/drawing/2014/main" xmlns="" id="{EA4E6D04-4F9A-4134-8B06-B76AF1D8D02F}"/>
                </a:ext>
              </a:extLst>
            </p:cNvPr>
            <p:cNvSpPr/>
            <p:nvPr/>
          </p:nvSpPr>
          <p:spPr bwMode="auto">
            <a:xfrm>
              <a:off x="2407211" y="2453645"/>
              <a:ext cx="4626270" cy="5458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50000"/>
                </a:spcBef>
              </a:pPr>
              <a:r>
                <a:rPr lang="en-US" sz="2999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ea typeface="Microsoft YaHei" panose="020B0503020204020204" pitchFamily="34" charset="-122"/>
                  <a:cs typeface="Times New Roman" panose="02020603050405020304" charset="0"/>
                </a:rPr>
                <a:t>Chuẩn bị đầy đủ sách vở, đồ dùng</a:t>
              </a:r>
              <a:r>
                <a:rPr lang="en-US" sz="2000" dirty="0">
                  <a:solidFill>
                    <a:srgbClr val="77C57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.</a:t>
              </a:r>
            </a:p>
          </p:txBody>
        </p:sp>
        <p:sp>
          <p:nvSpPr>
            <p:cNvPr id="18" name="_14">
              <a:extLst>
                <a:ext uri="{FF2B5EF4-FFF2-40B4-BE49-F238E27FC236}">
                  <a16:creationId xmlns:a16="http://schemas.microsoft.com/office/drawing/2014/main" xmlns="" id="{EF858805-6DF3-48FD-A833-DFC39A3BCC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1415" y="2359394"/>
              <a:ext cx="703899" cy="731880"/>
            </a:xfrm>
            <a:prstGeom prst="rect">
              <a:avLst/>
            </a:prstGeom>
            <a:solidFill>
              <a:srgbClr val="77C571"/>
            </a:solidFill>
            <a:ln w="9525">
              <a:noFill/>
              <a:miter lim="800000"/>
            </a:ln>
            <a:effectLst/>
          </p:spPr>
          <p:txBody>
            <a:bodyPr vert="horz" wrap="square" lIns="91419" tIns="45709" rIns="91419" bIns="45709" numCol="1" anchor="ctr" anchorCtr="0" compatLnSpc="1"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/>
              <a:r>
                <a:rPr lang="en-US" altLang="zh-CN" sz="2799" b="1" spc="6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01</a:t>
              </a:r>
              <a:endParaRPr lang="zh-CN" altLang="zh-CN" sz="2799" b="1" spc="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420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99" advTm="19805">
        <p14:warp dir="in"/>
      </p:transition>
    </mc:Choice>
    <mc:Fallback xmlns="">
      <p:transition spd="slow" advTm="198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EA0C1B7-0D54-45BA-80BC-E5411D516479}"/>
              </a:ext>
            </a:extLst>
          </p:cNvPr>
          <p:cNvSpPr txBox="1"/>
          <p:nvPr/>
        </p:nvSpPr>
        <p:spPr>
          <a:xfrm>
            <a:off x="2171701" y="1164319"/>
            <a:ext cx="83153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40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4400" b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44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vi-VN" sz="44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44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(</a:t>
            </a:r>
            <a:r>
              <a:rPr lang="en-US" altLang="vi-VN" sz="4400" b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44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sz="44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44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4996" name="TextBox 5">
            <a:extLst>
              <a:ext uri="{FF2B5EF4-FFF2-40B4-BE49-F238E27FC236}">
                <a16:creationId xmlns:a16="http://schemas.microsoft.com/office/drawing/2014/main" xmlns="" id="{604BD150-7909-4E09-A58F-6AC4FEBC8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23" y="2190206"/>
            <a:ext cx="11586754" cy="30176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defRPr/>
            </a:pP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4.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Nhận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xét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cách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chuyện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hai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mẹ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con:</a:t>
            </a:r>
          </a:p>
          <a:p>
            <a:pPr marL="914400" indent="-914400" eaLnBrk="1" hangingPunct="1">
              <a:lnSpc>
                <a:spcPct val="150000"/>
              </a:lnSpc>
              <a:buFontTx/>
              <a:buAutoNum type="alphaLcParenR"/>
              <a:defRPr/>
            </a:pP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Cách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xưng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hô</a:t>
            </a:r>
            <a:endParaRPr lang="en-US" sz="4400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914400" indent="-914400" eaLnBrk="1" hangingPunct="1">
              <a:lnSpc>
                <a:spcPct val="150000"/>
              </a:lnSpc>
              <a:buFontTx/>
              <a:buAutoNum type="alphaLcParenR"/>
              <a:defRPr/>
            </a:pP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Cử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chỉ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trong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lúc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chuyện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97"/>
    </mc:Choice>
    <mc:Fallback xmlns="">
      <p:transition spd="slow" advTm="353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  <p:bldP spid="8499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>
            <a:extLst>
              <a:ext uri="{FF2B5EF4-FFF2-40B4-BE49-F238E27FC236}">
                <a16:creationId xmlns:a16="http://schemas.microsoft.com/office/drawing/2014/main" xmlns="" id="{295A71FD-EABC-4E4F-BC44-72A9F5D9A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51" y="441325"/>
            <a:ext cx="8637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4)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Nhận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xét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trò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chuyện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con:</a:t>
            </a:r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xmlns="" id="{9B8132EA-8D11-421C-868A-DC8EB990D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904" y="990601"/>
            <a:ext cx="47894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a) </a:t>
            </a:r>
            <a:r>
              <a:rPr lang="en-US" altLang="en-US" sz="3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xưng</a:t>
            </a:r>
            <a:r>
              <a:rPr lang="en-US" alt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hô</a:t>
            </a:r>
            <a:r>
              <a:rPr lang="en-US" alt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512" name="Text Box 8">
            <a:extLst>
              <a:ext uri="{FF2B5EF4-FFF2-40B4-BE49-F238E27FC236}">
                <a16:creationId xmlns:a16="http://schemas.microsoft.com/office/drawing/2014/main" xmlns="" id="{0D17ED6B-1463-443C-9B7A-03B5E1102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578" y="1639888"/>
            <a:ext cx="9218024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Cương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xưng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hô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mẹ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lễ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phép</a:t>
            </a:r>
            <a:r>
              <a:rPr lang="en-US" altLang="en-US" sz="3600" b="1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515" name="Text Box 11">
            <a:extLst>
              <a:ext uri="{FF2B5EF4-FFF2-40B4-BE49-F238E27FC236}">
                <a16:creationId xmlns:a16="http://schemas.microsoft.com/office/drawing/2014/main" xmlns="" id="{85535095-A31D-4D82-93DA-D27C266F3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578" y="2284414"/>
            <a:ext cx="111208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Mẹ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Cương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xưng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mẹ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gọi</a:t>
            </a:r>
            <a:r>
              <a:rPr lang="en-US" altLang="en-US" sz="3600" b="1" dirty="0"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dịu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dàng</a:t>
            </a:r>
            <a:r>
              <a:rPr lang="en-US" altLang="en-US" sz="3600" b="1" dirty="0"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âu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yếm</a:t>
            </a:r>
            <a:r>
              <a:rPr lang="en-US" altLang="en-US" sz="3600" b="1" dirty="0"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hiện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tình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cảm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mẹ</a:t>
            </a:r>
            <a:r>
              <a:rPr lang="en-US" altLang="en-US" sz="3600" b="1" dirty="0"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gia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đình</a:t>
            </a:r>
            <a:r>
              <a:rPr lang="en-US" altLang="en-US" sz="3600" b="1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1516" name="Text Box 12">
            <a:extLst>
              <a:ext uri="{FF2B5EF4-FFF2-40B4-BE49-F238E27FC236}">
                <a16:creationId xmlns:a16="http://schemas.microsoft.com/office/drawing/2014/main" xmlns="" id="{A01D24F1-2A2C-46E5-BA5B-DC049B889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692705"/>
            <a:ext cx="906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b) </a:t>
            </a:r>
            <a:r>
              <a:rPr lang="en-US" altLang="en-US" sz="3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Cử</a:t>
            </a:r>
            <a:r>
              <a:rPr lang="en-US" alt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chỉ</a:t>
            </a:r>
            <a:r>
              <a:rPr lang="en-US" alt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lúc</a:t>
            </a:r>
            <a:r>
              <a:rPr lang="en-US" alt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trò</a:t>
            </a:r>
            <a:r>
              <a:rPr lang="en-US" alt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chuyện</a:t>
            </a:r>
            <a:r>
              <a:rPr lang="en-US" alt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thân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mật</a:t>
            </a:r>
            <a:r>
              <a:rPr lang="en-US" altLang="en-US" sz="3600" b="1" dirty="0"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tình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cảm</a:t>
            </a:r>
            <a:endParaRPr lang="en-US" altLang="en-US" sz="3600" b="1" dirty="0">
              <a:cs typeface="Times New Roman" panose="02020603050405020304" pitchFamily="18" charset="0"/>
            </a:endParaRPr>
          </a:p>
        </p:txBody>
      </p:sp>
      <p:sp>
        <p:nvSpPr>
          <p:cNvPr id="21519" name="Text Box 15">
            <a:extLst>
              <a:ext uri="{FF2B5EF4-FFF2-40B4-BE49-F238E27FC236}">
                <a16:creationId xmlns:a16="http://schemas.microsoft.com/office/drawing/2014/main" xmlns="" id="{60B3B5FF-D538-4557-A578-BF7CE4E40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578" y="4369207"/>
            <a:ext cx="11120844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Cương</a:t>
            </a:r>
            <a:r>
              <a:rPr lang="en-US" altLang="en-US" sz="3600" b="1" dirty="0">
                <a:cs typeface="Times New Roman" panose="02020603050405020304" pitchFamily="18" charset="0"/>
              </a:rPr>
              <a:t>: Khi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mẹ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lý</a:t>
            </a:r>
            <a:r>
              <a:rPr lang="en-US" altLang="en-US" sz="3600" b="1" dirty="0">
                <a:cs typeface="Times New Roman" panose="02020603050405020304" pitchFamily="18" charset="0"/>
              </a:rPr>
              <a:t> do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phản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đối</a:t>
            </a:r>
            <a:r>
              <a:rPr lang="en-US" altLang="en-US" sz="3600" b="1" dirty="0"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nắm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tay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mẹ</a:t>
            </a:r>
            <a:r>
              <a:rPr lang="en-US" altLang="en-US" sz="3600" b="1" dirty="0"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nói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thiết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tha</a:t>
            </a:r>
            <a:r>
              <a:rPr lang="en-US" altLang="en-US" sz="3600" b="1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524" name="Text Box 20">
            <a:extLst>
              <a:ext uri="{FF2B5EF4-FFF2-40B4-BE49-F238E27FC236}">
                <a16:creationId xmlns:a16="http://schemas.microsoft.com/office/drawing/2014/main" xmlns="" id="{A574049E-E9B1-4BC3-B22D-BE23C7F6A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577" y="5638800"/>
            <a:ext cx="111208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Mẹ</a:t>
            </a:r>
            <a:r>
              <a:rPr lang="en-US" altLang="en-US" sz="3600" b="1" dirty="0">
                <a:cs typeface="Times New Roman" panose="02020603050405020304" pitchFamily="18" charset="0"/>
              </a:rPr>
              <a:t> :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Xoa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đầu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Cương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khi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thấy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Cương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biết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thương</a:t>
            </a:r>
            <a:r>
              <a:rPr lang="en-US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mẹ</a:t>
            </a:r>
            <a:endParaRPr lang="en-US" altLang="en-US" sz="3600" b="1" dirty="0"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44"/>
    </mc:Choice>
    <mc:Fallback xmlns="">
      <p:transition spd="slow" advTm="41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  <p:bldP spid="21512" grpId="0"/>
      <p:bldP spid="21515" grpId="0"/>
      <p:bldP spid="21516" grpId="0"/>
      <p:bldP spid="21519" grpId="0"/>
      <p:bldP spid="215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xmlns="" id="{88DC6ACA-45CD-4CEB-9BBD-7D5B9D868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99" y="1123497"/>
            <a:ext cx="1119486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5400" b="1" dirty="0">
                <a:solidFill>
                  <a:srgbClr val="FF0000"/>
                </a:solidFill>
                <a:latin typeface="+mj-lt"/>
              </a:rPr>
              <a:t>Nội dung của đoạn 2 là gì?</a:t>
            </a:r>
            <a:endParaRPr lang="en-US" altLang="en-US" sz="5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57C8E84-02EA-41BA-ABBD-7177BCDA2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99" y="2438400"/>
            <a:ext cx="1128631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0000FF"/>
                </a:solidFill>
              </a:rPr>
              <a:t>- </a:t>
            </a:r>
            <a:r>
              <a:rPr lang="vi-VN" altLang="en-US" sz="5400" b="1" dirty="0">
                <a:solidFill>
                  <a:srgbClr val="0000FF"/>
                </a:solidFill>
                <a:latin typeface="+mj-lt"/>
              </a:rPr>
              <a:t>Cương thuyết phục mẹ để mẹ hiểu và đồng ý với em.</a:t>
            </a:r>
            <a:endParaRPr lang="en-US" altLang="en-US" sz="5400" dirty="0">
              <a:solidFill>
                <a:srgbClr val="0000FF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12"/>
    </mc:Choice>
    <mc:Fallback xmlns="">
      <p:transition spd="slow" advTm="223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911B944-28AF-4A09-BEF0-6BA0ECB7A9AC}"/>
              </a:ext>
            </a:extLst>
          </p:cNvPr>
          <p:cNvSpPr txBox="1"/>
          <p:nvPr/>
        </p:nvSpPr>
        <p:spPr>
          <a:xfrm>
            <a:off x="-49160" y="1712525"/>
            <a:ext cx="125557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70C0"/>
                </a:solidFill>
              </a:rPr>
              <a:t>-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vi-VN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Cương thuyết phục mẹ để mẹ hiểu và đồng ý với em.</a:t>
            </a:r>
            <a:endParaRPr lang="en-US" alt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CEE7FB8-AE6D-495B-9124-CE432DA792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-1" y="806450"/>
            <a:ext cx="1255579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Ư</a:t>
            </a:r>
            <a:r>
              <a:rPr lang="vi-VN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 mơ của Cương trở thành thợ rèn để giúp đỡ mẹ.</a:t>
            </a:r>
            <a:endParaRPr lang="en-US" alt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A86BF9CF-9A5A-4703-ACE3-EF16F46AC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2" y="3132796"/>
            <a:ext cx="11717383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Cương ước mơ trở thành thợ rèn để kiếm sống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 phục mẹ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ghề nghiệp nào cũng đáng quý.</a:t>
            </a:r>
            <a:endParaRPr lang="en-US" altLang="en-US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05179C4A-1787-4F5A-9439-04341A4CC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255" y="2751392"/>
            <a:ext cx="1171738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252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26"/>
    </mc:Choice>
    <mc:Fallback xmlns="">
      <p:transition spd="slow" advTm="281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8E88CEA5-58C6-4C77-A675-C7F2BB8567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45059" name="Picture 4" descr="Picture35">
            <a:extLst>
              <a:ext uri="{FF2B5EF4-FFF2-40B4-BE49-F238E27FC236}">
                <a16:creationId xmlns:a16="http://schemas.microsoft.com/office/drawing/2014/main" xmlns="" id="{A58B9C61-6765-4BF2-B33A-42C28A6F187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304800"/>
            <a:ext cx="12192000" cy="7091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093" name="WordArt 5">
            <a:extLst>
              <a:ext uri="{FF2B5EF4-FFF2-40B4-BE49-F238E27FC236}">
                <a16:creationId xmlns:a16="http://schemas.microsoft.com/office/drawing/2014/main" xmlns="" id="{D2A60C2F-416C-4A5D-99EA-FC868C1FDC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1295400"/>
            <a:ext cx="5734050" cy="76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>
              <a:defRPr/>
            </a:pPr>
            <a:r>
              <a:rPr lang="en-US" sz="3600" b="1" u="sng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3600" b="1" u="sng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u="sng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3600" b="1" u="sng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3 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3077" name="WordArt 6">
            <a:extLst>
              <a:ext uri="{FF2B5EF4-FFF2-40B4-BE49-F238E27FC236}">
                <a16:creationId xmlns:a16="http://schemas.microsoft.com/office/drawing/2014/main" xmlns="" id="{E2A5C0D3-881B-4FB1-89E1-7E7CEBB1006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2620963"/>
            <a:ext cx="8686800" cy="14176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417"/>
              </a:avLst>
            </a:prstTxWarp>
          </a:bodyPr>
          <a:lstStyle/>
          <a:p>
            <a:pPr algn="ctr"/>
            <a:r>
              <a:rPr lang="en-US" b="1" kern="10" dirty="0" err="1">
                <a:solidFill>
                  <a:srgbClr val="FF0000"/>
                </a:solidFill>
              </a:rPr>
              <a:t>Luyện</a:t>
            </a:r>
            <a:r>
              <a:rPr lang="en-US" b="1" kern="10" dirty="0">
                <a:solidFill>
                  <a:srgbClr val="FF0000"/>
                </a:solidFill>
              </a:rPr>
              <a:t> </a:t>
            </a:r>
            <a:r>
              <a:rPr lang="en-US" b="1" kern="10" dirty="0" err="1">
                <a:solidFill>
                  <a:srgbClr val="FF0000"/>
                </a:solidFill>
              </a:rPr>
              <a:t>đọc</a:t>
            </a:r>
            <a:r>
              <a:rPr lang="en-US" b="1" kern="10" dirty="0">
                <a:solidFill>
                  <a:srgbClr val="FF0000"/>
                </a:solidFill>
              </a:rPr>
              <a:t> </a:t>
            </a:r>
            <a:r>
              <a:rPr lang="en-US" b="1" kern="10" dirty="0" err="1">
                <a:solidFill>
                  <a:srgbClr val="FF0000"/>
                </a:solidFill>
              </a:rPr>
              <a:t>diễn</a:t>
            </a:r>
            <a:r>
              <a:rPr lang="en-US" b="1" kern="10" dirty="0">
                <a:solidFill>
                  <a:srgbClr val="FF0000"/>
                </a:solidFill>
              </a:rPr>
              <a:t> </a:t>
            </a:r>
            <a:r>
              <a:rPr lang="en-US" b="1" kern="10" dirty="0" err="1">
                <a:solidFill>
                  <a:srgbClr val="FF0000"/>
                </a:solidFill>
              </a:rPr>
              <a:t>cảm</a:t>
            </a:r>
            <a:endParaRPr lang="en-US" b="1" kern="1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6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86"/>
    </mc:Choice>
    <mc:Fallback xmlns="">
      <p:transition spd="slow" advTm="122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7">
            <a:extLst>
              <a:ext uri="{FF2B5EF4-FFF2-40B4-BE49-F238E27FC236}">
                <a16:creationId xmlns:a16="http://schemas.microsoft.com/office/drawing/2014/main" xmlns="" id="{AA7BF0BD-2992-48FB-B58B-E9C81F33E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91798"/>
            <a:ext cx="4876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B5A5FC8-3AEE-4E93-BF6E-4E9C83E04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02" y="2157558"/>
            <a:ext cx="1196557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F066B6F-5760-48C4-A8FE-D859EA9B7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03" y="3672845"/>
            <a:ext cx="102586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nài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nỉ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ADFA03F-596A-47AC-87C8-834613114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03" y="4532814"/>
            <a:ext cx="1196557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spd="slow" advTm="17997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>
            <a:extLst>
              <a:ext uri="{FF2B5EF4-FFF2-40B4-BE49-F238E27FC236}">
                <a16:creationId xmlns:a16="http://schemas.microsoft.com/office/drawing/2014/main" xmlns="" id="{74C2EDE4-893A-4FDB-9E08-BE0340C3C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902" y="1025434"/>
            <a:ext cx="1167819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600" b="1" dirty="0">
                <a:solidFill>
                  <a:srgbClr val="0000FF"/>
                </a:solidFill>
                <a:latin typeface="+mj-lt"/>
              </a:rPr>
              <a:t>Cương thấy </a:t>
            </a:r>
            <a:r>
              <a:rPr lang="vi-VN" altLang="en-US" sz="3600" b="1" dirty="0">
                <a:solidFill>
                  <a:srgbClr val="FF0000"/>
                </a:solidFill>
                <a:latin typeface="+mj-lt"/>
              </a:rPr>
              <a:t>nghèn nghẹn </a:t>
            </a:r>
            <a:r>
              <a:rPr lang="vi-VN" altLang="en-US" sz="3600" b="1" dirty="0">
                <a:solidFill>
                  <a:srgbClr val="0000FF"/>
                </a:solidFill>
                <a:latin typeface="+mj-lt"/>
              </a:rPr>
              <a:t>ở cổ. Em nắm lấy tay mẹ,  </a:t>
            </a:r>
            <a:r>
              <a:rPr lang="vi-VN" altLang="en-US" sz="3600" b="1" dirty="0">
                <a:solidFill>
                  <a:srgbClr val="FF0000"/>
                </a:solidFill>
                <a:latin typeface="+mj-lt"/>
              </a:rPr>
              <a:t>thiết tha</a:t>
            </a:r>
            <a:r>
              <a:rPr lang="vi-VN" altLang="en-US" sz="3600" b="1" dirty="0">
                <a:solidFill>
                  <a:srgbClr val="0000FF"/>
                </a:solidFill>
                <a:latin typeface="+mj-lt"/>
              </a:rPr>
              <a:t>: </a:t>
            </a:r>
            <a:r>
              <a:rPr lang="vi-VN" altLang="en-US" sz="3600" b="1" dirty="0">
                <a:solidFill>
                  <a:srgbClr val="FF0000"/>
                </a:solidFill>
                <a:latin typeface="+mj-lt"/>
              </a:rPr>
              <a:t>//</a:t>
            </a:r>
            <a:endParaRPr lang="en-US" altLang="en-US" sz="3600" b="1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-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Mẹ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ơi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! </a:t>
            </a:r>
            <a:r>
              <a:rPr lang="en-US" altLang="en-US" sz="3600" b="1" dirty="0">
                <a:solidFill>
                  <a:srgbClr val="FF0000"/>
                </a:solidFill>
                <a:latin typeface="+mj-lt"/>
              </a:rPr>
              <a:t>//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Người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 ta ai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cũng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phải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có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một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nghề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. 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Làm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ruộng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 hay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buôn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bán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làm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thầy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 hay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làm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thợ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đều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+mj-lt"/>
              </a:rPr>
              <a:t>đáng</a:t>
            </a:r>
            <a:r>
              <a:rPr lang="en-US" altLang="en-US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+mj-lt"/>
              </a:rPr>
              <a:t>trọng</a:t>
            </a:r>
            <a:r>
              <a:rPr lang="en-US" altLang="en-US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như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nhau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.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Chỉ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những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 ai </a:t>
            </a:r>
            <a:r>
              <a:rPr lang="en-US" altLang="en-US" sz="3600" b="1" dirty="0" err="1">
                <a:solidFill>
                  <a:srgbClr val="FF0000"/>
                </a:solidFill>
                <a:latin typeface="+mj-lt"/>
              </a:rPr>
              <a:t>trộm</a:t>
            </a:r>
            <a:r>
              <a:rPr lang="en-US" altLang="en-US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+mj-lt"/>
              </a:rPr>
              <a:t>cắp</a:t>
            </a:r>
            <a:r>
              <a:rPr lang="en-US" altLang="en-US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hay </a:t>
            </a:r>
            <a:r>
              <a:rPr lang="en-US" altLang="en-US" sz="3600" b="1" dirty="0" err="1">
                <a:solidFill>
                  <a:srgbClr val="FF0000"/>
                </a:solidFill>
                <a:latin typeface="+mj-lt"/>
              </a:rPr>
              <a:t>ăn</a:t>
            </a:r>
            <a:r>
              <a:rPr lang="en-US" altLang="en-US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+mj-lt"/>
              </a:rPr>
              <a:t>bám</a:t>
            </a:r>
            <a:r>
              <a:rPr lang="en-US" altLang="en-US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mới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đáng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bị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coi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thường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  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Bất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giác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em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lại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nhớ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đến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ba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người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thợ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+mj-lt"/>
              </a:rPr>
              <a:t>/ </a:t>
            </a:r>
            <a:r>
              <a:rPr lang="en-US" altLang="en-US" sz="3600" b="1" dirty="0" err="1">
                <a:solidFill>
                  <a:srgbClr val="FF0000"/>
                </a:solidFill>
                <a:latin typeface="+mj-lt"/>
              </a:rPr>
              <a:t>nhễ</a:t>
            </a:r>
            <a:r>
              <a:rPr lang="en-US" altLang="en-US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+mj-lt"/>
              </a:rPr>
              <a:t>nhại</a:t>
            </a:r>
            <a:r>
              <a:rPr lang="en-US" altLang="en-US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mồ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hôi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mà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vui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vẻ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bên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tiếng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bễ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thổi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 “</a:t>
            </a:r>
            <a:r>
              <a:rPr lang="en-US" altLang="en-US" sz="3600" b="1" dirty="0" err="1">
                <a:solidFill>
                  <a:srgbClr val="FF0000"/>
                </a:solidFill>
                <a:latin typeface="+mj-lt"/>
              </a:rPr>
              <a:t>phì</a:t>
            </a:r>
            <a:r>
              <a:rPr lang="en-US" altLang="en-US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+mj-lt"/>
              </a:rPr>
              <a:t>phào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”, 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tiếng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búa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 con,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búa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lớn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+mj-lt"/>
              </a:rPr>
              <a:t>/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theo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nhau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đập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 “</a:t>
            </a:r>
            <a:r>
              <a:rPr lang="en-US" altLang="en-US" sz="3600" b="1" dirty="0" err="1">
                <a:solidFill>
                  <a:srgbClr val="FF0000"/>
                </a:solidFill>
                <a:latin typeface="+mj-lt"/>
              </a:rPr>
              <a:t>cúc</a:t>
            </a:r>
            <a:r>
              <a:rPr lang="en-US" altLang="en-US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+mj-lt"/>
              </a:rPr>
              <a:t>cắc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” </a:t>
            </a:r>
            <a:r>
              <a:rPr lang="en-US" altLang="en-US" sz="3600" b="1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và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những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tàn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lửa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đỏ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hồng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+mj-lt"/>
              </a:rPr>
              <a:t>bắn</a:t>
            </a:r>
            <a:r>
              <a:rPr lang="en-US" altLang="en-US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+mj-lt"/>
              </a:rPr>
              <a:t>tóe</a:t>
            </a:r>
            <a:r>
              <a:rPr lang="en-US" altLang="en-US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lên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+mj-lt"/>
              </a:rPr>
              <a:t>/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như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khi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đốt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cây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+mj-lt"/>
              </a:rPr>
              <a:t>bông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11"/>
    </mc:Choice>
    <mc:Fallback xmlns="">
      <p:transition spd="slow" advTm="1841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b-f30-zpg.zdn.vn/5969845647167497549/a1595afdfa8a06d45f9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0"/>
            <a:ext cx="13182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DC5C103-3477-413D-B8A4-846DBCBF23A5}"/>
              </a:ext>
            </a:extLst>
          </p:cNvPr>
          <p:cNvSpPr/>
          <p:nvPr/>
        </p:nvSpPr>
        <p:spPr>
          <a:xfrm>
            <a:off x="2070100" y="2804077"/>
            <a:ext cx="8178800" cy="2917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algn="just">
              <a:spcBef>
                <a:spcPct val="20000"/>
              </a:spcBef>
              <a:buFontTx/>
              <a:buChar char="-"/>
              <a:defRPr/>
            </a:pPr>
            <a:r>
              <a:rPr lang="en-US" sz="3400" b="1" dirty="0" err="1">
                <a:solidFill>
                  <a:srgbClr val="002060"/>
                </a:solidFill>
                <a:latin typeface="Times New Roman" pitchFamily="18" charset="0"/>
              </a:rPr>
              <a:t>Hoàn</a:t>
            </a:r>
            <a:r>
              <a:rPr lang="en-US" sz="3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itchFamily="18" charset="0"/>
              </a:rPr>
              <a:t>thành</a:t>
            </a:r>
            <a:r>
              <a:rPr lang="en-US" sz="3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itchFamily="18" charset="0"/>
              </a:rPr>
              <a:t>phiếu</a:t>
            </a:r>
            <a:r>
              <a:rPr lang="en-US" sz="3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3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itchFamily="18" charset="0"/>
              </a:rPr>
              <a:t>tập</a:t>
            </a:r>
            <a:endParaRPr lang="en-US" sz="34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marL="457189" indent="-457189" algn="just">
              <a:spcBef>
                <a:spcPct val="20000"/>
              </a:spcBef>
              <a:buFontTx/>
              <a:buChar char="-"/>
              <a:defRPr/>
            </a:pPr>
            <a:r>
              <a:rPr lang="en-US" sz="3400" b="1" dirty="0" err="1">
                <a:solidFill>
                  <a:srgbClr val="002060"/>
                </a:solidFill>
                <a:latin typeface="Times New Roman" pitchFamily="18" charset="0"/>
              </a:rPr>
              <a:t>Đọc</a:t>
            </a:r>
            <a:r>
              <a:rPr lang="en-US" sz="3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itchFamily="18" charset="0"/>
              </a:rPr>
              <a:t>lại</a:t>
            </a:r>
            <a:r>
              <a:rPr lang="en-US" sz="3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3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itchFamily="18" charset="0"/>
              </a:rPr>
              <a:t>tập</a:t>
            </a:r>
            <a:r>
              <a:rPr lang="en-US" sz="3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itchFamily="18" charset="0"/>
              </a:rPr>
              <a:t>đọc</a:t>
            </a:r>
            <a:r>
              <a:rPr lang="en-US" sz="3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itchFamily="18" charset="0"/>
              </a:rPr>
              <a:t>nhiều</a:t>
            </a:r>
            <a:r>
              <a:rPr lang="en-US" sz="3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itchFamily="18" charset="0"/>
              </a:rPr>
              <a:t>lần</a:t>
            </a:r>
            <a:r>
              <a:rPr lang="en-US" sz="3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itchFamily="18" charset="0"/>
              </a:rPr>
              <a:t>cho</a:t>
            </a:r>
            <a:r>
              <a:rPr lang="en-US" sz="3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itchFamily="18" charset="0"/>
              </a:rPr>
              <a:t>người</a:t>
            </a:r>
            <a:r>
              <a:rPr lang="en-US" sz="3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itchFamily="18" charset="0"/>
              </a:rPr>
              <a:t>thân</a:t>
            </a:r>
            <a:r>
              <a:rPr lang="en-US" sz="34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3400" b="1" dirty="0" err="1">
                <a:solidFill>
                  <a:srgbClr val="002060"/>
                </a:solidFill>
                <a:latin typeface="Times New Roman" pitchFamily="18" charset="0"/>
              </a:rPr>
              <a:t>bạn</a:t>
            </a:r>
            <a:r>
              <a:rPr lang="en-US" sz="3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itchFamily="18" charset="0"/>
              </a:rPr>
              <a:t>bè</a:t>
            </a:r>
            <a:r>
              <a:rPr lang="en-US" sz="3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itchFamily="18" charset="0"/>
              </a:rPr>
              <a:t>nghe</a:t>
            </a:r>
            <a:r>
              <a:rPr lang="en-US" sz="3400" b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 marL="457189" indent="-457189" algn="just">
              <a:spcBef>
                <a:spcPct val="20000"/>
              </a:spcBef>
              <a:buFontTx/>
              <a:buChar char="-"/>
              <a:defRPr/>
            </a:pPr>
            <a:r>
              <a:rPr lang="en-US" sz="3400" b="1" dirty="0" err="1">
                <a:solidFill>
                  <a:srgbClr val="002060"/>
                </a:solidFill>
                <a:latin typeface="Times New Roman" pitchFamily="18" charset="0"/>
              </a:rPr>
              <a:t>Đọc</a:t>
            </a:r>
            <a:r>
              <a:rPr lang="en-US" sz="3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itchFamily="18" charset="0"/>
              </a:rPr>
              <a:t>tìm</a:t>
            </a:r>
            <a:r>
              <a:rPr lang="en-US" sz="3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itchFamily="18" charset="0"/>
              </a:rPr>
              <a:t>hiểu</a:t>
            </a:r>
            <a:r>
              <a:rPr lang="en-US" sz="3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itchFamily="18" charset="0"/>
              </a:rPr>
              <a:t>nội</a:t>
            </a:r>
            <a:r>
              <a:rPr lang="en-US" sz="3400" b="1" dirty="0">
                <a:solidFill>
                  <a:srgbClr val="002060"/>
                </a:solidFill>
                <a:latin typeface="Times New Roman" pitchFamily="18" charset="0"/>
              </a:rPr>
              <a:t> dung </a:t>
            </a:r>
            <a:r>
              <a:rPr lang="en-US" sz="3400" b="1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3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3400" b="1">
                <a:solidFill>
                  <a:srgbClr val="002060"/>
                </a:solidFill>
                <a:latin typeface="Times New Roman" pitchFamily="18" charset="0"/>
              </a:rPr>
              <a:t>: Điều</a:t>
            </a:r>
            <a:r>
              <a:rPr lang="en-US" sz="3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itchFamily="18" charset="0"/>
              </a:rPr>
              <a:t>ước</a:t>
            </a:r>
            <a:r>
              <a:rPr lang="en-US" sz="3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3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Times New Roman" pitchFamily="18" charset="0"/>
              </a:rPr>
              <a:t>vua</a:t>
            </a:r>
            <a:r>
              <a:rPr lang="en-US" sz="3400" b="1" dirty="0">
                <a:solidFill>
                  <a:srgbClr val="002060"/>
                </a:solidFill>
                <a:latin typeface="Times New Roman" pitchFamily="18" charset="0"/>
              </a:rPr>
              <a:t> Mi-</a:t>
            </a:r>
            <a:r>
              <a:rPr lang="en-US" sz="3400" b="1" dirty="0" err="1">
                <a:solidFill>
                  <a:srgbClr val="002060"/>
                </a:solidFill>
                <a:latin typeface="Times New Roman" pitchFamily="18" charset="0"/>
              </a:rPr>
              <a:t>đát</a:t>
            </a:r>
            <a:endParaRPr lang="en-US" sz="3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8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60"/>
    </mc:Choice>
    <mc:Fallback xmlns="">
      <p:transition spd="slow" advTm="1476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goc-anh">
            <a:extLst>
              <a:ext uri="{FF2B5EF4-FFF2-40B4-BE49-F238E27FC236}">
                <a16:creationId xmlns:a16="http://schemas.microsoft.com/office/drawing/2014/main" xmlns="" id="{123E8728-4CAA-4B4B-93F7-1F4EAF74C0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4343400"/>
          </a:xfrm>
          <a:prstGeom prst="rect">
            <a:avLst/>
          </a:prstGeom>
          <a:noFill/>
          <a:ln w="3175">
            <a:solidFill>
              <a:schemeClr val="accent3"/>
            </a:solidFill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16E2227-05B0-4645-8D74-87E99D34A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03814"/>
            <a:ext cx="12191999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Bức tranh vẽ một cậu bé đang nói chuyện với mẹ. Sau lưng cậu là hình ảnh một lò rèn. Ở đó có những người thợ đang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việc.</a:t>
            </a:r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2BBFF77-F23A-4643-A499-E7541444F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2014" y="4457701"/>
            <a:ext cx="4230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16"/>
    </mc:Choice>
    <mc:Fallback xmlns="">
      <p:transition spd="slow" advTm="336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F4E9A0-4891-46D1-B372-0A9405FA153B}"/>
              </a:ext>
            </a:extLst>
          </p:cNvPr>
          <p:cNvSpPr txBox="1">
            <a:spLocks/>
          </p:cNvSpPr>
          <p:nvPr/>
        </p:nvSpPr>
        <p:spPr>
          <a:xfrm>
            <a:off x="2057400" y="681567"/>
            <a:ext cx="7162800" cy="690033"/>
          </a:xfrm>
          <a:prstGeom prst="rect">
            <a:avLst/>
          </a:prstGeom>
        </p:spPr>
        <p:txBody>
          <a:bodyPr lIns="121891" tIns="60945" rIns="121891" bIns="60945" anchor="ctr"/>
          <a:lstStyle/>
          <a:p>
            <a:pPr algn="ctr">
              <a:defRPr/>
            </a:pPr>
            <a:r>
              <a:rPr lang="en-US" sz="6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3D44E6E-2212-483F-A59E-4CB43AD0B758}"/>
              </a:ext>
            </a:extLst>
          </p:cNvPr>
          <p:cNvSpPr txBox="1">
            <a:spLocks/>
          </p:cNvSpPr>
          <p:nvPr/>
        </p:nvSpPr>
        <p:spPr bwMode="auto">
          <a:xfrm>
            <a:off x="0" y="1981200"/>
            <a:ext cx="11201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1" tIns="60945" rIns="121891" bIns="60945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defRPr/>
            </a:pPr>
            <a:r>
              <a:rPr lang="vi-VN" sz="5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 diễn cảm bài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vi-VN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Hiểu ý nghĩa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vi-VN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-Trả lời được các câu hỏi trong SGK</a:t>
            </a:r>
            <a:r>
              <a:rPr lang="vi-VN" sz="4800" dirty="0">
                <a:solidFill>
                  <a:srgbClr val="002060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53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99" advTm="24417">
        <p14:warp dir="in"/>
      </p:transition>
    </mc:Choice>
    <mc:Fallback xmlns="">
      <p:transition spd="slow" advTm="244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xmlns="" id="{37D50AEB-7E9D-407D-8E71-2794B20F0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03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6">
            <a:extLst>
              <a:ext uri="{FF2B5EF4-FFF2-40B4-BE49-F238E27FC236}">
                <a16:creationId xmlns:a16="http://schemas.microsoft.com/office/drawing/2014/main" xmlns="" id="{093D2DC7-1D9E-4695-9253-5B9055421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981200"/>
            <a:ext cx="111252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5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Hoạt</a:t>
            </a:r>
            <a:r>
              <a:rPr lang="en-US" altLang="en-US" sz="5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động</a:t>
            </a:r>
            <a:r>
              <a:rPr lang="en-US" altLang="en-US" sz="5400" dirty="0">
                <a:solidFill>
                  <a:srgbClr val="0000CC"/>
                </a:solidFill>
                <a:latin typeface="Times New Roman" panose="02020603050405020304" pitchFamily="18" charset="0"/>
              </a:rPr>
              <a:t> 1 : </a:t>
            </a:r>
            <a:r>
              <a:rPr lang="en-US" altLang="en-US" sz="5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5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đọc</a:t>
            </a:r>
            <a:endParaRPr lang="en-US" altLang="en-US" sz="54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5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Hoạt</a:t>
            </a:r>
            <a:r>
              <a:rPr lang="en-US" altLang="en-US" sz="5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động</a:t>
            </a:r>
            <a:r>
              <a:rPr lang="en-US" altLang="en-US" sz="5400" dirty="0">
                <a:solidFill>
                  <a:srgbClr val="0000CC"/>
                </a:solidFill>
                <a:latin typeface="Times New Roman" panose="02020603050405020304" pitchFamily="18" charset="0"/>
              </a:rPr>
              <a:t> 2 : </a:t>
            </a:r>
            <a:r>
              <a:rPr lang="en-US" altLang="en-US" sz="5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5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5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endParaRPr lang="en-US" altLang="en-US" sz="54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5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Hoạt</a:t>
            </a:r>
            <a:r>
              <a:rPr lang="en-US" altLang="en-US" sz="5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động</a:t>
            </a:r>
            <a:r>
              <a:rPr lang="en-US" altLang="en-US" sz="5400" dirty="0">
                <a:solidFill>
                  <a:srgbClr val="0000CC"/>
                </a:solidFill>
                <a:latin typeface="Times New Roman" panose="02020603050405020304" pitchFamily="18" charset="0"/>
              </a:rPr>
              <a:t> 3 : </a:t>
            </a:r>
            <a:r>
              <a:rPr lang="en-US" altLang="en-US" sz="5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5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5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en-US" sz="5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cảm</a:t>
            </a:r>
            <a:endParaRPr lang="en-US" altLang="en-US" sz="54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xmlns="" id="{535BB4A4-DFEC-4E1B-A257-26DD735372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838200"/>
            <a:ext cx="8181110" cy="817418"/>
          </a:xfrm>
          <a:noFill/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5050"/>
                </a:solidFill>
              </a:rPr>
              <a:t>CÁC HOẠT ĐỘNG HỌC TẬP</a:t>
            </a:r>
          </a:p>
        </p:txBody>
      </p:sp>
    </p:spTree>
  </p:cSld>
  <p:clrMapOvr>
    <a:masterClrMapping/>
  </p:clrMapOvr>
  <p:transition advTm="1504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89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8E88CEA5-58C6-4C77-A675-C7F2BB8567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45059" name="Picture 4" descr="Picture35">
            <a:extLst>
              <a:ext uri="{FF2B5EF4-FFF2-40B4-BE49-F238E27FC236}">
                <a16:creationId xmlns:a16="http://schemas.microsoft.com/office/drawing/2014/main" xmlns="" id="{A58B9C61-6765-4BF2-B33A-42C28A6F187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233363"/>
            <a:ext cx="12192000" cy="7091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093" name="WordArt 5">
            <a:extLst>
              <a:ext uri="{FF2B5EF4-FFF2-40B4-BE49-F238E27FC236}">
                <a16:creationId xmlns:a16="http://schemas.microsoft.com/office/drawing/2014/main" xmlns="" id="{D2A60C2F-416C-4A5D-99EA-FC868C1FDC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1295400"/>
            <a:ext cx="5734050" cy="76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>
              <a:defRPr/>
            </a:pPr>
            <a:r>
              <a:rPr lang="en-US" sz="3600" b="1" u="sng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3600" b="1" u="sng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u="sng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3600" b="1" u="sng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 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3077" name="WordArt 6">
            <a:extLst>
              <a:ext uri="{FF2B5EF4-FFF2-40B4-BE49-F238E27FC236}">
                <a16:creationId xmlns:a16="http://schemas.microsoft.com/office/drawing/2014/main" xmlns="" id="{E2A5C0D3-881B-4FB1-89E1-7E7CEBB1006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2438400"/>
            <a:ext cx="7924800" cy="14176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417"/>
              </a:avLst>
            </a:prstTxWarp>
          </a:bodyPr>
          <a:lstStyle/>
          <a:p>
            <a:pPr algn="ctr"/>
            <a:r>
              <a:rPr lang="en-US" b="1" kern="10" dirty="0" err="1">
                <a:solidFill>
                  <a:srgbClr val="FF0000"/>
                </a:solidFill>
              </a:rPr>
              <a:t>Luyện</a:t>
            </a:r>
            <a:r>
              <a:rPr lang="en-US" b="1" kern="10" dirty="0">
                <a:solidFill>
                  <a:srgbClr val="FF0000"/>
                </a:solidFill>
              </a:rPr>
              <a:t> </a:t>
            </a:r>
            <a:r>
              <a:rPr lang="en-US" b="1" kern="10" dirty="0" err="1">
                <a:solidFill>
                  <a:srgbClr val="FF0000"/>
                </a:solidFill>
              </a:rPr>
              <a:t>đọc</a:t>
            </a:r>
            <a:r>
              <a:rPr lang="en-US" b="1" kern="1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6" name="WordArt 6">
            <a:extLst>
              <a:ext uri="{FF2B5EF4-FFF2-40B4-BE49-F238E27FC236}">
                <a16:creationId xmlns:a16="http://schemas.microsoft.com/office/drawing/2014/main" xmlns="" id="{48CBD59A-6709-48F9-BFBC-7720A3C599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33800" y="2971800"/>
            <a:ext cx="3962400" cy="2286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417"/>
              </a:avLst>
            </a:prstTxWarp>
          </a:bodyPr>
          <a:lstStyle/>
          <a:p>
            <a:pPr algn="ctr"/>
            <a:endParaRPr lang="en-US" b="1" kern="10" dirty="0">
              <a:solidFill>
                <a:srgbClr val="FF0000"/>
              </a:solidFill>
            </a:endParaRPr>
          </a:p>
          <a:p>
            <a:pPr algn="ctr"/>
            <a:r>
              <a:rPr lang="en-US" b="1" kern="10" dirty="0">
                <a:solidFill>
                  <a:srgbClr val="0070C0"/>
                </a:solidFill>
              </a:rPr>
              <a:t>SGK/85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29"/>
    </mc:Choice>
    <mc:Fallback xmlns="">
      <p:transition spd="slow" advTm="17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473200" y="13970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4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4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GB" sz="4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44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GB" sz="4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4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GB" sz="44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0" y="994093"/>
            <a:ext cx="12192000" cy="51214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ngỏ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ã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mồn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Con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Ai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xui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Th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con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ã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ứa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… Con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</a:p>
        </p:txBody>
      </p:sp>
    </p:spTree>
  </p:cSld>
  <p:clrMapOvr>
    <a:masterClrMapping/>
  </p:clrMapOvr>
  <p:transition spd="med" advTm="4204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78658" y="919162"/>
            <a:ext cx="11995356" cy="541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1400" dirty="0"/>
              <a:t>     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ã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ộng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ầu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Con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Nh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sang.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 con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ầy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nghèn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nghẹn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ng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ai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ều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áng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cắp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áng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ến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nhễ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nhại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bễ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phào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búa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búa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ập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cắc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ỏ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tóe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ốt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                          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Nam Cao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</a:t>
            </a:r>
            <a:endParaRPr lang="en-GB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069814"/>
      </p:ext>
    </p:extLst>
  </p:cSld>
  <p:clrMapOvr>
    <a:masterClrMapping/>
  </p:clrMapOvr>
  <p:transition spd="med" advTm="61602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>
            <a:extLst>
              <a:ext uri="{FF2B5EF4-FFF2-40B4-BE49-F238E27FC236}">
                <a16:creationId xmlns:a16="http://schemas.microsoft.com/office/drawing/2014/main" xmlns="" id="{6854FD6C-A027-4FB4-B978-94228429B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901" y="550272"/>
            <a:ext cx="11469188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vi-VN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 thợ rèn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8" name="Picture 2">
            <a:extLst>
              <a:ext uri="{FF2B5EF4-FFF2-40B4-BE49-F238E27FC236}">
                <a16:creationId xmlns:a16="http://schemas.microsoft.com/office/drawing/2014/main" xmlns="" id="{E5BB13D6-3BCE-42A9-8E02-BCB0FA53D7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554" y="2320287"/>
            <a:ext cx="8134759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5702D5AE-54D3-49E9-840B-D920FB37E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406" y="1068543"/>
            <a:ext cx="11469188" cy="1570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nghề mà những người thợ dùng tài khéo léo và sức lực của đôi tay để rèn sắt (kim loại) thành các dụng cụ như: dao, liềm, cuốc, xẻng,...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17"/>
    </mc:Choice>
    <mc:Fallback xmlns="">
      <p:transition spd="slow" advTm="326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12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4.3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4.6|4.8|2.2|3.4|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4.9|2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1295</Words>
  <Application>Microsoft Office PowerPoint</Application>
  <PresentationFormat>Widescreen</PresentationFormat>
  <Paragraphs>120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Microsoft YaHei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CÁC HOẠT ĐỘNG HỌC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NHIỆM VỤ CỦA TIẾT HỌC:</dc:title>
  <dc:creator>HP</dc:creator>
  <cp:lastModifiedBy>Ngô Hoàng Ngọc Hường</cp:lastModifiedBy>
  <cp:revision>35</cp:revision>
  <dcterms:created xsi:type="dcterms:W3CDTF">2021-09-09T03:53:40Z</dcterms:created>
  <dcterms:modified xsi:type="dcterms:W3CDTF">2022-03-28T08:33:31Z</dcterms:modified>
</cp:coreProperties>
</file>