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97" r:id="rId2"/>
    <p:sldMasterId id="2147483709" r:id="rId3"/>
  </p:sldMasterIdLst>
  <p:sldIdLst>
    <p:sldId id="274" r:id="rId4"/>
    <p:sldId id="286" r:id="rId5"/>
    <p:sldId id="299" r:id="rId6"/>
    <p:sldId id="291" r:id="rId7"/>
    <p:sldId id="292" r:id="rId8"/>
    <p:sldId id="293" r:id="rId9"/>
    <p:sldId id="294" r:id="rId10"/>
    <p:sldId id="264" r:id="rId11"/>
    <p:sldId id="297" r:id="rId12"/>
    <p:sldId id="298" r:id="rId13"/>
    <p:sldId id="300" r:id="rId14"/>
    <p:sldId id="27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6ED"/>
    <a:srgbClr val="CC00CC"/>
    <a:srgbClr val="CC0099"/>
    <a:srgbClr val="000000"/>
    <a:srgbClr val="990099"/>
    <a:srgbClr val="E7F4F5"/>
    <a:srgbClr val="FF0000"/>
    <a:srgbClr val="76A3D4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138" y="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65D16-26E3-4B49-8B7A-583356F9C4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40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A6751-4A1F-402D-9877-7D1588CA2F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970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66495-0BCE-4D15-A74A-DA788D50F6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501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FFEDB-022B-403A-9625-A49D578C6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26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38F656-FB4A-4775-A7F7-7D7D1316A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844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E2296-1F33-445B-851E-566A2B1CF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6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9441A-5787-418C-994E-A74B86AD3D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924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C2EC4-B1E3-469F-B959-8D0C284EC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34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00926C-E28A-4A52-BA3E-D39F4FBDE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553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5767A-19F2-4CCB-ADDB-8864688D28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6942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5CA9D-1FE3-472B-A0AA-CA18E0D2BA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1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076E4-0C5A-446C-8639-B3E7C52675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630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A4CBA7-6928-4D70-8F64-A29682A15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6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882A1F-D361-4C9C-A250-2796495DC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8854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E15E7-C019-4E32-A598-59C5928770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6632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3CCA9-2738-44DD-AB1A-D38BE70448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0569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3FBBA-7249-4E7A-A28F-90AC049632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9929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37476-E8C2-41E5-A77A-2E5633F2B5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8503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7D48C-C78C-4C4E-B277-EC50F1C40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8060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A3F28-18B4-4F8B-968D-F1159F514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5693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D763B-266C-42E8-B291-BE8F752C6E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6870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2CBEF-26C3-4E74-AF7A-A2A2F82DCB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8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DD723-989F-45C0-90CA-8C1498B759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111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ABE4C-99D9-498A-883F-62432F6B0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3190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C70C4-B28B-43E6-84F0-0EB2AF06C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1681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451680-ECF3-4F87-B25C-F034B46803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5804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F1E16-9028-40C0-9D72-2F7A73E4A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95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D5DF1-33E7-4DC1-BED2-D6CA06187C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6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314BD-2732-4EFA-881D-168EC1E7B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314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32787-12CF-4326-8CCA-652C6D08ED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9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3BCE3-BA13-4AA1-A99C-6483233F4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30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86661-521C-40B0-851E-2C104B4CE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87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A36FDF-5453-4A45-8D06-D8A9D7E0FA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29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8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E95DC9-78A1-4FA7-A189-E7AEFD2462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8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435FE1E8-8F2F-4FB2-BBAB-2B70C9FCA3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8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493B4B65-E26E-4022-8B26-4E8E695CDE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62000" y="3276600"/>
            <a:ext cx="7772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HÀNG VÀ LỚP</a:t>
            </a: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2286000" y="1752600"/>
            <a:ext cx="4800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TOÁN- LỚP 4</a:t>
            </a:r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6324600"/>
            <a:ext cx="86455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32249" y="536572"/>
            <a:ext cx="1630362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dist="35921" dir="2700000" algn="ctr" rotWithShape="0">
              <a:srgbClr val="99FFCC"/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 err="1">
                <a:solidFill>
                  <a:srgbClr val="0000FF"/>
                </a:solidFill>
                <a:latin typeface="+mj-lt"/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  <a:latin typeface="+mj-lt"/>
              </a:rPr>
              <a:t> 3: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896083" y="536572"/>
            <a:ext cx="6915668" cy="70802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dist="35921" dir="2700000" algn="ctr" rotWithShape="0">
              <a:srgbClr val="99FFCC"/>
            </a:outer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Viết</a:t>
            </a:r>
            <a:r>
              <a:rPr lang="en-US" altLang="en-US" sz="4000" b="1" dirty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mỗi</a:t>
            </a:r>
            <a:r>
              <a:rPr lang="en-US" altLang="en-US" sz="4000" b="1" dirty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số</a:t>
            </a:r>
            <a:r>
              <a:rPr lang="en-US" altLang="en-US" sz="4000" b="1" dirty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sau</a:t>
            </a:r>
            <a:r>
              <a:rPr lang="en-US" altLang="en-US" sz="4000" b="1" dirty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thành</a:t>
            </a:r>
            <a:r>
              <a:rPr lang="en-US" altLang="en-US" sz="4000" b="1" dirty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+mn-lt"/>
              </a:rPr>
              <a:t>tổng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42900" y="1716087"/>
            <a:ext cx="20574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>
                <a:solidFill>
                  <a:srgbClr val="0000FF"/>
                </a:solidFill>
                <a:latin typeface=".VnArial" panose="020B7200000000000000" pitchFamily="34" charset="0"/>
              </a:rPr>
              <a:t>52 314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581883" y="1716087"/>
            <a:ext cx="226377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503 060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934968" y="1716086"/>
            <a:ext cx="225425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83 760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6915685" y="1716085"/>
            <a:ext cx="22860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176 091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1210283" y="2850253"/>
            <a:ext cx="13716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u="sng" dirty="0" err="1">
                <a:solidFill>
                  <a:srgbClr val="0000FF"/>
                </a:solidFill>
                <a:latin typeface="+mj-lt"/>
              </a:rPr>
              <a:t>Mẫu</a:t>
            </a:r>
            <a:r>
              <a:rPr lang="en-US" altLang="en-US" sz="4000" b="1" u="sng" dirty="0">
                <a:solidFill>
                  <a:srgbClr val="0000FF"/>
                </a:solidFill>
                <a:latin typeface="+mj-lt"/>
              </a:rPr>
              <a:t>: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09537" y="3886200"/>
            <a:ext cx="1871663" cy="706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52 314</a:t>
            </a:r>
            <a:endParaRPr lang="en-US" altLang="en-US" sz="4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1794112" y="3886200"/>
            <a:ext cx="4572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=</a:t>
            </a:r>
            <a:endParaRPr lang="en-US" altLang="en-US" sz="4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grpSp>
        <p:nvGrpSpPr>
          <p:cNvPr id="32781" name="Group 13"/>
          <p:cNvGrpSpPr>
            <a:grpSpLocks/>
          </p:cNvGrpSpPr>
          <p:nvPr/>
        </p:nvGrpSpPr>
        <p:grpSpPr bwMode="auto">
          <a:xfrm>
            <a:off x="2251312" y="3886200"/>
            <a:ext cx="6945312" cy="1323975"/>
            <a:chOff x="1248" y="1824"/>
            <a:chExt cx="3762" cy="834"/>
          </a:xfrm>
        </p:grpSpPr>
        <p:sp>
          <p:nvSpPr>
            <p:cNvPr id="18474" name="Text Box 14"/>
            <p:cNvSpPr txBox="1">
              <a:spLocks noChangeArrowheads="1"/>
            </p:cNvSpPr>
            <p:nvPr/>
          </p:nvSpPr>
          <p:spPr bwMode="auto">
            <a:xfrm>
              <a:off x="1248" y="1824"/>
              <a:ext cx="1073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 dirty="0">
                  <a:solidFill>
                    <a:srgbClr val="FF3300"/>
                  </a:solidFill>
                  <a:latin typeface=".VnArial" panose="020B7200000000000000" pitchFamily="34" charset="0"/>
                </a:rPr>
                <a:t>50 000 </a:t>
              </a:r>
              <a:endPara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75" name="Text Box 15"/>
            <p:cNvSpPr txBox="1">
              <a:spLocks noChangeArrowheads="1"/>
            </p:cNvSpPr>
            <p:nvPr/>
          </p:nvSpPr>
          <p:spPr bwMode="auto">
            <a:xfrm>
              <a:off x="2122" y="1824"/>
              <a:ext cx="240" cy="83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+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76" name="Text Box 16"/>
            <p:cNvSpPr txBox="1">
              <a:spLocks noChangeArrowheads="1"/>
            </p:cNvSpPr>
            <p:nvPr/>
          </p:nvSpPr>
          <p:spPr bwMode="auto">
            <a:xfrm>
              <a:off x="2352" y="1824"/>
              <a:ext cx="1084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2 000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77" name="Text Box 17"/>
            <p:cNvSpPr txBox="1">
              <a:spLocks noChangeArrowheads="1"/>
            </p:cNvSpPr>
            <p:nvPr/>
          </p:nvSpPr>
          <p:spPr bwMode="auto">
            <a:xfrm>
              <a:off x="3120" y="1824"/>
              <a:ext cx="240" cy="83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+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78" name="Text Box 18"/>
            <p:cNvSpPr txBox="1">
              <a:spLocks noChangeArrowheads="1"/>
            </p:cNvSpPr>
            <p:nvPr/>
          </p:nvSpPr>
          <p:spPr bwMode="auto">
            <a:xfrm>
              <a:off x="3312" y="1824"/>
              <a:ext cx="696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300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79" name="Text Box 19"/>
            <p:cNvSpPr txBox="1">
              <a:spLocks noChangeArrowheads="1"/>
            </p:cNvSpPr>
            <p:nvPr/>
          </p:nvSpPr>
          <p:spPr bwMode="auto">
            <a:xfrm>
              <a:off x="3807" y="1824"/>
              <a:ext cx="240" cy="83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+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80" name="Text Box 20"/>
            <p:cNvSpPr txBox="1">
              <a:spLocks noChangeArrowheads="1"/>
            </p:cNvSpPr>
            <p:nvPr/>
          </p:nvSpPr>
          <p:spPr bwMode="auto">
            <a:xfrm>
              <a:off x="4013" y="1824"/>
              <a:ext cx="600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10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81" name="Text Box 21"/>
            <p:cNvSpPr txBox="1">
              <a:spLocks noChangeArrowheads="1"/>
            </p:cNvSpPr>
            <p:nvPr/>
          </p:nvSpPr>
          <p:spPr bwMode="auto">
            <a:xfrm>
              <a:off x="4379" y="1824"/>
              <a:ext cx="336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+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  <p:sp>
          <p:nvSpPr>
            <p:cNvPr id="18482" name="Text Box 22"/>
            <p:cNvSpPr txBox="1">
              <a:spLocks noChangeArrowheads="1"/>
            </p:cNvSpPr>
            <p:nvPr/>
          </p:nvSpPr>
          <p:spPr bwMode="auto">
            <a:xfrm>
              <a:off x="4674" y="1824"/>
              <a:ext cx="336" cy="44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99FFCC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/>
              <a:r>
                <a:rPr lang="en-US" altLang="en-US" sz="4000" b="1">
                  <a:solidFill>
                    <a:srgbClr val="FF3300"/>
                  </a:solidFill>
                  <a:latin typeface=".VnArial" panose="020B7200000000000000" pitchFamily="34" charset="0"/>
                </a:rPr>
                <a:t>4 </a:t>
              </a:r>
              <a:endParaRPr lang="en-US" altLang="en-US" sz="4000" b="1">
                <a:solidFill>
                  <a:srgbClr val="0000FF"/>
                </a:solidFill>
                <a:latin typeface=".VnArial" panose="020B7200000000000000" pitchFamily="34" charset="0"/>
              </a:endParaRPr>
            </a:p>
          </p:txBody>
        </p:sp>
      </p:grp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2131851" y="1692274"/>
            <a:ext cx="66357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;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4603181" y="1668463"/>
            <a:ext cx="66357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;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6643887" y="1668462"/>
            <a:ext cx="66357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483223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utoUpdateAnimBg="0"/>
      <p:bldP spid="32773" grpId="0" autoUpdateAnimBg="0"/>
      <p:bldP spid="32774" grpId="0" autoUpdateAnimBg="0"/>
      <p:bldP spid="32775" grpId="0" autoUpdateAnimBg="0"/>
      <p:bldP spid="32776" grpId="0" autoUpdateAnimBg="0"/>
      <p:bldP spid="32777" grpId="0" autoUpdateAnimBg="0"/>
      <p:bldP spid="32778" grpId="0" autoUpdateAnimBg="0"/>
      <p:bldP spid="32779" grpId="0" autoUpdateAnimBg="0"/>
      <p:bldP spid="32780" grpId="0" autoUpdateAnimBg="0"/>
      <p:bldP spid="49" grpId="0" autoUpdateAnimBg="0"/>
      <p:bldP spid="50" grpId="0" autoUpdateAnimBg="0"/>
      <p:bldP spid="5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828800"/>
            <a:ext cx="8305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b="1" dirty="0">
              <a:solidFill>
                <a:srgbClr val="1116E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solidFill>
                  <a:srgbClr val="1116E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endParaRPr lang="vi-VN" sz="4000" dirty="0">
              <a:solidFill>
                <a:srgbClr val="1116E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0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6400800"/>
            <a:ext cx="8534400" cy="3698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990600"/>
            <a:ext cx="8534400" cy="2971800"/>
          </a:xfrm>
          <a:prstGeom prst="rect">
            <a:avLst/>
          </a:prstGeom>
        </p:spPr>
        <p:txBody>
          <a:bodyPr>
            <a:prstTxWarp prst="textCan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4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</a:p>
          <a:p>
            <a:pPr algn="ctr">
              <a:defRPr/>
            </a:pPr>
            <a:r>
              <a:rPr lang="en-US" sz="4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 EM ĐÃ LẮNG NGHE </a:t>
            </a:r>
          </a:p>
          <a:p>
            <a:pPr algn="ctr">
              <a:defRPr/>
            </a:pPr>
            <a:r>
              <a:rPr lang="en-US" sz="4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 GIẢNG</a:t>
            </a:r>
            <a:endParaRPr lang="en-US" sz="4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462184"/>
              </p:ext>
            </p:extLst>
          </p:nvPr>
        </p:nvGraphicFramePr>
        <p:xfrm>
          <a:off x="76198" y="2057400"/>
          <a:ext cx="8991600" cy="92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533400" y="5223681"/>
            <a:ext cx="12954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đơn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  <a:r>
              <a:rPr lang="en-US" sz="2000" b="1" dirty="0" err="1">
                <a:solidFill>
                  <a:srgbClr val="1116ED"/>
                </a:solidFill>
              </a:rPr>
              <a:t>vị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942230" y="5638800"/>
            <a:ext cx="155357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chục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162800" y="4572000"/>
            <a:ext cx="16002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trăm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734351" y="4174509"/>
            <a:ext cx="17526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nghìn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286001" y="4174509"/>
            <a:ext cx="16764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chục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  <a:r>
              <a:rPr lang="en-US" sz="2000" b="1" dirty="0" err="1">
                <a:solidFill>
                  <a:srgbClr val="1116ED"/>
                </a:solidFill>
              </a:rPr>
              <a:t>nghìn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867400" y="5638800"/>
            <a:ext cx="16002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trăm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  <a:r>
              <a:rPr lang="en-US" sz="2000" b="1" dirty="0" err="1">
                <a:solidFill>
                  <a:srgbClr val="1116ED"/>
                </a:solidFill>
              </a:rPr>
              <a:t>nghìn</a:t>
            </a:r>
            <a:endParaRPr lang="en-US" sz="2000" b="1" dirty="0">
              <a:solidFill>
                <a:srgbClr val="1116ED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76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77916 -0.44283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58" y="-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0.3434 -0.50555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70" y="-2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2875 -0.33889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3.7037E-6 L -0.19375 -0.28102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27" y="-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0324 L -0.08334 -0.2842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-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1 L -0.6375 -0.49444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75" y="-2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66555" y="129606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772400" y="1373088"/>
            <a:ext cx="105156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đơn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  <a:r>
              <a:rPr lang="en-US" sz="2000" b="1" dirty="0" err="1">
                <a:solidFill>
                  <a:srgbClr val="1116ED"/>
                </a:solidFill>
              </a:rPr>
              <a:t>vị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75776" y="129606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19800" y="1379457"/>
            <a:ext cx="155357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chục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83313" y="129606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1998" y="1388170"/>
            <a:ext cx="150876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trăm</a:t>
            </a:r>
            <a:endParaRPr lang="en-US" sz="2000" b="1" dirty="0">
              <a:solidFill>
                <a:srgbClr val="1116ED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7432" y="1295400"/>
            <a:ext cx="4620766" cy="930970"/>
            <a:chOff x="27432" y="1295400"/>
            <a:chExt cx="4620766" cy="930970"/>
          </a:xfrm>
        </p:grpSpPr>
        <p:grpSp>
          <p:nvGrpSpPr>
            <p:cNvPr id="8" name="Group 7"/>
            <p:cNvGrpSpPr/>
            <p:nvPr/>
          </p:nvGrpSpPr>
          <p:grpSpPr>
            <a:xfrm>
              <a:off x="2974846" y="1295400"/>
              <a:ext cx="1673352" cy="915065"/>
              <a:chOff x="2974846" y="2117030"/>
              <a:chExt cx="1673352" cy="91506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91814" y="2117030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2974846" y="2209293"/>
                <a:ext cx="1673352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523998" y="1295400"/>
              <a:ext cx="1609344" cy="915065"/>
              <a:chOff x="1523998" y="2117030"/>
              <a:chExt cx="1609344" cy="91506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601035" y="2117030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1523998" y="2209800"/>
                <a:ext cx="1609344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chục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27432" y="1311305"/>
              <a:ext cx="1572768" cy="915065"/>
              <a:chOff x="27432" y="2132935"/>
              <a:chExt cx="1572768" cy="91506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07852" y="2132935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27432" y="2209293"/>
                <a:ext cx="1572768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trăm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45608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3200" y="499672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59045" y="5073748"/>
            <a:ext cx="105156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đơn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  <a:r>
              <a:rPr lang="en-US" sz="2000" b="1" dirty="0" err="1">
                <a:solidFill>
                  <a:srgbClr val="1116ED"/>
                </a:solidFill>
              </a:rPr>
              <a:t>vị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62421" y="499672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06445" y="5080117"/>
            <a:ext cx="155357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chục</a:t>
            </a:r>
            <a:endParaRPr lang="en-US" sz="2000" b="1" dirty="0">
              <a:solidFill>
                <a:srgbClr val="1116E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69958" y="4996725"/>
            <a:ext cx="1427987" cy="915065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16ED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58643" y="5088830"/>
            <a:ext cx="150876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Hàng</a:t>
            </a:r>
            <a:r>
              <a:rPr lang="en-US" sz="2000" b="1" dirty="0">
                <a:solidFill>
                  <a:srgbClr val="1116ED"/>
                </a:solidFill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1116ED"/>
                </a:solidFill>
              </a:rPr>
              <a:t>trăm</a:t>
            </a:r>
            <a:endParaRPr lang="en-US" sz="2000" b="1" dirty="0">
              <a:solidFill>
                <a:srgbClr val="1116ED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941834" y="1295400"/>
            <a:ext cx="4620766" cy="930970"/>
            <a:chOff x="27432" y="1295400"/>
            <a:chExt cx="4620766" cy="930970"/>
          </a:xfrm>
        </p:grpSpPr>
        <p:grpSp>
          <p:nvGrpSpPr>
            <p:cNvPr id="8" name="Group 7"/>
            <p:cNvGrpSpPr/>
            <p:nvPr/>
          </p:nvGrpSpPr>
          <p:grpSpPr>
            <a:xfrm>
              <a:off x="2974846" y="1295400"/>
              <a:ext cx="1673352" cy="915065"/>
              <a:chOff x="2974846" y="2117030"/>
              <a:chExt cx="1673352" cy="91506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91814" y="2117030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2974846" y="2209293"/>
                <a:ext cx="1673352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523998" y="1295400"/>
              <a:ext cx="1609344" cy="915065"/>
              <a:chOff x="1523998" y="2117030"/>
              <a:chExt cx="1609344" cy="91506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601035" y="2117030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1523998" y="2209800"/>
                <a:ext cx="1609344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chục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27432" y="1311305"/>
              <a:ext cx="1572768" cy="915065"/>
              <a:chOff x="27432" y="2132935"/>
              <a:chExt cx="1572768" cy="91506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07852" y="2132935"/>
                <a:ext cx="1427987" cy="915065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1116ED"/>
                  </a:solidFill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27432" y="2209293"/>
                <a:ext cx="1572768" cy="68580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Hàng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</a:p>
              <a:p>
                <a:pPr algn="ctr"/>
                <a:r>
                  <a:rPr lang="en-US" sz="2000" b="1" dirty="0" err="1">
                    <a:solidFill>
                      <a:srgbClr val="1116ED"/>
                    </a:solidFill>
                  </a:rPr>
                  <a:t>trăm</a:t>
                </a:r>
                <a:r>
                  <a:rPr lang="en-US" sz="2000" b="1" dirty="0">
                    <a:solidFill>
                      <a:srgbClr val="1116ED"/>
                    </a:solidFill>
                  </a:rPr>
                  <a:t> </a:t>
                </a:r>
                <a:r>
                  <a:rPr lang="en-US" sz="2000" b="1" dirty="0" err="1">
                    <a:solidFill>
                      <a:srgbClr val="1116ED"/>
                    </a:solidFill>
                  </a:rPr>
                  <a:t>nghìn</a:t>
                </a:r>
                <a:endParaRPr lang="en-US" sz="2000" b="1" dirty="0">
                  <a:solidFill>
                    <a:srgbClr val="1116ED"/>
                  </a:solidFill>
                </a:endParaRPr>
              </a:p>
            </p:txBody>
          </p:sp>
        </p:grpSp>
      </p:grpSp>
      <p:sp>
        <p:nvSpPr>
          <p:cNvPr id="23" name="Oval 22"/>
          <p:cNvSpPr/>
          <p:nvPr/>
        </p:nvSpPr>
        <p:spPr>
          <a:xfrm>
            <a:off x="304800" y="756374"/>
            <a:ext cx="5925238" cy="2024925"/>
          </a:xfrm>
          <a:prstGeom prst="ellipse">
            <a:avLst/>
          </a:prstGeom>
          <a:noFill/>
          <a:ln w="762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479885" y="2411453"/>
            <a:ext cx="3575068" cy="707886"/>
          </a:xfrm>
          <a:prstGeom prst="rect">
            <a:avLst/>
          </a:prstGeom>
          <a:solidFill>
            <a:srgbClr val="E7F4F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LỚP NGHÌN</a:t>
            </a:r>
          </a:p>
        </p:txBody>
      </p:sp>
      <p:sp>
        <p:nvSpPr>
          <p:cNvPr id="25" name="Oval 24"/>
          <p:cNvSpPr/>
          <p:nvPr/>
        </p:nvSpPr>
        <p:spPr>
          <a:xfrm>
            <a:off x="2743200" y="4343400"/>
            <a:ext cx="5925238" cy="2024925"/>
          </a:xfrm>
          <a:prstGeom prst="ellipse">
            <a:avLst/>
          </a:prstGeom>
          <a:noFill/>
          <a:ln w="76200">
            <a:solidFill>
              <a:srgbClr val="CC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918285" y="5990588"/>
            <a:ext cx="3575068" cy="707886"/>
          </a:xfrm>
          <a:prstGeom prst="rect">
            <a:avLst/>
          </a:prstGeom>
          <a:solidFill>
            <a:srgbClr val="E7F4F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C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LỚP ĐƠN VỊ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60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154779"/>
              </p:ext>
            </p:extLst>
          </p:nvPr>
        </p:nvGraphicFramePr>
        <p:xfrm>
          <a:off x="76202" y="76200"/>
          <a:ext cx="8991602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7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6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41120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 Box 60"/>
          <p:cNvSpPr txBox="1">
            <a:spLocks noChangeArrowheads="1"/>
          </p:cNvSpPr>
          <p:nvPr/>
        </p:nvSpPr>
        <p:spPr bwMode="auto">
          <a:xfrm>
            <a:off x="0" y="762000"/>
            <a:ext cx="152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Số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4" name="Text Box 54"/>
          <p:cNvSpPr txBox="1">
            <a:spLocks noChangeArrowheads="1"/>
          </p:cNvSpPr>
          <p:nvPr/>
        </p:nvSpPr>
        <p:spPr bwMode="auto">
          <a:xfrm>
            <a:off x="1828800" y="304800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nghìn</a:t>
            </a:r>
            <a:endParaRPr lang="en-US" altLang="en-US" sz="4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5" name="Text Box 48"/>
          <p:cNvSpPr txBox="1">
            <a:spLocks noChangeArrowheads="1"/>
          </p:cNvSpPr>
          <p:nvPr/>
        </p:nvSpPr>
        <p:spPr bwMode="auto">
          <a:xfrm>
            <a:off x="5562600" y="302525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đơn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vị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1257300" y="1399202"/>
            <a:ext cx="152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46"/>
          <p:cNvSpPr txBox="1">
            <a:spLocks noChangeArrowheads="1"/>
          </p:cNvSpPr>
          <p:nvPr/>
        </p:nvSpPr>
        <p:spPr bwMode="auto">
          <a:xfrm>
            <a:off x="2640011" y="1396927"/>
            <a:ext cx="132238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8" name="Text Box 47"/>
          <p:cNvSpPr txBox="1">
            <a:spLocks noChangeArrowheads="1"/>
          </p:cNvSpPr>
          <p:nvPr/>
        </p:nvSpPr>
        <p:spPr bwMode="auto">
          <a:xfrm>
            <a:off x="3872705" y="1351899"/>
            <a:ext cx="15255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5306758" y="1396927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solidFill>
                  <a:srgbClr val="CC00CC"/>
                </a:solidFill>
                <a:latin typeface=".VnArial" panose="020B7200000000000000" pitchFamily="34" charset="0"/>
              </a:rPr>
              <a:t> </a:t>
            </a:r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6420248" y="1395395"/>
            <a:ext cx="1625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7797798" y="1395395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12" name="Text Box 61"/>
          <p:cNvSpPr txBox="1">
            <a:spLocks noChangeArrowheads="1"/>
          </p:cNvSpPr>
          <p:nvPr/>
        </p:nvSpPr>
        <p:spPr bwMode="auto">
          <a:xfrm>
            <a:off x="-52478" y="2723117"/>
            <a:ext cx="152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.VnArial" panose="020B7200000000000000" pitchFamily="34" charset="0"/>
              </a:rPr>
              <a:t>321</a:t>
            </a:r>
          </a:p>
          <a:p>
            <a:pPr algn="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8188325" y="3116263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1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7" name="Text Box 67"/>
          <p:cNvSpPr txBox="1">
            <a:spLocks noChangeArrowheads="1"/>
          </p:cNvSpPr>
          <p:nvPr/>
        </p:nvSpPr>
        <p:spPr bwMode="auto">
          <a:xfrm>
            <a:off x="6892925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2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8" name="Text Box 68"/>
          <p:cNvSpPr txBox="1">
            <a:spLocks noChangeArrowheads="1"/>
          </p:cNvSpPr>
          <p:nvPr/>
        </p:nvSpPr>
        <p:spPr bwMode="auto">
          <a:xfrm>
            <a:off x="5638800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3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635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87761"/>
              </p:ext>
            </p:extLst>
          </p:nvPr>
        </p:nvGraphicFramePr>
        <p:xfrm>
          <a:off x="76202" y="76200"/>
          <a:ext cx="8991602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7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6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41120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Box 61"/>
          <p:cNvSpPr txBox="1">
            <a:spLocks noChangeArrowheads="1"/>
          </p:cNvSpPr>
          <p:nvPr/>
        </p:nvSpPr>
        <p:spPr bwMode="auto">
          <a:xfrm>
            <a:off x="-52478" y="2723117"/>
            <a:ext cx="152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.VnArial" panose="020B7200000000000000" pitchFamily="34" charset="0"/>
              </a:rPr>
              <a:t>321</a:t>
            </a:r>
          </a:p>
          <a:p>
            <a:pPr algn="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8188325" y="3116263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1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7" name="Text Box 67"/>
          <p:cNvSpPr txBox="1">
            <a:spLocks noChangeArrowheads="1"/>
          </p:cNvSpPr>
          <p:nvPr/>
        </p:nvSpPr>
        <p:spPr bwMode="auto">
          <a:xfrm>
            <a:off x="6892925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2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8" name="Text Box 68"/>
          <p:cNvSpPr txBox="1">
            <a:spLocks noChangeArrowheads="1"/>
          </p:cNvSpPr>
          <p:nvPr/>
        </p:nvSpPr>
        <p:spPr bwMode="auto">
          <a:xfrm>
            <a:off x="5638800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3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9" name="Text Box 69"/>
          <p:cNvSpPr txBox="1">
            <a:spLocks noChangeArrowheads="1"/>
          </p:cNvSpPr>
          <p:nvPr/>
        </p:nvSpPr>
        <p:spPr bwMode="auto">
          <a:xfrm>
            <a:off x="-541028" y="4487207"/>
            <a:ext cx="19970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2800" b="1" dirty="0">
                <a:latin typeface=".VnArial" panose="020B7200000000000000" pitchFamily="34" charset="0"/>
              </a:rPr>
              <a:t>654 000</a:t>
            </a:r>
          </a:p>
        </p:txBody>
      </p:sp>
      <p:sp>
        <p:nvSpPr>
          <p:cNvPr id="20" name="Text Box 72"/>
          <p:cNvSpPr txBox="1">
            <a:spLocks noChangeArrowheads="1"/>
          </p:cNvSpPr>
          <p:nvPr/>
        </p:nvSpPr>
        <p:spPr bwMode="auto">
          <a:xfrm>
            <a:off x="8169454" y="44590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1" name="Text Box 73"/>
          <p:cNvSpPr txBox="1">
            <a:spLocks noChangeArrowheads="1"/>
          </p:cNvSpPr>
          <p:nvPr/>
        </p:nvSpPr>
        <p:spPr bwMode="auto">
          <a:xfrm>
            <a:off x="6950254" y="44590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2" name="Text Box 74"/>
          <p:cNvSpPr txBox="1">
            <a:spLocks noChangeArrowheads="1"/>
          </p:cNvSpPr>
          <p:nvPr/>
        </p:nvSpPr>
        <p:spPr bwMode="auto">
          <a:xfrm>
            <a:off x="5715000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3" name="Text Box 75"/>
          <p:cNvSpPr txBox="1">
            <a:spLocks noChangeArrowheads="1"/>
          </p:cNvSpPr>
          <p:nvPr/>
        </p:nvSpPr>
        <p:spPr bwMode="auto">
          <a:xfrm>
            <a:off x="4414290" y="441960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4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4" name="Text Box 76"/>
          <p:cNvSpPr txBox="1">
            <a:spLocks noChangeArrowheads="1"/>
          </p:cNvSpPr>
          <p:nvPr/>
        </p:nvSpPr>
        <p:spPr bwMode="auto">
          <a:xfrm>
            <a:off x="3064054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5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5" name="Text Box 77"/>
          <p:cNvSpPr txBox="1">
            <a:spLocks noChangeArrowheads="1"/>
          </p:cNvSpPr>
          <p:nvPr/>
        </p:nvSpPr>
        <p:spPr bwMode="auto">
          <a:xfrm>
            <a:off x="1752600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6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6" name="Text Box 60">
            <a:extLst>
              <a:ext uri="{FF2B5EF4-FFF2-40B4-BE49-F238E27FC236}">
                <a16:creationId xmlns:a16="http://schemas.microsoft.com/office/drawing/2014/main" id="{4B183EFC-F1F0-4430-8594-3685CB432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0"/>
            <a:ext cx="152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Số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27" name="Text Box 54">
            <a:extLst>
              <a:ext uri="{FF2B5EF4-FFF2-40B4-BE49-F238E27FC236}">
                <a16:creationId xmlns:a16="http://schemas.microsoft.com/office/drawing/2014/main" id="{E960A2C8-D5BA-4B63-9D45-47618AB67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800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nghìn</a:t>
            </a:r>
            <a:endParaRPr lang="en-US" altLang="en-US" sz="4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28" name="Text Box 48">
            <a:extLst>
              <a:ext uri="{FF2B5EF4-FFF2-40B4-BE49-F238E27FC236}">
                <a16:creationId xmlns:a16="http://schemas.microsoft.com/office/drawing/2014/main" id="{F942E89E-6B4F-4E67-86CD-129378BBA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02525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đơn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vị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29" name="Text Box 45">
            <a:extLst>
              <a:ext uri="{FF2B5EF4-FFF2-40B4-BE49-F238E27FC236}">
                <a16:creationId xmlns:a16="http://schemas.microsoft.com/office/drawing/2014/main" id="{7B07B707-E99F-41EB-9D89-FFCC62F7B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1399202"/>
            <a:ext cx="152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46">
            <a:extLst>
              <a:ext uri="{FF2B5EF4-FFF2-40B4-BE49-F238E27FC236}">
                <a16:creationId xmlns:a16="http://schemas.microsoft.com/office/drawing/2014/main" id="{30CB7E8A-20DD-49E5-8C00-AC7B66D0A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1" y="1396927"/>
            <a:ext cx="132238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31" name="Text Box 47">
            <a:extLst>
              <a:ext uri="{FF2B5EF4-FFF2-40B4-BE49-F238E27FC236}">
                <a16:creationId xmlns:a16="http://schemas.microsoft.com/office/drawing/2014/main" id="{8DD11073-89F7-41C4-927D-92652D008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705" y="1351899"/>
            <a:ext cx="15255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32" name="Text Box 42">
            <a:extLst>
              <a:ext uri="{FF2B5EF4-FFF2-40B4-BE49-F238E27FC236}">
                <a16:creationId xmlns:a16="http://schemas.microsoft.com/office/drawing/2014/main" id="{0FB32885-F1B4-4546-A24E-16D3C8187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758" y="1396927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solidFill>
                  <a:srgbClr val="CC00CC"/>
                </a:solidFill>
                <a:latin typeface=".VnArial" panose="020B7200000000000000" pitchFamily="34" charset="0"/>
              </a:rPr>
              <a:t> </a:t>
            </a:r>
          </a:p>
        </p:txBody>
      </p:sp>
      <p:sp>
        <p:nvSpPr>
          <p:cNvPr id="33" name="Text Box 43">
            <a:extLst>
              <a:ext uri="{FF2B5EF4-FFF2-40B4-BE49-F238E27FC236}">
                <a16:creationId xmlns:a16="http://schemas.microsoft.com/office/drawing/2014/main" id="{FED8B7EC-63B5-4C85-8484-72309F63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248" y="1395395"/>
            <a:ext cx="1625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34" name="Text Box 44">
            <a:extLst>
              <a:ext uri="{FF2B5EF4-FFF2-40B4-BE49-F238E27FC236}">
                <a16:creationId xmlns:a16="http://schemas.microsoft.com/office/drawing/2014/main" id="{BFBEF547-E912-449F-B718-EF7F6929C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798" y="1395395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864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741253"/>
              </p:ext>
            </p:extLst>
          </p:nvPr>
        </p:nvGraphicFramePr>
        <p:xfrm>
          <a:off x="76202" y="76200"/>
          <a:ext cx="8991602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7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4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6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41120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1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Box 61"/>
          <p:cNvSpPr txBox="1">
            <a:spLocks noChangeArrowheads="1"/>
          </p:cNvSpPr>
          <p:nvPr/>
        </p:nvSpPr>
        <p:spPr bwMode="auto">
          <a:xfrm>
            <a:off x="-52478" y="2723117"/>
            <a:ext cx="152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.VnArial" panose="020B7200000000000000" pitchFamily="34" charset="0"/>
              </a:rPr>
              <a:t>321</a:t>
            </a:r>
          </a:p>
          <a:p>
            <a:pPr algn="r"/>
            <a:endParaRPr lang="en-US" altLang="en-US" sz="28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8188325" y="3116263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1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7" name="Text Box 67"/>
          <p:cNvSpPr txBox="1">
            <a:spLocks noChangeArrowheads="1"/>
          </p:cNvSpPr>
          <p:nvPr/>
        </p:nvSpPr>
        <p:spPr bwMode="auto">
          <a:xfrm>
            <a:off x="6892925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2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8" name="Text Box 68"/>
          <p:cNvSpPr txBox="1">
            <a:spLocks noChangeArrowheads="1"/>
          </p:cNvSpPr>
          <p:nvPr/>
        </p:nvSpPr>
        <p:spPr bwMode="auto">
          <a:xfrm>
            <a:off x="5638800" y="309245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3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19" name="Text Box 69"/>
          <p:cNvSpPr txBox="1">
            <a:spLocks noChangeArrowheads="1"/>
          </p:cNvSpPr>
          <p:nvPr/>
        </p:nvSpPr>
        <p:spPr bwMode="auto">
          <a:xfrm>
            <a:off x="-541028" y="4487207"/>
            <a:ext cx="19970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2800" b="1" dirty="0">
                <a:latin typeface=".VnArial" panose="020B7200000000000000" pitchFamily="34" charset="0"/>
              </a:rPr>
              <a:t>654 000</a:t>
            </a:r>
          </a:p>
        </p:txBody>
      </p:sp>
      <p:sp>
        <p:nvSpPr>
          <p:cNvPr id="20" name="Text Box 72"/>
          <p:cNvSpPr txBox="1">
            <a:spLocks noChangeArrowheads="1"/>
          </p:cNvSpPr>
          <p:nvPr/>
        </p:nvSpPr>
        <p:spPr bwMode="auto">
          <a:xfrm>
            <a:off x="8169454" y="44590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1" name="Text Box 73"/>
          <p:cNvSpPr txBox="1">
            <a:spLocks noChangeArrowheads="1"/>
          </p:cNvSpPr>
          <p:nvPr/>
        </p:nvSpPr>
        <p:spPr bwMode="auto">
          <a:xfrm>
            <a:off x="6950254" y="44590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2" name="Text Box 74"/>
          <p:cNvSpPr txBox="1">
            <a:spLocks noChangeArrowheads="1"/>
          </p:cNvSpPr>
          <p:nvPr/>
        </p:nvSpPr>
        <p:spPr bwMode="auto">
          <a:xfrm>
            <a:off x="5715000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0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3" name="Text Box 75"/>
          <p:cNvSpPr txBox="1">
            <a:spLocks noChangeArrowheads="1"/>
          </p:cNvSpPr>
          <p:nvPr/>
        </p:nvSpPr>
        <p:spPr bwMode="auto">
          <a:xfrm>
            <a:off x="4414290" y="4419600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4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4" name="Text Box 76"/>
          <p:cNvSpPr txBox="1">
            <a:spLocks noChangeArrowheads="1"/>
          </p:cNvSpPr>
          <p:nvPr/>
        </p:nvSpPr>
        <p:spPr bwMode="auto">
          <a:xfrm>
            <a:off x="3064054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5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5" name="Text Box 77"/>
          <p:cNvSpPr txBox="1">
            <a:spLocks noChangeArrowheads="1"/>
          </p:cNvSpPr>
          <p:nvPr/>
        </p:nvSpPr>
        <p:spPr bwMode="auto">
          <a:xfrm>
            <a:off x="1752600" y="4433556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00FF"/>
                </a:solidFill>
                <a:latin typeface=".VnArial" panose="020B7200000000000000" pitchFamily="34" charset="0"/>
              </a:rPr>
              <a:t>6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6" name="Text Box 78"/>
          <p:cNvSpPr txBox="1">
            <a:spLocks noChangeArrowheads="1"/>
          </p:cNvSpPr>
          <p:nvPr/>
        </p:nvSpPr>
        <p:spPr bwMode="auto">
          <a:xfrm>
            <a:off x="-609267" y="5807619"/>
            <a:ext cx="207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2800" b="1" dirty="0">
                <a:latin typeface=".VnArial" panose="020B7200000000000000" pitchFamily="34" charset="0"/>
              </a:rPr>
              <a:t>654 321</a:t>
            </a:r>
          </a:p>
        </p:txBody>
      </p:sp>
      <p:sp>
        <p:nvSpPr>
          <p:cNvPr id="27" name="Text Box 79"/>
          <p:cNvSpPr txBox="1">
            <a:spLocks noChangeArrowheads="1"/>
          </p:cNvSpPr>
          <p:nvPr/>
        </p:nvSpPr>
        <p:spPr bwMode="auto">
          <a:xfrm>
            <a:off x="8169454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1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8" name="Text Box 80"/>
          <p:cNvSpPr txBox="1">
            <a:spLocks noChangeArrowheads="1"/>
          </p:cNvSpPr>
          <p:nvPr/>
        </p:nvSpPr>
        <p:spPr bwMode="auto">
          <a:xfrm>
            <a:off x="6874054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3300"/>
                </a:solidFill>
                <a:latin typeface=".VnArial" panose="020B7200000000000000" pitchFamily="34" charset="0"/>
              </a:rPr>
              <a:t>2</a:t>
            </a:r>
            <a:endParaRPr lang="en-US" altLang="en-US" sz="3600" dirty="0">
              <a:latin typeface=".VnArial" panose="020B7200000000000000" pitchFamily="34" charset="0"/>
            </a:endParaRPr>
          </a:p>
        </p:txBody>
      </p:sp>
      <p:sp>
        <p:nvSpPr>
          <p:cNvPr id="29" name="Text Box 81"/>
          <p:cNvSpPr txBox="1">
            <a:spLocks noChangeArrowheads="1"/>
          </p:cNvSpPr>
          <p:nvPr/>
        </p:nvSpPr>
        <p:spPr bwMode="auto">
          <a:xfrm>
            <a:off x="5592762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FF3300"/>
                </a:solidFill>
                <a:latin typeface=".VnArial" panose="020B7200000000000000" pitchFamily="34" charset="0"/>
              </a:rPr>
              <a:t>3</a:t>
            </a:r>
            <a:endParaRPr lang="en-US" altLang="en-US" sz="3600">
              <a:latin typeface=".VnArial" panose="020B7200000000000000" pitchFamily="34" charset="0"/>
            </a:endParaRPr>
          </a:p>
        </p:txBody>
      </p:sp>
      <p:sp>
        <p:nvSpPr>
          <p:cNvPr id="30" name="Text Box 82"/>
          <p:cNvSpPr txBox="1">
            <a:spLocks noChangeArrowheads="1"/>
          </p:cNvSpPr>
          <p:nvPr/>
        </p:nvSpPr>
        <p:spPr bwMode="auto">
          <a:xfrm>
            <a:off x="4357687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0000FF"/>
                </a:solidFill>
                <a:latin typeface=".VnArial" panose="020B7200000000000000" pitchFamily="34" charset="0"/>
              </a:rPr>
              <a:t>4</a:t>
            </a:r>
            <a:endParaRPr lang="en-US" altLang="en-US" sz="3600">
              <a:latin typeface=".VnArial" panose="020B7200000000000000" pitchFamily="34" charset="0"/>
            </a:endParaRPr>
          </a:p>
        </p:txBody>
      </p:sp>
      <p:sp>
        <p:nvSpPr>
          <p:cNvPr id="31" name="Text Box 83"/>
          <p:cNvSpPr txBox="1">
            <a:spLocks noChangeArrowheads="1"/>
          </p:cNvSpPr>
          <p:nvPr/>
        </p:nvSpPr>
        <p:spPr bwMode="auto">
          <a:xfrm>
            <a:off x="2989262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0000FF"/>
                </a:solidFill>
                <a:latin typeface=".VnArial" panose="020B7200000000000000" pitchFamily="34" charset="0"/>
              </a:rPr>
              <a:t>5</a:t>
            </a:r>
            <a:endParaRPr lang="en-US" altLang="en-US" sz="3600">
              <a:latin typeface=".VnArial" panose="020B7200000000000000" pitchFamily="34" charset="0"/>
            </a:endParaRPr>
          </a:p>
        </p:txBody>
      </p:sp>
      <p:sp>
        <p:nvSpPr>
          <p:cNvPr id="32" name="Text Box 84"/>
          <p:cNvSpPr txBox="1">
            <a:spLocks noChangeArrowheads="1"/>
          </p:cNvSpPr>
          <p:nvPr/>
        </p:nvSpPr>
        <p:spPr bwMode="auto">
          <a:xfrm>
            <a:off x="1828800" y="5754469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0000FF"/>
                </a:solidFill>
                <a:latin typeface=".VnArial" panose="020B7200000000000000" pitchFamily="34" charset="0"/>
              </a:rPr>
              <a:t>6</a:t>
            </a:r>
            <a:endParaRPr lang="en-US" altLang="en-US" sz="3600">
              <a:latin typeface=".VnArial" panose="020B7200000000000000" pitchFamily="34" charset="0"/>
            </a:endParaRPr>
          </a:p>
        </p:txBody>
      </p:sp>
      <p:sp>
        <p:nvSpPr>
          <p:cNvPr id="33" name="Text Box 60">
            <a:extLst>
              <a:ext uri="{FF2B5EF4-FFF2-40B4-BE49-F238E27FC236}">
                <a16:creationId xmlns:a16="http://schemas.microsoft.com/office/drawing/2014/main" id="{18B198A1-D4AF-470C-972B-15C0033A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0"/>
            <a:ext cx="152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Số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 algn="ctr"/>
            <a:endParaRPr lang="en-US" altLang="en-US" sz="1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34" name="Text Box 54">
            <a:extLst>
              <a:ext uri="{FF2B5EF4-FFF2-40B4-BE49-F238E27FC236}">
                <a16:creationId xmlns:a16="http://schemas.microsoft.com/office/drawing/2014/main" id="{A0E26E83-EC8B-42CF-953E-FA3593425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800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nghìn</a:t>
            </a:r>
            <a:endParaRPr lang="en-US" altLang="en-US" sz="4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35" name="Text Box 48">
            <a:extLst>
              <a:ext uri="{FF2B5EF4-FFF2-40B4-BE49-F238E27FC236}">
                <a16:creationId xmlns:a16="http://schemas.microsoft.com/office/drawing/2014/main" id="{4DBFEB42-AB98-4509-8023-C02FC72A2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02525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đơn</a:t>
            </a:r>
            <a:r>
              <a:rPr lang="en-US" altLang="en-US" sz="4000" b="1" dirty="0">
                <a:solidFill>
                  <a:srgbClr val="FF33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.VnArial" panose="020B7200000000000000" pitchFamily="34" charset="0"/>
              </a:rPr>
              <a:t>vị</a:t>
            </a:r>
            <a:endParaRPr lang="en-US" altLang="en-US" sz="4000" b="1" dirty="0">
              <a:solidFill>
                <a:srgbClr val="FF3300"/>
              </a:solidFill>
              <a:latin typeface=".VnArial" panose="020B7200000000000000" pitchFamily="34" charset="0"/>
            </a:endParaRPr>
          </a:p>
        </p:txBody>
      </p:sp>
      <p:sp>
        <p:nvSpPr>
          <p:cNvPr id="36" name="Text Box 45">
            <a:extLst>
              <a:ext uri="{FF2B5EF4-FFF2-40B4-BE49-F238E27FC236}">
                <a16:creationId xmlns:a16="http://schemas.microsoft.com/office/drawing/2014/main" id="{683AFACE-132C-4670-B2FB-D903CBB5C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1399202"/>
            <a:ext cx="152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46">
            <a:extLst>
              <a:ext uri="{FF2B5EF4-FFF2-40B4-BE49-F238E27FC236}">
                <a16:creationId xmlns:a16="http://schemas.microsoft.com/office/drawing/2014/main" id="{3732AA02-254E-40C9-943B-748590F80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1" y="1396927"/>
            <a:ext cx="132238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38" name="Text Box 47">
            <a:extLst>
              <a:ext uri="{FF2B5EF4-FFF2-40B4-BE49-F238E27FC236}">
                <a16:creationId xmlns:a16="http://schemas.microsoft.com/office/drawing/2014/main" id="{61A485FC-B25F-4F14-9E9B-977D8815D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705" y="1351899"/>
            <a:ext cx="15255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39" name="Text Box 42">
            <a:extLst>
              <a:ext uri="{FF2B5EF4-FFF2-40B4-BE49-F238E27FC236}">
                <a16:creationId xmlns:a16="http://schemas.microsoft.com/office/drawing/2014/main" id="{C59D2351-887A-49C6-9E1E-FDB6BC003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758" y="1396927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solidFill>
                  <a:srgbClr val="CC00CC"/>
                </a:solidFill>
                <a:latin typeface=".VnArial" panose="020B7200000000000000" pitchFamily="34" charset="0"/>
              </a:rPr>
              <a:t> </a:t>
            </a:r>
          </a:p>
        </p:txBody>
      </p:sp>
      <p:sp>
        <p:nvSpPr>
          <p:cNvPr id="40" name="Text Box 43">
            <a:extLst>
              <a:ext uri="{FF2B5EF4-FFF2-40B4-BE49-F238E27FC236}">
                <a16:creationId xmlns:a16="http://schemas.microsoft.com/office/drawing/2014/main" id="{8029AD1D-D7B1-404A-ABEE-3D061642F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248" y="1395395"/>
            <a:ext cx="1625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  <p:sp>
        <p:nvSpPr>
          <p:cNvPr id="41" name="Text Box 44">
            <a:extLst>
              <a:ext uri="{FF2B5EF4-FFF2-40B4-BE49-F238E27FC236}">
                <a16:creationId xmlns:a16="http://schemas.microsoft.com/office/drawing/2014/main" id="{A4343A0D-F531-4465-9D22-69974C784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798" y="1395395"/>
            <a:ext cx="127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28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800" b="1" dirty="0">
              <a:solidFill>
                <a:srgbClr val="CC00CC"/>
              </a:solidFill>
              <a:latin typeface=".VnArial" panose="020B720000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113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0256" y="655905"/>
            <a:ext cx="8763000" cy="132343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dist="35921" dir="2700000" algn="ctr" rotWithShape="0">
              <a:srgbClr val="99FFCC"/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Bài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2: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Đọc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các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sau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và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cho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biết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chữ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3 ở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mỗi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đó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thuộc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hang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nào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,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lớp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.VnArial" panose="020B7200000000000000" pitchFamily="34" charset="0"/>
              </a:rPr>
              <a:t>nào</a:t>
            </a:r>
            <a:r>
              <a:rPr lang="en-US" altLang="en-US" sz="4000" b="1" dirty="0">
                <a:solidFill>
                  <a:srgbClr val="C00000"/>
                </a:solidFill>
                <a:latin typeface=".VnArial" panose="020B7200000000000000" pitchFamily="34" charset="0"/>
              </a:rPr>
              <a:t>?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57200" y="2362200"/>
            <a:ext cx="188912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>
                <a:solidFill>
                  <a:srgbClr val="0000FF"/>
                </a:solidFill>
                <a:latin typeface=".VnArial" panose="020B7200000000000000" pitchFamily="34" charset="0"/>
              </a:rPr>
              <a:t>46 307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452813" y="2362200"/>
            <a:ext cx="2643187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>
                <a:solidFill>
                  <a:srgbClr val="0000FF"/>
                </a:solidFill>
                <a:latin typeface=".VnArial" panose="020B7200000000000000" pitchFamily="34" charset="0"/>
              </a:rPr>
              <a:t>56 032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477000" y="2362200"/>
            <a:ext cx="22098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>
                <a:solidFill>
                  <a:srgbClr val="0000FF"/>
                </a:solidFill>
                <a:latin typeface=".VnArial" panose="020B7200000000000000" pitchFamily="34" charset="0"/>
              </a:rPr>
              <a:t>123 517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752600" y="3429000"/>
            <a:ext cx="22225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3300"/>
                </a:solidFill>
                <a:latin typeface=".VnBodoni" pitchFamily="34" charset="0"/>
              </a:rPr>
              <a:t>46 307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96875" y="3429000"/>
            <a:ext cx="173672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 dirty="0" err="1">
                <a:solidFill>
                  <a:srgbClr val="0000FF"/>
                </a:solidFill>
                <a:latin typeface="+mj-lt"/>
              </a:rPr>
              <a:t>Mẫu</a:t>
            </a:r>
            <a:r>
              <a:rPr lang="en-US" altLang="en-US" sz="4000" b="1" dirty="0">
                <a:solidFill>
                  <a:srgbClr val="0000FF"/>
                </a:solidFill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-152400" y="4242068"/>
            <a:ext cx="9296400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625725" y="2376488"/>
            <a:ext cx="425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1116ED"/>
                </a:solidFill>
              </a:rPr>
              <a:t>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883275" y="2376488"/>
            <a:ext cx="425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1116ED"/>
                </a:solidFill>
              </a:rPr>
              <a:t>;</a:t>
            </a:r>
          </a:p>
        </p:txBody>
      </p:sp>
    </p:spTree>
    <p:custDataLst>
      <p:tags r:id="rId1"/>
    </p:custData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utoUpdateAnimBg="0"/>
      <p:bldP spid="27654" grpId="0" autoUpdateAnimBg="0"/>
      <p:bldP spid="27655" grpId="0" autoUpdateAnimBg="0"/>
      <p:bldP spid="27656" grpId="0" autoUpdateAnimBg="0"/>
      <p:bldP spid="27659" grpId="0"/>
      <p:bldP spid="27661" grpId="0"/>
      <p:bldP spid="27662" grpId="0"/>
      <p:bldP spid="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76200" y="441325"/>
            <a:ext cx="9525000" cy="1692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         b)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Ghi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trị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7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bảng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):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-76200" y="527050"/>
            <a:ext cx="1762125" cy="7080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99FF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4000" b="1">
                <a:solidFill>
                  <a:srgbClr val="0000FF"/>
                </a:solidFill>
                <a:latin typeface=".VnArial" panose="020B7200000000000000" pitchFamily="34" charset="0"/>
              </a:rPr>
              <a:t>Bµi 2: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830956"/>
              </p:ext>
            </p:extLst>
          </p:nvPr>
        </p:nvGraphicFramePr>
        <p:xfrm>
          <a:off x="-76200" y="2514600"/>
          <a:ext cx="9220201" cy="342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34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7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7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38 753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67 021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79 518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latin typeface="Times New Roman" pitchFamily="18" charset="0"/>
                          <a:cs typeface="Times New Roman" pitchFamily="18" charset="0"/>
                        </a:rPr>
                        <a:t>302 671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latin typeface="Times New Roman" pitchFamily="18" charset="0"/>
                          <a:cs typeface="Times New Roman" pitchFamily="18" charset="0"/>
                        </a:rPr>
                        <a:t>715 519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7 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solidFill>
                          <a:srgbClr val="1116E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solidFill>
                          <a:srgbClr val="1116E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dirty="0">
                        <a:solidFill>
                          <a:srgbClr val="1116E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rgbClr val="1116E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964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8|1.2|2.6|2.1|3.1|3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5.3|3.1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5.3|3.1|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9|2.5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5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.2|1.2|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6.8|9.1|3.4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314</Words>
  <Application>Microsoft Office PowerPoint</Application>
  <PresentationFormat>On-screen Show (4:3)</PresentationFormat>
  <Paragraphs>173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.VnArial</vt:lpstr>
      <vt:lpstr>.VnBodoni</vt:lpstr>
      <vt:lpstr>Arial</vt:lpstr>
      <vt:lpstr>Tahoma</vt:lpstr>
      <vt:lpstr>Times New Roman</vt:lpstr>
      <vt:lpstr>Default Design</vt:lpstr>
      <vt:lpstr>2_Default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Thanh Ly</cp:lastModifiedBy>
  <cp:revision>88</cp:revision>
  <dcterms:created xsi:type="dcterms:W3CDTF">2013-09-25T11:11:04Z</dcterms:created>
  <dcterms:modified xsi:type="dcterms:W3CDTF">2021-09-28T15:54:53Z</dcterms:modified>
</cp:coreProperties>
</file>