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306" r:id="rId2"/>
    <p:sldId id="258" r:id="rId3"/>
    <p:sldId id="259" r:id="rId4"/>
    <p:sldId id="303" r:id="rId5"/>
    <p:sldId id="286" r:id="rId6"/>
    <p:sldId id="285" r:id="rId7"/>
    <p:sldId id="287" r:id="rId8"/>
    <p:sldId id="288" r:id="rId9"/>
    <p:sldId id="289" r:id="rId10"/>
    <p:sldId id="290" r:id="rId11"/>
    <p:sldId id="280" r:id="rId12"/>
    <p:sldId id="281" r:id="rId13"/>
    <p:sldId id="282" r:id="rId14"/>
    <p:sldId id="283" r:id="rId15"/>
    <p:sldId id="307" r:id="rId16"/>
    <p:sldId id="292" r:id="rId17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Dancing Script" panose="020B0604020202020204" charset="0"/>
      <p:regular r:id="rId23"/>
    </p:embeddedFont>
    <p:embeddedFont>
      <p:font typeface="Times Neue Roman Bold" panose="020B0604020202020204" charset="0"/>
      <p:regular r:id="rId24"/>
    </p:embeddedFont>
    <p:embeddedFont>
      <p:font typeface="Times Neue Roman Bold Italics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2D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714" autoAdjust="0"/>
  </p:normalViewPr>
  <p:slideViewPr>
    <p:cSldViewPr>
      <p:cViewPr varScale="1">
        <p:scale>
          <a:sx n="54" d="100"/>
          <a:sy n="54" d="100"/>
        </p:scale>
        <p:origin x="7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/>
              <a:t>chương</a:t>
            </a:r>
            <a:r>
              <a:rPr lang="en-US" dirty="0"/>
              <a:t> 1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so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859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như vậy chúng ta đã hoàn thành các bt trong tiết ôn tập các số đến 100 000  </a:t>
            </a:r>
          </a:p>
          <a:p>
            <a:pPr lvl="0"/>
            <a:r>
              <a:rPr lang="en-US"/>
              <a:t>chào tâm biệt các bạn nhé 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464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bài học hôm nay mang tên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304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4B6A76-41A0-4114-B778-A67AA13E9916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90763" y="512763"/>
            <a:ext cx="4562475" cy="2566987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08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4B6A76-41A0-4114-B778-A67AA13E9916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90763" y="512763"/>
            <a:ext cx="4562475" cy="2566987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117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4B6A76-41A0-4114-B778-A67AA13E9916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90763" y="512763"/>
            <a:ext cx="4562475" cy="2566987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94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các em hãy qaun sát mẫu của cô </a:t>
            </a:r>
          </a:p>
          <a:p>
            <a:pPr lvl="0"/>
            <a:r>
              <a:rPr lang="en-US"/>
              <a:t>- cô lấy số 8723 </a:t>
            </a:r>
          </a:p>
          <a:p>
            <a:pPr lvl="0"/>
            <a:r>
              <a:rPr lang="en-US"/>
              <a:t>-cô lại viết con số này thành tổng của 8000  cộng 700 cộng 2 chục cộng 3 đơn vị </a:t>
            </a:r>
          </a:p>
          <a:p>
            <a:pPr lvl="0"/>
            <a:r>
              <a:rPr lang="en-US"/>
              <a:t>- ở bt số 2 chúng ta đã được học cách phân tích số  </a:t>
            </a:r>
          </a:p>
          <a:p>
            <a:pPr lvl="0"/>
            <a:r>
              <a:rPr lang="en-US"/>
              <a:t>- dựa vào đó các em hãy hoàn thành bt số 3 nhé.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6647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các em hãy cùng cô đối chiếu kết quả </a:t>
            </a:r>
          </a:p>
          <a:p>
            <a:pPr lvl="0"/>
            <a:r>
              <a:rPr lang="en-US"/>
              <a:t>hàng nào có số 0 thì các e bỏ qua nhé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16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err="1"/>
              <a:t>câu</a:t>
            </a:r>
            <a:r>
              <a:rPr lang="en-US" dirty="0"/>
              <a:t> b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,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hạng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.</a:t>
            </a:r>
          </a:p>
          <a:p>
            <a:pPr lvl="0"/>
            <a:r>
              <a:rPr lang="en-US" dirty="0" err="1"/>
              <a:t>bt</a:t>
            </a:r>
            <a:r>
              <a:rPr lang="en-US" dirty="0"/>
              <a:t> b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giản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k </a:t>
            </a:r>
            <a:r>
              <a:rPr lang="en-US" dirty="0" err="1"/>
              <a:t>nào</a:t>
            </a:r>
            <a:r>
              <a:rPr lang="en-US" dirty="0"/>
              <a:t> ?</a:t>
            </a:r>
          </a:p>
          <a:p>
            <a:pPr lvl="0"/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dò</a:t>
            </a:r>
            <a:r>
              <a:rPr lang="en-US" dirty="0"/>
              <a:t> </a:t>
            </a:r>
            <a:r>
              <a:rPr lang="en-US" dirty="0" err="1"/>
              <a:t>dấp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662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16.09.2021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cô khen thao tác của các rất nhanh và chính xác 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341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85829" y="154784"/>
            <a:ext cx="16487774" cy="8929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710C5-0C8B-4940-B1A0-DFD8B7107C5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4951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audio" Target="../media/audio1.wav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3.png"/><Relationship Id="rId10" Type="http://schemas.openxmlformats.org/officeDocument/2006/relationships/image" Target="../media/image66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2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4.svg"/><Relationship Id="rId12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11" Type="http://schemas.openxmlformats.org/officeDocument/2006/relationships/image" Target="../media/image12.svg"/><Relationship Id="rId10" Type="http://schemas.openxmlformats.org/officeDocument/2006/relationships/image" Target="../media/image8.png"/><Relationship Id="rId4" Type="http://schemas.openxmlformats.org/officeDocument/2006/relationships/image" Target="../media/image17.png"/><Relationship Id="rId9" Type="http://schemas.openxmlformats.org/officeDocument/2006/relationships/image" Target="../media/image7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svg"/><Relationship Id="rId11" Type="http://schemas.openxmlformats.org/officeDocument/2006/relationships/image" Target="../media/image19.jpeg"/><Relationship Id="rId10" Type="http://schemas.openxmlformats.org/officeDocument/2006/relationships/image" Target="../media/image12.sv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84.sv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8.sv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11" Type="http://schemas.openxmlformats.org/officeDocument/2006/relationships/image" Target="../media/image82.svg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80.svg"/><Relationship Id="rId1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6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11" Type="http://schemas.openxmlformats.org/officeDocument/2006/relationships/image" Target="../media/image30.sv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6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11" Type="http://schemas.openxmlformats.org/officeDocument/2006/relationships/image" Target="../media/image30.svg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.png"/><Relationship Id="rId3" Type="http://schemas.openxmlformats.org/officeDocument/2006/relationships/image" Target="../media/image6.jp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0.png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15" Type="http://schemas.openxmlformats.org/officeDocument/2006/relationships/image" Target="../media/image9.png"/><Relationship Id="rId4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2.png"/><Relationship Id="rId3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0.png"/><Relationship Id="rId1" Type="http://schemas.openxmlformats.org/officeDocument/2006/relationships/tags" Target="../tags/tag4.xml"/><Relationship Id="rId15" Type="http://schemas.openxmlformats.org/officeDocument/2006/relationships/image" Target="../media/image9.png"/><Relationship Id="rId4" Type="http://schemas.openxmlformats.org/officeDocument/2006/relationships/image" Target="../media/image8.png"/><Relationship Id="rId1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10" Type="http://schemas.openxmlformats.org/officeDocument/2006/relationships/image" Target="../media/image66.svg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10" Type="http://schemas.openxmlformats.org/officeDocument/2006/relationships/image" Target="../media/image66.svg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3636496"/>
            <a:ext cx="14859000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</a:t>
            </a:r>
          </a:p>
          <a:p>
            <a:pPr algn="ctr">
              <a:defRPr/>
            </a:pPr>
            <a:r>
              <a:rPr lang="en-US" sz="7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TẤT CẢ CÁC EM ĐẾN VỚI </a:t>
            </a:r>
          </a:p>
          <a:p>
            <a:pPr algn="ctr">
              <a:defRPr/>
            </a:pPr>
            <a:r>
              <a:rPr lang="en-US" sz="7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TIẾT HỌC ONLINE NGÀY HÔM NAY</a:t>
            </a:r>
          </a:p>
        </p:txBody>
      </p:sp>
    </p:spTree>
    <p:extLst>
      <p:ext uri="{BB962C8B-B14F-4D97-AF65-F5344CB8AC3E}">
        <p14:creationId xmlns:p14="http://schemas.microsoft.com/office/powerpoint/2010/main" val="80129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57" name="Group 161"/>
          <p:cNvGraphicFramePr>
            <a:graphicFrameLocks noGrp="1"/>
          </p:cNvGraphicFramePr>
          <p:nvPr>
            <p:ph/>
          </p:nvPr>
        </p:nvGraphicFramePr>
        <p:xfrm>
          <a:off x="176213" y="1033463"/>
          <a:ext cx="17887950" cy="8974932"/>
        </p:xfrm>
        <a:graphic>
          <a:graphicData uri="http://schemas.openxmlformats.org/drawingml/2006/table">
            <a:tbl>
              <a:tblPr/>
              <a:tblGrid>
                <a:gridCol w="2109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0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0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1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220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85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8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1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8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1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189" name="Text Box 93"/>
          <p:cNvSpPr txBox="1">
            <a:spLocks noChangeArrowheads="1"/>
          </p:cNvSpPr>
          <p:nvPr/>
        </p:nvSpPr>
        <p:spPr bwMode="auto">
          <a:xfrm>
            <a:off x="311945" y="1285876"/>
            <a:ext cx="2069306" cy="7386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4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61" name="Text Box 94"/>
          <p:cNvSpPr txBox="1">
            <a:spLocks noChangeArrowheads="1"/>
          </p:cNvSpPr>
          <p:nvPr/>
        </p:nvSpPr>
        <p:spPr bwMode="auto">
          <a:xfrm>
            <a:off x="5029200" y="685800"/>
            <a:ext cx="10287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4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1" name="Text Box 95"/>
          <p:cNvSpPr txBox="1">
            <a:spLocks noChangeArrowheads="1"/>
          </p:cNvSpPr>
          <p:nvPr/>
        </p:nvSpPr>
        <p:spPr bwMode="auto">
          <a:xfrm>
            <a:off x="2702720" y="981076"/>
            <a:ext cx="1678781" cy="12926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altLang="en-US" sz="4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2" name="Text Box 96"/>
          <p:cNvSpPr txBox="1">
            <a:spLocks noChangeArrowheads="1"/>
          </p:cNvSpPr>
          <p:nvPr/>
        </p:nvSpPr>
        <p:spPr bwMode="auto">
          <a:xfrm>
            <a:off x="4619625" y="1359695"/>
            <a:ext cx="1600200" cy="6463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altLang="en-US" sz="4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3" name="Text Box 97"/>
          <p:cNvSpPr txBox="1">
            <a:spLocks noChangeArrowheads="1"/>
          </p:cNvSpPr>
          <p:nvPr/>
        </p:nvSpPr>
        <p:spPr bwMode="auto">
          <a:xfrm>
            <a:off x="6255545" y="1335882"/>
            <a:ext cx="1895475" cy="6463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altLang="en-US" sz="4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4" name="Text Box 98"/>
          <p:cNvSpPr txBox="1">
            <a:spLocks noChangeArrowheads="1"/>
          </p:cNvSpPr>
          <p:nvPr/>
        </p:nvSpPr>
        <p:spPr bwMode="auto">
          <a:xfrm>
            <a:off x="7812883" y="1304925"/>
            <a:ext cx="1404938" cy="6463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altLang="en-US" sz="4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5" name="Text Box 99"/>
          <p:cNvSpPr txBox="1">
            <a:spLocks noChangeArrowheads="1"/>
          </p:cNvSpPr>
          <p:nvPr/>
        </p:nvSpPr>
        <p:spPr bwMode="auto">
          <a:xfrm>
            <a:off x="9308307" y="1347788"/>
            <a:ext cx="1933575" cy="6463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altLang="en-US" sz="4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4" name="Text Box 108"/>
          <p:cNvSpPr txBox="1">
            <a:spLocks noChangeArrowheads="1"/>
          </p:cNvSpPr>
          <p:nvPr/>
        </p:nvSpPr>
        <p:spPr bwMode="auto">
          <a:xfrm>
            <a:off x="13413582" y="1183483"/>
            <a:ext cx="2514600" cy="7386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4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7" name="Text Box 111"/>
          <p:cNvSpPr txBox="1">
            <a:spLocks noChangeArrowheads="1"/>
          </p:cNvSpPr>
          <p:nvPr/>
        </p:nvSpPr>
        <p:spPr bwMode="auto">
          <a:xfrm>
            <a:off x="428625" y="2566988"/>
            <a:ext cx="2628900" cy="7386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42 571</a:t>
            </a:r>
          </a:p>
        </p:txBody>
      </p:sp>
      <p:sp>
        <p:nvSpPr>
          <p:cNvPr id="4208" name="Text Box 112"/>
          <p:cNvSpPr txBox="1">
            <a:spLocks noChangeArrowheads="1"/>
          </p:cNvSpPr>
          <p:nvPr/>
        </p:nvSpPr>
        <p:spPr bwMode="auto">
          <a:xfrm>
            <a:off x="492920" y="3845720"/>
            <a:ext cx="25717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63 850</a:t>
            </a:r>
          </a:p>
        </p:txBody>
      </p:sp>
      <p:sp>
        <p:nvSpPr>
          <p:cNvPr id="4211" name="Text Box 115"/>
          <p:cNvSpPr txBox="1">
            <a:spLocks noChangeArrowheads="1"/>
          </p:cNvSpPr>
          <p:nvPr/>
        </p:nvSpPr>
        <p:spPr bwMode="auto">
          <a:xfrm>
            <a:off x="559595" y="7624763"/>
            <a:ext cx="27003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8 105</a:t>
            </a:r>
          </a:p>
        </p:txBody>
      </p:sp>
      <p:sp>
        <p:nvSpPr>
          <p:cNvPr id="4212" name="Text Box 116"/>
          <p:cNvSpPr txBox="1">
            <a:spLocks noChangeArrowheads="1"/>
          </p:cNvSpPr>
          <p:nvPr/>
        </p:nvSpPr>
        <p:spPr bwMode="auto">
          <a:xfrm>
            <a:off x="485775" y="8872538"/>
            <a:ext cx="26289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70 008</a:t>
            </a:r>
          </a:p>
        </p:txBody>
      </p:sp>
      <p:sp>
        <p:nvSpPr>
          <p:cNvPr id="4214" name="Text Box 118"/>
          <p:cNvSpPr txBox="1">
            <a:spLocks noChangeArrowheads="1"/>
          </p:cNvSpPr>
          <p:nvPr/>
        </p:nvSpPr>
        <p:spPr bwMode="auto">
          <a:xfrm>
            <a:off x="11187113" y="2219325"/>
            <a:ext cx="6679407" cy="12926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endParaRPr lang="en-US" altLang="en-US" sz="4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16" name="Text Box 120"/>
          <p:cNvSpPr txBox="1">
            <a:spLocks noChangeArrowheads="1"/>
          </p:cNvSpPr>
          <p:nvPr/>
        </p:nvSpPr>
        <p:spPr bwMode="auto">
          <a:xfrm>
            <a:off x="11227595" y="4752975"/>
            <a:ext cx="6479381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 mươi mốt nghìn chín trăm linh bảy</a:t>
            </a:r>
          </a:p>
        </p:txBody>
      </p:sp>
      <p:sp>
        <p:nvSpPr>
          <p:cNvPr id="4217" name="Text Box 121"/>
          <p:cNvSpPr txBox="1">
            <a:spLocks noChangeArrowheads="1"/>
          </p:cNvSpPr>
          <p:nvPr/>
        </p:nvSpPr>
        <p:spPr bwMode="auto">
          <a:xfrm>
            <a:off x="11120438" y="6126957"/>
            <a:ext cx="657225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sáu nghìn hai trăm mười hai</a:t>
            </a:r>
          </a:p>
        </p:txBody>
      </p:sp>
      <p:sp>
        <p:nvSpPr>
          <p:cNvPr id="4219" name="Text Box 123"/>
          <p:cNvSpPr txBox="1">
            <a:spLocks noChangeArrowheads="1"/>
          </p:cNvSpPr>
          <p:nvPr/>
        </p:nvSpPr>
        <p:spPr bwMode="auto">
          <a:xfrm>
            <a:off x="11187113" y="8715375"/>
            <a:ext cx="676275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 mươi nghìn không  trăm linh tám</a:t>
            </a:r>
          </a:p>
        </p:txBody>
      </p:sp>
      <p:sp>
        <p:nvSpPr>
          <p:cNvPr id="4225" name="Text Box 129"/>
          <p:cNvSpPr txBox="1">
            <a:spLocks noChangeArrowheads="1"/>
          </p:cNvSpPr>
          <p:nvPr/>
        </p:nvSpPr>
        <p:spPr bwMode="auto">
          <a:xfrm>
            <a:off x="4941095" y="3860007"/>
            <a:ext cx="685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226" name="Text Box 130"/>
          <p:cNvSpPr txBox="1">
            <a:spLocks noChangeArrowheads="1"/>
          </p:cNvSpPr>
          <p:nvPr/>
        </p:nvSpPr>
        <p:spPr bwMode="auto">
          <a:xfrm>
            <a:off x="8062913" y="5110163"/>
            <a:ext cx="685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28" name="Text Box 132"/>
          <p:cNvSpPr txBox="1">
            <a:spLocks noChangeArrowheads="1"/>
          </p:cNvSpPr>
          <p:nvPr/>
        </p:nvSpPr>
        <p:spPr bwMode="auto">
          <a:xfrm>
            <a:off x="2952750" y="2595563"/>
            <a:ext cx="800100" cy="7386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29" name="Text Box 133"/>
          <p:cNvSpPr txBox="1">
            <a:spLocks noChangeArrowheads="1"/>
          </p:cNvSpPr>
          <p:nvPr/>
        </p:nvSpPr>
        <p:spPr bwMode="auto">
          <a:xfrm>
            <a:off x="4891088" y="2538413"/>
            <a:ext cx="800100" cy="7386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30" name="Text Box 134"/>
          <p:cNvSpPr txBox="1">
            <a:spLocks noChangeArrowheads="1"/>
          </p:cNvSpPr>
          <p:nvPr/>
        </p:nvSpPr>
        <p:spPr bwMode="auto">
          <a:xfrm>
            <a:off x="6550820" y="2581275"/>
            <a:ext cx="800100" cy="7386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31" name="Text Box 135"/>
          <p:cNvSpPr txBox="1">
            <a:spLocks noChangeArrowheads="1"/>
          </p:cNvSpPr>
          <p:nvPr/>
        </p:nvSpPr>
        <p:spPr bwMode="auto">
          <a:xfrm>
            <a:off x="8005763" y="2552700"/>
            <a:ext cx="800100" cy="7386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232" name="Text Box 136"/>
          <p:cNvSpPr txBox="1">
            <a:spLocks noChangeArrowheads="1"/>
          </p:cNvSpPr>
          <p:nvPr/>
        </p:nvSpPr>
        <p:spPr bwMode="auto">
          <a:xfrm>
            <a:off x="9667875" y="2552700"/>
            <a:ext cx="800100" cy="7386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33" name="Text Box 137"/>
          <p:cNvSpPr txBox="1">
            <a:spLocks noChangeArrowheads="1"/>
          </p:cNvSpPr>
          <p:nvPr/>
        </p:nvSpPr>
        <p:spPr bwMode="auto">
          <a:xfrm>
            <a:off x="2952750" y="3869532"/>
            <a:ext cx="800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234" name="Text Box 138"/>
          <p:cNvSpPr txBox="1">
            <a:spLocks noChangeArrowheads="1"/>
          </p:cNvSpPr>
          <p:nvPr/>
        </p:nvSpPr>
        <p:spPr bwMode="auto">
          <a:xfrm>
            <a:off x="6555582" y="3860007"/>
            <a:ext cx="800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235" name="Text Box 139"/>
          <p:cNvSpPr txBox="1">
            <a:spLocks noChangeArrowheads="1"/>
          </p:cNvSpPr>
          <p:nvPr/>
        </p:nvSpPr>
        <p:spPr bwMode="auto">
          <a:xfrm>
            <a:off x="8005763" y="3840957"/>
            <a:ext cx="800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36" name="Text Box 140"/>
          <p:cNvSpPr txBox="1">
            <a:spLocks noChangeArrowheads="1"/>
          </p:cNvSpPr>
          <p:nvPr/>
        </p:nvSpPr>
        <p:spPr bwMode="auto">
          <a:xfrm>
            <a:off x="9684545" y="3940970"/>
            <a:ext cx="800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37" name="Text Box 141"/>
          <p:cNvSpPr txBox="1">
            <a:spLocks noChangeArrowheads="1"/>
          </p:cNvSpPr>
          <p:nvPr/>
        </p:nvSpPr>
        <p:spPr bwMode="auto">
          <a:xfrm>
            <a:off x="3005138" y="5038725"/>
            <a:ext cx="685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238" name="Text Box 142"/>
          <p:cNvSpPr txBox="1">
            <a:spLocks noChangeArrowheads="1"/>
          </p:cNvSpPr>
          <p:nvPr/>
        </p:nvSpPr>
        <p:spPr bwMode="auto">
          <a:xfrm>
            <a:off x="5048250" y="5055395"/>
            <a:ext cx="685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39" name="Text Box 143"/>
          <p:cNvSpPr txBox="1">
            <a:spLocks noChangeArrowheads="1"/>
          </p:cNvSpPr>
          <p:nvPr/>
        </p:nvSpPr>
        <p:spPr bwMode="auto">
          <a:xfrm>
            <a:off x="6655595" y="5100638"/>
            <a:ext cx="685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240" name="Text Box 144"/>
          <p:cNvSpPr txBox="1">
            <a:spLocks noChangeArrowheads="1"/>
          </p:cNvSpPr>
          <p:nvPr/>
        </p:nvSpPr>
        <p:spPr bwMode="auto">
          <a:xfrm>
            <a:off x="9767888" y="5100638"/>
            <a:ext cx="685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241" name="Text Box 145"/>
          <p:cNvSpPr txBox="1">
            <a:spLocks noChangeArrowheads="1"/>
          </p:cNvSpPr>
          <p:nvPr/>
        </p:nvSpPr>
        <p:spPr bwMode="auto">
          <a:xfrm>
            <a:off x="8039100" y="6341270"/>
            <a:ext cx="685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42" name="Text Box 146"/>
          <p:cNvSpPr txBox="1">
            <a:spLocks noChangeArrowheads="1"/>
          </p:cNvSpPr>
          <p:nvPr/>
        </p:nvSpPr>
        <p:spPr bwMode="auto">
          <a:xfrm>
            <a:off x="3014663" y="6293645"/>
            <a:ext cx="685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43" name="Text Box 147"/>
          <p:cNvSpPr txBox="1">
            <a:spLocks noChangeArrowheads="1"/>
          </p:cNvSpPr>
          <p:nvPr/>
        </p:nvSpPr>
        <p:spPr bwMode="auto">
          <a:xfrm>
            <a:off x="4929188" y="6303170"/>
            <a:ext cx="685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244" name="Text Box 148"/>
          <p:cNvSpPr txBox="1">
            <a:spLocks noChangeArrowheads="1"/>
          </p:cNvSpPr>
          <p:nvPr/>
        </p:nvSpPr>
        <p:spPr bwMode="auto">
          <a:xfrm>
            <a:off x="6607970" y="6346032"/>
            <a:ext cx="685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45" name="Text Box 149"/>
          <p:cNvSpPr txBox="1">
            <a:spLocks noChangeArrowheads="1"/>
          </p:cNvSpPr>
          <p:nvPr/>
        </p:nvSpPr>
        <p:spPr bwMode="auto">
          <a:xfrm>
            <a:off x="9751220" y="6388895"/>
            <a:ext cx="685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46" name="Text Box 150"/>
          <p:cNvSpPr txBox="1">
            <a:spLocks noChangeArrowheads="1"/>
          </p:cNvSpPr>
          <p:nvPr/>
        </p:nvSpPr>
        <p:spPr bwMode="auto">
          <a:xfrm>
            <a:off x="7986713" y="7679532"/>
            <a:ext cx="685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48" name="Text Box 152"/>
          <p:cNvSpPr txBox="1">
            <a:spLocks noChangeArrowheads="1"/>
          </p:cNvSpPr>
          <p:nvPr/>
        </p:nvSpPr>
        <p:spPr bwMode="auto">
          <a:xfrm>
            <a:off x="5036345" y="7624763"/>
            <a:ext cx="685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249" name="Text Box 153"/>
          <p:cNvSpPr txBox="1">
            <a:spLocks noChangeArrowheads="1"/>
          </p:cNvSpPr>
          <p:nvPr/>
        </p:nvSpPr>
        <p:spPr bwMode="auto">
          <a:xfrm>
            <a:off x="6565107" y="7665245"/>
            <a:ext cx="685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50" name="Text Box 154"/>
          <p:cNvSpPr txBox="1">
            <a:spLocks noChangeArrowheads="1"/>
          </p:cNvSpPr>
          <p:nvPr/>
        </p:nvSpPr>
        <p:spPr bwMode="auto">
          <a:xfrm>
            <a:off x="9782175" y="7660482"/>
            <a:ext cx="685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45295" y="3448050"/>
            <a:ext cx="17564100" cy="6217922"/>
            <a:chOff x="296863" y="2297914"/>
            <a:chExt cx="11709400" cy="4146063"/>
          </a:xfrm>
        </p:grpSpPr>
        <p:sp>
          <p:nvSpPr>
            <p:cNvPr id="4210" name="Text Box 114"/>
            <p:cNvSpPr txBox="1">
              <a:spLocks noChangeArrowheads="1"/>
            </p:cNvSpPr>
            <p:nvPr/>
          </p:nvSpPr>
          <p:spPr bwMode="auto">
            <a:xfrm>
              <a:off x="296863" y="4233442"/>
              <a:ext cx="1476375" cy="49253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42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16 212</a:t>
              </a:r>
            </a:p>
          </p:txBody>
        </p:sp>
        <p:sp>
          <p:nvSpPr>
            <p:cNvPr id="4218" name="Text Box 122"/>
            <p:cNvSpPr txBox="1">
              <a:spLocks noChangeArrowheads="1"/>
            </p:cNvSpPr>
            <p:nvPr/>
          </p:nvSpPr>
          <p:spPr bwMode="auto">
            <a:xfrm>
              <a:off x="7510463" y="4938425"/>
              <a:ext cx="4381500" cy="86193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endPara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20" name="Text Box 124"/>
            <p:cNvSpPr txBox="1">
              <a:spLocks noChangeArrowheads="1"/>
            </p:cNvSpPr>
            <p:nvPr/>
          </p:nvSpPr>
          <p:spPr bwMode="auto">
            <a:xfrm>
              <a:off x="2032000" y="5951441"/>
              <a:ext cx="457200" cy="49253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4221" name="Text Box 125"/>
            <p:cNvSpPr txBox="1">
              <a:spLocks noChangeArrowheads="1"/>
            </p:cNvSpPr>
            <p:nvPr/>
          </p:nvSpPr>
          <p:spPr bwMode="auto">
            <a:xfrm>
              <a:off x="3336925" y="5914921"/>
              <a:ext cx="457200" cy="49253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222" name="Text Box 126"/>
            <p:cNvSpPr txBox="1">
              <a:spLocks noChangeArrowheads="1"/>
            </p:cNvSpPr>
            <p:nvPr/>
          </p:nvSpPr>
          <p:spPr bwMode="auto">
            <a:xfrm>
              <a:off x="4351338" y="5914921"/>
              <a:ext cx="533400" cy="49253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42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223" name="Text Box 127"/>
            <p:cNvSpPr txBox="1">
              <a:spLocks noChangeArrowheads="1"/>
            </p:cNvSpPr>
            <p:nvPr/>
          </p:nvSpPr>
          <p:spPr bwMode="auto">
            <a:xfrm>
              <a:off x="5359400" y="5906982"/>
              <a:ext cx="533400" cy="49253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42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224" name="Text Box 128"/>
            <p:cNvSpPr txBox="1">
              <a:spLocks noChangeArrowheads="1"/>
            </p:cNvSpPr>
            <p:nvPr/>
          </p:nvSpPr>
          <p:spPr bwMode="auto">
            <a:xfrm>
              <a:off x="6408738" y="5914921"/>
              <a:ext cx="533400" cy="49253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42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4253" name="Text Box 157"/>
            <p:cNvSpPr txBox="1">
              <a:spLocks noChangeArrowheads="1"/>
            </p:cNvSpPr>
            <p:nvPr/>
          </p:nvSpPr>
          <p:spPr bwMode="auto">
            <a:xfrm>
              <a:off x="315913" y="3360152"/>
              <a:ext cx="1562100" cy="49253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91 907</a:t>
              </a:r>
            </a:p>
          </p:txBody>
        </p:sp>
        <p:sp>
          <p:nvSpPr>
            <p:cNvPr id="4254" name="Text Box 158"/>
            <p:cNvSpPr txBox="1">
              <a:spLocks noChangeArrowheads="1"/>
            </p:cNvSpPr>
            <p:nvPr/>
          </p:nvSpPr>
          <p:spPr bwMode="auto">
            <a:xfrm>
              <a:off x="7510463" y="2297914"/>
              <a:ext cx="4495800" cy="86193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endPara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301" name="Text Box 160"/>
          <p:cNvSpPr txBox="1">
            <a:spLocks noChangeArrowheads="1"/>
          </p:cNvSpPr>
          <p:nvPr/>
        </p:nvSpPr>
        <p:spPr bwMode="auto">
          <a:xfrm>
            <a:off x="3733800" y="16670"/>
            <a:ext cx="946785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7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7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2/3/</a:t>
            </a:r>
            <a:r>
              <a:rPr lang="en-US" altLang="en-US" sz="5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en-US" sz="5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5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5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5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4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659270">
            <a:off x="1467297" y="37422"/>
            <a:ext cx="961297" cy="859924"/>
          </a:xfrm>
          <a:prstGeom prst="rect">
            <a:avLst/>
          </a:prstGeom>
        </p:spPr>
      </p:pic>
      <p:pic>
        <p:nvPicPr>
          <p:cNvPr id="5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65764">
            <a:off x="14440006" y="-29853"/>
            <a:ext cx="1568198" cy="92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1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783054" cy="1028700"/>
            <a:chOff x="0" y="0"/>
            <a:chExt cx="7759390" cy="90880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7695890" cy="845305"/>
            </a:xfrm>
            <a:custGeom>
              <a:avLst/>
              <a:gdLst/>
              <a:ahLst/>
              <a:cxnLst/>
              <a:rect l="l" t="t" r="r" b="b"/>
              <a:pathLst>
                <a:path w="7695890" h="845305">
                  <a:moveTo>
                    <a:pt x="7603179" y="845305"/>
                  </a:moveTo>
                  <a:lnTo>
                    <a:pt x="92710" y="845305"/>
                  </a:lnTo>
                  <a:cubicBezTo>
                    <a:pt x="41910" y="845305"/>
                    <a:pt x="0" y="803395"/>
                    <a:pt x="0" y="75259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601910" y="0"/>
                  </a:lnTo>
                  <a:cubicBezTo>
                    <a:pt x="7652710" y="0"/>
                    <a:pt x="7694619" y="41910"/>
                    <a:pt x="7694619" y="92710"/>
                  </a:cubicBezTo>
                  <a:lnTo>
                    <a:pt x="7694619" y="751325"/>
                  </a:lnTo>
                  <a:cubicBezTo>
                    <a:pt x="7695890" y="803395"/>
                    <a:pt x="7653979" y="845305"/>
                    <a:pt x="7603180" y="845305"/>
                  </a:cubicBezTo>
                  <a:close/>
                </a:path>
              </a:pathLst>
            </a:custGeom>
            <a:solidFill>
              <a:srgbClr val="7AAEDB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7759390" cy="908805"/>
            </a:xfrm>
            <a:custGeom>
              <a:avLst/>
              <a:gdLst/>
              <a:ahLst/>
              <a:cxnLst/>
              <a:rect l="l" t="t" r="r" b="b"/>
              <a:pathLst>
                <a:path w="7759390" h="908805">
                  <a:moveTo>
                    <a:pt x="7634929" y="59690"/>
                  </a:moveTo>
                  <a:cubicBezTo>
                    <a:pt x="7670490" y="59690"/>
                    <a:pt x="7699700" y="88900"/>
                    <a:pt x="7699700" y="124460"/>
                  </a:cubicBezTo>
                  <a:lnTo>
                    <a:pt x="7699700" y="784345"/>
                  </a:lnTo>
                  <a:cubicBezTo>
                    <a:pt x="7699700" y="819905"/>
                    <a:pt x="7670490" y="849115"/>
                    <a:pt x="7634929" y="849115"/>
                  </a:cubicBezTo>
                  <a:lnTo>
                    <a:pt x="124460" y="849115"/>
                  </a:lnTo>
                  <a:cubicBezTo>
                    <a:pt x="88900" y="849115"/>
                    <a:pt x="59690" y="819905"/>
                    <a:pt x="59690" y="78434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634930" y="59690"/>
                  </a:lnTo>
                  <a:moveTo>
                    <a:pt x="76349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84345"/>
                  </a:lnTo>
                  <a:cubicBezTo>
                    <a:pt x="0" y="852925"/>
                    <a:pt x="55880" y="908805"/>
                    <a:pt x="124460" y="908805"/>
                  </a:cubicBezTo>
                  <a:lnTo>
                    <a:pt x="7634930" y="908805"/>
                  </a:lnTo>
                  <a:cubicBezTo>
                    <a:pt x="7703510" y="908805"/>
                    <a:pt x="7759390" y="852925"/>
                    <a:pt x="7759390" y="784345"/>
                  </a:cubicBezTo>
                  <a:lnTo>
                    <a:pt x="7759390" y="124460"/>
                  </a:lnTo>
                  <a:cubicBezTo>
                    <a:pt x="7759390" y="55880"/>
                    <a:pt x="7703510" y="0"/>
                    <a:pt x="7634930" y="0"/>
                  </a:cubicBezTo>
                  <a:close/>
                </a:path>
              </a:pathLst>
            </a:custGeom>
            <a:solidFill>
              <a:srgbClr val="312249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021001" y="9123346"/>
            <a:ext cx="583591" cy="5549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07936" y="236879"/>
            <a:ext cx="583591" cy="554942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284803" y="9123346"/>
            <a:ext cx="8003197" cy="1163654"/>
            <a:chOff x="0" y="0"/>
            <a:chExt cx="21126348" cy="3071741"/>
          </a:xfrm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21062848" cy="3008241"/>
            </a:xfrm>
            <a:custGeom>
              <a:avLst/>
              <a:gdLst/>
              <a:ahLst/>
              <a:cxnLst/>
              <a:rect l="l" t="t" r="r" b="b"/>
              <a:pathLst>
                <a:path w="21062848" h="3008241">
                  <a:moveTo>
                    <a:pt x="20970137" y="3008241"/>
                  </a:moveTo>
                  <a:lnTo>
                    <a:pt x="92710" y="3008241"/>
                  </a:lnTo>
                  <a:cubicBezTo>
                    <a:pt x="41910" y="3008241"/>
                    <a:pt x="0" y="2966331"/>
                    <a:pt x="0" y="29155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0968867" y="0"/>
                  </a:lnTo>
                  <a:cubicBezTo>
                    <a:pt x="21019667" y="0"/>
                    <a:pt x="21061578" y="41910"/>
                    <a:pt x="21061578" y="92710"/>
                  </a:cubicBezTo>
                  <a:lnTo>
                    <a:pt x="21061578" y="2914261"/>
                  </a:lnTo>
                  <a:cubicBezTo>
                    <a:pt x="21062848" y="2966331"/>
                    <a:pt x="21020937" y="3008241"/>
                    <a:pt x="20970137" y="3008241"/>
                  </a:cubicBezTo>
                  <a:close/>
                </a:path>
              </a:pathLst>
            </a:custGeom>
            <a:solidFill>
              <a:srgbClr val="FDD131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21126348" cy="3071741"/>
            </a:xfrm>
            <a:custGeom>
              <a:avLst/>
              <a:gdLst/>
              <a:ahLst/>
              <a:cxnLst/>
              <a:rect l="l" t="t" r="r" b="b"/>
              <a:pathLst>
                <a:path w="21126348" h="3071741">
                  <a:moveTo>
                    <a:pt x="21001887" y="59690"/>
                  </a:moveTo>
                  <a:cubicBezTo>
                    <a:pt x="21037448" y="59690"/>
                    <a:pt x="21066657" y="88900"/>
                    <a:pt x="21066657" y="124460"/>
                  </a:cubicBezTo>
                  <a:lnTo>
                    <a:pt x="21066657" y="2947281"/>
                  </a:lnTo>
                  <a:cubicBezTo>
                    <a:pt x="21066657" y="2982841"/>
                    <a:pt x="21037448" y="3012051"/>
                    <a:pt x="21001887" y="3012051"/>
                  </a:cubicBezTo>
                  <a:lnTo>
                    <a:pt x="124460" y="3012051"/>
                  </a:lnTo>
                  <a:cubicBezTo>
                    <a:pt x="88900" y="3012051"/>
                    <a:pt x="59690" y="2982841"/>
                    <a:pt x="59690" y="29472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1001887" y="59690"/>
                  </a:lnTo>
                  <a:moveTo>
                    <a:pt x="2100188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47281"/>
                  </a:lnTo>
                  <a:cubicBezTo>
                    <a:pt x="0" y="3015861"/>
                    <a:pt x="55880" y="3071741"/>
                    <a:pt x="124460" y="3071741"/>
                  </a:cubicBezTo>
                  <a:lnTo>
                    <a:pt x="21001887" y="3071741"/>
                  </a:lnTo>
                  <a:cubicBezTo>
                    <a:pt x="21070467" y="3071741"/>
                    <a:pt x="21126348" y="3015861"/>
                    <a:pt x="21126348" y="2947281"/>
                  </a:cubicBezTo>
                  <a:lnTo>
                    <a:pt x="21126348" y="124460"/>
                  </a:lnTo>
                  <a:cubicBezTo>
                    <a:pt x="21126348" y="55880"/>
                    <a:pt x="21070467" y="0"/>
                    <a:pt x="21001887" y="0"/>
                  </a:cubicBezTo>
                  <a:close/>
                </a:path>
              </a:pathLst>
            </a:custGeom>
            <a:solidFill>
              <a:srgbClr val="312249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86401" y="9258300"/>
            <a:ext cx="583591" cy="5549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683407" y="751229"/>
            <a:ext cx="583591" cy="55494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92773" y="3395712"/>
            <a:ext cx="17983200" cy="2128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59"/>
              </a:lnSpc>
              <a:spcBef>
                <a:spcPct val="0"/>
              </a:spcBef>
            </a:pPr>
            <a:r>
              <a:rPr lang="en-US" sz="5899" u="sng" dirty="0" err="1">
                <a:solidFill>
                  <a:srgbClr val="00B050"/>
                </a:solidFill>
                <a:latin typeface="Times Neue Roman Bold" panose="020B0604020202020204" charset="0"/>
              </a:rPr>
              <a:t>Bài</a:t>
            </a:r>
            <a:r>
              <a:rPr lang="en-US" sz="5899" u="sng" dirty="0">
                <a:solidFill>
                  <a:srgbClr val="00B050"/>
                </a:solidFill>
                <a:latin typeface="Times Neue Roman Bold" panose="020B0604020202020204" charset="0"/>
              </a:rPr>
              <a:t> </a:t>
            </a:r>
            <a:r>
              <a:rPr lang="en-US" sz="5899" u="sng" dirty="0" smtClean="0">
                <a:solidFill>
                  <a:srgbClr val="00B050"/>
                </a:solidFill>
                <a:latin typeface="Times Neue Roman Bold" panose="020B0604020202020204" charset="0"/>
              </a:rPr>
              <a:t>3/3/</a:t>
            </a:r>
            <a:r>
              <a:rPr lang="en-US" sz="5899" u="sng" dirty="0" err="1" smtClean="0">
                <a:solidFill>
                  <a:srgbClr val="00B050"/>
                </a:solidFill>
                <a:latin typeface="Times Neue Roman Bold" panose="020B0604020202020204" charset="0"/>
              </a:rPr>
              <a:t>SGK</a:t>
            </a:r>
            <a:r>
              <a:rPr lang="en-US" sz="5899" dirty="0" smtClean="0">
                <a:solidFill>
                  <a:srgbClr val="00B050"/>
                </a:solidFill>
                <a:latin typeface="Times Neue Roman Bold" panose="020B0604020202020204" charset="0"/>
              </a:rPr>
              <a:t>: </a:t>
            </a:r>
            <a:r>
              <a:rPr lang="en-US" sz="5899" dirty="0">
                <a:solidFill>
                  <a:srgbClr val="00B050"/>
                </a:solidFill>
                <a:latin typeface="Times Neue Roman Bold" panose="020B0604020202020204" charset="0"/>
              </a:rPr>
              <a:t>a) </a:t>
            </a:r>
            <a:r>
              <a:rPr lang="en-US" sz="5899" dirty="0" err="1">
                <a:solidFill>
                  <a:srgbClr val="00B050"/>
                </a:solidFill>
                <a:latin typeface="Times Neue Roman Bold" panose="020B0604020202020204" charset="0"/>
              </a:rPr>
              <a:t>Viết</a:t>
            </a:r>
            <a:r>
              <a:rPr lang="en-US" sz="5899" dirty="0">
                <a:solidFill>
                  <a:srgbClr val="00B050"/>
                </a:solidFill>
                <a:latin typeface="Times Neue Roman Bold" panose="020B0604020202020204" charset="0"/>
              </a:rPr>
              <a:t> </a:t>
            </a:r>
            <a:r>
              <a:rPr lang="en-US" sz="5899" dirty="0" err="1">
                <a:solidFill>
                  <a:srgbClr val="00B050"/>
                </a:solidFill>
                <a:latin typeface="Times Neue Roman Bold" panose="020B0604020202020204" charset="0"/>
              </a:rPr>
              <a:t>mỗi</a:t>
            </a:r>
            <a:r>
              <a:rPr lang="en-US" sz="5899" dirty="0">
                <a:solidFill>
                  <a:srgbClr val="00B050"/>
                </a:solidFill>
                <a:latin typeface="Times Neue Roman Bold" panose="020B0604020202020204" charset="0"/>
              </a:rPr>
              <a:t> </a:t>
            </a:r>
            <a:r>
              <a:rPr lang="en-US" sz="5899" dirty="0" err="1">
                <a:solidFill>
                  <a:srgbClr val="00B050"/>
                </a:solidFill>
                <a:latin typeface="Times Neue Roman Bold" panose="020B0604020202020204" charset="0"/>
              </a:rPr>
              <a:t>số</a:t>
            </a:r>
            <a:r>
              <a:rPr lang="en-US" sz="5899" dirty="0">
                <a:solidFill>
                  <a:srgbClr val="00B050"/>
                </a:solidFill>
                <a:latin typeface="Times Neue Roman Bold" panose="020B0604020202020204" charset="0"/>
              </a:rPr>
              <a:t> </a:t>
            </a:r>
            <a:r>
              <a:rPr lang="en-US" sz="5899" dirty="0" err="1">
                <a:solidFill>
                  <a:srgbClr val="00B050"/>
                </a:solidFill>
                <a:latin typeface="Times Neue Roman Bold" panose="020B0604020202020204" charset="0"/>
              </a:rPr>
              <a:t>sau</a:t>
            </a:r>
            <a:r>
              <a:rPr lang="en-US" sz="5899" dirty="0">
                <a:solidFill>
                  <a:srgbClr val="00B050"/>
                </a:solidFill>
                <a:latin typeface="Times Neue Roman Bold" panose="020B0604020202020204" charset="0"/>
              </a:rPr>
              <a:t> </a:t>
            </a:r>
            <a:r>
              <a:rPr lang="en-US" sz="5899" dirty="0" err="1">
                <a:solidFill>
                  <a:srgbClr val="00B050"/>
                </a:solidFill>
                <a:latin typeface="Times Neue Roman Bold" panose="020B0604020202020204" charset="0"/>
              </a:rPr>
              <a:t>thành</a:t>
            </a:r>
            <a:r>
              <a:rPr lang="en-US" sz="5899" dirty="0">
                <a:solidFill>
                  <a:srgbClr val="00B050"/>
                </a:solidFill>
                <a:latin typeface="Times Neue Roman Bold" panose="020B0604020202020204" charset="0"/>
              </a:rPr>
              <a:t> </a:t>
            </a:r>
            <a:r>
              <a:rPr lang="en-US" sz="5899" dirty="0" err="1">
                <a:solidFill>
                  <a:srgbClr val="00B050"/>
                </a:solidFill>
                <a:latin typeface="Times Neue Roman Bold" panose="020B0604020202020204" charset="0"/>
              </a:rPr>
              <a:t>tổng</a:t>
            </a:r>
            <a:r>
              <a:rPr lang="en-US" sz="5899" dirty="0">
                <a:solidFill>
                  <a:srgbClr val="00B050"/>
                </a:solidFill>
                <a:latin typeface="Times Neue Roman Bold" panose="020B0604020202020204" charset="0"/>
              </a:rPr>
              <a:t> (</a:t>
            </a:r>
            <a:r>
              <a:rPr lang="en-US" sz="5899" dirty="0" err="1">
                <a:solidFill>
                  <a:srgbClr val="00B050"/>
                </a:solidFill>
                <a:latin typeface="Times Neue Roman Bold" panose="020B0604020202020204" charset="0"/>
              </a:rPr>
              <a:t>theo</a:t>
            </a:r>
            <a:r>
              <a:rPr lang="en-US" sz="5899" dirty="0">
                <a:solidFill>
                  <a:srgbClr val="00B050"/>
                </a:solidFill>
                <a:latin typeface="Times Neue Roman Bold" panose="020B0604020202020204" charset="0"/>
              </a:rPr>
              <a:t> </a:t>
            </a:r>
            <a:r>
              <a:rPr lang="en-US" sz="5899" dirty="0" err="1">
                <a:solidFill>
                  <a:srgbClr val="00B050"/>
                </a:solidFill>
                <a:latin typeface="Times Neue Roman Bold" panose="020B0604020202020204" charset="0"/>
              </a:rPr>
              <a:t>mẫu</a:t>
            </a:r>
            <a:r>
              <a:rPr lang="en-US" sz="5899" dirty="0">
                <a:solidFill>
                  <a:srgbClr val="00B050"/>
                </a:solidFill>
                <a:latin typeface="Times Neue Roman Bold" panose="020B0604020202020204" charset="0"/>
              </a:rPr>
              <a:t>):</a:t>
            </a:r>
          </a:p>
          <a:p>
            <a:pPr algn="ctr">
              <a:lnSpc>
                <a:spcPts val="8259"/>
              </a:lnSpc>
              <a:spcBef>
                <a:spcPct val="0"/>
              </a:spcBef>
            </a:pPr>
            <a:r>
              <a:rPr lang="en-US" sz="5899" dirty="0">
                <a:solidFill>
                  <a:srgbClr val="00B050"/>
                </a:solidFill>
                <a:latin typeface="Times Neue Roman Bold" panose="020B0604020202020204" charset="0"/>
              </a:rPr>
              <a:t>8723; </a:t>
            </a:r>
            <a:r>
              <a:rPr lang="en-US" sz="5899" dirty="0" smtClean="0">
                <a:solidFill>
                  <a:srgbClr val="00B050"/>
                </a:solidFill>
                <a:latin typeface="Times Neue Roman Bold" panose="020B0604020202020204" charset="0"/>
              </a:rPr>
              <a:t>9171; </a:t>
            </a:r>
            <a:r>
              <a:rPr lang="en-US" sz="5899" dirty="0">
                <a:solidFill>
                  <a:srgbClr val="00B050"/>
                </a:solidFill>
                <a:latin typeface="Times Neue Roman Bold" panose="020B0604020202020204" charset="0"/>
              </a:rPr>
              <a:t>7006.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86000" y="5843786"/>
            <a:ext cx="411480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  <a:spcBef>
                <a:spcPct val="0"/>
              </a:spcBef>
            </a:pPr>
            <a:r>
              <a:rPr lang="en-US" sz="6299" dirty="0" err="1">
                <a:solidFill>
                  <a:srgbClr val="000000"/>
                </a:solidFill>
                <a:latin typeface="Times Neue Roman Bold" panose="020B0604020202020204" charset="0"/>
              </a:rPr>
              <a:t>Mẫu</a:t>
            </a:r>
            <a:r>
              <a:rPr lang="en-US" sz="6299" dirty="0">
                <a:solidFill>
                  <a:srgbClr val="000000"/>
                </a:solidFill>
                <a:latin typeface="Times Neue Roman Bold" panose="020B0604020202020204" charset="0"/>
              </a:rPr>
              <a:t>: 8723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90964" y="5751453"/>
            <a:ext cx="2624436" cy="12208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8819"/>
              </a:lnSpc>
              <a:spcBef>
                <a:spcPct val="0"/>
              </a:spcBef>
            </a:pPr>
            <a:r>
              <a:rPr lang="en-US" sz="6000" dirty="0" smtClean="0">
                <a:solidFill>
                  <a:srgbClr val="000000"/>
                </a:solidFill>
                <a:latin typeface="Times Neue Roman Bold" panose="020B0604020202020204" charset="0"/>
              </a:rPr>
              <a:t>= </a:t>
            </a:r>
            <a:r>
              <a:rPr lang="en-US" sz="6300" dirty="0" smtClean="0">
                <a:solidFill>
                  <a:srgbClr val="000000"/>
                </a:solidFill>
                <a:latin typeface="Times Neue Roman Bold" panose="020B0604020202020204" charset="0"/>
              </a:rPr>
              <a:t>8000</a:t>
            </a:r>
            <a:r>
              <a:rPr lang="en-US" sz="6000" dirty="0" smtClean="0">
                <a:solidFill>
                  <a:srgbClr val="000000"/>
                </a:solidFill>
                <a:latin typeface="Times Neue Roman Bold" panose="020B0604020202020204" charset="0"/>
              </a:rPr>
              <a:t> </a:t>
            </a:r>
            <a:endParaRPr lang="en-US" sz="6000" dirty="0">
              <a:solidFill>
                <a:srgbClr val="000000"/>
              </a:solidFill>
              <a:latin typeface="Times Neue Roman Bold" panose="020B060402020202020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38023" y="5730781"/>
            <a:ext cx="2058577" cy="1165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8819"/>
              </a:lnSpc>
              <a:spcBef>
                <a:spcPct val="0"/>
              </a:spcBef>
            </a:pPr>
            <a:r>
              <a:rPr lang="en-US" sz="6300" dirty="0" smtClean="0">
                <a:solidFill>
                  <a:srgbClr val="000000"/>
                </a:solidFill>
                <a:latin typeface="Times Neue Roman Bold" panose="020B0604020202020204" charset="0"/>
              </a:rPr>
              <a:t>+ 700</a:t>
            </a:r>
            <a:endParaRPr lang="en-US" sz="6300" dirty="0">
              <a:solidFill>
                <a:srgbClr val="000000"/>
              </a:solidFill>
              <a:latin typeface="Times Neue Roman Bold" panose="020B060402020202020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994580" y="5730781"/>
            <a:ext cx="1654620" cy="1165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8819"/>
              </a:lnSpc>
              <a:spcBef>
                <a:spcPct val="0"/>
              </a:spcBef>
            </a:pPr>
            <a:r>
              <a:rPr lang="en-US" sz="6300" dirty="0">
                <a:solidFill>
                  <a:srgbClr val="000000"/>
                </a:solidFill>
                <a:latin typeface="Times Neue Roman Bold" panose="020B0604020202020204" charset="0"/>
              </a:rPr>
              <a:t>+ </a:t>
            </a:r>
            <a:r>
              <a:rPr lang="en-US" sz="6300" dirty="0" smtClean="0">
                <a:solidFill>
                  <a:srgbClr val="000000"/>
                </a:solidFill>
                <a:latin typeface="Times Neue Roman Bold" panose="020B0604020202020204" charset="0"/>
              </a:rPr>
              <a:t>20</a:t>
            </a:r>
            <a:endParaRPr lang="en-US" sz="6300" dirty="0">
              <a:solidFill>
                <a:srgbClr val="000000"/>
              </a:solidFill>
              <a:latin typeface="Times Neue Roman Bold" panose="020B060402020202020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770137" y="5676900"/>
            <a:ext cx="1250663" cy="11653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8819"/>
              </a:lnSpc>
              <a:spcBef>
                <a:spcPct val="0"/>
              </a:spcBef>
            </a:pPr>
            <a:r>
              <a:rPr lang="en-US" sz="6300" dirty="0">
                <a:solidFill>
                  <a:srgbClr val="000000"/>
                </a:solidFill>
                <a:latin typeface="Times Neue Roman Bold" panose="020B0604020202020204" charset="0"/>
              </a:rPr>
              <a:t>+ 3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783054" cy="1028700"/>
            <a:chOff x="0" y="0"/>
            <a:chExt cx="7759390" cy="908805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7695890" cy="845305"/>
            </a:xfrm>
            <a:custGeom>
              <a:avLst/>
              <a:gdLst/>
              <a:ahLst/>
              <a:cxnLst/>
              <a:rect l="l" t="t" r="r" b="b"/>
              <a:pathLst>
                <a:path w="7695890" h="845305">
                  <a:moveTo>
                    <a:pt x="7603179" y="845305"/>
                  </a:moveTo>
                  <a:lnTo>
                    <a:pt x="92710" y="845305"/>
                  </a:lnTo>
                  <a:cubicBezTo>
                    <a:pt x="41910" y="845305"/>
                    <a:pt x="0" y="803395"/>
                    <a:pt x="0" y="75259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601910" y="0"/>
                  </a:lnTo>
                  <a:cubicBezTo>
                    <a:pt x="7652710" y="0"/>
                    <a:pt x="7694619" y="41910"/>
                    <a:pt x="7694619" y="92710"/>
                  </a:cubicBezTo>
                  <a:lnTo>
                    <a:pt x="7694619" y="751325"/>
                  </a:lnTo>
                  <a:cubicBezTo>
                    <a:pt x="7695890" y="803395"/>
                    <a:pt x="7653979" y="845305"/>
                    <a:pt x="7603180" y="845305"/>
                  </a:cubicBezTo>
                  <a:close/>
                </a:path>
              </a:pathLst>
            </a:custGeom>
            <a:solidFill>
              <a:srgbClr val="7AAEDB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7759390" cy="908805"/>
            </a:xfrm>
            <a:custGeom>
              <a:avLst/>
              <a:gdLst/>
              <a:ahLst/>
              <a:cxnLst/>
              <a:rect l="l" t="t" r="r" b="b"/>
              <a:pathLst>
                <a:path w="7759390" h="908805">
                  <a:moveTo>
                    <a:pt x="7634929" y="59690"/>
                  </a:moveTo>
                  <a:cubicBezTo>
                    <a:pt x="7670490" y="59690"/>
                    <a:pt x="7699700" y="88900"/>
                    <a:pt x="7699700" y="124460"/>
                  </a:cubicBezTo>
                  <a:lnTo>
                    <a:pt x="7699700" y="784345"/>
                  </a:lnTo>
                  <a:cubicBezTo>
                    <a:pt x="7699700" y="819905"/>
                    <a:pt x="7670490" y="849115"/>
                    <a:pt x="7634929" y="849115"/>
                  </a:cubicBezTo>
                  <a:lnTo>
                    <a:pt x="124460" y="849115"/>
                  </a:lnTo>
                  <a:cubicBezTo>
                    <a:pt x="88900" y="849115"/>
                    <a:pt x="59690" y="819905"/>
                    <a:pt x="59690" y="78434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634930" y="59690"/>
                  </a:lnTo>
                  <a:moveTo>
                    <a:pt x="763493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784345"/>
                  </a:lnTo>
                  <a:cubicBezTo>
                    <a:pt x="0" y="852925"/>
                    <a:pt x="55880" y="908805"/>
                    <a:pt x="124460" y="908805"/>
                  </a:cubicBezTo>
                  <a:lnTo>
                    <a:pt x="7634930" y="908805"/>
                  </a:lnTo>
                  <a:cubicBezTo>
                    <a:pt x="7703510" y="908805"/>
                    <a:pt x="7759390" y="852925"/>
                    <a:pt x="7759390" y="784345"/>
                  </a:cubicBezTo>
                  <a:lnTo>
                    <a:pt x="7759390" y="124460"/>
                  </a:lnTo>
                  <a:cubicBezTo>
                    <a:pt x="7759390" y="55880"/>
                    <a:pt x="7703510" y="0"/>
                    <a:pt x="7634930" y="0"/>
                  </a:cubicBezTo>
                  <a:close/>
                </a:path>
              </a:pathLst>
            </a:custGeom>
            <a:solidFill>
              <a:srgbClr val="312249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021001" y="9123346"/>
            <a:ext cx="583591" cy="5549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807936" y="236879"/>
            <a:ext cx="583591" cy="554942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284803" y="9123346"/>
            <a:ext cx="8003197" cy="1163654"/>
            <a:chOff x="0" y="0"/>
            <a:chExt cx="21126348" cy="3071741"/>
          </a:xfrm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21062848" cy="3008241"/>
            </a:xfrm>
            <a:custGeom>
              <a:avLst/>
              <a:gdLst/>
              <a:ahLst/>
              <a:cxnLst/>
              <a:rect l="l" t="t" r="r" b="b"/>
              <a:pathLst>
                <a:path w="21062848" h="3008241">
                  <a:moveTo>
                    <a:pt x="20970137" y="3008241"/>
                  </a:moveTo>
                  <a:lnTo>
                    <a:pt x="92710" y="3008241"/>
                  </a:lnTo>
                  <a:cubicBezTo>
                    <a:pt x="41910" y="3008241"/>
                    <a:pt x="0" y="2966331"/>
                    <a:pt x="0" y="29155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0968867" y="0"/>
                  </a:lnTo>
                  <a:cubicBezTo>
                    <a:pt x="21019667" y="0"/>
                    <a:pt x="21061578" y="41910"/>
                    <a:pt x="21061578" y="92710"/>
                  </a:cubicBezTo>
                  <a:lnTo>
                    <a:pt x="21061578" y="2914261"/>
                  </a:lnTo>
                  <a:cubicBezTo>
                    <a:pt x="21062848" y="2966331"/>
                    <a:pt x="21020937" y="3008241"/>
                    <a:pt x="20970137" y="3008241"/>
                  </a:cubicBezTo>
                  <a:close/>
                </a:path>
              </a:pathLst>
            </a:custGeom>
            <a:solidFill>
              <a:srgbClr val="FDD131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21126348" cy="3071741"/>
            </a:xfrm>
            <a:custGeom>
              <a:avLst/>
              <a:gdLst/>
              <a:ahLst/>
              <a:cxnLst/>
              <a:rect l="l" t="t" r="r" b="b"/>
              <a:pathLst>
                <a:path w="21126348" h="3071741">
                  <a:moveTo>
                    <a:pt x="21001887" y="59690"/>
                  </a:moveTo>
                  <a:cubicBezTo>
                    <a:pt x="21037448" y="59690"/>
                    <a:pt x="21066657" y="88900"/>
                    <a:pt x="21066657" y="124460"/>
                  </a:cubicBezTo>
                  <a:lnTo>
                    <a:pt x="21066657" y="2947281"/>
                  </a:lnTo>
                  <a:cubicBezTo>
                    <a:pt x="21066657" y="2982841"/>
                    <a:pt x="21037448" y="3012051"/>
                    <a:pt x="21001887" y="3012051"/>
                  </a:cubicBezTo>
                  <a:lnTo>
                    <a:pt x="124460" y="3012051"/>
                  </a:lnTo>
                  <a:cubicBezTo>
                    <a:pt x="88900" y="3012051"/>
                    <a:pt x="59690" y="2982841"/>
                    <a:pt x="59690" y="29472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1001887" y="59690"/>
                  </a:lnTo>
                  <a:moveTo>
                    <a:pt x="2100188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947281"/>
                  </a:lnTo>
                  <a:cubicBezTo>
                    <a:pt x="0" y="3015861"/>
                    <a:pt x="55880" y="3071741"/>
                    <a:pt x="124460" y="3071741"/>
                  </a:cubicBezTo>
                  <a:lnTo>
                    <a:pt x="21001887" y="3071741"/>
                  </a:lnTo>
                  <a:cubicBezTo>
                    <a:pt x="21070467" y="3071741"/>
                    <a:pt x="21126348" y="3015861"/>
                    <a:pt x="21126348" y="2947281"/>
                  </a:cubicBezTo>
                  <a:lnTo>
                    <a:pt x="21126348" y="124460"/>
                  </a:lnTo>
                  <a:cubicBezTo>
                    <a:pt x="21126348" y="55880"/>
                    <a:pt x="21070467" y="0"/>
                    <a:pt x="21001887" y="0"/>
                  </a:cubicBezTo>
                  <a:close/>
                </a:path>
              </a:pathLst>
            </a:custGeom>
            <a:solidFill>
              <a:srgbClr val="312249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286401" y="9258300"/>
            <a:ext cx="583591" cy="5549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683407" y="751229"/>
            <a:ext cx="583591" cy="55494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295400" y="4991100"/>
            <a:ext cx="14057013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  <a:spcBef>
                <a:spcPct val="0"/>
              </a:spcBef>
            </a:pPr>
            <a:r>
              <a:rPr lang="en-US" sz="6299" dirty="0" err="1">
                <a:solidFill>
                  <a:srgbClr val="000000"/>
                </a:solidFill>
                <a:latin typeface="Times Neue Roman Bold" panose="020B0604020202020204" charset="0"/>
              </a:rPr>
              <a:t>Mẫu</a:t>
            </a:r>
            <a:r>
              <a:rPr lang="en-US" sz="6299" dirty="0">
                <a:solidFill>
                  <a:srgbClr val="000000"/>
                </a:solidFill>
                <a:latin typeface="Times Neue Roman Bold" panose="020B0604020202020204" charset="0"/>
              </a:rPr>
              <a:t>: 8723 = 8000 + 700 + 20 + 3.</a:t>
            </a:r>
          </a:p>
          <a:p>
            <a:pPr>
              <a:lnSpc>
                <a:spcPts val="8819"/>
              </a:lnSpc>
              <a:spcBef>
                <a:spcPct val="0"/>
              </a:spcBef>
            </a:pPr>
            <a:r>
              <a:rPr lang="en-US" sz="6299" dirty="0">
                <a:solidFill>
                  <a:srgbClr val="000000"/>
                </a:solidFill>
                <a:latin typeface="Times Neue Roman Bold" panose="020B0604020202020204" charset="0"/>
              </a:rPr>
              <a:t>          </a:t>
            </a:r>
            <a:r>
              <a:rPr lang="en-US" sz="6299" dirty="0" smtClean="0">
                <a:solidFill>
                  <a:srgbClr val="000000"/>
                </a:solidFill>
                <a:latin typeface="Times Neue Roman Bold" panose="020B0604020202020204" charset="0"/>
              </a:rPr>
              <a:t>       9171  </a:t>
            </a:r>
            <a:r>
              <a:rPr lang="en-US" sz="6299" dirty="0">
                <a:solidFill>
                  <a:srgbClr val="000000"/>
                </a:solidFill>
                <a:latin typeface="Times Neue Roman Bold" panose="020B0604020202020204" charset="0"/>
              </a:rPr>
              <a:t>= 9000 + 100 + 70 + 1.</a:t>
            </a:r>
          </a:p>
          <a:p>
            <a:pPr>
              <a:lnSpc>
                <a:spcPts val="8819"/>
              </a:lnSpc>
              <a:spcBef>
                <a:spcPct val="0"/>
              </a:spcBef>
            </a:pPr>
            <a:r>
              <a:rPr lang="en-US" sz="6299" dirty="0" smtClean="0">
                <a:solidFill>
                  <a:srgbClr val="000000"/>
                </a:solidFill>
                <a:latin typeface="Times Neue Roman Bold" panose="020B0604020202020204" charset="0"/>
              </a:rPr>
              <a:t>                 7006 </a:t>
            </a:r>
            <a:r>
              <a:rPr lang="en-US" sz="6299" dirty="0">
                <a:solidFill>
                  <a:srgbClr val="000000"/>
                </a:solidFill>
                <a:latin typeface="Times Neue Roman Bold" panose="020B0604020202020204" charset="0"/>
              </a:rPr>
              <a:t>= </a:t>
            </a:r>
            <a:r>
              <a:rPr lang="en-US" sz="6299" dirty="0" smtClean="0">
                <a:solidFill>
                  <a:srgbClr val="000000"/>
                </a:solidFill>
                <a:latin typeface="Times Neue Roman Bold" panose="020B0604020202020204" charset="0"/>
              </a:rPr>
              <a:t>7000 + 6</a:t>
            </a:r>
            <a:endParaRPr lang="en-US" sz="6299" dirty="0">
              <a:solidFill>
                <a:srgbClr val="000000"/>
              </a:solidFill>
              <a:latin typeface="Times Neue Roman Bold" panose="020B0604020202020204" charset="0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0" y="2705100"/>
            <a:ext cx="17983200" cy="21287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59"/>
              </a:lnSpc>
              <a:spcBef>
                <a:spcPct val="0"/>
              </a:spcBef>
            </a:pPr>
            <a:r>
              <a:rPr lang="en-US" sz="5899" u="sng" dirty="0" err="1">
                <a:solidFill>
                  <a:srgbClr val="00B050"/>
                </a:solidFill>
                <a:latin typeface="Times Neue Roman Bold" panose="020B0604020202020204" charset="0"/>
              </a:rPr>
              <a:t>Bài</a:t>
            </a:r>
            <a:r>
              <a:rPr lang="en-US" sz="5899" u="sng" dirty="0">
                <a:solidFill>
                  <a:srgbClr val="00B050"/>
                </a:solidFill>
                <a:latin typeface="Times Neue Roman Bold" panose="020B0604020202020204" charset="0"/>
              </a:rPr>
              <a:t> </a:t>
            </a:r>
            <a:r>
              <a:rPr lang="en-US" sz="5899" u="sng" dirty="0" smtClean="0">
                <a:solidFill>
                  <a:srgbClr val="00B050"/>
                </a:solidFill>
                <a:latin typeface="Times Neue Roman Bold" panose="020B0604020202020204" charset="0"/>
              </a:rPr>
              <a:t>3/3/</a:t>
            </a:r>
            <a:r>
              <a:rPr lang="en-US" sz="5899" u="sng" dirty="0" err="1" smtClean="0">
                <a:solidFill>
                  <a:srgbClr val="00B050"/>
                </a:solidFill>
                <a:latin typeface="Times Neue Roman Bold" panose="020B0604020202020204" charset="0"/>
              </a:rPr>
              <a:t>SGK</a:t>
            </a:r>
            <a:r>
              <a:rPr lang="en-US" sz="5899" dirty="0" smtClean="0">
                <a:solidFill>
                  <a:srgbClr val="00B050"/>
                </a:solidFill>
                <a:latin typeface="Times Neue Roman Bold" panose="020B0604020202020204" charset="0"/>
              </a:rPr>
              <a:t>: </a:t>
            </a:r>
            <a:r>
              <a:rPr lang="en-US" sz="5899" dirty="0">
                <a:solidFill>
                  <a:srgbClr val="00B050"/>
                </a:solidFill>
                <a:latin typeface="Times Neue Roman Bold" panose="020B0604020202020204" charset="0"/>
              </a:rPr>
              <a:t>a) </a:t>
            </a:r>
            <a:r>
              <a:rPr lang="en-US" sz="5899" dirty="0" err="1">
                <a:solidFill>
                  <a:srgbClr val="00B050"/>
                </a:solidFill>
                <a:latin typeface="Times Neue Roman Bold" panose="020B0604020202020204" charset="0"/>
              </a:rPr>
              <a:t>Viết</a:t>
            </a:r>
            <a:r>
              <a:rPr lang="en-US" sz="5899" dirty="0">
                <a:solidFill>
                  <a:srgbClr val="00B050"/>
                </a:solidFill>
                <a:latin typeface="Times Neue Roman Bold" panose="020B0604020202020204" charset="0"/>
              </a:rPr>
              <a:t> </a:t>
            </a:r>
            <a:r>
              <a:rPr lang="en-US" sz="5899" dirty="0" err="1">
                <a:solidFill>
                  <a:srgbClr val="00B050"/>
                </a:solidFill>
                <a:latin typeface="Times Neue Roman Bold" panose="020B0604020202020204" charset="0"/>
              </a:rPr>
              <a:t>mỗi</a:t>
            </a:r>
            <a:r>
              <a:rPr lang="en-US" sz="5899" dirty="0">
                <a:solidFill>
                  <a:srgbClr val="00B050"/>
                </a:solidFill>
                <a:latin typeface="Times Neue Roman Bold" panose="020B0604020202020204" charset="0"/>
              </a:rPr>
              <a:t> </a:t>
            </a:r>
            <a:r>
              <a:rPr lang="en-US" sz="5899" dirty="0" err="1">
                <a:solidFill>
                  <a:srgbClr val="00B050"/>
                </a:solidFill>
                <a:latin typeface="Times Neue Roman Bold" panose="020B0604020202020204" charset="0"/>
              </a:rPr>
              <a:t>số</a:t>
            </a:r>
            <a:r>
              <a:rPr lang="en-US" sz="5899" dirty="0">
                <a:solidFill>
                  <a:srgbClr val="00B050"/>
                </a:solidFill>
                <a:latin typeface="Times Neue Roman Bold" panose="020B0604020202020204" charset="0"/>
              </a:rPr>
              <a:t> </a:t>
            </a:r>
            <a:r>
              <a:rPr lang="en-US" sz="5899" dirty="0" err="1">
                <a:solidFill>
                  <a:srgbClr val="00B050"/>
                </a:solidFill>
                <a:latin typeface="Times Neue Roman Bold" panose="020B0604020202020204" charset="0"/>
              </a:rPr>
              <a:t>sau</a:t>
            </a:r>
            <a:r>
              <a:rPr lang="en-US" sz="5899" dirty="0">
                <a:solidFill>
                  <a:srgbClr val="00B050"/>
                </a:solidFill>
                <a:latin typeface="Times Neue Roman Bold" panose="020B0604020202020204" charset="0"/>
              </a:rPr>
              <a:t> </a:t>
            </a:r>
            <a:r>
              <a:rPr lang="en-US" sz="5899" dirty="0" err="1">
                <a:solidFill>
                  <a:srgbClr val="00B050"/>
                </a:solidFill>
                <a:latin typeface="Times Neue Roman Bold" panose="020B0604020202020204" charset="0"/>
              </a:rPr>
              <a:t>thành</a:t>
            </a:r>
            <a:r>
              <a:rPr lang="en-US" sz="5899" dirty="0">
                <a:solidFill>
                  <a:srgbClr val="00B050"/>
                </a:solidFill>
                <a:latin typeface="Times Neue Roman Bold" panose="020B0604020202020204" charset="0"/>
              </a:rPr>
              <a:t> </a:t>
            </a:r>
            <a:r>
              <a:rPr lang="en-US" sz="5899" dirty="0" err="1">
                <a:solidFill>
                  <a:srgbClr val="00B050"/>
                </a:solidFill>
                <a:latin typeface="Times Neue Roman Bold" panose="020B0604020202020204" charset="0"/>
              </a:rPr>
              <a:t>tổng</a:t>
            </a:r>
            <a:r>
              <a:rPr lang="en-US" sz="5899" dirty="0">
                <a:solidFill>
                  <a:srgbClr val="00B050"/>
                </a:solidFill>
                <a:latin typeface="Times Neue Roman Bold" panose="020B0604020202020204" charset="0"/>
              </a:rPr>
              <a:t> (</a:t>
            </a:r>
            <a:r>
              <a:rPr lang="en-US" sz="5899" dirty="0" err="1">
                <a:solidFill>
                  <a:srgbClr val="00B050"/>
                </a:solidFill>
                <a:latin typeface="Times Neue Roman Bold" panose="020B0604020202020204" charset="0"/>
              </a:rPr>
              <a:t>theo</a:t>
            </a:r>
            <a:r>
              <a:rPr lang="en-US" sz="5899" dirty="0">
                <a:solidFill>
                  <a:srgbClr val="00B050"/>
                </a:solidFill>
                <a:latin typeface="Times Neue Roman Bold" panose="020B0604020202020204" charset="0"/>
              </a:rPr>
              <a:t> </a:t>
            </a:r>
            <a:r>
              <a:rPr lang="en-US" sz="5899" dirty="0" err="1">
                <a:solidFill>
                  <a:srgbClr val="00B050"/>
                </a:solidFill>
                <a:latin typeface="Times Neue Roman Bold" panose="020B0604020202020204" charset="0"/>
              </a:rPr>
              <a:t>mẫu</a:t>
            </a:r>
            <a:r>
              <a:rPr lang="en-US" sz="5899" dirty="0">
                <a:solidFill>
                  <a:srgbClr val="00B050"/>
                </a:solidFill>
                <a:latin typeface="Times Neue Roman Bold" panose="020B0604020202020204" charset="0"/>
              </a:rPr>
              <a:t>):</a:t>
            </a:r>
          </a:p>
          <a:p>
            <a:pPr algn="ctr">
              <a:lnSpc>
                <a:spcPts val="8259"/>
              </a:lnSpc>
              <a:spcBef>
                <a:spcPct val="0"/>
              </a:spcBef>
            </a:pPr>
            <a:r>
              <a:rPr lang="en-US" sz="5899" dirty="0">
                <a:solidFill>
                  <a:srgbClr val="00B050"/>
                </a:solidFill>
                <a:latin typeface="Times Neue Roman Bold" panose="020B0604020202020204" charset="0"/>
              </a:rPr>
              <a:t>8723; </a:t>
            </a:r>
            <a:r>
              <a:rPr lang="en-US" sz="5899" dirty="0" smtClean="0">
                <a:solidFill>
                  <a:srgbClr val="00B050"/>
                </a:solidFill>
                <a:latin typeface="Times Neue Roman Bold" panose="020B0604020202020204" charset="0"/>
              </a:rPr>
              <a:t>9171; </a:t>
            </a:r>
            <a:r>
              <a:rPr lang="en-US" sz="5899" dirty="0">
                <a:solidFill>
                  <a:srgbClr val="00B050"/>
                </a:solidFill>
                <a:latin typeface="Times Neue Roman Bold" panose="020B0604020202020204" charset="0"/>
              </a:rPr>
              <a:t>7006.</a:t>
            </a:r>
          </a:p>
        </p:txBody>
      </p:sp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09600" y="4932670"/>
            <a:ext cx="1614014" cy="15758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226643" y="-139593"/>
            <a:ext cx="1614014" cy="15758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480993" y="4381500"/>
            <a:ext cx="1614014" cy="157586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33400" y="1181100"/>
            <a:ext cx="10173964" cy="988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999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99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3/4/</a:t>
            </a:r>
            <a:r>
              <a:rPr lang="en-US" sz="5999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5999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</a:t>
            </a:r>
            <a:r>
              <a:rPr lang="en-US" sz="59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59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9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9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9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44646" y="3879521"/>
            <a:ext cx="12257154" cy="1841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65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9000 + 200 + 30 + 2 = 9232.</a:t>
            </a:r>
          </a:p>
          <a:p>
            <a:pPr>
              <a:lnSpc>
                <a:spcPts val="7365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en-US" sz="6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:\BACK GROUND\CÂY CỐI\23006455-bande-dessinée-mignonne-de-champignons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8429" y="7713555"/>
            <a:ext cx="2125662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71149" y="5143500"/>
            <a:ext cx="7116051" cy="984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7365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 + 300 + 50 + 1 =</a:t>
            </a:r>
          </a:p>
        </p:txBody>
      </p:sp>
      <p:sp>
        <p:nvSpPr>
          <p:cNvPr id="9" name="Rectangle 8"/>
          <p:cNvSpPr/>
          <p:nvPr/>
        </p:nvSpPr>
        <p:spPr>
          <a:xfrm>
            <a:off x="4821298" y="6338318"/>
            <a:ext cx="5541902" cy="984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7365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6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</a:t>
            </a:r>
            <a:r>
              <a:rPr lang="en-US" sz="6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</a:t>
            </a:r>
            <a:r>
              <a:rPr lang="en-US" sz="6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09600" y="4362570"/>
            <a:ext cx="1614014" cy="15758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916400" y="-60148"/>
            <a:ext cx="1614014" cy="15758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259300" y="3951834"/>
            <a:ext cx="1614014" cy="157586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068446" y="4201524"/>
            <a:ext cx="12257154" cy="189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65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9000 + 200 + 30 + 2 = </a:t>
            </a:r>
            <a:r>
              <a:rPr lang="en-US" sz="6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9232</a:t>
            </a:r>
            <a:endParaRPr lang="en-US" sz="6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7365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7000 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+ 300 + 50 + 1 = </a:t>
            </a:r>
            <a:r>
              <a:rPr lang="en-US" sz="6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7351</a:t>
            </a:r>
            <a:endParaRPr lang="en-US" sz="6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:\BACK GROUND\CÂY CỐI\23006455-bande-dessinée-mignonne-de-champignons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469" y="7581900"/>
            <a:ext cx="2125662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5"/>
          <p:cNvSpPr txBox="1"/>
          <p:nvPr/>
        </p:nvSpPr>
        <p:spPr>
          <a:xfrm>
            <a:off x="685800" y="1515717"/>
            <a:ext cx="10173964" cy="988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5999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999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99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3/4/</a:t>
            </a:r>
            <a:r>
              <a:rPr lang="en-US" sz="5999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5999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</a:t>
            </a:r>
            <a:r>
              <a:rPr lang="en-US" sz="59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59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9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9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999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5999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857082" y="6102958"/>
            <a:ext cx="7258718" cy="984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7365"/>
              </a:lnSpc>
              <a:spcBef>
                <a:spcPct val="0"/>
              </a:spcBef>
            </a:pPr>
            <a:r>
              <a:rPr lang="en-US" sz="6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6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</a:t>
            </a:r>
            <a:r>
              <a:rPr lang="en-US" sz="6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6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6203</a:t>
            </a:r>
            <a:endParaRPr lang="en-US" sz="6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2312194"/>
            <a:ext cx="81692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8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33658" y="49588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vi-VN" dirty="0"/>
          </a:p>
        </p:txBody>
      </p:sp>
      <p:sp>
        <p:nvSpPr>
          <p:cNvPr id="4" name="Rectangle 3"/>
          <p:cNvSpPr/>
          <p:nvPr/>
        </p:nvSpPr>
        <p:spPr>
          <a:xfrm>
            <a:off x="3733800" y="3924300"/>
            <a:ext cx="124968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40382">
              <a:lnSpc>
                <a:spcPct val="150000"/>
              </a:lnSpc>
              <a:buFontTx/>
              <a:buChar char="-"/>
              <a:defRPr/>
            </a:pP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defTabSz="940382">
              <a:lnSpc>
                <a:spcPct val="150000"/>
              </a:lnSpc>
              <a:buFontTx/>
              <a:buChar char="-"/>
              <a:defRPr/>
            </a:pP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(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60256">
            <a:off x="-718563" y="-434834"/>
            <a:ext cx="1986451" cy="18961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467303" y="7810500"/>
            <a:ext cx="3261792" cy="31372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20002">
            <a:off x="16044860" y="-629108"/>
            <a:ext cx="2960088" cy="29224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617021">
            <a:off x="-537654" y="8067870"/>
            <a:ext cx="2622509" cy="2622509"/>
          </a:xfrm>
          <a:prstGeom prst="rect">
            <a:avLst/>
          </a:prstGeom>
        </p:spPr>
      </p:pic>
      <p:pic>
        <p:nvPicPr>
          <p:cNvPr id="9" name="Picture 5" descr="G:\BACK GROUND\c5396b7bc23cdf40770cf46a308b3da9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5899944"/>
            <a:ext cx="1081087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977929" y="4681835"/>
            <a:ext cx="3321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ancing Script"/>
              </a:rPr>
              <a:t>.</a:t>
            </a:r>
            <a:endParaRPr lang="vi-VN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47271" y="5520238"/>
            <a:ext cx="14325599" cy="21139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Chúc</a:t>
            </a:r>
            <a:r>
              <a:rPr lang="en-US" sz="5400" b="1" cap="none" spc="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các</a:t>
            </a:r>
            <a:r>
              <a:rPr lang="en-US" sz="5400" b="1" cap="none" spc="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em</a:t>
            </a:r>
            <a:r>
              <a:rPr lang="en-US" sz="5400" b="1" cap="none" spc="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sức</a:t>
            </a:r>
            <a:r>
              <a:rPr lang="en-US" sz="5400" b="1" cap="none" spc="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khỏe</a:t>
            </a:r>
            <a:r>
              <a:rPr lang="en-US" sz="5400" b="1" cap="none" spc="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và</a:t>
            </a:r>
            <a:r>
              <a:rPr lang="en-US" sz="5400" b="1" cap="none" spc="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làm</a:t>
            </a:r>
            <a:r>
              <a:rPr lang="en-US" sz="5400" b="1" cap="none" spc="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bài</a:t>
            </a:r>
            <a:r>
              <a:rPr lang="en-US" sz="5400" b="1" cap="none" spc="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thật</a:t>
            </a:r>
            <a:r>
              <a:rPr lang="en-US" sz="5400" b="1" cap="none" spc="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tốt</a:t>
            </a:r>
            <a:r>
              <a:rPr lang="en-US" sz="5400" b="1" cap="none" spc="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5400" b="1" cap="none" spc="0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62235" y="3365767"/>
            <a:ext cx="15470482" cy="36041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0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ancing Script"/>
              </a:rPr>
              <a:t>Bài</a:t>
            </a:r>
            <a:r>
              <a:rPr lang="en-US" sz="10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ancing Script"/>
              </a:rPr>
              <a:t> </a:t>
            </a:r>
            <a:r>
              <a:rPr lang="en-US" sz="10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ancing Script"/>
              </a:rPr>
              <a:t>học</a:t>
            </a:r>
            <a:r>
              <a:rPr lang="en-US" sz="10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ancing Script"/>
              </a:rPr>
              <a:t> </a:t>
            </a:r>
            <a:r>
              <a:rPr lang="en-US" sz="10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ancing Script"/>
              </a:rPr>
              <a:t>đến</a:t>
            </a:r>
            <a:r>
              <a:rPr lang="en-US" sz="10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ancing Script"/>
              </a:rPr>
              <a:t> </a:t>
            </a:r>
            <a:r>
              <a:rPr lang="en-US" sz="10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ancing Script"/>
              </a:rPr>
              <a:t>đây</a:t>
            </a:r>
            <a:r>
              <a:rPr lang="en-US" sz="10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ancing Script"/>
              </a:rPr>
              <a:t> </a:t>
            </a:r>
            <a:r>
              <a:rPr lang="en-US" sz="10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ancing Script"/>
              </a:rPr>
              <a:t>là</a:t>
            </a:r>
            <a:r>
              <a:rPr lang="en-US" sz="10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ancing Script"/>
              </a:rPr>
              <a:t> </a:t>
            </a:r>
            <a:r>
              <a:rPr lang="en-US" sz="10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ancing Script"/>
              </a:rPr>
              <a:t>kết</a:t>
            </a:r>
            <a:r>
              <a:rPr lang="en-US" sz="10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ancing Script"/>
              </a:rPr>
              <a:t> </a:t>
            </a:r>
            <a:r>
              <a:rPr lang="en-US" sz="10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Dancing Script"/>
              </a:rPr>
              <a:t>thúc</a:t>
            </a:r>
            <a:endParaRPr lang="vi-VN" sz="10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0635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70808">
            <a:off x="12882870" y="3197090"/>
            <a:ext cx="3152799" cy="49122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60976">
            <a:off x="11979484" y="1052312"/>
            <a:ext cx="2910405" cy="28416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06729" y="7158087"/>
            <a:ext cx="2942788" cy="263245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227168" y="1820974"/>
            <a:ext cx="10202832" cy="6370526"/>
            <a:chOff x="0" y="1629717"/>
            <a:chExt cx="13603776" cy="8494035"/>
          </a:xfrm>
        </p:grpSpPr>
        <p:sp>
          <p:nvSpPr>
            <p:cNvPr id="6" name="TextBox 6"/>
            <p:cNvSpPr txBox="1"/>
            <p:nvPr/>
          </p:nvSpPr>
          <p:spPr>
            <a:xfrm>
              <a:off x="355600" y="1629717"/>
              <a:ext cx="12892576" cy="17390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45"/>
                </a:lnSpc>
              </a:pPr>
              <a:r>
                <a:rPr lang="en-US" sz="8950" u="sng" dirty="0" err="1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Chương</a:t>
              </a:r>
              <a:r>
                <a:rPr lang="en-US" sz="8950" u="sng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8950" u="sng" dirty="0" err="1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một</a:t>
              </a:r>
              <a:r>
                <a:rPr lang="en-US" sz="8950" u="sng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583773"/>
              <a:ext cx="13603776" cy="55399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799"/>
                </a:lnSpc>
              </a:pPr>
              <a:r>
                <a:rPr lang="en-US" sz="8999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8999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8999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TỰ</a:t>
              </a:r>
              <a:r>
                <a:rPr lang="en-US" sz="8999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8999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NHIÊN</a:t>
              </a:r>
              <a:r>
                <a:rPr lang="en-US" sz="8999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sz="8999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BẢNG</a:t>
              </a:r>
              <a:r>
                <a:rPr lang="en-US" sz="8999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8999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ĐƠN</a:t>
              </a:r>
              <a:r>
                <a:rPr lang="en-US" sz="8999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8999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VỊ</a:t>
              </a:r>
              <a:r>
                <a:rPr lang="en-US" sz="8999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8999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ĐO</a:t>
              </a:r>
              <a:r>
                <a:rPr lang="en-US" sz="8999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8999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KHỐI</a:t>
              </a:r>
              <a:r>
                <a:rPr lang="en-US" sz="8999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8999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LƯỢNG</a:t>
              </a:r>
              <a:endParaRPr lang="en-US" sz="8999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70808">
            <a:off x="15310033" y="2379959"/>
            <a:ext cx="3152799" cy="49122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60976">
            <a:off x="14526548" y="15275"/>
            <a:ext cx="2910405" cy="28416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981751" y="6968162"/>
            <a:ext cx="2942788" cy="263245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7200" y="3617823"/>
            <a:ext cx="14935200" cy="2436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79"/>
              </a:lnSpc>
            </a:pPr>
            <a:r>
              <a:rPr lang="en-US" sz="72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7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 </a:t>
            </a:r>
            <a:endParaRPr lang="en-US" sz="72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9479"/>
              </a:lnSpc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ÔN 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TẬP 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 </a:t>
            </a: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000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5099194" y="4566871"/>
            <a:ext cx="11927820" cy="1872029"/>
          </a:xfrm>
          <a:prstGeom prst="homePlate">
            <a:avLst/>
          </a:prstGeom>
          <a:solidFill>
            <a:srgbClr val="00FF99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06172" y="1535571"/>
            <a:ext cx="12120842" cy="1938992"/>
          </a:xfrm>
          <a:prstGeom prst="rect">
            <a:avLst/>
          </a:prstGeom>
          <a:solidFill>
            <a:srgbClr val="66FFFF"/>
          </a:solidFill>
          <a:ln w="38100"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6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6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6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này</a:t>
            </a:r>
            <a:r>
              <a:rPr lang="en-US" sz="6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6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6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6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sz="6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6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6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6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6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27022" y="5066174"/>
            <a:ext cx="1122218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5800" dirty="0" err="1" smtClean="0">
                <a:solidFill>
                  <a:srgbClr val="000099"/>
                </a:solidFill>
              </a:rPr>
              <a:t>Đọc</a:t>
            </a:r>
            <a:r>
              <a:rPr lang="en-US" sz="5800" dirty="0" smtClean="0">
                <a:solidFill>
                  <a:srgbClr val="000099"/>
                </a:solidFill>
              </a:rPr>
              <a:t> </a:t>
            </a:r>
            <a:r>
              <a:rPr lang="en-US" sz="5800" dirty="0" err="1" smtClean="0">
                <a:solidFill>
                  <a:srgbClr val="000099"/>
                </a:solidFill>
              </a:rPr>
              <a:t>và</a:t>
            </a:r>
            <a:r>
              <a:rPr lang="en-US" sz="5800" dirty="0" smtClean="0">
                <a:solidFill>
                  <a:srgbClr val="000099"/>
                </a:solidFill>
              </a:rPr>
              <a:t> </a:t>
            </a:r>
            <a:r>
              <a:rPr lang="en-US" sz="5800" dirty="0" err="1" smtClean="0">
                <a:solidFill>
                  <a:srgbClr val="000099"/>
                </a:solidFill>
              </a:rPr>
              <a:t>viết</a:t>
            </a:r>
            <a:r>
              <a:rPr lang="en-US" sz="5800" dirty="0" smtClean="0">
                <a:solidFill>
                  <a:srgbClr val="000099"/>
                </a:solidFill>
              </a:rPr>
              <a:t> </a:t>
            </a:r>
            <a:r>
              <a:rPr lang="en-US" sz="5800" dirty="0" err="1" smtClean="0">
                <a:solidFill>
                  <a:srgbClr val="000099"/>
                </a:solidFill>
              </a:rPr>
              <a:t>các</a:t>
            </a:r>
            <a:r>
              <a:rPr lang="en-US" sz="5800" dirty="0" smtClean="0">
                <a:solidFill>
                  <a:srgbClr val="000099"/>
                </a:solidFill>
              </a:rPr>
              <a:t> </a:t>
            </a:r>
            <a:r>
              <a:rPr lang="en-US" sz="5800" dirty="0" err="1" smtClean="0">
                <a:solidFill>
                  <a:srgbClr val="000099"/>
                </a:solidFill>
              </a:rPr>
              <a:t>số</a:t>
            </a:r>
            <a:r>
              <a:rPr lang="en-US" sz="5800" dirty="0" smtClean="0">
                <a:solidFill>
                  <a:srgbClr val="000099"/>
                </a:solidFill>
              </a:rPr>
              <a:t> </a:t>
            </a:r>
            <a:r>
              <a:rPr lang="en-US" sz="5800" dirty="0" err="1" smtClean="0">
                <a:solidFill>
                  <a:srgbClr val="000099"/>
                </a:solidFill>
              </a:rPr>
              <a:t>đến</a:t>
            </a:r>
            <a:r>
              <a:rPr lang="en-US" sz="5800" dirty="0" smtClean="0">
                <a:solidFill>
                  <a:srgbClr val="000099"/>
                </a:solidFill>
              </a:rPr>
              <a:t> 100000</a:t>
            </a:r>
            <a:endParaRPr lang="en-US" sz="5800" dirty="0">
              <a:solidFill>
                <a:srgbClr val="000099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5099193" y="7277100"/>
            <a:ext cx="11927821" cy="1676400"/>
          </a:xfrm>
          <a:prstGeom prst="homePlate">
            <a:avLst/>
          </a:prstGeom>
          <a:solidFill>
            <a:srgbClr val="FF99FF"/>
          </a:solidFill>
          <a:ln w="38100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52013" y="7622857"/>
            <a:ext cx="1122218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5800" dirty="0" err="1" smtClean="0">
                <a:solidFill>
                  <a:srgbClr val="0000FF"/>
                </a:solidFill>
              </a:rPr>
              <a:t>Biết</a:t>
            </a:r>
            <a:r>
              <a:rPr lang="en-US" sz="5800" dirty="0" smtClean="0">
                <a:solidFill>
                  <a:srgbClr val="0000FF"/>
                </a:solidFill>
              </a:rPr>
              <a:t> </a:t>
            </a:r>
            <a:r>
              <a:rPr lang="en-US" sz="5800" dirty="0" err="1" smtClean="0">
                <a:solidFill>
                  <a:srgbClr val="0000FF"/>
                </a:solidFill>
              </a:rPr>
              <a:t>phân</a:t>
            </a:r>
            <a:r>
              <a:rPr lang="en-US" sz="5800" dirty="0" smtClean="0">
                <a:solidFill>
                  <a:srgbClr val="0000FF"/>
                </a:solidFill>
              </a:rPr>
              <a:t> </a:t>
            </a:r>
            <a:r>
              <a:rPr lang="en-US" sz="5800" dirty="0" err="1" smtClean="0">
                <a:solidFill>
                  <a:srgbClr val="0000FF"/>
                </a:solidFill>
              </a:rPr>
              <a:t>tích</a:t>
            </a:r>
            <a:r>
              <a:rPr lang="en-US" sz="5800" dirty="0" smtClean="0">
                <a:solidFill>
                  <a:srgbClr val="0000FF"/>
                </a:solidFill>
              </a:rPr>
              <a:t> </a:t>
            </a:r>
            <a:r>
              <a:rPr lang="en-US" sz="5800" dirty="0" err="1" smtClean="0">
                <a:solidFill>
                  <a:srgbClr val="0000FF"/>
                </a:solidFill>
              </a:rPr>
              <a:t>và</a:t>
            </a:r>
            <a:r>
              <a:rPr lang="en-US" sz="5800" dirty="0" smtClean="0">
                <a:solidFill>
                  <a:srgbClr val="0000FF"/>
                </a:solidFill>
              </a:rPr>
              <a:t> </a:t>
            </a:r>
            <a:r>
              <a:rPr lang="en-US" sz="5800" dirty="0" err="1" smtClean="0">
                <a:solidFill>
                  <a:srgbClr val="0000FF"/>
                </a:solidFill>
              </a:rPr>
              <a:t>cấu</a:t>
            </a:r>
            <a:r>
              <a:rPr lang="en-US" sz="5800" dirty="0" smtClean="0">
                <a:solidFill>
                  <a:srgbClr val="0000FF"/>
                </a:solidFill>
              </a:rPr>
              <a:t> </a:t>
            </a:r>
            <a:r>
              <a:rPr lang="en-US" sz="5800" dirty="0" err="1" smtClean="0">
                <a:solidFill>
                  <a:srgbClr val="0000FF"/>
                </a:solidFill>
              </a:rPr>
              <a:t>tạo</a:t>
            </a:r>
            <a:r>
              <a:rPr lang="en-US" sz="5800" dirty="0" smtClean="0">
                <a:solidFill>
                  <a:srgbClr val="0000FF"/>
                </a:solidFill>
              </a:rPr>
              <a:t> </a:t>
            </a:r>
            <a:r>
              <a:rPr lang="en-US" sz="5800" dirty="0" err="1" smtClean="0">
                <a:solidFill>
                  <a:srgbClr val="0000FF"/>
                </a:solidFill>
              </a:rPr>
              <a:t>số</a:t>
            </a:r>
            <a:r>
              <a:rPr lang="en-US" sz="5800" dirty="0" smtClean="0">
                <a:solidFill>
                  <a:srgbClr val="0000FF"/>
                </a:solidFill>
              </a:rPr>
              <a:t>.</a:t>
            </a:r>
            <a:endParaRPr lang="en-US" sz="5800" dirty="0">
              <a:solidFill>
                <a:srgbClr val="0000FF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0381331" y="3579948"/>
            <a:ext cx="914216" cy="886361"/>
          </a:xfrm>
          <a:prstGeom prst="downArrow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8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8"/>
          <p:cNvSpPr txBox="1">
            <a:spLocks noChangeArrowheads="1"/>
          </p:cNvSpPr>
          <p:nvPr/>
        </p:nvSpPr>
        <p:spPr bwMode="auto">
          <a:xfrm>
            <a:off x="187842" y="2552700"/>
            <a:ext cx="18135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1/3/</a:t>
            </a:r>
            <a:r>
              <a:rPr lang="en-US" altLang="en-US" sz="5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en-US" sz="5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471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8"/>
          <p:cNvSpPr txBox="1">
            <a:spLocks noChangeArrowheads="1"/>
          </p:cNvSpPr>
          <p:nvPr/>
        </p:nvSpPr>
        <p:spPr bwMode="auto">
          <a:xfrm>
            <a:off x="152400" y="2102703"/>
            <a:ext cx="180436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1/3/</a:t>
            </a:r>
            <a:r>
              <a:rPr lang="en-US" altLang="en-US" sz="54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en-US" sz="5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7171" name="Group 46"/>
          <p:cNvGrpSpPr>
            <a:grpSpLocks/>
          </p:cNvGrpSpPr>
          <p:nvPr/>
        </p:nvGrpSpPr>
        <p:grpSpPr bwMode="auto">
          <a:xfrm>
            <a:off x="1181100" y="3771900"/>
            <a:ext cx="14058900" cy="509588"/>
            <a:chOff x="573" y="2727"/>
            <a:chExt cx="2631" cy="105"/>
          </a:xfrm>
        </p:grpSpPr>
        <p:grpSp>
          <p:nvGrpSpPr>
            <p:cNvPr id="7199" name="Group 43"/>
            <p:cNvGrpSpPr>
              <a:grpSpLocks/>
            </p:cNvGrpSpPr>
            <p:nvPr/>
          </p:nvGrpSpPr>
          <p:grpSpPr bwMode="auto">
            <a:xfrm>
              <a:off x="573" y="2727"/>
              <a:ext cx="2181" cy="105"/>
              <a:chOff x="573" y="2727"/>
              <a:chExt cx="2181" cy="105"/>
            </a:xfrm>
          </p:grpSpPr>
          <p:grpSp>
            <p:nvGrpSpPr>
              <p:cNvPr id="7201" name="Group 13"/>
              <p:cNvGrpSpPr>
                <a:grpSpLocks/>
              </p:cNvGrpSpPr>
              <p:nvPr/>
            </p:nvGrpSpPr>
            <p:grpSpPr bwMode="auto">
              <a:xfrm>
                <a:off x="573" y="2733"/>
                <a:ext cx="444" cy="99"/>
                <a:chOff x="573" y="2733"/>
                <a:chExt cx="444" cy="99"/>
              </a:xfrm>
            </p:grpSpPr>
            <p:sp>
              <p:nvSpPr>
                <p:cNvPr id="5166" name="Line 11"/>
                <p:cNvSpPr>
                  <a:spLocks noChangeShapeType="1"/>
                </p:cNvSpPr>
                <p:nvPr/>
              </p:nvSpPr>
              <p:spPr bwMode="auto">
                <a:xfrm>
                  <a:off x="1017" y="273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480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167" name="Line 12"/>
                <p:cNvSpPr>
                  <a:spLocks noChangeShapeType="1"/>
                </p:cNvSpPr>
                <p:nvPr/>
              </p:nvSpPr>
              <p:spPr bwMode="auto">
                <a:xfrm>
                  <a:off x="573" y="2733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480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7202" name="Group 42"/>
              <p:cNvGrpSpPr>
                <a:grpSpLocks/>
              </p:cNvGrpSpPr>
              <p:nvPr/>
            </p:nvGrpSpPr>
            <p:grpSpPr bwMode="auto">
              <a:xfrm>
                <a:off x="1455" y="2727"/>
                <a:ext cx="1299" cy="102"/>
                <a:chOff x="1482" y="3015"/>
                <a:chExt cx="1299" cy="102"/>
              </a:xfrm>
            </p:grpSpPr>
            <p:grpSp>
              <p:nvGrpSpPr>
                <p:cNvPr id="7203" name="Group 34"/>
                <p:cNvGrpSpPr>
                  <a:grpSpLocks/>
                </p:cNvGrpSpPr>
                <p:nvPr/>
              </p:nvGrpSpPr>
              <p:grpSpPr bwMode="auto">
                <a:xfrm>
                  <a:off x="1482" y="3018"/>
                  <a:ext cx="438" cy="99"/>
                  <a:chOff x="1482" y="3018"/>
                  <a:chExt cx="438" cy="99"/>
                </a:xfrm>
              </p:grpSpPr>
              <p:sp>
                <p:nvSpPr>
                  <p:cNvPr id="516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482" y="3021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4800">
                      <a:solidFill>
                        <a:schemeClr val="tx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516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920" y="3018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4800">
                      <a:solidFill>
                        <a:schemeClr val="tx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204" name="Group 35"/>
                <p:cNvGrpSpPr>
                  <a:grpSpLocks/>
                </p:cNvGrpSpPr>
                <p:nvPr/>
              </p:nvGrpSpPr>
              <p:grpSpPr bwMode="auto">
                <a:xfrm>
                  <a:off x="2343" y="3015"/>
                  <a:ext cx="438" cy="99"/>
                  <a:chOff x="1482" y="3018"/>
                  <a:chExt cx="438" cy="99"/>
                </a:xfrm>
              </p:grpSpPr>
              <p:sp>
                <p:nvSpPr>
                  <p:cNvPr id="515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482" y="3021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4800">
                      <a:solidFill>
                        <a:schemeClr val="tx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5156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920" y="3018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4800">
                      <a:solidFill>
                        <a:schemeClr val="tx1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</p:grpSp>
        <p:sp>
          <p:nvSpPr>
            <p:cNvPr id="5147" name="Line 26"/>
            <p:cNvSpPr>
              <a:spLocks noChangeShapeType="1"/>
            </p:cNvSpPr>
            <p:nvPr/>
          </p:nvSpPr>
          <p:spPr bwMode="auto">
            <a:xfrm>
              <a:off x="3204" y="2730"/>
              <a:ext cx="0" cy="96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480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5125" name="Text Box 47"/>
          <p:cNvSpPr txBox="1">
            <a:spLocks noChangeArrowheads="1"/>
          </p:cNvSpPr>
          <p:nvPr/>
        </p:nvSpPr>
        <p:spPr bwMode="auto">
          <a:xfrm>
            <a:off x="9548813" y="4617303"/>
            <a:ext cx="205740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4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6" name="Text Box 48"/>
          <p:cNvSpPr txBox="1">
            <a:spLocks noChangeArrowheads="1"/>
          </p:cNvSpPr>
          <p:nvPr/>
        </p:nvSpPr>
        <p:spPr bwMode="auto">
          <a:xfrm>
            <a:off x="847725" y="4501158"/>
            <a:ext cx="800100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5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127" name="Text Box 49"/>
          <p:cNvSpPr txBox="1">
            <a:spLocks noChangeArrowheads="1"/>
          </p:cNvSpPr>
          <p:nvPr/>
        </p:nvSpPr>
        <p:spPr bwMode="auto">
          <a:xfrm>
            <a:off x="2536033" y="4501158"/>
            <a:ext cx="2259806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5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5128" name="Text Box 50"/>
          <p:cNvSpPr txBox="1">
            <a:spLocks noChangeArrowheads="1"/>
          </p:cNvSpPr>
          <p:nvPr/>
        </p:nvSpPr>
        <p:spPr bwMode="auto">
          <a:xfrm>
            <a:off x="7184233" y="4424958"/>
            <a:ext cx="2307431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5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30 000</a:t>
            </a:r>
          </a:p>
        </p:txBody>
      </p:sp>
      <p:sp>
        <p:nvSpPr>
          <p:cNvPr id="5129" name="Text Box 51"/>
          <p:cNvSpPr txBox="1">
            <a:spLocks noChangeArrowheads="1"/>
          </p:cNvSpPr>
          <p:nvPr/>
        </p:nvSpPr>
        <p:spPr bwMode="auto">
          <a:xfrm>
            <a:off x="14544675" y="4617303"/>
            <a:ext cx="125730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5130" name="Text Box 52"/>
          <p:cNvSpPr txBox="1">
            <a:spLocks noChangeArrowheads="1"/>
          </p:cNvSpPr>
          <p:nvPr/>
        </p:nvSpPr>
        <p:spPr bwMode="auto">
          <a:xfrm>
            <a:off x="12206288" y="4610100"/>
            <a:ext cx="125730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102" name="Text Box 54"/>
          <p:cNvSpPr txBox="1">
            <a:spLocks noChangeArrowheads="1"/>
          </p:cNvSpPr>
          <p:nvPr/>
        </p:nvSpPr>
        <p:spPr bwMode="auto">
          <a:xfrm>
            <a:off x="4598195" y="4586526"/>
            <a:ext cx="28575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20 000</a:t>
            </a:r>
          </a:p>
        </p:txBody>
      </p:sp>
      <p:sp>
        <p:nvSpPr>
          <p:cNvPr id="2103" name="Text Box 55"/>
          <p:cNvSpPr txBox="1">
            <a:spLocks noChangeArrowheads="1"/>
          </p:cNvSpPr>
          <p:nvPr/>
        </p:nvSpPr>
        <p:spPr bwMode="auto">
          <a:xfrm>
            <a:off x="9494045" y="4424958"/>
            <a:ext cx="23098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40 000</a:t>
            </a:r>
          </a:p>
        </p:txBody>
      </p:sp>
      <p:sp>
        <p:nvSpPr>
          <p:cNvPr id="2104" name="Text Box 56"/>
          <p:cNvSpPr txBox="1">
            <a:spLocks noChangeArrowheads="1"/>
          </p:cNvSpPr>
          <p:nvPr/>
        </p:nvSpPr>
        <p:spPr bwMode="auto">
          <a:xfrm>
            <a:off x="11808620" y="4424958"/>
            <a:ext cx="24003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50 000</a:t>
            </a:r>
          </a:p>
        </p:txBody>
      </p:sp>
      <p:sp>
        <p:nvSpPr>
          <p:cNvPr id="2105" name="Text Box 57"/>
          <p:cNvSpPr txBox="1">
            <a:spLocks noChangeArrowheads="1"/>
          </p:cNvSpPr>
          <p:nvPr/>
        </p:nvSpPr>
        <p:spPr bwMode="auto">
          <a:xfrm>
            <a:off x="14104145" y="4424958"/>
            <a:ext cx="24003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60 000</a:t>
            </a:r>
          </a:p>
        </p:txBody>
      </p:sp>
      <p:sp>
        <p:nvSpPr>
          <p:cNvPr id="5142" name="Text Box 106"/>
          <p:cNvSpPr txBox="1">
            <a:spLocks noChangeArrowheads="1"/>
          </p:cNvSpPr>
          <p:nvPr/>
        </p:nvSpPr>
        <p:spPr bwMode="auto">
          <a:xfrm>
            <a:off x="5300663" y="4510088"/>
            <a:ext cx="1257300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5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>
          <a:xfrm flipV="1">
            <a:off x="1181100" y="4105276"/>
            <a:ext cx="16230600" cy="47624"/>
          </a:xfrm>
          <a:prstGeom prst="straightConnector1">
            <a:avLst/>
          </a:prstGeom>
          <a:ln w="57150">
            <a:solidFill>
              <a:schemeClr val="accent1">
                <a:lumMod val="1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2579" y="4821704"/>
            <a:ext cx="1407941" cy="1390978"/>
          </a:xfrm>
          <a:prstGeom prst="rect">
            <a:avLst/>
          </a:prstGeom>
        </p:spPr>
      </p:pic>
      <p:pic>
        <p:nvPicPr>
          <p:cNvPr id="4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0463037">
            <a:off x="-576118" y="9072787"/>
            <a:ext cx="1999034" cy="19517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46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0463037">
            <a:off x="-634723" y="1300057"/>
            <a:ext cx="1039137" cy="1014576"/>
          </a:xfrm>
          <a:prstGeom prst="rect">
            <a:avLst/>
          </a:prstGeom>
        </p:spPr>
      </p:pic>
      <p:pic>
        <p:nvPicPr>
          <p:cNvPr id="47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0463037">
            <a:off x="-326260" y="4804778"/>
            <a:ext cx="788595" cy="850682"/>
          </a:xfrm>
          <a:prstGeom prst="rect">
            <a:avLst/>
          </a:prstGeom>
        </p:spPr>
      </p:pic>
      <p:pic>
        <p:nvPicPr>
          <p:cNvPr id="48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0463037">
            <a:off x="17764664" y="57775"/>
            <a:ext cx="529794" cy="517272"/>
          </a:xfrm>
          <a:prstGeom prst="rect">
            <a:avLst/>
          </a:prstGeom>
        </p:spPr>
      </p:pic>
      <p:pic>
        <p:nvPicPr>
          <p:cNvPr id="49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0463037">
            <a:off x="17546164" y="9871140"/>
            <a:ext cx="641714" cy="626546"/>
          </a:xfrm>
          <a:prstGeom prst="rect">
            <a:avLst/>
          </a:prstGeom>
        </p:spPr>
      </p:pic>
      <p:sp>
        <p:nvSpPr>
          <p:cNvPr id="34" name="TextBox 5"/>
          <p:cNvSpPr txBox="1"/>
          <p:nvPr/>
        </p:nvSpPr>
        <p:spPr>
          <a:xfrm>
            <a:off x="403699" y="5962352"/>
            <a:ext cx="17480602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 dirty="0" err="1">
                <a:latin typeface="Times Neue Roman Bold Italics"/>
              </a:rPr>
              <a:t>Em</a:t>
            </a:r>
            <a:r>
              <a:rPr lang="en-US" sz="5599" dirty="0">
                <a:latin typeface="Times Neue Roman Bold Italics"/>
              </a:rPr>
              <a:t> </a:t>
            </a:r>
            <a:r>
              <a:rPr lang="en-US" sz="5599" dirty="0" err="1">
                <a:latin typeface="Times Neue Roman Bold Italics"/>
              </a:rPr>
              <a:t>hãy</a:t>
            </a:r>
            <a:r>
              <a:rPr lang="en-US" sz="5599" dirty="0">
                <a:latin typeface="Times Neue Roman Bold Italics"/>
              </a:rPr>
              <a:t> </a:t>
            </a:r>
            <a:r>
              <a:rPr lang="en-US" sz="5599" dirty="0" err="1">
                <a:latin typeface="Times Neue Roman Bold Italics"/>
              </a:rPr>
              <a:t>cho</a:t>
            </a:r>
            <a:r>
              <a:rPr lang="en-US" sz="5599" dirty="0">
                <a:latin typeface="Times Neue Roman Bold Italics"/>
              </a:rPr>
              <a:t> </a:t>
            </a:r>
            <a:r>
              <a:rPr lang="en-US" sz="5599" dirty="0" err="1">
                <a:latin typeface="Times Neue Roman Bold Italics"/>
              </a:rPr>
              <a:t>biết</a:t>
            </a:r>
            <a:r>
              <a:rPr lang="en-US" sz="5599" dirty="0">
                <a:latin typeface="Times Neue Roman Bold Italics"/>
              </a:rPr>
              <a:t> </a:t>
            </a:r>
            <a:r>
              <a:rPr lang="en-US" sz="5599" dirty="0" err="1">
                <a:latin typeface="Times Neue Roman Bold Italics"/>
              </a:rPr>
              <a:t>quy</a:t>
            </a:r>
            <a:r>
              <a:rPr lang="en-US" sz="5599" dirty="0">
                <a:latin typeface="Times Neue Roman Bold Italics"/>
              </a:rPr>
              <a:t> </a:t>
            </a:r>
            <a:r>
              <a:rPr lang="en-US" sz="5599" dirty="0" err="1">
                <a:latin typeface="Times Neue Roman Bold Italics"/>
              </a:rPr>
              <a:t>luật</a:t>
            </a:r>
            <a:r>
              <a:rPr lang="en-US" sz="5599" dirty="0">
                <a:latin typeface="Times Neue Roman Bold Italics"/>
              </a:rPr>
              <a:t> </a:t>
            </a:r>
            <a:r>
              <a:rPr lang="en-US" sz="5599" dirty="0" err="1">
                <a:latin typeface="Times Neue Roman Bold Italics"/>
              </a:rPr>
              <a:t>dãy</a:t>
            </a:r>
            <a:r>
              <a:rPr lang="en-US" sz="5599" dirty="0">
                <a:latin typeface="Times Neue Roman Bold Italics"/>
              </a:rPr>
              <a:t> </a:t>
            </a:r>
            <a:r>
              <a:rPr lang="en-US" sz="5599" dirty="0" err="1">
                <a:latin typeface="Times Neue Roman Bold Italics"/>
              </a:rPr>
              <a:t>số</a:t>
            </a:r>
            <a:r>
              <a:rPr lang="en-US" sz="5599" dirty="0">
                <a:latin typeface="Times Neue Roman Bold Italics"/>
              </a:rPr>
              <a:t> </a:t>
            </a:r>
            <a:r>
              <a:rPr lang="en-US" sz="5599" dirty="0" err="1">
                <a:latin typeface="Times Neue Roman Bold Italics"/>
              </a:rPr>
              <a:t>trên</a:t>
            </a:r>
            <a:r>
              <a:rPr lang="en-US" sz="5599" dirty="0">
                <a:latin typeface="Times Neue Roman Bold Italics"/>
              </a:rPr>
              <a:t> </a:t>
            </a:r>
            <a:r>
              <a:rPr lang="en-US" sz="5599" dirty="0" err="1">
                <a:latin typeface="Times Neue Roman Bold Italics"/>
              </a:rPr>
              <a:t>tia</a:t>
            </a:r>
            <a:r>
              <a:rPr lang="en-US" sz="5599" dirty="0">
                <a:latin typeface="Times Neue Roman Bold Italics"/>
              </a:rPr>
              <a:t> </a:t>
            </a:r>
            <a:r>
              <a:rPr lang="en-US" sz="5599" dirty="0" err="1">
                <a:latin typeface="Times Neue Roman Bold Italics"/>
              </a:rPr>
              <a:t>số</a:t>
            </a:r>
            <a:r>
              <a:rPr lang="en-US" sz="5599" dirty="0">
                <a:latin typeface="Times Neue Roman Bold Italics"/>
              </a:rPr>
              <a:t> </a:t>
            </a:r>
            <a:r>
              <a:rPr lang="en-US" sz="5599" dirty="0" smtClean="0">
                <a:latin typeface="Times Neue Roman Bold Italics"/>
              </a:rPr>
              <a:t>?</a:t>
            </a:r>
            <a:endParaRPr lang="en-US" sz="5599" dirty="0">
              <a:latin typeface="Times Neue Roman Bold Italics"/>
            </a:endParaRPr>
          </a:p>
          <a:p>
            <a:pPr algn="ctr">
              <a:lnSpc>
                <a:spcPts val="7839"/>
              </a:lnSpc>
            </a:pPr>
            <a:endParaRPr lang="en-US" sz="5599" dirty="0">
              <a:latin typeface="Times Neue Roman Bold Italics"/>
            </a:endParaRPr>
          </a:p>
        </p:txBody>
      </p:sp>
      <p:sp>
        <p:nvSpPr>
          <p:cNvPr id="35" name="TextBox 7"/>
          <p:cNvSpPr txBox="1"/>
          <p:nvPr/>
        </p:nvSpPr>
        <p:spPr>
          <a:xfrm>
            <a:off x="1028700" y="7277100"/>
            <a:ext cx="16230600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 dirty="0" smtClean="0">
                <a:solidFill>
                  <a:srgbClr val="FF0000"/>
                </a:solidFill>
                <a:latin typeface="Times Neue Roman Bold"/>
                <a:sym typeface="Wingdings" panose="05000000000000000000" pitchFamily="2" charset="2"/>
              </a:rPr>
              <a:t></a:t>
            </a:r>
            <a:r>
              <a:rPr lang="en-US" sz="5000" dirty="0" smtClean="0">
                <a:solidFill>
                  <a:srgbClr val="FF0000"/>
                </a:solidFill>
                <a:latin typeface="Times Neue Roman Bold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ue Roman Bold"/>
              </a:rPr>
              <a:t>Quy</a:t>
            </a:r>
            <a:r>
              <a:rPr lang="en-US" sz="5000" dirty="0" smtClean="0">
                <a:solidFill>
                  <a:srgbClr val="FF0000"/>
                </a:solidFill>
                <a:latin typeface="Times Neue Roman Bold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ue Roman Bold"/>
              </a:rPr>
              <a:t>luật</a:t>
            </a:r>
            <a:r>
              <a:rPr lang="en-US" sz="5000" dirty="0" smtClean="0">
                <a:solidFill>
                  <a:srgbClr val="FF0000"/>
                </a:solidFill>
                <a:latin typeface="Times Neue Roman Bold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ue Roman Bold"/>
              </a:rPr>
              <a:t>của</a:t>
            </a:r>
            <a:r>
              <a:rPr lang="en-US" sz="5000" dirty="0" smtClean="0">
                <a:solidFill>
                  <a:srgbClr val="FF0000"/>
                </a:solidFill>
                <a:latin typeface="Times Neue Roman Bold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ue Roman Bold"/>
              </a:rPr>
              <a:t>dãy</a:t>
            </a:r>
            <a:r>
              <a:rPr lang="en-US" sz="5000" dirty="0" smtClean="0">
                <a:solidFill>
                  <a:srgbClr val="FF0000"/>
                </a:solidFill>
                <a:latin typeface="Times Neue Roman Bold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ue Roman Bold"/>
              </a:rPr>
              <a:t>số</a:t>
            </a:r>
            <a:r>
              <a:rPr lang="en-US" sz="5000" dirty="0" smtClean="0">
                <a:solidFill>
                  <a:srgbClr val="FF0000"/>
                </a:solidFill>
                <a:latin typeface="Times Neue Roman Bold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ue Roman Bold"/>
              </a:rPr>
              <a:t>trên</a:t>
            </a:r>
            <a:r>
              <a:rPr lang="en-US" sz="5000" dirty="0" smtClean="0">
                <a:solidFill>
                  <a:srgbClr val="FF0000"/>
                </a:solidFill>
                <a:latin typeface="Times Neue Roman Bold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ue Roman Bold"/>
              </a:rPr>
              <a:t>tia</a:t>
            </a:r>
            <a:r>
              <a:rPr lang="en-US" sz="5000" dirty="0" smtClean="0">
                <a:solidFill>
                  <a:srgbClr val="FF0000"/>
                </a:solidFill>
                <a:latin typeface="Times Neue Roman Bold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ue Roman Bold"/>
              </a:rPr>
              <a:t>số</a:t>
            </a:r>
            <a:r>
              <a:rPr lang="en-US" sz="5000" dirty="0" smtClean="0">
                <a:solidFill>
                  <a:srgbClr val="FF0000"/>
                </a:solidFill>
                <a:latin typeface="Times Neue Roman Bold"/>
              </a:rPr>
              <a:t> a </a:t>
            </a:r>
            <a:r>
              <a:rPr lang="en-US" sz="5000" dirty="0" err="1" smtClean="0">
                <a:solidFill>
                  <a:srgbClr val="FF0000"/>
                </a:solidFill>
                <a:latin typeface="Times Neue Roman Bold"/>
              </a:rPr>
              <a:t>là</a:t>
            </a:r>
            <a:r>
              <a:rPr lang="en-US" sz="5000" dirty="0" smtClean="0">
                <a:solidFill>
                  <a:srgbClr val="FF0000"/>
                </a:solidFill>
                <a:latin typeface="Times Neue Roman Bold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ue Roman Bold"/>
              </a:rPr>
              <a:t>hai</a:t>
            </a:r>
            <a:r>
              <a:rPr lang="en-US" sz="5000" dirty="0" smtClean="0">
                <a:solidFill>
                  <a:srgbClr val="FF0000"/>
                </a:solidFill>
                <a:latin typeface="Times Neue Roman Bold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ue Roman Bold"/>
              </a:rPr>
              <a:t>số</a:t>
            </a:r>
            <a:r>
              <a:rPr lang="en-US" sz="5000" dirty="0" smtClean="0">
                <a:solidFill>
                  <a:srgbClr val="FF0000"/>
                </a:solidFill>
                <a:latin typeface="Times Neue Roman Bold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ue Roman Bold"/>
              </a:rPr>
              <a:t>đứng</a:t>
            </a:r>
            <a:r>
              <a:rPr lang="en-US" sz="5000" dirty="0">
                <a:solidFill>
                  <a:srgbClr val="FF0000"/>
                </a:solidFill>
                <a:latin typeface="Times Neue Roman Bold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ue Roman Bold"/>
              </a:rPr>
              <a:t>liền</a:t>
            </a:r>
            <a:r>
              <a:rPr lang="en-US" sz="5000" dirty="0">
                <a:solidFill>
                  <a:srgbClr val="FF0000"/>
                </a:solidFill>
                <a:latin typeface="Times Neue Roman Bold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ue Roman Bold"/>
              </a:rPr>
              <a:t>nhau</a:t>
            </a:r>
            <a:r>
              <a:rPr lang="en-US" sz="5000" dirty="0">
                <a:solidFill>
                  <a:srgbClr val="FF0000"/>
                </a:solidFill>
                <a:latin typeface="Times Neue Roman Bold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ue Roman Bold"/>
              </a:rPr>
              <a:t>hơn</a:t>
            </a:r>
            <a:r>
              <a:rPr lang="en-US" sz="5000" dirty="0" smtClean="0">
                <a:solidFill>
                  <a:srgbClr val="FF0000"/>
                </a:solidFill>
                <a:latin typeface="Times Neue Roman Bold"/>
              </a:rPr>
              <a:t> (</a:t>
            </a:r>
            <a:r>
              <a:rPr lang="en-US" sz="5000" dirty="0" err="1" smtClean="0">
                <a:solidFill>
                  <a:srgbClr val="FF0000"/>
                </a:solidFill>
                <a:latin typeface="Times Neue Roman Bold"/>
              </a:rPr>
              <a:t>ho</a:t>
            </a:r>
            <a:r>
              <a:rPr lang="en-US" sz="5000" b="1" dirty="0" err="1" smtClean="0">
                <a:solidFill>
                  <a:srgbClr val="FF0000"/>
                </a:solidFill>
                <a:latin typeface="Times Neue Roman Bold"/>
              </a:rPr>
              <a:t>ặ</a:t>
            </a:r>
            <a:r>
              <a:rPr lang="en-US" sz="5000" dirty="0" err="1" smtClean="0">
                <a:solidFill>
                  <a:srgbClr val="FF0000"/>
                </a:solidFill>
                <a:latin typeface="Times Neue Roman Bold"/>
              </a:rPr>
              <a:t>c</a:t>
            </a:r>
            <a:r>
              <a:rPr lang="en-US" sz="5000" dirty="0" smtClean="0">
                <a:solidFill>
                  <a:srgbClr val="FF0000"/>
                </a:solidFill>
                <a:latin typeface="Times Neue Roman Bold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ue Roman Bold"/>
              </a:rPr>
              <a:t>kém</a:t>
            </a:r>
            <a:r>
              <a:rPr lang="en-US" sz="5000" dirty="0" smtClean="0">
                <a:solidFill>
                  <a:srgbClr val="FF0000"/>
                </a:solidFill>
                <a:latin typeface="Times Neue Roman Bold"/>
              </a:rPr>
              <a:t>) </a:t>
            </a:r>
            <a:r>
              <a:rPr lang="en-US" sz="5000" dirty="0" err="1">
                <a:solidFill>
                  <a:srgbClr val="FF0000"/>
                </a:solidFill>
                <a:latin typeface="Times Neue Roman Bold"/>
              </a:rPr>
              <a:t>nhau</a:t>
            </a:r>
            <a:r>
              <a:rPr lang="en-US" sz="5000" dirty="0">
                <a:solidFill>
                  <a:srgbClr val="FF0000"/>
                </a:solidFill>
                <a:latin typeface="Times Neue Roman Bold"/>
              </a:rPr>
              <a:t> 10 000 </a:t>
            </a:r>
            <a:r>
              <a:rPr lang="en-US" sz="5000" dirty="0" err="1">
                <a:solidFill>
                  <a:srgbClr val="FF0000"/>
                </a:solidFill>
                <a:latin typeface="Times Neue Roman Bold"/>
              </a:rPr>
              <a:t>đơn</a:t>
            </a:r>
            <a:r>
              <a:rPr lang="en-US" sz="5000" dirty="0">
                <a:solidFill>
                  <a:srgbClr val="FF0000"/>
                </a:solidFill>
                <a:latin typeface="Times Neue Roman Bold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ue Roman Bold"/>
              </a:rPr>
              <a:t>vị</a:t>
            </a:r>
            <a:r>
              <a:rPr lang="en-US" sz="5000" dirty="0">
                <a:solidFill>
                  <a:srgbClr val="FF0000"/>
                </a:solidFill>
                <a:latin typeface="Times Neue Roman Bold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956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9" grpId="0"/>
      <p:bldP spid="5130" grpId="0"/>
      <p:bldP spid="2102" grpId="0"/>
      <p:bldP spid="2103" grpId="0"/>
      <p:bldP spid="2104" grpId="0"/>
      <p:bldP spid="2105" grpId="0"/>
      <p:bldP spid="5142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8"/>
          <p:cNvSpPr txBox="1">
            <a:spLocks noChangeArrowheads="1"/>
          </p:cNvSpPr>
          <p:nvPr/>
        </p:nvSpPr>
        <p:spPr bwMode="auto">
          <a:xfrm>
            <a:off x="38100" y="464345"/>
            <a:ext cx="18516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1/3/</a:t>
            </a:r>
            <a:r>
              <a:rPr lang="en-US" altLang="en-US" sz="5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en-US" sz="5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7171" name="Group 46"/>
          <p:cNvGrpSpPr>
            <a:grpSpLocks/>
          </p:cNvGrpSpPr>
          <p:nvPr/>
        </p:nvGrpSpPr>
        <p:grpSpPr bwMode="auto">
          <a:xfrm>
            <a:off x="1181100" y="2202658"/>
            <a:ext cx="14058900" cy="509588"/>
            <a:chOff x="573" y="2727"/>
            <a:chExt cx="2631" cy="105"/>
          </a:xfrm>
        </p:grpSpPr>
        <p:grpSp>
          <p:nvGrpSpPr>
            <p:cNvPr id="7199" name="Group 43"/>
            <p:cNvGrpSpPr>
              <a:grpSpLocks/>
            </p:cNvGrpSpPr>
            <p:nvPr/>
          </p:nvGrpSpPr>
          <p:grpSpPr bwMode="auto">
            <a:xfrm>
              <a:off x="573" y="2727"/>
              <a:ext cx="2181" cy="105"/>
              <a:chOff x="573" y="2727"/>
              <a:chExt cx="2181" cy="105"/>
            </a:xfrm>
          </p:grpSpPr>
          <p:grpSp>
            <p:nvGrpSpPr>
              <p:cNvPr id="7201" name="Group 13"/>
              <p:cNvGrpSpPr>
                <a:grpSpLocks/>
              </p:cNvGrpSpPr>
              <p:nvPr/>
            </p:nvGrpSpPr>
            <p:grpSpPr bwMode="auto">
              <a:xfrm>
                <a:off x="573" y="2733"/>
                <a:ext cx="444" cy="99"/>
                <a:chOff x="573" y="2733"/>
                <a:chExt cx="444" cy="99"/>
              </a:xfrm>
            </p:grpSpPr>
            <p:sp>
              <p:nvSpPr>
                <p:cNvPr id="5166" name="Line 11"/>
                <p:cNvSpPr>
                  <a:spLocks noChangeShapeType="1"/>
                </p:cNvSpPr>
                <p:nvPr/>
              </p:nvSpPr>
              <p:spPr bwMode="auto">
                <a:xfrm>
                  <a:off x="1017" y="273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480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167" name="Line 12"/>
                <p:cNvSpPr>
                  <a:spLocks noChangeShapeType="1"/>
                </p:cNvSpPr>
                <p:nvPr/>
              </p:nvSpPr>
              <p:spPr bwMode="auto">
                <a:xfrm>
                  <a:off x="573" y="2733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480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7202" name="Group 42"/>
              <p:cNvGrpSpPr>
                <a:grpSpLocks/>
              </p:cNvGrpSpPr>
              <p:nvPr/>
            </p:nvGrpSpPr>
            <p:grpSpPr bwMode="auto">
              <a:xfrm>
                <a:off x="1455" y="2727"/>
                <a:ext cx="1299" cy="102"/>
                <a:chOff x="1482" y="3015"/>
                <a:chExt cx="1299" cy="102"/>
              </a:xfrm>
            </p:grpSpPr>
            <p:grpSp>
              <p:nvGrpSpPr>
                <p:cNvPr id="7203" name="Group 34"/>
                <p:cNvGrpSpPr>
                  <a:grpSpLocks/>
                </p:cNvGrpSpPr>
                <p:nvPr/>
              </p:nvGrpSpPr>
              <p:grpSpPr bwMode="auto">
                <a:xfrm>
                  <a:off x="1482" y="3018"/>
                  <a:ext cx="438" cy="99"/>
                  <a:chOff x="1482" y="3018"/>
                  <a:chExt cx="438" cy="99"/>
                </a:xfrm>
              </p:grpSpPr>
              <p:sp>
                <p:nvSpPr>
                  <p:cNvPr id="516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482" y="3021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4800">
                      <a:solidFill>
                        <a:schemeClr val="tx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516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920" y="3018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4800">
                      <a:solidFill>
                        <a:schemeClr val="tx1">
                          <a:lumMod val="5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204" name="Group 35"/>
                <p:cNvGrpSpPr>
                  <a:grpSpLocks/>
                </p:cNvGrpSpPr>
                <p:nvPr/>
              </p:nvGrpSpPr>
              <p:grpSpPr bwMode="auto">
                <a:xfrm>
                  <a:off x="2343" y="3015"/>
                  <a:ext cx="438" cy="99"/>
                  <a:chOff x="1482" y="3018"/>
                  <a:chExt cx="438" cy="99"/>
                </a:xfrm>
              </p:grpSpPr>
              <p:sp>
                <p:nvSpPr>
                  <p:cNvPr id="515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482" y="3021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4800">
                      <a:solidFill>
                        <a:schemeClr val="tx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5156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920" y="3018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bg2">
                        <a:lumMod val="1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4800">
                      <a:solidFill>
                        <a:schemeClr val="tx1">
                          <a:lumMod val="50000"/>
                        </a:schemeClr>
                      </a:solidFill>
                    </a:endParaRPr>
                  </a:p>
                </p:txBody>
              </p:sp>
            </p:grpSp>
          </p:grpSp>
        </p:grpSp>
        <p:sp>
          <p:nvSpPr>
            <p:cNvPr id="5147" name="Line 26"/>
            <p:cNvSpPr>
              <a:spLocks noChangeShapeType="1"/>
            </p:cNvSpPr>
            <p:nvPr/>
          </p:nvSpPr>
          <p:spPr bwMode="auto">
            <a:xfrm>
              <a:off x="3204" y="2730"/>
              <a:ext cx="0" cy="96"/>
            </a:xfrm>
            <a:prstGeom prst="line">
              <a:avLst/>
            </a:prstGeom>
            <a:noFill/>
            <a:ln w="28575">
              <a:solidFill>
                <a:schemeClr val="bg2">
                  <a:lumMod val="1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480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5126" name="Text Box 48"/>
          <p:cNvSpPr txBox="1">
            <a:spLocks noChangeArrowheads="1"/>
          </p:cNvSpPr>
          <p:nvPr/>
        </p:nvSpPr>
        <p:spPr bwMode="auto">
          <a:xfrm>
            <a:off x="847725" y="2831307"/>
            <a:ext cx="800100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5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127" name="Text Box 49"/>
          <p:cNvSpPr txBox="1">
            <a:spLocks noChangeArrowheads="1"/>
          </p:cNvSpPr>
          <p:nvPr/>
        </p:nvSpPr>
        <p:spPr bwMode="auto">
          <a:xfrm>
            <a:off x="2536033" y="2874170"/>
            <a:ext cx="2259806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5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5128" name="Text Box 50"/>
          <p:cNvSpPr txBox="1">
            <a:spLocks noChangeArrowheads="1"/>
          </p:cNvSpPr>
          <p:nvPr/>
        </p:nvSpPr>
        <p:spPr bwMode="auto">
          <a:xfrm>
            <a:off x="7184233" y="2802732"/>
            <a:ext cx="2307431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5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30 000</a:t>
            </a:r>
          </a:p>
        </p:txBody>
      </p:sp>
      <p:sp>
        <p:nvSpPr>
          <p:cNvPr id="2102" name="Text Box 54"/>
          <p:cNvSpPr txBox="1">
            <a:spLocks noChangeArrowheads="1"/>
          </p:cNvSpPr>
          <p:nvPr/>
        </p:nvSpPr>
        <p:spPr bwMode="auto">
          <a:xfrm>
            <a:off x="4533900" y="2781300"/>
            <a:ext cx="28575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20 000</a:t>
            </a:r>
          </a:p>
        </p:txBody>
      </p:sp>
      <p:sp>
        <p:nvSpPr>
          <p:cNvPr id="2103" name="Text Box 55"/>
          <p:cNvSpPr txBox="1">
            <a:spLocks noChangeArrowheads="1"/>
          </p:cNvSpPr>
          <p:nvPr/>
        </p:nvSpPr>
        <p:spPr bwMode="auto">
          <a:xfrm>
            <a:off x="9437118" y="2845667"/>
            <a:ext cx="23098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</a:p>
        </p:txBody>
      </p:sp>
      <p:sp>
        <p:nvSpPr>
          <p:cNvPr id="2104" name="Text Box 56"/>
          <p:cNvSpPr txBox="1">
            <a:spLocks noChangeArrowheads="1"/>
          </p:cNvSpPr>
          <p:nvPr/>
        </p:nvSpPr>
        <p:spPr bwMode="auto">
          <a:xfrm>
            <a:off x="11968165" y="2836222"/>
            <a:ext cx="213598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50 000</a:t>
            </a:r>
          </a:p>
        </p:txBody>
      </p:sp>
      <p:sp>
        <p:nvSpPr>
          <p:cNvPr id="2105" name="Text Box 57"/>
          <p:cNvSpPr txBox="1">
            <a:spLocks noChangeArrowheads="1"/>
          </p:cNvSpPr>
          <p:nvPr/>
        </p:nvSpPr>
        <p:spPr bwMode="auto">
          <a:xfrm>
            <a:off x="14180346" y="2874170"/>
            <a:ext cx="24003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60 000</a:t>
            </a:r>
          </a:p>
        </p:txBody>
      </p:sp>
      <p:sp>
        <p:nvSpPr>
          <p:cNvPr id="2116" name="Text Box 68"/>
          <p:cNvSpPr txBox="1">
            <a:spLocks noChangeArrowheads="1"/>
          </p:cNvSpPr>
          <p:nvPr/>
        </p:nvSpPr>
        <p:spPr bwMode="auto">
          <a:xfrm>
            <a:off x="5210175" y="5210770"/>
            <a:ext cx="31718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38 000;</a:t>
            </a:r>
          </a:p>
        </p:txBody>
      </p:sp>
      <p:sp>
        <p:nvSpPr>
          <p:cNvPr id="2117" name="Text Box 69"/>
          <p:cNvSpPr txBox="1">
            <a:spLocks noChangeArrowheads="1"/>
          </p:cNvSpPr>
          <p:nvPr/>
        </p:nvSpPr>
        <p:spPr bwMode="auto">
          <a:xfrm>
            <a:off x="7165605" y="5210770"/>
            <a:ext cx="39600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39 000;</a:t>
            </a:r>
          </a:p>
        </p:txBody>
      </p:sp>
      <p:sp>
        <p:nvSpPr>
          <p:cNvPr id="2118" name="Text Box 70"/>
          <p:cNvSpPr txBox="1">
            <a:spLocks noChangeArrowheads="1"/>
          </p:cNvSpPr>
          <p:nvPr/>
        </p:nvSpPr>
        <p:spPr bwMode="auto">
          <a:xfrm>
            <a:off x="10229562" y="5210770"/>
            <a:ext cx="248364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40 000;</a:t>
            </a:r>
          </a:p>
        </p:txBody>
      </p:sp>
      <p:sp>
        <p:nvSpPr>
          <p:cNvPr id="2119" name="Text Box 71"/>
          <p:cNvSpPr txBox="1">
            <a:spLocks noChangeArrowheads="1"/>
          </p:cNvSpPr>
          <p:nvPr/>
        </p:nvSpPr>
        <p:spPr bwMode="auto">
          <a:xfrm>
            <a:off x="14591244" y="5177470"/>
            <a:ext cx="31718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42 000.</a:t>
            </a:r>
          </a:p>
        </p:txBody>
      </p:sp>
      <p:cxnSp>
        <p:nvCxnSpPr>
          <p:cNvPr id="3" name="Straight Arrow Connector 2"/>
          <p:cNvCxnSpPr>
            <a:cxnSpLocks/>
          </p:cNvCxnSpPr>
          <p:nvPr/>
        </p:nvCxnSpPr>
        <p:spPr>
          <a:xfrm flipV="1">
            <a:off x="1181100" y="2428876"/>
            <a:ext cx="16230600" cy="47624"/>
          </a:xfrm>
          <a:prstGeom prst="straightConnector1">
            <a:avLst/>
          </a:prstGeom>
          <a:ln w="57150">
            <a:solidFill>
              <a:schemeClr val="accent1">
                <a:lumMod val="10000"/>
              </a:schemeClr>
            </a:solidFill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3931445" y="4017554"/>
            <a:ext cx="11120438" cy="8771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5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5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5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5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5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5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5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7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5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135" name="Text Box 61"/>
          <p:cNvSpPr txBox="1">
            <a:spLocks noChangeArrowheads="1"/>
          </p:cNvSpPr>
          <p:nvPr/>
        </p:nvSpPr>
        <p:spPr bwMode="auto">
          <a:xfrm>
            <a:off x="238125" y="5210770"/>
            <a:ext cx="2945607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5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36 000;</a:t>
            </a:r>
          </a:p>
        </p:txBody>
      </p:sp>
      <p:sp>
        <p:nvSpPr>
          <p:cNvPr id="5136" name="Text Box 62"/>
          <p:cNvSpPr txBox="1">
            <a:spLocks noChangeArrowheads="1"/>
          </p:cNvSpPr>
          <p:nvPr/>
        </p:nvSpPr>
        <p:spPr bwMode="auto">
          <a:xfrm>
            <a:off x="2871891" y="5220215"/>
            <a:ext cx="2800350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5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37 000;</a:t>
            </a:r>
          </a:p>
        </p:txBody>
      </p:sp>
      <p:sp>
        <p:nvSpPr>
          <p:cNvPr id="5137" name="Text Box 67"/>
          <p:cNvSpPr txBox="1">
            <a:spLocks noChangeArrowheads="1"/>
          </p:cNvSpPr>
          <p:nvPr/>
        </p:nvSpPr>
        <p:spPr bwMode="auto">
          <a:xfrm>
            <a:off x="12107601" y="5177723"/>
            <a:ext cx="3407570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5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41 000;</a:t>
            </a:r>
          </a:p>
        </p:txBody>
      </p:sp>
      <p:sp>
        <p:nvSpPr>
          <p:cNvPr id="55" name="Text Box 68"/>
          <p:cNvSpPr txBox="1">
            <a:spLocks noChangeArrowheads="1"/>
          </p:cNvSpPr>
          <p:nvPr/>
        </p:nvSpPr>
        <p:spPr bwMode="auto">
          <a:xfrm>
            <a:off x="5562600" y="5219700"/>
            <a:ext cx="3171825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5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5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;</a:t>
            </a:r>
            <a:endParaRPr lang="en-US" altLang="en-US" sz="5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68"/>
          <p:cNvSpPr txBox="1">
            <a:spLocks noChangeArrowheads="1"/>
          </p:cNvSpPr>
          <p:nvPr/>
        </p:nvSpPr>
        <p:spPr bwMode="auto">
          <a:xfrm>
            <a:off x="7815127" y="5219700"/>
            <a:ext cx="3171825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5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   </a:t>
            </a:r>
            <a:r>
              <a:rPr lang="en-US" altLang="en-US" sz="5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57" name="Text Box 68"/>
          <p:cNvSpPr txBox="1">
            <a:spLocks noChangeArrowheads="1"/>
          </p:cNvSpPr>
          <p:nvPr/>
        </p:nvSpPr>
        <p:spPr bwMode="auto">
          <a:xfrm>
            <a:off x="10134600" y="5219700"/>
            <a:ext cx="3171825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5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5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;   </a:t>
            </a:r>
            <a:endParaRPr lang="en-US" altLang="en-US" sz="5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68"/>
          <p:cNvSpPr txBox="1">
            <a:spLocks noChangeArrowheads="1"/>
          </p:cNvSpPr>
          <p:nvPr/>
        </p:nvSpPr>
        <p:spPr bwMode="auto">
          <a:xfrm>
            <a:off x="14857736" y="5143500"/>
            <a:ext cx="3171825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5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54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.</a:t>
            </a:r>
            <a:endParaRPr lang="en-US" altLang="en-US" sz="5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2579" y="4821704"/>
            <a:ext cx="1407941" cy="1390978"/>
          </a:xfrm>
          <a:prstGeom prst="rect">
            <a:avLst/>
          </a:prstGeom>
        </p:spPr>
      </p:pic>
      <p:pic>
        <p:nvPicPr>
          <p:cNvPr id="4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0463037">
            <a:off x="-550842" y="9208520"/>
            <a:ext cx="1999034" cy="1951784"/>
          </a:xfrm>
          <a:prstGeom prst="rect">
            <a:avLst/>
          </a:prstGeom>
        </p:spPr>
      </p:pic>
      <p:pic>
        <p:nvPicPr>
          <p:cNvPr id="46" name="Pictur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0463037">
            <a:off x="-634723" y="1300057"/>
            <a:ext cx="1039137" cy="1014576"/>
          </a:xfrm>
          <a:prstGeom prst="rect">
            <a:avLst/>
          </a:prstGeom>
        </p:spPr>
      </p:pic>
      <p:pic>
        <p:nvPicPr>
          <p:cNvPr id="47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0463037">
            <a:off x="-326260" y="4804778"/>
            <a:ext cx="788595" cy="850682"/>
          </a:xfrm>
          <a:prstGeom prst="rect">
            <a:avLst/>
          </a:prstGeom>
        </p:spPr>
      </p:pic>
      <p:pic>
        <p:nvPicPr>
          <p:cNvPr id="48" name="Picture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0463037">
            <a:off x="17764664" y="57775"/>
            <a:ext cx="529794" cy="517272"/>
          </a:xfrm>
          <a:prstGeom prst="rect">
            <a:avLst/>
          </a:prstGeom>
        </p:spPr>
      </p:pic>
      <p:pic>
        <p:nvPicPr>
          <p:cNvPr id="49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0463037">
            <a:off x="17546164" y="9916138"/>
            <a:ext cx="641714" cy="626546"/>
          </a:xfrm>
          <a:prstGeom prst="rect">
            <a:avLst/>
          </a:prstGeom>
        </p:spPr>
      </p:pic>
      <p:sp>
        <p:nvSpPr>
          <p:cNvPr id="42" name="TextBox 5"/>
          <p:cNvSpPr txBox="1"/>
          <p:nvPr/>
        </p:nvSpPr>
        <p:spPr>
          <a:xfrm>
            <a:off x="246385" y="6613821"/>
            <a:ext cx="17480602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599" dirty="0" err="1">
                <a:latin typeface="Times Neue Roman Bold Italics"/>
              </a:rPr>
              <a:t>Em</a:t>
            </a:r>
            <a:r>
              <a:rPr lang="en-US" sz="5599" dirty="0">
                <a:latin typeface="Times Neue Roman Bold Italics"/>
              </a:rPr>
              <a:t> </a:t>
            </a:r>
            <a:r>
              <a:rPr lang="en-US" sz="5599" dirty="0" err="1">
                <a:latin typeface="Times Neue Roman Bold Italics"/>
              </a:rPr>
              <a:t>hãy</a:t>
            </a:r>
            <a:r>
              <a:rPr lang="en-US" sz="5599" dirty="0">
                <a:latin typeface="Times Neue Roman Bold Italics"/>
              </a:rPr>
              <a:t> </a:t>
            </a:r>
            <a:r>
              <a:rPr lang="en-US" sz="5599" dirty="0" err="1">
                <a:latin typeface="Times Neue Roman Bold Italics"/>
              </a:rPr>
              <a:t>cho</a:t>
            </a:r>
            <a:r>
              <a:rPr lang="en-US" sz="5599" dirty="0">
                <a:latin typeface="Times Neue Roman Bold Italics"/>
              </a:rPr>
              <a:t> </a:t>
            </a:r>
            <a:r>
              <a:rPr lang="en-US" sz="5599" dirty="0" err="1">
                <a:latin typeface="Times Neue Roman Bold Italics"/>
              </a:rPr>
              <a:t>biết</a:t>
            </a:r>
            <a:r>
              <a:rPr lang="en-US" sz="5599" dirty="0">
                <a:latin typeface="Times Neue Roman Bold Italics"/>
              </a:rPr>
              <a:t> </a:t>
            </a:r>
            <a:r>
              <a:rPr lang="en-US" sz="5599" dirty="0" err="1">
                <a:latin typeface="Times Neue Roman Bold Italics"/>
              </a:rPr>
              <a:t>quy</a:t>
            </a:r>
            <a:r>
              <a:rPr lang="en-US" sz="5599" dirty="0">
                <a:latin typeface="Times Neue Roman Bold Italics"/>
              </a:rPr>
              <a:t> </a:t>
            </a:r>
            <a:r>
              <a:rPr lang="en-US" sz="5599" dirty="0" err="1">
                <a:latin typeface="Times Neue Roman Bold Italics"/>
              </a:rPr>
              <a:t>luật</a:t>
            </a:r>
            <a:r>
              <a:rPr lang="en-US" sz="5599" dirty="0">
                <a:latin typeface="Times Neue Roman Bold Italics"/>
              </a:rPr>
              <a:t> </a:t>
            </a:r>
            <a:r>
              <a:rPr lang="en-US" sz="5599" dirty="0" err="1" smtClean="0">
                <a:latin typeface="Times Neue Roman Bold Italics"/>
              </a:rPr>
              <a:t>các</a:t>
            </a:r>
            <a:r>
              <a:rPr lang="en-US" sz="5599" dirty="0" smtClean="0">
                <a:latin typeface="Times Neue Roman Bold Italics"/>
              </a:rPr>
              <a:t> </a:t>
            </a:r>
            <a:r>
              <a:rPr lang="en-US" sz="5599" dirty="0" err="1">
                <a:latin typeface="Times Neue Roman Bold Italics"/>
              </a:rPr>
              <a:t>số</a:t>
            </a:r>
            <a:r>
              <a:rPr lang="en-US" sz="5599" dirty="0">
                <a:latin typeface="Times Neue Roman Bold Italics"/>
              </a:rPr>
              <a:t> </a:t>
            </a:r>
            <a:r>
              <a:rPr lang="en-US" sz="5599" dirty="0" err="1">
                <a:latin typeface="Times Neue Roman Bold Italics"/>
              </a:rPr>
              <a:t>trong</a:t>
            </a:r>
            <a:r>
              <a:rPr lang="en-US" sz="5599" dirty="0">
                <a:latin typeface="Times Neue Roman Bold Italics"/>
              </a:rPr>
              <a:t> </a:t>
            </a:r>
            <a:r>
              <a:rPr lang="en-US" sz="5599" dirty="0" err="1">
                <a:latin typeface="Times Neue Roman Bold Italics"/>
              </a:rPr>
              <a:t>dãy</a:t>
            </a:r>
            <a:r>
              <a:rPr lang="en-US" sz="5599" dirty="0">
                <a:latin typeface="Times Neue Roman Bold Italics"/>
              </a:rPr>
              <a:t> </a:t>
            </a:r>
            <a:r>
              <a:rPr lang="en-US" sz="5599" dirty="0" err="1">
                <a:latin typeface="Times Neue Roman Bold Italics"/>
              </a:rPr>
              <a:t>số</a:t>
            </a:r>
            <a:r>
              <a:rPr lang="en-US" sz="5599" dirty="0">
                <a:latin typeface="Times Neue Roman Bold Italics"/>
              </a:rPr>
              <a:t> b?</a:t>
            </a:r>
          </a:p>
          <a:p>
            <a:pPr algn="ctr">
              <a:lnSpc>
                <a:spcPts val="7839"/>
              </a:lnSpc>
            </a:pPr>
            <a:endParaRPr lang="en-US" sz="5599" dirty="0">
              <a:latin typeface="Times Neue Roman Bold Italics"/>
            </a:endParaRPr>
          </a:p>
        </p:txBody>
      </p:sp>
      <p:sp>
        <p:nvSpPr>
          <p:cNvPr id="43" name="TextBox 8"/>
          <p:cNvSpPr txBox="1"/>
          <p:nvPr/>
        </p:nvSpPr>
        <p:spPr>
          <a:xfrm>
            <a:off x="880602" y="7776311"/>
            <a:ext cx="16230599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 dirty="0" smtClean="0">
                <a:solidFill>
                  <a:srgbClr val="FF0000"/>
                </a:solidFill>
                <a:latin typeface="Times Neue Roman Bold"/>
                <a:sym typeface="Wingdings" panose="05000000000000000000" pitchFamily="2" charset="2"/>
              </a:rPr>
              <a:t></a:t>
            </a:r>
            <a:r>
              <a:rPr lang="en-US" sz="5000" dirty="0" smtClean="0">
                <a:solidFill>
                  <a:srgbClr val="FF0000"/>
                </a:solidFill>
                <a:latin typeface="Times Neue Roman Bold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ue Roman Bold"/>
              </a:rPr>
              <a:t>Quy</a:t>
            </a:r>
            <a:r>
              <a:rPr lang="en-US" sz="5000" dirty="0" smtClean="0">
                <a:solidFill>
                  <a:srgbClr val="FF0000"/>
                </a:solidFill>
                <a:latin typeface="Times Neue Roman Bold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ue Roman Bold"/>
              </a:rPr>
              <a:t>luật</a:t>
            </a:r>
            <a:r>
              <a:rPr lang="en-US" sz="5000" dirty="0" smtClean="0">
                <a:solidFill>
                  <a:srgbClr val="FF0000"/>
                </a:solidFill>
                <a:latin typeface="Times Neue Roman Bold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ue Roman Bold"/>
              </a:rPr>
              <a:t>các</a:t>
            </a:r>
            <a:r>
              <a:rPr lang="en-US" sz="5000" dirty="0" smtClean="0">
                <a:solidFill>
                  <a:srgbClr val="FF0000"/>
                </a:solidFill>
                <a:latin typeface="Times Neue Roman Bold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ue Roman Bold"/>
              </a:rPr>
              <a:t>số</a:t>
            </a:r>
            <a:r>
              <a:rPr lang="en-US" sz="5000" dirty="0" smtClean="0">
                <a:solidFill>
                  <a:srgbClr val="FF0000"/>
                </a:solidFill>
                <a:latin typeface="Times Neue Roman Bold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ue Roman Bold"/>
              </a:rPr>
              <a:t>trong</a:t>
            </a:r>
            <a:r>
              <a:rPr lang="en-US" sz="5000" dirty="0" smtClean="0">
                <a:solidFill>
                  <a:srgbClr val="FF0000"/>
                </a:solidFill>
                <a:latin typeface="Times Neue Roman Bold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ue Roman Bold"/>
              </a:rPr>
              <a:t>dãy</a:t>
            </a:r>
            <a:r>
              <a:rPr lang="en-US" sz="5000" dirty="0" smtClean="0">
                <a:solidFill>
                  <a:srgbClr val="FF0000"/>
                </a:solidFill>
                <a:latin typeface="Times Neue Roman Bold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ue Roman Bold"/>
              </a:rPr>
              <a:t>số</a:t>
            </a:r>
            <a:r>
              <a:rPr lang="en-US" sz="5000" dirty="0" smtClean="0">
                <a:solidFill>
                  <a:srgbClr val="FF0000"/>
                </a:solidFill>
                <a:latin typeface="Times Neue Roman Bold"/>
              </a:rPr>
              <a:t> b </a:t>
            </a:r>
            <a:r>
              <a:rPr lang="en-US" sz="5000" dirty="0" err="1" smtClean="0">
                <a:solidFill>
                  <a:srgbClr val="FF0000"/>
                </a:solidFill>
                <a:latin typeface="Times Neue Roman Bold"/>
              </a:rPr>
              <a:t>là</a:t>
            </a:r>
            <a:r>
              <a:rPr lang="en-US" sz="5000" dirty="0" smtClean="0">
                <a:solidFill>
                  <a:srgbClr val="FF0000"/>
                </a:solidFill>
                <a:latin typeface="Times Neue Roman Bold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ue Roman Bold"/>
              </a:rPr>
              <a:t>hai</a:t>
            </a:r>
            <a:r>
              <a:rPr lang="en-US" sz="5000" dirty="0" smtClean="0">
                <a:solidFill>
                  <a:srgbClr val="FF0000"/>
                </a:solidFill>
                <a:latin typeface="Times Neue Roman Bold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ue Roman Bold"/>
              </a:rPr>
              <a:t>số</a:t>
            </a:r>
            <a:r>
              <a:rPr lang="en-US" sz="5000" dirty="0" smtClean="0">
                <a:solidFill>
                  <a:srgbClr val="FF0000"/>
                </a:solidFill>
                <a:latin typeface="Times Neue Roman Bold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ue Roman Bold"/>
              </a:rPr>
              <a:t>đứng</a:t>
            </a:r>
            <a:r>
              <a:rPr lang="en-US" sz="5000" dirty="0" smtClean="0">
                <a:solidFill>
                  <a:srgbClr val="FF0000"/>
                </a:solidFill>
                <a:latin typeface="Times Neue Roman Bold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ue Roman Bold"/>
              </a:rPr>
              <a:t>liền</a:t>
            </a:r>
            <a:r>
              <a:rPr lang="en-US" sz="5000" dirty="0">
                <a:solidFill>
                  <a:srgbClr val="FF0000"/>
                </a:solidFill>
                <a:latin typeface="Times Neue Roman Bold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ue Roman Bold"/>
              </a:rPr>
              <a:t>nhau</a:t>
            </a:r>
            <a:r>
              <a:rPr lang="en-US" sz="5000" dirty="0">
                <a:solidFill>
                  <a:srgbClr val="FF0000"/>
                </a:solidFill>
                <a:latin typeface="Times Neue Roman Bold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ue Roman Bold"/>
              </a:rPr>
              <a:t>hơn</a:t>
            </a:r>
            <a:r>
              <a:rPr lang="en-US" sz="5000" dirty="0" smtClean="0">
                <a:solidFill>
                  <a:srgbClr val="FF0000"/>
                </a:solidFill>
                <a:latin typeface="Times Neue Roman Bold"/>
              </a:rPr>
              <a:t> (</a:t>
            </a:r>
            <a:r>
              <a:rPr lang="en-US" sz="5000" dirty="0" err="1" smtClean="0">
                <a:solidFill>
                  <a:srgbClr val="FF0000"/>
                </a:solidFill>
                <a:latin typeface="Times Neue Roman Bold"/>
              </a:rPr>
              <a:t>hoặc</a:t>
            </a:r>
            <a:r>
              <a:rPr lang="en-US" sz="5000" dirty="0" smtClean="0">
                <a:solidFill>
                  <a:srgbClr val="FF0000"/>
                </a:solidFill>
                <a:latin typeface="Times Neue Roman Bold"/>
              </a:rPr>
              <a:t> </a:t>
            </a:r>
            <a:r>
              <a:rPr lang="en-US" sz="5000" dirty="0" err="1" smtClean="0">
                <a:solidFill>
                  <a:srgbClr val="FF0000"/>
                </a:solidFill>
                <a:latin typeface="Times Neue Roman Bold"/>
              </a:rPr>
              <a:t>kém</a:t>
            </a:r>
            <a:r>
              <a:rPr lang="en-US" sz="5000" dirty="0" smtClean="0">
                <a:solidFill>
                  <a:srgbClr val="FF0000"/>
                </a:solidFill>
                <a:latin typeface="Times Neue Roman Bold"/>
              </a:rPr>
              <a:t>) </a:t>
            </a:r>
            <a:r>
              <a:rPr lang="en-US" sz="5000" dirty="0" err="1">
                <a:solidFill>
                  <a:srgbClr val="FF0000"/>
                </a:solidFill>
                <a:latin typeface="Times Neue Roman Bold"/>
              </a:rPr>
              <a:t>nhau</a:t>
            </a:r>
            <a:r>
              <a:rPr lang="en-US" sz="5000" dirty="0">
                <a:solidFill>
                  <a:srgbClr val="FF0000"/>
                </a:solidFill>
                <a:latin typeface="Times Neue Roman Bold"/>
              </a:rPr>
              <a:t> 1 000 </a:t>
            </a:r>
            <a:r>
              <a:rPr lang="en-US" sz="5000" dirty="0" err="1">
                <a:solidFill>
                  <a:srgbClr val="FF0000"/>
                </a:solidFill>
                <a:latin typeface="Times Neue Roman Bold"/>
              </a:rPr>
              <a:t>đơn</a:t>
            </a:r>
            <a:r>
              <a:rPr lang="en-US" sz="5000" dirty="0">
                <a:solidFill>
                  <a:srgbClr val="FF0000"/>
                </a:solidFill>
                <a:latin typeface="Times Neue Roman Bold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Times Neue Roman Bold"/>
              </a:rPr>
              <a:t>vị</a:t>
            </a:r>
            <a:r>
              <a:rPr lang="en-US" sz="5000" dirty="0">
                <a:solidFill>
                  <a:srgbClr val="FF0000"/>
                </a:solidFill>
                <a:latin typeface="Times Neue Roman Bold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07284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" grpId="0"/>
      <p:bldP spid="2117" grpId="0"/>
      <p:bldP spid="2118" grpId="0"/>
      <p:bldP spid="2119" grpId="0"/>
      <p:bldP spid="5123" grpId="0"/>
      <p:bldP spid="5135" grpId="0"/>
      <p:bldP spid="5136" grpId="0"/>
      <p:bldP spid="5137" grpId="0"/>
      <p:bldP spid="55" grpId="0"/>
      <p:bldP spid="56" grpId="0"/>
      <p:bldP spid="57" grpId="0"/>
      <p:bldP spid="59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57" name="Group 161"/>
          <p:cNvGraphicFramePr>
            <a:graphicFrameLocks noGrp="1"/>
          </p:cNvGraphicFramePr>
          <p:nvPr>
            <p:ph/>
          </p:nvPr>
        </p:nvGraphicFramePr>
        <p:xfrm>
          <a:off x="176213" y="1033463"/>
          <a:ext cx="17887950" cy="8974932"/>
        </p:xfrm>
        <a:graphic>
          <a:graphicData uri="http://schemas.openxmlformats.org/drawingml/2006/table">
            <a:tbl>
              <a:tblPr/>
              <a:tblGrid>
                <a:gridCol w="2109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0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0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1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220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85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8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1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8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1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189" name="Text Box 93"/>
          <p:cNvSpPr txBox="1">
            <a:spLocks noChangeArrowheads="1"/>
          </p:cNvSpPr>
          <p:nvPr/>
        </p:nvSpPr>
        <p:spPr bwMode="auto">
          <a:xfrm>
            <a:off x="311945" y="1285876"/>
            <a:ext cx="2069306" cy="7386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4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61" name="Text Box 94"/>
          <p:cNvSpPr txBox="1">
            <a:spLocks noChangeArrowheads="1"/>
          </p:cNvSpPr>
          <p:nvPr/>
        </p:nvSpPr>
        <p:spPr bwMode="auto">
          <a:xfrm>
            <a:off x="5029200" y="685800"/>
            <a:ext cx="10287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4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1" name="Text Box 95"/>
          <p:cNvSpPr txBox="1">
            <a:spLocks noChangeArrowheads="1"/>
          </p:cNvSpPr>
          <p:nvPr/>
        </p:nvSpPr>
        <p:spPr bwMode="auto">
          <a:xfrm>
            <a:off x="2702720" y="981076"/>
            <a:ext cx="1678781" cy="12926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altLang="en-US" sz="4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2" name="Text Box 96"/>
          <p:cNvSpPr txBox="1">
            <a:spLocks noChangeArrowheads="1"/>
          </p:cNvSpPr>
          <p:nvPr/>
        </p:nvSpPr>
        <p:spPr bwMode="auto">
          <a:xfrm>
            <a:off x="4619625" y="1359695"/>
            <a:ext cx="1600200" cy="6463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altLang="en-US" sz="4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3" name="Text Box 97"/>
          <p:cNvSpPr txBox="1">
            <a:spLocks noChangeArrowheads="1"/>
          </p:cNvSpPr>
          <p:nvPr/>
        </p:nvSpPr>
        <p:spPr bwMode="auto">
          <a:xfrm>
            <a:off x="6255545" y="1335882"/>
            <a:ext cx="1895475" cy="6463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altLang="en-US" sz="4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4" name="Text Box 98"/>
          <p:cNvSpPr txBox="1">
            <a:spLocks noChangeArrowheads="1"/>
          </p:cNvSpPr>
          <p:nvPr/>
        </p:nvSpPr>
        <p:spPr bwMode="auto">
          <a:xfrm>
            <a:off x="7812883" y="1304925"/>
            <a:ext cx="1404938" cy="6463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altLang="en-US" sz="4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5" name="Text Box 99"/>
          <p:cNvSpPr txBox="1">
            <a:spLocks noChangeArrowheads="1"/>
          </p:cNvSpPr>
          <p:nvPr/>
        </p:nvSpPr>
        <p:spPr bwMode="auto">
          <a:xfrm>
            <a:off x="9308307" y="1347788"/>
            <a:ext cx="1933575" cy="6463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altLang="en-US" sz="4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4" name="Text Box 108"/>
          <p:cNvSpPr txBox="1">
            <a:spLocks noChangeArrowheads="1"/>
          </p:cNvSpPr>
          <p:nvPr/>
        </p:nvSpPr>
        <p:spPr bwMode="auto">
          <a:xfrm>
            <a:off x="13413582" y="1183483"/>
            <a:ext cx="2514600" cy="7386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4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7" name="Text Box 111"/>
          <p:cNvSpPr txBox="1">
            <a:spLocks noChangeArrowheads="1"/>
          </p:cNvSpPr>
          <p:nvPr/>
        </p:nvSpPr>
        <p:spPr bwMode="auto">
          <a:xfrm>
            <a:off x="428625" y="2566988"/>
            <a:ext cx="2628900" cy="7386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42 571</a:t>
            </a:r>
          </a:p>
        </p:txBody>
      </p:sp>
      <p:sp>
        <p:nvSpPr>
          <p:cNvPr id="4214" name="Text Box 118"/>
          <p:cNvSpPr txBox="1">
            <a:spLocks noChangeArrowheads="1"/>
          </p:cNvSpPr>
          <p:nvPr/>
        </p:nvSpPr>
        <p:spPr bwMode="auto">
          <a:xfrm>
            <a:off x="11187113" y="2219325"/>
            <a:ext cx="6679407" cy="12926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endParaRPr lang="en-US" altLang="en-US" sz="4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28" name="Text Box 132"/>
          <p:cNvSpPr txBox="1">
            <a:spLocks noChangeArrowheads="1"/>
          </p:cNvSpPr>
          <p:nvPr/>
        </p:nvSpPr>
        <p:spPr bwMode="auto">
          <a:xfrm>
            <a:off x="2952750" y="2595563"/>
            <a:ext cx="800100" cy="7386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2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29" name="Text Box 133"/>
          <p:cNvSpPr txBox="1">
            <a:spLocks noChangeArrowheads="1"/>
          </p:cNvSpPr>
          <p:nvPr/>
        </p:nvSpPr>
        <p:spPr bwMode="auto">
          <a:xfrm>
            <a:off x="4891088" y="2538413"/>
            <a:ext cx="800100" cy="7386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30" name="Text Box 134"/>
          <p:cNvSpPr txBox="1">
            <a:spLocks noChangeArrowheads="1"/>
          </p:cNvSpPr>
          <p:nvPr/>
        </p:nvSpPr>
        <p:spPr bwMode="auto">
          <a:xfrm>
            <a:off x="6550820" y="2581275"/>
            <a:ext cx="800100" cy="7386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31" name="Text Box 135"/>
          <p:cNvSpPr txBox="1">
            <a:spLocks noChangeArrowheads="1"/>
          </p:cNvSpPr>
          <p:nvPr/>
        </p:nvSpPr>
        <p:spPr bwMode="auto">
          <a:xfrm>
            <a:off x="8005763" y="2552700"/>
            <a:ext cx="800100" cy="7386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232" name="Text Box 136"/>
          <p:cNvSpPr txBox="1">
            <a:spLocks noChangeArrowheads="1"/>
          </p:cNvSpPr>
          <p:nvPr/>
        </p:nvSpPr>
        <p:spPr bwMode="auto">
          <a:xfrm>
            <a:off x="9667875" y="2552700"/>
            <a:ext cx="800100" cy="7386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45295" y="3448050"/>
            <a:ext cx="17564100" cy="6217922"/>
            <a:chOff x="296863" y="2297914"/>
            <a:chExt cx="11709400" cy="4146063"/>
          </a:xfrm>
        </p:grpSpPr>
        <p:sp>
          <p:nvSpPr>
            <p:cNvPr id="4210" name="Text Box 114"/>
            <p:cNvSpPr txBox="1">
              <a:spLocks noChangeArrowheads="1"/>
            </p:cNvSpPr>
            <p:nvPr/>
          </p:nvSpPr>
          <p:spPr bwMode="auto">
            <a:xfrm>
              <a:off x="296863" y="4233442"/>
              <a:ext cx="1476375" cy="49253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42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16 212</a:t>
              </a:r>
            </a:p>
          </p:txBody>
        </p:sp>
        <p:sp>
          <p:nvSpPr>
            <p:cNvPr id="4218" name="Text Box 122"/>
            <p:cNvSpPr txBox="1">
              <a:spLocks noChangeArrowheads="1"/>
            </p:cNvSpPr>
            <p:nvPr/>
          </p:nvSpPr>
          <p:spPr bwMode="auto">
            <a:xfrm>
              <a:off x="7510463" y="4938425"/>
              <a:ext cx="4381500" cy="86193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endPara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20" name="Text Box 124"/>
            <p:cNvSpPr txBox="1">
              <a:spLocks noChangeArrowheads="1"/>
            </p:cNvSpPr>
            <p:nvPr/>
          </p:nvSpPr>
          <p:spPr bwMode="auto">
            <a:xfrm>
              <a:off x="2032000" y="5951441"/>
              <a:ext cx="457200" cy="49253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4221" name="Text Box 125"/>
            <p:cNvSpPr txBox="1">
              <a:spLocks noChangeArrowheads="1"/>
            </p:cNvSpPr>
            <p:nvPr/>
          </p:nvSpPr>
          <p:spPr bwMode="auto">
            <a:xfrm>
              <a:off x="3336925" y="5914921"/>
              <a:ext cx="457200" cy="49253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222" name="Text Box 126"/>
            <p:cNvSpPr txBox="1">
              <a:spLocks noChangeArrowheads="1"/>
            </p:cNvSpPr>
            <p:nvPr/>
          </p:nvSpPr>
          <p:spPr bwMode="auto">
            <a:xfrm>
              <a:off x="4351338" y="5914921"/>
              <a:ext cx="533400" cy="49253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42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223" name="Text Box 127"/>
            <p:cNvSpPr txBox="1">
              <a:spLocks noChangeArrowheads="1"/>
            </p:cNvSpPr>
            <p:nvPr/>
          </p:nvSpPr>
          <p:spPr bwMode="auto">
            <a:xfrm>
              <a:off x="5359400" y="5906982"/>
              <a:ext cx="533400" cy="49253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42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224" name="Text Box 128"/>
            <p:cNvSpPr txBox="1">
              <a:spLocks noChangeArrowheads="1"/>
            </p:cNvSpPr>
            <p:nvPr/>
          </p:nvSpPr>
          <p:spPr bwMode="auto">
            <a:xfrm>
              <a:off x="6408738" y="5914921"/>
              <a:ext cx="533400" cy="49253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42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4253" name="Text Box 157"/>
            <p:cNvSpPr txBox="1">
              <a:spLocks noChangeArrowheads="1"/>
            </p:cNvSpPr>
            <p:nvPr/>
          </p:nvSpPr>
          <p:spPr bwMode="auto">
            <a:xfrm>
              <a:off x="315913" y="3360152"/>
              <a:ext cx="1562100" cy="49253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91 907</a:t>
              </a:r>
            </a:p>
          </p:txBody>
        </p:sp>
        <p:sp>
          <p:nvSpPr>
            <p:cNvPr id="4254" name="Text Box 158"/>
            <p:cNvSpPr txBox="1">
              <a:spLocks noChangeArrowheads="1"/>
            </p:cNvSpPr>
            <p:nvPr/>
          </p:nvSpPr>
          <p:spPr bwMode="auto">
            <a:xfrm>
              <a:off x="7510463" y="2297914"/>
              <a:ext cx="4495800" cy="86193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endPara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301" name="Text Box 160"/>
          <p:cNvSpPr txBox="1">
            <a:spLocks noChangeArrowheads="1"/>
          </p:cNvSpPr>
          <p:nvPr/>
        </p:nvSpPr>
        <p:spPr bwMode="auto">
          <a:xfrm>
            <a:off x="3733801" y="16670"/>
            <a:ext cx="9679781" cy="9694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7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7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2/3/</a:t>
            </a:r>
            <a:r>
              <a:rPr lang="en-US" altLang="en-US" sz="5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en-US" sz="5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5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5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5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65764">
            <a:off x="14440006" y="-29853"/>
            <a:ext cx="1568198" cy="926709"/>
          </a:xfrm>
          <a:prstGeom prst="rect">
            <a:avLst/>
          </a:prstGeom>
        </p:spPr>
      </p:pic>
      <p:pic>
        <p:nvPicPr>
          <p:cNvPr id="5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659270">
            <a:off x="1467297" y="37422"/>
            <a:ext cx="961297" cy="8599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948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5" grpId="0"/>
      <p:bldP spid="42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57" name="Group 16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78328740"/>
              </p:ext>
            </p:extLst>
          </p:nvPr>
        </p:nvGraphicFramePr>
        <p:xfrm>
          <a:off x="176213" y="1033463"/>
          <a:ext cx="17887950" cy="8974932"/>
        </p:xfrm>
        <a:graphic>
          <a:graphicData uri="http://schemas.openxmlformats.org/drawingml/2006/table">
            <a:tbl>
              <a:tblPr/>
              <a:tblGrid>
                <a:gridCol w="2109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0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06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19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220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85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8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8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1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8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1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7160" marR="13716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189" name="Text Box 93"/>
          <p:cNvSpPr txBox="1">
            <a:spLocks noChangeArrowheads="1"/>
          </p:cNvSpPr>
          <p:nvPr/>
        </p:nvSpPr>
        <p:spPr bwMode="auto">
          <a:xfrm>
            <a:off x="311945" y="1285876"/>
            <a:ext cx="2069306" cy="7386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4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61" name="Text Box 94"/>
          <p:cNvSpPr txBox="1">
            <a:spLocks noChangeArrowheads="1"/>
          </p:cNvSpPr>
          <p:nvPr/>
        </p:nvSpPr>
        <p:spPr bwMode="auto">
          <a:xfrm>
            <a:off x="5029200" y="685800"/>
            <a:ext cx="10287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4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1" name="Text Box 95"/>
          <p:cNvSpPr txBox="1">
            <a:spLocks noChangeArrowheads="1"/>
          </p:cNvSpPr>
          <p:nvPr/>
        </p:nvSpPr>
        <p:spPr bwMode="auto">
          <a:xfrm>
            <a:off x="2702720" y="981076"/>
            <a:ext cx="1678781" cy="12926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altLang="en-US" sz="4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2" name="Text Box 96"/>
          <p:cNvSpPr txBox="1">
            <a:spLocks noChangeArrowheads="1"/>
          </p:cNvSpPr>
          <p:nvPr/>
        </p:nvSpPr>
        <p:spPr bwMode="auto">
          <a:xfrm>
            <a:off x="4619625" y="1359695"/>
            <a:ext cx="1600200" cy="6463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altLang="en-US" sz="4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3" name="Text Box 97"/>
          <p:cNvSpPr txBox="1">
            <a:spLocks noChangeArrowheads="1"/>
          </p:cNvSpPr>
          <p:nvPr/>
        </p:nvSpPr>
        <p:spPr bwMode="auto">
          <a:xfrm>
            <a:off x="6255545" y="1335882"/>
            <a:ext cx="1895475" cy="6463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altLang="en-US" sz="4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4" name="Text Box 98"/>
          <p:cNvSpPr txBox="1">
            <a:spLocks noChangeArrowheads="1"/>
          </p:cNvSpPr>
          <p:nvPr/>
        </p:nvSpPr>
        <p:spPr bwMode="auto">
          <a:xfrm>
            <a:off x="7812883" y="1304925"/>
            <a:ext cx="1404938" cy="6463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altLang="en-US" sz="4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5" name="Text Box 99"/>
          <p:cNvSpPr txBox="1">
            <a:spLocks noChangeArrowheads="1"/>
          </p:cNvSpPr>
          <p:nvPr/>
        </p:nvSpPr>
        <p:spPr bwMode="auto">
          <a:xfrm>
            <a:off x="9308307" y="1347788"/>
            <a:ext cx="1933575" cy="6463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altLang="en-US" sz="4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4" name="Text Box 108"/>
          <p:cNvSpPr txBox="1">
            <a:spLocks noChangeArrowheads="1"/>
          </p:cNvSpPr>
          <p:nvPr/>
        </p:nvSpPr>
        <p:spPr bwMode="auto">
          <a:xfrm>
            <a:off x="13413582" y="1183483"/>
            <a:ext cx="2514600" cy="7386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4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7" name="Text Box 111"/>
          <p:cNvSpPr txBox="1">
            <a:spLocks noChangeArrowheads="1"/>
          </p:cNvSpPr>
          <p:nvPr/>
        </p:nvSpPr>
        <p:spPr bwMode="auto">
          <a:xfrm>
            <a:off x="428625" y="2566988"/>
            <a:ext cx="2628900" cy="7386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42 571</a:t>
            </a:r>
          </a:p>
        </p:txBody>
      </p:sp>
      <p:sp>
        <p:nvSpPr>
          <p:cNvPr id="4214" name="Text Box 118"/>
          <p:cNvSpPr txBox="1">
            <a:spLocks noChangeArrowheads="1"/>
          </p:cNvSpPr>
          <p:nvPr/>
        </p:nvSpPr>
        <p:spPr bwMode="auto">
          <a:xfrm>
            <a:off x="11187113" y="2219325"/>
            <a:ext cx="6679407" cy="12926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endParaRPr lang="en-US" altLang="en-US" sz="42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28" name="Text Box 132"/>
          <p:cNvSpPr txBox="1">
            <a:spLocks noChangeArrowheads="1"/>
          </p:cNvSpPr>
          <p:nvPr/>
        </p:nvSpPr>
        <p:spPr bwMode="auto">
          <a:xfrm>
            <a:off x="2952750" y="2595563"/>
            <a:ext cx="800100" cy="7386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2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29" name="Text Box 133"/>
          <p:cNvSpPr txBox="1">
            <a:spLocks noChangeArrowheads="1"/>
          </p:cNvSpPr>
          <p:nvPr/>
        </p:nvSpPr>
        <p:spPr bwMode="auto">
          <a:xfrm>
            <a:off x="4891088" y="2538413"/>
            <a:ext cx="800100" cy="7386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30" name="Text Box 134"/>
          <p:cNvSpPr txBox="1">
            <a:spLocks noChangeArrowheads="1"/>
          </p:cNvSpPr>
          <p:nvPr/>
        </p:nvSpPr>
        <p:spPr bwMode="auto">
          <a:xfrm>
            <a:off x="6550820" y="2581275"/>
            <a:ext cx="800100" cy="7386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31" name="Text Box 135"/>
          <p:cNvSpPr txBox="1">
            <a:spLocks noChangeArrowheads="1"/>
          </p:cNvSpPr>
          <p:nvPr/>
        </p:nvSpPr>
        <p:spPr bwMode="auto">
          <a:xfrm>
            <a:off x="8005763" y="2552700"/>
            <a:ext cx="800100" cy="7386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232" name="Text Box 136"/>
          <p:cNvSpPr txBox="1">
            <a:spLocks noChangeArrowheads="1"/>
          </p:cNvSpPr>
          <p:nvPr/>
        </p:nvSpPr>
        <p:spPr bwMode="auto">
          <a:xfrm>
            <a:off x="9667875" y="2552700"/>
            <a:ext cx="800100" cy="7386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45295" y="3598902"/>
            <a:ext cx="17421225" cy="6067070"/>
            <a:chOff x="296863" y="2297914"/>
            <a:chExt cx="11709400" cy="4146063"/>
          </a:xfrm>
        </p:grpSpPr>
        <p:sp>
          <p:nvSpPr>
            <p:cNvPr id="4210" name="Text Box 114"/>
            <p:cNvSpPr txBox="1">
              <a:spLocks noChangeArrowheads="1"/>
            </p:cNvSpPr>
            <p:nvPr/>
          </p:nvSpPr>
          <p:spPr bwMode="auto">
            <a:xfrm>
              <a:off x="296863" y="4233442"/>
              <a:ext cx="1476375" cy="49253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42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16 212</a:t>
              </a:r>
            </a:p>
          </p:txBody>
        </p:sp>
        <p:sp>
          <p:nvSpPr>
            <p:cNvPr id="4218" name="Text Box 122"/>
            <p:cNvSpPr txBox="1">
              <a:spLocks noChangeArrowheads="1"/>
            </p:cNvSpPr>
            <p:nvPr/>
          </p:nvSpPr>
          <p:spPr bwMode="auto">
            <a:xfrm>
              <a:off x="7510463" y="4938425"/>
              <a:ext cx="4381500" cy="86193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endPara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20" name="Text Box 124"/>
            <p:cNvSpPr txBox="1">
              <a:spLocks noChangeArrowheads="1"/>
            </p:cNvSpPr>
            <p:nvPr/>
          </p:nvSpPr>
          <p:spPr bwMode="auto">
            <a:xfrm>
              <a:off x="2032000" y="5951441"/>
              <a:ext cx="457200" cy="49253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4221" name="Text Box 125"/>
            <p:cNvSpPr txBox="1">
              <a:spLocks noChangeArrowheads="1"/>
            </p:cNvSpPr>
            <p:nvPr/>
          </p:nvSpPr>
          <p:spPr bwMode="auto">
            <a:xfrm>
              <a:off x="3336925" y="5914921"/>
              <a:ext cx="457200" cy="49253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222" name="Text Box 126"/>
            <p:cNvSpPr txBox="1">
              <a:spLocks noChangeArrowheads="1"/>
            </p:cNvSpPr>
            <p:nvPr/>
          </p:nvSpPr>
          <p:spPr bwMode="auto">
            <a:xfrm>
              <a:off x="4351338" y="5914921"/>
              <a:ext cx="533400" cy="49253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42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223" name="Text Box 127"/>
            <p:cNvSpPr txBox="1">
              <a:spLocks noChangeArrowheads="1"/>
            </p:cNvSpPr>
            <p:nvPr/>
          </p:nvSpPr>
          <p:spPr bwMode="auto">
            <a:xfrm>
              <a:off x="5359400" y="5906982"/>
              <a:ext cx="533400" cy="49253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42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224" name="Text Box 128"/>
            <p:cNvSpPr txBox="1">
              <a:spLocks noChangeArrowheads="1"/>
            </p:cNvSpPr>
            <p:nvPr/>
          </p:nvSpPr>
          <p:spPr bwMode="auto">
            <a:xfrm>
              <a:off x="6408738" y="5914921"/>
              <a:ext cx="533400" cy="49253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42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4253" name="Text Box 157"/>
            <p:cNvSpPr txBox="1">
              <a:spLocks noChangeArrowheads="1"/>
            </p:cNvSpPr>
            <p:nvPr/>
          </p:nvSpPr>
          <p:spPr bwMode="auto">
            <a:xfrm>
              <a:off x="315913" y="3360152"/>
              <a:ext cx="1562100" cy="49253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91 907</a:t>
              </a:r>
            </a:p>
          </p:txBody>
        </p:sp>
        <p:sp>
          <p:nvSpPr>
            <p:cNvPr id="4254" name="Text Box 158"/>
            <p:cNvSpPr txBox="1">
              <a:spLocks noChangeArrowheads="1"/>
            </p:cNvSpPr>
            <p:nvPr/>
          </p:nvSpPr>
          <p:spPr bwMode="auto">
            <a:xfrm>
              <a:off x="7510463" y="2297914"/>
              <a:ext cx="4495800" cy="86193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altLang="en-US" sz="42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200" b="1" dirty="0" err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endParaRPr lang="en-US" altLang="en-US" sz="4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301" name="Text Box 160"/>
          <p:cNvSpPr txBox="1">
            <a:spLocks noChangeArrowheads="1"/>
          </p:cNvSpPr>
          <p:nvPr/>
        </p:nvSpPr>
        <p:spPr bwMode="auto">
          <a:xfrm>
            <a:off x="3752850" y="16670"/>
            <a:ext cx="1042035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7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7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2/3/</a:t>
            </a:r>
            <a:r>
              <a:rPr lang="en-US" altLang="en-US" sz="57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altLang="en-US" sz="57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5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5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5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65764">
            <a:off x="14440006" y="-29853"/>
            <a:ext cx="1568198" cy="926709"/>
          </a:xfrm>
          <a:prstGeom prst="rect">
            <a:avLst/>
          </a:prstGeom>
        </p:spPr>
      </p:pic>
      <p:pic>
        <p:nvPicPr>
          <p:cNvPr id="5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659270">
            <a:off x="1467297" y="37422"/>
            <a:ext cx="961297" cy="85992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45295" y="3598902"/>
            <a:ext cx="10222705" cy="10873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501734" y="4860203"/>
            <a:ext cx="15364786" cy="11976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01735" y="6186024"/>
            <a:ext cx="15364786" cy="12514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36206" y="7389183"/>
            <a:ext cx="10508455" cy="126130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11945" y="8724149"/>
            <a:ext cx="2069306" cy="12199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0972800" y="8724149"/>
            <a:ext cx="6893720" cy="14104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254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452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7" grpId="0"/>
      <p:bldP spid="4214" grpId="0"/>
      <p:bldP spid="4228" grpId="0"/>
      <p:bldP spid="4229" grpId="0"/>
      <p:bldP spid="4230" grpId="0"/>
      <p:bldP spid="4231" grpId="0"/>
      <p:bldP spid="4232" grpId="0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8|28|17.8|2.2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.5|10.5|3.9|4.3|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6.2|1.8|1.7|1.7|1.3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.6|1.6|3.2|2.5|1.5|3.3|1.8|6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7.6|1.1|1.4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864</Words>
  <Application>Microsoft Office PowerPoint</Application>
  <PresentationFormat>Custom</PresentationFormat>
  <Paragraphs>204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</vt:lpstr>
      <vt:lpstr>Wingdings</vt:lpstr>
      <vt:lpstr>Dancing Script</vt:lpstr>
      <vt:lpstr>Arial</vt:lpstr>
      <vt:lpstr>Times Neue Roman Bold</vt:lpstr>
      <vt:lpstr>Times Neue Roman Bold Italics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lớp 4 bài  ôn tập các số đến 100 000 và tiếp theo</dc:title>
  <dc:creator>Aries_Jacob</dc:creator>
  <cp:lastModifiedBy>user</cp:lastModifiedBy>
  <cp:revision>123</cp:revision>
  <dcterms:created xsi:type="dcterms:W3CDTF">2006-08-16T00:00:00Z</dcterms:created>
  <dcterms:modified xsi:type="dcterms:W3CDTF">2021-09-16T15:34:47Z</dcterms:modified>
  <dc:identifier>DAEnowll4w4</dc:identifier>
</cp:coreProperties>
</file>