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06" r:id="rId2"/>
    <p:sldId id="455" r:id="rId3"/>
    <p:sldId id="303" r:id="rId4"/>
    <p:sldId id="450" r:id="rId5"/>
    <p:sldId id="289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P001 4 hàng" panose="020B060305030202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2D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714" autoAdjust="0"/>
  </p:normalViewPr>
  <p:slideViewPr>
    <p:cSldViewPr>
      <p:cViewPr varScale="1">
        <p:scale>
          <a:sx n="51" d="100"/>
          <a:sy n="51" d="100"/>
        </p:scale>
        <p:origin x="8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0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38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62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Em hãy cho biết quy luật dãy số trên tia số a và các số trong dãy số b?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553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tia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b?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5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Em hãy cho biết quy luật dãy số trên tia số a và các số trong dãy số b?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93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35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85829" y="154784"/>
            <a:ext cx="16487774" cy="8929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710C5-0C8B-4940-B1A0-DFD8B7107C5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4951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emf"/><Relationship Id="rId10" Type="http://schemas.openxmlformats.org/officeDocument/2006/relationships/image" Target="../media/image27.png"/><Relationship Id="rId4" Type="http://schemas.openxmlformats.org/officeDocument/2006/relationships/image" Target="../media/image21.emf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3636496"/>
            <a:ext cx="14859000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</a:t>
            </a:r>
          </a:p>
          <a:p>
            <a:pPr algn="ctr">
              <a:defRPr/>
            </a:pPr>
            <a:r>
              <a:rPr lang="en-US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TẤT CẢ CÁC EM ĐẾN VỚI </a:t>
            </a:r>
          </a:p>
          <a:p>
            <a:pPr algn="ctr">
              <a:defRPr/>
            </a:pPr>
            <a:r>
              <a:rPr lang="en-US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HỌC ONLINE NGÀY HÔM NAY</a:t>
            </a:r>
          </a:p>
        </p:txBody>
      </p:sp>
    </p:spTree>
    <p:extLst>
      <p:ext uri="{BB962C8B-B14F-4D97-AF65-F5344CB8AC3E}">
        <p14:creationId xmlns:p14="http://schemas.microsoft.com/office/powerpoint/2010/main" val="80129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tx2">
                <a:lumMod val="60000"/>
                <a:lumOff val="40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">
            <a:extLst>
              <a:ext uri="{FF2B5EF4-FFF2-40B4-BE49-F238E27FC236}">
                <a16:creationId xmlns:a16="http://schemas.microsoft.com/office/drawing/2014/main" id="{6A9B6C6B-484A-4959-A63F-7CD03DBEDB4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700">
              <a:cs typeface="+mn-ea"/>
              <a:sym typeface="+mn-lt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25204" y="95250"/>
            <a:ext cx="2437592" cy="1404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57951" y="1134632"/>
            <a:ext cx="943980" cy="897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44498" y="95250"/>
            <a:ext cx="1093041" cy="10393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37739" y="805441"/>
            <a:ext cx="860111" cy="817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50621" y="95250"/>
            <a:ext cx="738735" cy="7024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2428769"/>
            <a:ext cx="172212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vi-VN" sz="6600" dirty="0">
                <a:latin typeface="Times New Roman" pitchFamily="18" charset="0"/>
                <a:cs typeface="Times New Roman" pitchFamily="18" charset="0"/>
              </a:rPr>
              <a:t>Nếu hai số có tất cả các cặp </a:t>
            </a:r>
            <a:r>
              <a:rPr lang="vi-VN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số ở từng hàng </a:t>
            </a:r>
            <a:r>
              <a:rPr lang="vi-VN" sz="6600" dirty="0">
                <a:latin typeface="Times New Roman" pitchFamily="18" charset="0"/>
                <a:cs typeface="Times New Roman" pitchFamily="18" charset="0"/>
              </a:rPr>
              <a:t>đều </a:t>
            </a:r>
            <a:r>
              <a:rPr lang="vi-VN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 nhau </a:t>
            </a:r>
            <a:r>
              <a:rPr lang="vi-VN" sz="6600" dirty="0">
                <a:latin typeface="Times New Roman" pitchFamily="18" charset="0"/>
                <a:cs typeface="Times New Roman" pitchFamily="18" charset="0"/>
              </a:rPr>
              <a:t>thì hai số đó </a:t>
            </a:r>
            <a:r>
              <a:rPr lang="vi-VN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 nhau</a:t>
            </a:r>
            <a:r>
              <a:rPr lang="vi-VN" sz="6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05932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tx2">
                <a:lumMod val="60000"/>
                <a:lumOff val="40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3">
            <a:extLst>
              <a:ext uri="{FF2B5EF4-FFF2-40B4-BE49-F238E27FC236}">
                <a16:creationId xmlns:a16="http://schemas.microsoft.com/office/drawing/2014/main" id="{2F3718E6-4C0D-4FF0-808C-923A5FB6B13B}"/>
              </a:ext>
            </a:extLst>
          </p:cNvPr>
          <p:cNvSpPr/>
          <p:nvPr/>
        </p:nvSpPr>
        <p:spPr>
          <a:xfrm>
            <a:off x="-32657" y="-66913"/>
            <a:ext cx="18288000" cy="10287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700">
              <a:cs typeface="+mn-ea"/>
              <a:sym typeface="+mn-lt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25204" y="95250"/>
            <a:ext cx="2437592" cy="1404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57951" y="1134632"/>
            <a:ext cx="943980" cy="897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44498" y="95250"/>
            <a:ext cx="1093041" cy="10393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0499" y="2250893"/>
            <a:ext cx="9608901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7200" b="1" i="1" u="sng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i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3/4/</a:t>
            </a:r>
            <a:r>
              <a:rPr lang="en-US" sz="7200" b="1" i="1" u="sng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7200" b="1" i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&gt; , &lt; , =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37739" y="805441"/>
            <a:ext cx="860111" cy="817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50621" y="95250"/>
            <a:ext cx="738735" cy="702470"/>
          </a:xfrm>
          <a:prstGeom prst="rect">
            <a:avLst/>
          </a:prstGeom>
        </p:spPr>
      </p:pic>
      <p:sp>
        <p:nvSpPr>
          <p:cNvPr id="15" name="矩形 6"/>
          <p:cNvSpPr/>
          <p:nvPr/>
        </p:nvSpPr>
        <p:spPr>
          <a:xfrm>
            <a:off x="8293572" y="3009900"/>
            <a:ext cx="6946428" cy="4879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7200" b="1" noProof="1">
                <a:latin typeface="Times New Roman" pitchFamily="18" charset="0"/>
                <a:cs typeface="Times New Roman" pitchFamily="18" charset="0"/>
                <a:sym typeface="+mn-lt"/>
              </a:rPr>
              <a:t>28 676 </a:t>
            </a:r>
            <a:r>
              <a:rPr lang="en-US" altLang="zh-CN" sz="7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=</a:t>
            </a:r>
            <a:r>
              <a:rPr lang="en-US" altLang="zh-CN" sz="7200" b="1" noProof="1">
                <a:latin typeface="Times New Roman" pitchFamily="18" charset="0"/>
                <a:cs typeface="Times New Roman" pitchFamily="18" charset="0"/>
                <a:sym typeface="+mn-lt"/>
              </a:rPr>
              <a:t>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7200" b="1" noProof="1">
                <a:latin typeface="Times New Roman" pitchFamily="18" charset="0"/>
                <a:cs typeface="Times New Roman" pitchFamily="18" charset="0"/>
                <a:sym typeface="+mn-lt"/>
              </a:rPr>
              <a:t>97 </a:t>
            </a:r>
            <a:r>
              <a:rPr lang="en-US" altLang="zh-CN" sz="7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3</a:t>
            </a:r>
            <a:r>
              <a:rPr lang="en-US" altLang="zh-CN" sz="7200" b="1" noProof="1">
                <a:latin typeface="Times New Roman" pitchFamily="18" charset="0"/>
                <a:cs typeface="Times New Roman" pitchFamily="18" charset="0"/>
                <a:sym typeface="+mn-lt"/>
              </a:rPr>
              <a:t>21 </a:t>
            </a:r>
            <a:r>
              <a:rPr lang="en-US" altLang="zh-CN" sz="7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&lt; </a:t>
            </a:r>
            <a:r>
              <a:rPr lang="en-US" altLang="zh-CN" sz="7200" b="1" noProof="1">
                <a:latin typeface="Times New Roman" pitchFamily="18" charset="0"/>
                <a:cs typeface="Times New Roman" pitchFamily="18" charset="0"/>
                <a:sym typeface="+mn-lt"/>
              </a:rPr>
              <a:t>97 </a:t>
            </a:r>
            <a:r>
              <a:rPr lang="en-US" altLang="zh-CN" sz="72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</a:t>
            </a:r>
            <a:r>
              <a:rPr lang="en-US" altLang="zh-CN" sz="7200" b="1" noProof="1">
                <a:latin typeface="Times New Roman" pitchFamily="18" charset="0"/>
                <a:cs typeface="Times New Roman" pitchFamily="18" charset="0"/>
                <a:sym typeface="+mn-lt"/>
              </a:rPr>
              <a:t>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7200" b="1" noProof="1">
                <a:latin typeface="Times New Roman" pitchFamily="18" charset="0"/>
                <a:cs typeface="Times New Roman" pitchFamily="18" charset="0"/>
                <a:sym typeface="+mn-lt"/>
              </a:rPr>
              <a:t>100 000 &gt; 99 999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9607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8100"/>
            <a:ext cx="18288000" cy="10287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>
              <a:cs typeface="+mn-ea"/>
              <a:sym typeface="+mn-lt"/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95" y="7114164"/>
            <a:ext cx="3940832" cy="320373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1198" y="6546251"/>
            <a:ext cx="9822710" cy="3808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180" y="4736634"/>
            <a:ext cx="345186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92 678 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5764" y="4756090"/>
            <a:ext cx="345186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82 697 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7624" y="4756090"/>
            <a:ext cx="345186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79 862 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76217" y="4757300"/>
            <a:ext cx="345186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62 978 .</a:t>
            </a: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0" y="604778"/>
            <a:ext cx="17526000" cy="26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6000" u="sng" noProof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  <a:sym typeface="+mn-lt"/>
              </a:rPr>
              <a:t>Bài 4/4/SGK:</a:t>
            </a:r>
            <a:r>
              <a:rPr lang="en-US" altLang="zh-CN" sz="60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Viết các số sau theo thứ tự từ </a:t>
            </a:r>
            <a:r>
              <a:rPr lang="en-US" altLang="zh-CN" sz="6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60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60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60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60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679888">
            <a:off x="15166661" y="3256582"/>
            <a:ext cx="3258208" cy="5076528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0976">
            <a:off x="16237811" y="1707096"/>
            <a:ext cx="2910405" cy="2841614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08197" y="7153077"/>
            <a:ext cx="2942788" cy="2632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72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6310D-37E0-4666-A3E8-F0E31F346E4E}"/>
              </a:ext>
            </a:extLst>
          </p:cNvPr>
          <p:cNvSpPr txBox="1"/>
          <p:nvPr/>
        </p:nvSpPr>
        <p:spPr>
          <a:xfrm>
            <a:off x="1066800" y="657135"/>
            <a:ext cx="147066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+mj-lt"/>
              </a:rPr>
              <a:t>Giải</a:t>
            </a:r>
            <a:r>
              <a:rPr lang="en-US" sz="3200" u="sng" dirty="0">
                <a:latin typeface="+mj-lt"/>
              </a:rPr>
              <a:t>:</a:t>
            </a:r>
          </a:p>
          <a:p>
            <a:pPr algn="ctr"/>
            <a:r>
              <a:rPr lang="en-US" sz="3200" dirty="0">
                <a:latin typeface="+mj-lt"/>
              </a:rPr>
              <a:t>a)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tiền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Lan </a:t>
            </a:r>
            <a:r>
              <a:rPr lang="en-US" sz="3200" dirty="0" err="1">
                <a:latin typeface="+mj-lt"/>
              </a:rPr>
              <a:t>mua</a:t>
            </a:r>
            <a:r>
              <a:rPr lang="en-US" sz="3200" dirty="0">
                <a:latin typeface="+mj-lt"/>
              </a:rPr>
              <a:t> 5 </a:t>
            </a:r>
            <a:r>
              <a:rPr lang="en-US" sz="3200" dirty="0" err="1">
                <a:latin typeface="+mj-lt"/>
              </a:rPr>
              <a:t>cái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:</a:t>
            </a:r>
          </a:p>
          <a:p>
            <a:pPr algn="ctr"/>
            <a:r>
              <a:rPr lang="en-US" sz="3200" dirty="0">
                <a:latin typeface="+mj-lt"/>
              </a:rPr>
              <a:t>2 500 x 5 = 12 500 (</a:t>
            </a:r>
            <a:r>
              <a:rPr lang="en-US" sz="3200" dirty="0" err="1">
                <a:latin typeface="+mj-lt"/>
              </a:rPr>
              <a:t>đồng</a:t>
            </a:r>
            <a:r>
              <a:rPr lang="en-US" sz="3200" dirty="0">
                <a:latin typeface="+mj-lt"/>
              </a:rPr>
              <a:t>)</a:t>
            </a:r>
          </a:p>
          <a:p>
            <a:pPr algn="ctr"/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tiền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Lan </a:t>
            </a:r>
            <a:r>
              <a:rPr lang="en-US" sz="3200" dirty="0" err="1">
                <a:latin typeface="+mj-lt"/>
              </a:rPr>
              <a:t>mua</a:t>
            </a:r>
            <a:r>
              <a:rPr lang="en-US" sz="3200" dirty="0">
                <a:latin typeface="+mj-lt"/>
              </a:rPr>
              <a:t> 2 kg </a:t>
            </a:r>
            <a:r>
              <a:rPr lang="en-US" sz="3200" dirty="0" err="1">
                <a:latin typeface="+mj-lt"/>
              </a:rPr>
              <a:t>đường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:</a:t>
            </a:r>
          </a:p>
          <a:p>
            <a:pPr algn="ctr"/>
            <a:r>
              <a:rPr lang="en-US" sz="3200" dirty="0">
                <a:latin typeface="+mj-lt"/>
              </a:rPr>
              <a:t>6 400 x 2 = 12 800 (</a:t>
            </a:r>
            <a:r>
              <a:rPr lang="en-US" sz="3200" dirty="0" err="1">
                <a:latin typeface="+mj-lt"/>
              </a:rPr>
              <a:t>đồng</a:t>
            </a:r>
            <a:r>
              <a:rPr lang="en-US" sz="3200" dirty="0">
                <a:latin typeface="+mj-lt"/>
              </a:rPr>
              <a:t>)</a:t>
            </a:r>
          </a:p>
          <a:p>
            <a:pPr algn="ctr"/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tiền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Lan </a:t>
            </a:r>
            <a:r>
              <a:rPr lang="en-US" sz="3200" dirty="0" err="1">
                <a:latin typeface="+mj-lt"/>
              </a:rPr>
              <a:t>mua</a:t>
            </a:r>
            <a:r>
              <a:rPr lang="en-US" sz="3200" dirty="0">
                <a:latin typeface="+mj-lt"/>
              </a:rPr>
              <a:t> 2 kg </a:t>
            </a:r>
            <a:r>
              <a:rPr lang="en-US" sz="3200" dirty="0" err="1">
                <a:latin typeface="+mj-lt"/>
              </a:rPr>
              <a:t>thịt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:</a:t>
            </a:r>
          </a:p>
          <a:p>
            <a:pPr algn="ctr"/>
            <a:r>
              <a:rPr lang="en-US" sz="3200" dirty="0">
                <a:latin typeface="+mj-lt"/>
              </a:rPr>
              <a:t>35 000 x 2 = 70 000 (</a:t>
            </a:r>
            <a:r>
              <a:rPr lang="en-US" sz="3200" dirty="0" err="1">
                <a:latin typeface="+mj-lt"/>
              </a:rPr>
              <a:t>đồng</a:t>
            </a:r>
            <a:r>
              <a:rPr lang="en-US" sz="3200" dirty="0">
                <a:latin typeface="+mj-lt"/>
              </a:rPr>
              <a:t>)</a:t>
            </a:r>
          </a:p>
          <a:p>
            <a:pPr algn="ctr"/>
            <a:endParaRPr lang="en-US" sz="3200" dirty="0">
              <a:latin typeface="+mj-lt"/>
            </a:endParaRPr>
          </a:p>
          <a:p>
            <a:pPr algn="ctr"/>
            <a:r>
              <a:rPr lang="en-US" sz="3200" dirty="0">
                <a:latin typeface="+mj-lt"/>
              </a:rPr>
              <a:t>b)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tiền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Lan </a:t>
            </a:r>
            <a:r>
              <a:rPr lang="en-US" sz="3200" dirty="0" err="1">
                <a:latin typeface="+mj-lt"/>
              </a:rPr>
              <a:t>đã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mua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tất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: </a:t>
            </a:r>
          </a:p>
          <a:p>
            <a:pPr algn="ctr"/>
            <a:r>
              <a:rPr lang="en-US" sz="3200" dirty="0">
                <a:latin typeface="+mj-lt"/>
              </a:rPr>
              <a:t>12 500 + 12 800 + 70 000 = 95 300 (</a:t>
            </a:r>
            <a:r>
              <a:rPr lang="en-US" sz="3200" dirty="0" err="1">
                <a:latin typeface="+mj-lt"/>
              </a:rPr>
              <a:t>đồng</a:t>
            </a:r>
            <a:r>
              <a:rPr lang="en-US" sz="3200" dirty="0">
                <a:latin typeface="+mj-lt"/>
              </a:rPr>
              <a:t>)</a:t>
            </a:r>
          </a:p>
          <a:p>
            <a:pPr algn="ctr"/>
            <a:r>
              <a:rPr lang="en-US" sz="3200" dirty="0">
                <a:latin typeface="+mj-lt"/>
              </a:rPr>
              <a:t> </a:t>
            </a:r>
          </a:p>
          <a:p>
            <a:pPr algn="ctr"/>
            <a:r>
              <a:rPr lang="en-US" sz="3200" dirty="0">
                <a:latin typeface="+mj-lt"/>
              </a:rPr>
              <a:t>c)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tiền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Lan </a:t>
            </a:r>
            <a:r>
              <a:rPr lang="en-US" sz="3200" dirty="0" err="1">
                <a:latin typeface="+mj-lt"/>
              </a:rPr>
              <a:t>còn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mua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: </a:t>
            </a:r>
          </a:p>
          <a:p>
            <a:pPr algn="ctr"/>
            <a:r>
              <a:rPr lang="en-US" sz="3200" dirty="0">
                <a:latin typeface="+mj-lt"/>
              </a:rPr>
              <a:t>100 000 - 95 300 = 4 700 (</a:t>
            </a:r>
            <a:r>
              <a:rPr lang="en-US" sz="3200" dirty="0" err="1">
                <a:latin typeface="+mj-lt"/>
              </a:rPr>
              <a:t>đồng</a:t>
            </a:r>
            <a:r>
              <a:rPr lang="en-US" sz="3200" dirty="0">
                <a:latin typeface="+mj-lt"/>
              </a:rPr>
              <a:t>)</a:t>
            </a:r>
          </a:p>
          <a:p>
            <a:pPr algn="ctr"/>
            <a:r>
              <a:rPr lang="en-US" sz="3200" dirty="0" err="1">
                <a:latin typeface="+mj-lt"/>
              </a:rPr>
              <a:t>Đáp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: a) 12 500 </a:t>
            </a:r>
            <a:r>
              <a:rPr lang="en-US" sz="3200" dirty="0" err="1">
                <a:latin typeface="+mj-lt"/>
              </a:rPr>
              <a:t>đồng</a:t>
            </a:r>
            <a:endParaRPr lang="en-US" sz="3200" dirty="0">
              <a:latin typeface="+mj-lt"/>
            </a:endParaRPr>
          </a:p>
          <a:p>
            <a:pPr indent="7150100"/>
            <a:r>
              <a:rPr lang="en-US" sz="3200" dirty="0">
                <a:latin typeface="+mj-lt"/>
              </a:rPr>
              <a:t>12 800 </a:t>
            </a:r>
            <a:r>
              <a:rPr lang="en-US" sz="3200" dirty="0" err="1">
                <a:latin typeface="+mj-lt"/>
              </a:rPr>
              <a:t>đồng</a:t>
            </a:r>
            <a:endParaRPr lang="en-US" sz="3200" dirty="0">
              <a:latin typeface="+mj-lt"/>
            </a:endParaRPr>
          </a:p>
          <a:p>
            <a:pPr indent="7150100"/>
            <a:r>
              <a:rPr lang="en-US" sz="3200" dirty="0">
                <a:latin typeface="+mj-lt"/>
              </a:rPr>
              <a:t>70 000 </a:t>
            </a:r>
            <a:r>
              <a:rPr lang="en-US" sz="3200" dirty="0" err="1">
                <a:latin typeface="+mj-lt"/>
              </a:rPr>
              <a:t>đồng</a:t>
            </a:r>
            <a:endParaRPr lang="en-US" sz="3200" dirty="0">
              <a:latin typeface="+mj-lt"/>
            </a:endParaRPr>
          </a:p>
          <a:p>
            <a:pPr indent="6684963"/>
            <a:r>
              <a:rPr lang="en-US" sz="3200" dirty="0">
                <a:latin typeface="+mj-lt"/>
              </a:rPr>
              <a:t>b) 95 300 </a:t>
            </a:r>
            <a:r>
              <a:rPr lang="en-US" sz="3200" dirty="0" err="1">
                <a:latin typeface="+mj-lt"/>
              </a:rPr>
              <a:t>đồng</a:t>
            </a:r>
            <a:endParaRPr lang="en-US" sz="3200" dirty="0">
              <a:latin typeface="+mj-lt"/>
            </a:endParaRPr>
          </a:p>
          <a:p>
            <a:pPr indent="6684963"/>
            <a:r>
              <a:rPr lang="en-US" sz="3200" dirty="0">
                <a:latin typeface="+mj-lt"/>
              </a:rPr>
              <a:t>c) 4 700 </a:t>
            </a:r>
            <a:r>
              <a:rPr lang="en-US" sz="3200" dirty="0" err="1">
                <a:latin typeface="+mj-lt"/>
              </a:rPr>
              <a:t>đồng</a:t>
            </a:r>
            <a:endParaRPr lang="vi-VN" sz="3200" dirty="0">
              <a:latin typeface="+mj-lt"/>
            </a:endParaRPr>
          </a:p>
          <a:p>
            <a:pPr marL="857250" indent="-857250">
              <a:buFontTx/>
              <a:buChar char="-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6C971C-D4C8-4DF7-8F53-65AEE33A6849}"/>
              </a:ext>
            </a:extLst>
          </p:cNvPr>
          <p:cNvSpPr txBox="1"/>
          <p:nvPr/>
        </p:nvSpPr>
        <p:spPr>
          <a:xfrm>
            <a:off x="1055557" y="495300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u="sng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212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G:\BACK GROUND\6c01b7d44694a06116df0b8058597c33 (1).jpg">
            <a:extLst>
              <a:ext uri="{FF2B5EF4-FFF2-40B4-BE49-F238E27FC236}">
                <a16:creationId xmlns:a16="http://schemas.microsoft.com/office/drawing/2014/main" id="{90D4007D-B2A5-4F0E-9D9A-8A8CC6CA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18288002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id="{EE2F2068-7409-4090-AF9B-ECF1A56F5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57300"/>
            <a:ext cx="17259300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algn="ctr"/>
            <a:r>
              <a:rPr lang="en-US" altLang="en-US" sz="6000" dirty="0" err="1">
                <a:solidFill>
                  <a:srgbClr val="002060"/>
                </a:solidFill>
                <a:latin typeface="HP001 4 hàng"/>
              </a:rPr>
              <a:t>Thứ</a:t>
            </a:r>
            <a:r>
              <a:rPr lang="en-US" altLang="en-US" sz="6000" dirty="0">
                <a:solidFill>
                  <a:srgbClr val="002060"/>
                </a:solidFill>
                <a:latin typeface="HP001 4 hàng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HP001 4 hàng"/>
              </a:rPr>
              <a:t>ba</a:t>
            </a:r>
            <a:r>
              <a:rPr lang="en-US" altLang="en-US" sz="6000" dirty="0">
                <a:solidFill>
                  <a:srgbClr val="002060"/>
                </a:solidFill>
                <a:latin typeface="HP001 4 hàng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HP001 4 hàng"/>
              </a:rPr>
              <a:t>ngày</a:t>
            </a:r>
            <a:r>
              <a:rPr lang="en-US" altLang="en-US" sz="6000" dirty="0">
                <a:solidFill>
                  <a:srgbClr val="002060"/>
                </a:solidFill>
                <a:latin typeface="HP001 4 hàng"/>
              </a:rPr>
              <a:t> </a:t>
            </a:r>
            <a:r>
              <a:rPr lang="vi-VN" altLang="en-US" sz="6000" dirty="0">
                <a:solidFill>
                  <a:srgbClr val="002060"/>
                </a:solidFill>
                <a:latin typeface="HP001 4 hàng"/>
              </a:rPr>
              <a:t>21</a:t>
            </a:r>
            <a:r>
              <a:rPr lang="en-US" altLang="en-US" sz="6000" dirty="0">
                <a:solidFill>
                  <a:srgbClr val="002060"/>
                </a:solidFill>
                <a:latin typeface="HP001 4 hàng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HP001 4 hàng"/>
              </a:rPr>
              <a:t>tháng</a:t>
            </a:r>
            <a:r>
              <a:rPr lang="en-US" altLang="en-US" sz="6000" dirty="0">
                <a:solidFill>
                  <a:srgbClr val="002060"/>
                </a:solidFill>
                <a:latin typeface="HP001 4 hàng"/>
              </a:rPr>
              <a:t> 9 </a:t>
            </a:r>
            <a:r>
              <a:rPr lang="en-US" altLang="en-US" sz="6000" dirty="0" err="1">
                <a:solidFill>
                  <a:srgbClr val="002060"/>
                </a:solidFill>
                <a:latin typeface="HP001 4 hàng"/>
              </a:rPr>
              <a:t>năm</a:t>
            </a:r>
            <a:r>
              <a:rPr lang="en-US" altLang="en-US" sz="6000" dirty="0">
                <a:solidFill>
                  <a:srgbClr val="002060"/>
                </a:solidFill>
                <a:latin typeface="HP001 4 hàng"/>
              </a:rPr>
              <a:t> 2021</a:t>
            </a:r>
          </a:p>
          <a:p>
            <a:pPr algn="ctr"/>
            <a:r>
              <a:rPr lang="en-US" altLang="en-US" sz="6000" u="sng" dirty="0" err="1">
                <a:solidFill>
                  <a:srgbClr val="002060"/>
                </a:solidFill>
                <a:latin typeface="HP001 4 hàng"/>
              </a:rPr>
              <a:t>Toán</a:t>
            </a:r>
            <a:endParaRPr lang="en-US" altLang="en-US" sz="6000" u="sng" dirty="0">
              <a:solidFill>
                <a:srgbClr val="002060"/>
              </a:solidFill>
              <a:latin typeface="HP001 4 hàng"/>
            </a:endParaRPr>
          </a:p>
          <a:p>
            <a:pPr algn="ctr"/>
            <a:r>
              <a:rPr lang="en-US" altLang="en-US" sz="6000" dirty="0" err="1">
                <a:solidFill>
                  <a:srgbClr val="FF0000"/>
                </a:solidFill>
                <a:latin typeface="HP001 4 hàng"/>
              </a:rPr>
              <a:t>Ôn</a:t>
            </a:r>
            <a:r>
              <a:rPr lang="en-US" altLang="en-US" sz="6000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HP001 4 hàng"/>
              </a:rPr>
              <a:t>tập</a:t>
            </a:r>
            <a:r>
              <a:rPr lang="en-US" altLang="en-US" sz="6000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HP001 4 hàng"/>
              </a:rPr>
              <a:t>các</a:t>
            </a:r>
            <a:r>
              <a:rPr lang="en-US" altLang="en-US" sz="6000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HP001 4 hàng"/>
              </a:rPr>
              <a:t>số</a:t>
            </a:r>
            <a:r>
              <a:rPr lang="en-US" altLang="en-US" sz="6000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HP001 4 hàng"/>
              </a:rPr>
              <a:t>đến</a:t>
            </a:r>
            <a:r>
              <a:rPr lang="en-US" altLang="en-US" sz="6000" dirty="0">
                <a:solidFill>
                  <a:srgbClr val="FF0000"/>
                </a:solidFill>
                <a:latin typeface="HP001 4 hàng"/>
              </a:rPr>
              <a:t> 100 000 (</a:t>
            </a:r>
            <a:r>
              <a:rPr lang="en-US" altLang="en-US" sz="6000" dirty="0" err="1">
                <a:solidFill>
                  <a:srgbClr val="FF0000"/>
                </a:solidFill>
                <a:latin typeface="HP001 4 hàng"/>
              </a:rPr>
              <a:t>tiếp</a:t>
            </a:r>
            <a:r>
              <a:rPr lang="en-US" altLang="en-US" sz="6000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HP001 4 hàng"/>
              </a:rPr>
              <a:t>theo</a:t>
            </a:r>
            <a:r>
              <a:rPr lang="en-US" altLang="en-US" sz="6000" dirty="0">
                <a:solidFill>
                  <a:srgbClr val="FF0000"/>
                </a:solidFill>
                <a:latin typeface="HP001 4 hàng"/>
              </a:rPr>
              <a:t> – tr. 4)</a:t>
            </a:r>
          </a:p>
          <a:p>
            <a:pPr algn="just"/>
            <a:r>
              <a:rPr lang="en-US" altLang="en-US" sz="6000" dirty="0">
                <a:solidFill>
                  <a:srgbClr val="002060"/>
                </a:solidFill>
                <a:latin typeface="HP001 4 hàng"/>
              </a:rPr>
              <a:t>   </a:t>
            </a:r>
          </a:p>
          <a:p>
            <a:pPr algn="just"/>
            <a:endParaRPr lang="en-US" altLang="en-US" sz="6000" dirty="0">
              <a:solidFill>
                <a:srgbClr val="002060"/>
              </a:solidFill>
              <a:latin typeface="HP001 4 hà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599" y="723900"/>
            <a:ext cx="11580069" cy="1384995"/>
          </a:xfrm>
          <a:prstGeom prst="rect">
            <a:avLst/>
          </a:prstGeom>
          <a:solidFill>
            <a:srgbClr val="66FFFF"/>
          </a:solidFill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4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Pentagon 4"/>
          <p:cNvSpPr/>
          <p:nvPr/>
        </p:nvSpPr>
        <p:spPr>
          <a:xfrm>
            <a:off x="5437908" y="3963778"/>
            <a:ext cx="11478490" cy="1660678"/>
          </a:xfrm>
          <a:prstGeom prst="homePlate">
            <a:avLst/>
          </a:prstGeom>
          <a:solidFill>
            <a:srgbClr val="FF99FF"/>
          </a:solidFill>
          <a:ln w="381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5048" y="3925820"/>
            <a:ext cx="112221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Ôn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các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phép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tính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cộng</a:t>
            </a:r>
            <a:r>
              <a:rPr lang="en-US" sz="5400" dirty="0">
                <a:solidFill>
                  <a:srgbClr val="0000FF"/>
                </a:solidFill>
              </a:rPr>
              <a:t>, </a:t>
            </a:r>
            <a:r>
              <a:rPr lang="en-US" sz="5400" dirty="0" err="1">
                <a:solidFill>
                  <a:srgbClr val="0000FF"/>
                </a:solidFill>
              </a:rPr>
              <a:t>trừ</a:t>
            </a:r>
            <a:r>
              <a:rPr lang="en-US" sz="5400" dirty="0">
                <a:solidFill>
                  <a:srgbClr val="0000FF"/>
                </a:solidFill>
              </a:rPr>
              <a:t>, </a:t>
            </a:r>
            <a:r>
              <a:rPr lang="en-US" sz="5400" dirty="0" err="1">
                <a:solidFill>
                  <a:srgbClr val="0000FF"/>
                </a:solidFill>
              </a:rPr>
              <a:t>nhân</a:t>
            </a:r>
            <a:r>
              <a:rPr lang="en-US" sz="5400" dirty="0">
                <a:solidFill>
                  <a:srgbClr val="0000FF"/>
                </a:solidFill>
              </a:rPr>
              <a:t>, chia </a:t>
            </a:r>
            <a:r>
              <a:rPr lang="en-US" sz="5400" dirty="0" err="1">
                <a:solidFill>
                  <a:srgbClr val="0000FF"/>
                </a:solidFill>
              </a:rPr>
              <a:t>các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số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có</a:t>
            </a:r>
            <a:r>
              <a:rPr lang="en-US" sz="5400" dirty="0">
                <a:solidFill>
                  <a:srgbClr val="0000FF"/>
                </a:solidFill>
              </a:rPr>
              <a:t> 5 </a:t>
            </a:r>
            <a:r>
              <a:rPr lang="en-US" sz="5400" dirty="0" err="1">
                <a:solidFill>
                  <a:srgbClr val="0000FF"/>
                </a:solidFill>
              </a:rPr>
              <a:t>chữ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số</a:t>
            </a:r>
            <a:r>
              <a:rPr lang="en-US" sz="5400" dirty="0">
                <a:solidFill>
                  <a:srgbClr val="0000FF"/>
                </a:solidFill>
              </a:rPr>
              <a:t>.</a:t>
            </a:r>
          </a:p>
          <a:p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0514525" y="2593156"/>
            <a:ext cx="914216" cy="886361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5437908" y="6591150"/>
            <a:ext cx="11478490" cy="1660678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31867" y="6591150"/>
            <a:ext cx="112221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5400" dirty="0" err="1">
                <a:solidFill>
                  <a:srgbClr val="0000FF"/>
                </a:solidFill>
              </a:rPr>
              <a:t>Biết</a:t>
            </a:r>
            <a:r>
              <a:rPr lang="en-US" sz="5400" dirty="0">
                <a:solidFill>
                  <a:srgbClr val="0000FF"/>
                </a:solidFill>
              </a:rPr>
              <a:t> so </a:t>
            </a:r>
            <a:r>
              <a:rPr lang="en-US" sz="5400" dirty="0" err="1">
                <a:solidFill>
                  <a:srgbClr val="0000FF"/>
                </a:solidFill>
              </a:rPr>
              <a:t>sánh</a:t>
            </a:r>
            <a:r>
              <a:rPr lang="en-US" sz="5400" dirty="0">
                <a:solidFill>
                  <a:srgbClr val="0000FF"/>
                </a:solidFill>
              </a:rPr>
              <a:t>, </a:t>
            </a:r>
            <a:r>
              <a:rPr lang="en-US" sz="5400" dirty="0" err="1">
                <a:solidFill>
                  <a:srgbClr val="0000FF"/>
                </a:solidFill>
              </a:rPr>
              <a:t>xếp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thứ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các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số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đến</a:t>
            </a:r>
            <a:r>
              <a:rPr lang="en-US" sz="5400" dirty="0">
                <a:solidFill>
                  <a:srgbClr val="0000FF"/>
                </a:solidFill>
              </a:rPr>
              <a:t> 100000.</a:t>
            </a:r>
          </a:p>
        </p:txBody>
      </p:sp>
    </p:spTree>
    <p:extLst>
      <p:ext uri="{BB962C8B-B14F-4D97-AF65-F5344CB8AC3E}">
        <p14:creationId xmlns:p14="http://schemas.microsoft.com/office/powerpoint/2010/main" val="31430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4398223C-F65E-47A9-8E8D-50156F5F0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>
            <a:extLst>
              <a:ext uri="{FF2B5EF4-FFF2-40B4-BE49-F238E27FC236}">
                <a16:creationId xmlns:a16="http://schemas.microsoft.com/office/drawing/2014/main" id="{086E5468-7CC1-4B37-AE5F-FF5453FDC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7" y="5368926"/>
            <a:ext cx="4473574" cy="370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>
            <a:extLst>
              <a:ext uri="{FF2B5EF4-FFF2-40B4-BE49-F238E27FC236}">
                <a16:creationId xmlns:a16="http://schemas.microsoft.com/office/drawing/2014/main" id="{93081946-8027-482F-8881-CE1A4D3DE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7" y="1136650"/>
            <a:ext cx="108775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A039DF-E7C9-445B-B649-0E2998C2431A}"/>
              </a:ext>
            </a:extLst>
          </p:cNvPr>
          <p:cNvSpPr/>
          <p:nvPr/>
        </p:nvSpPr>
        <p:spPr>
          <a:xfrm>
            <a:off x="6793207" y="3467100"/>
            <a:ext cx="6707934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THỰC HÀNH</a:t>
            </a:r>
            <a:endParaRPr lang="en-US" sz="7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>
            <a:extLst>
              <a:ext uri="{FF2B5EF4-FFF2-40B4-BE49-F238E27FC236}">
                <a16:creationId xmlns:a16="http://schemas.microsoft.com/office/drawing/2014/main" id="{738FDB55-BC1A-4B4E-BB0F-CCF5E687FCA4}"/>
              </a:ext>
            </a:extLst>
          </p:cNvPr>
          <p:cNvSpPr/>
          <p:nvPr/>
        </p:nvSpPr>
        <p:spPr>
          <a:xfrm>
            <a:off x="-32657" y="-66913"/>
            <a:ext cx="18288000" cy="10287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700">
              <a:cs typeface="+mn-ea"/>
              <a:sym typeface="+mn-lt"/>
            </a:endParaRPr>
          </a:p>
        </p:txBody>
      </p:sp>
      <p:sp>
        <p:nvSpPr>
          <p:cNvPr id="25602" name="Text Box 4">
            <a:extLst>
              <a:ext uri="{FF2B5EF4-FFF2-40B4-BE49-F238E27FC236}">
                <a16:creationId xmlns:a16="http://schemas.microsoft.com/office/drawing/2014/main" id="{69843EA4-8DB5-4D32-B947-2B7A0CC88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57300"/>
            <a:ext cx="1348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 u="sng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400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en-US" sz="6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 Box 11">
            <a:extLst>
              <a:ext uri="{FF2B5EF4-FFF2-40B4-BE49-F238E27FC236}">
                <a16:creationId xmlns:a16="http://schemas.microsoft.com/office/drawing/2014/main" id="{6D85785D-934A-4759-8DD3-B0B3CB685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86027"/>
            <a:ext cx="6553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7000 + 2000 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9000 – 3000 =</a:t>
            </a:r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3FD9ABEA-72A1-42F7-8289-1C4649CE9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400300"/>
            <a:ext cx="226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49177" name="Text Box 25">
            <a:extLst>
              <a:ext uri="{FF2B5EF4-FFF2-40B4-BE49-F238E27FC236}">
                <a16:creationId xmlns:a16="http://schemas.microsoft.com/office/drawing/2014/main" id="{8D645156-2451-475E-B6D4-DFAAD9C3A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05251"/>
            <a:ext cx="287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25606" name="Text Box 37">
            <a:extLst>
              <a:ext uri="{FF2B5EF4-FFF2-40B4-BE49-F238E27FC236}">
                <a16:creationId xmlns:a16="http://schemas.microsoft.com/office/drawing/2014/main" id="{4B8429C5-D033-443D-A16E-1E07096DC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0500" y="5508627"/>
            <a:ext cx="10058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8000 : 2   =</a:t>
            </a:r>
            <a:r>
              <a:rPr lang="en-US" altLang="en-US" sz="6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6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x 2   =</a:t>
            </a:r>
          </a:p>
        </p:txBody>
      </p:sp>
      <p:sp>
        <p:nvSpPr>
          <p:cNvPr id="49195" name="Text Box 43">
            <a:extLst>
              <a:ext uri="{FF2B5EF4-FFF2-40B4-BE49-F238E27FC236}">
                <a16:creationId xmlns:a16="http://schemas.microsoft.com/office/drawing/2014/main" id="{D8EBEFC7-CCDF-4D16-94F5-12FE3F9D4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0800" y="2603500"/>
            <a:ext cx="228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49197" name="Text Box 45">
            <a:extLst>
              <a:ext uri="{FF2B5EF4-FFF2-40B4-BE49-F238E27FC236}">
                <a16:creationId xmlns:a16="http://schemas.microsoft.com/office/drawing/2014/main" id="{DAEF6AEA-BE1B-4240-8BBF-767763BA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5400" y="3975100"/>
            <a:ext cx="337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24 000</a:t>
            </a:r>
          </a:p>
        </p:txBody>
      </p:sp>
      <p:sp>
        <p:nvSpPr>
          <p:cNvPr id="25609" name="Text Box 37">
            <a:extLst>
              <a:ext uri="{FF2B5EF4-FFF2-40B4-BE49-F238E27FC236}">
                <a16:creationId xmlns:a16="http://schemas.microsoft.com/office/drawing/2014/main" id="{DE0816D7-BE3D-4EB4-8FD4-C5C224BF0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391151"/>
            <a:ext cx="10058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11000 x  3 =</a:t>
            </a:r>
            <a:r>
              <a:rPr lang="en-US" altLang="en-US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49000 : 7  = </a:t>
            </a:r>
          </a:p>
        </p:txBody>
      </p:sp>
      <p:sp>
        <p:nvSpPr>
          <p:cNvPr id="25610" name="Text Box 37">
            <a:extLst>
              <a:ext uri="{FF2B5EF4-FFF2-40B4-BE49-F238E27FC236}">
                <a16:creationId xmlns:a16="http://schemas.microsoft.com/office/drawing/2014/main" id="{4A3AC14D-9FB5-4B67-9816-2A0A7B605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603501"/>
            <a:ext cx="10058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16000 : 2  =  </a:t>
            </a:r>
            <a:r>
              <a:rPr lang="en-US" altLang="en-US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x 3    =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731FF573-D565-4134-AD2A-4D6BBB9C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99100"/>
            <a:ext cx="226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1DB40F3C-3159-495A-A4E5-45AEEFAC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870701"/>
            <a:ext cx="287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C6188AF8-C12A-41C9-99CA-E12A9FEFC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8400" y="5346701"/>
            <a:ext cx="2895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33 000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065FB442-88CF-4170-AC55-A4E90391F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8400" y="6819901"/>
            <a:ext cx="2895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/>
      <p:bldP spid="49177" grpId="0"/>
      <p:bldP spid="49195" grpId="0"/>
      <p:bldP spid="49197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4731" y="-67627"/>
            <a:ext cx="18288000" cy="10287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30024" y="2989441"/>
            <a:ext cx="2992935" cy="12245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07135" y="4357286"/>
            <a:ext cx="2841806" cy="116273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71456" y="5829527"/>
            <a:ext cx="2767185" cy="106772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0706" y="0"/>
            <a:ext cx="3084824" cy="10287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406156" y="854643"/>
            <a:ext cx="982192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sz="5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  <a:sym typeface="+mn-lt"/>
              </a:rPr>
              <a:t> 2</a:t>
            </a:r>
            <a:r>
              <a:rPr lang="vi-VN" sz="5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  <a:sym typeface="+mn-lt"/>
              </a:rPr>
              <a:t>a</a:t>
            </a:r>
            <a:r>
              <a:rPr lang="en-US" sz="5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  <a:sym typeface="+mn-lt"/>
              </a:rPr>
              <a:t>/4/SGK: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tính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71457" y="7206183"/>
            <a:ext cx="2841806" cy="1162733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392205" y="2845593"/>
            <a:ext cx="23288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4637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768692" y="2705100"/>
            <a:ext cx="9691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956935" y="2845593"/>
            <a:ext cx="22574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8245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497967" y="4214961"/>
            <a:ext cx="27074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7035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029361" y="4214961"/>
            <a:ext cx="32289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2316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4930176" y="4146381"/>
            <a:ext cx="46679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475107" y="5678001"/>
            <a:ext cx="27074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961734" y="5678001"/>
            <a:ext cx="32289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4862549" y="5609421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338899" y="7163901"/>
            <a:ext cx="27074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25968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5870294" y="7163901"/>
            <a:ext cx="32289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5182589" y="7095321"/>
            <a:ext cx="4411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8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2657" y="-66913"/>
            <a:ext cx="18288000" cy="10287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700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"/>
            <a:ext cx="12768943" cy="107442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7" y="4914917"/>
            <a:ext cx="7774479" cy="541727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049" y="3352876"/>
            <a:ext cx="977175" cy="7178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161" y="495564"/>
            <a:ext cx="2751581" cy="292512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4414" y="3420684"/>
            <a:ext cx="822375" cy="64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38668" y="2094678"/>
            <a:ext cx="2105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4637 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8245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7200" y="2606814"/>
            <a:ext cx="64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87400" y="2094678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7035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77800" y="2400300"/>
            <a:ext cx="22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9264" y="5600700"/>
            <a:ext cx="1686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62468" y="6126659"/>
            <a:ext cx="5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53208" y="5600700"/>
            <a:ext cx="3686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25968   3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229600" y="4000500"/>
            <a:ext cx="241033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905868" y="4000500"/>
            <a:ext cx="241033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7505700"/>
            <a:ext cx="241033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316200" y="6515100"/>
            <a:ext cx="1205166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316200" y="5676900"/>
            <a:ext cx="0" cy="270729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6566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2657" y="-66913"/>
            <a:ext cx="18288000" cy="10287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700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08" y="495300"/>
            <a:ext cx="12768943" cy="107442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7" y="4960820"/>
            <a:ext cx="7774479" cy="541727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049" y="3352876"/>
            <a:ext cx="977175" cy="7178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61" y="495564"/>
            <a:ext cx="2751581" cy="292512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414" y="3420684"/>
            <a:ext cx="822375" cy="64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38668" y="2094678"/>
            <a:ext cx="2105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4637 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8245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7200" y="2606814"/>
            <a:ext cx="64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87400" y="2094678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7035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77800" y="2400300"/>
            <a:ext cx="22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9264" y="5600700"/>
            <a:ext cx="1686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62468" y="6126659"/>
            <a:ext cx="5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53208" y="5600700"/>
            <a:ext cx="3686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25968   3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229600" y="4000500"/>
            <a:ext cx="241033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905868" y="4000500"/>
            <a:ext cx="241033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7505700"/>
            <a:ext cx="241033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316200" y="6515100"/>
            <a:ext cx="1205166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316200" y="5676900"/>
            <a:ext cx="0" cy="270729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05800" y="4076700"/>
            <a:ext cx="2318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12882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94213" y="4000500"/>
            <a:ext cx="2964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200" y="7505700"/>
            <a:ext cx="1632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16200" y="6515100"/>
            <a:ext cx="206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8656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61842" y="6286500"/>
            <a:ext cx="1297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42843" y="6947237"/>
            <a:ext cx="1754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58213" y="7633037"/>
            <a:ext cx="1262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782800" y="8267700"/>
            <a:ext cx="424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702261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tx2">
                <a:lumMod val="60000"/>
                <a:lumOff val="40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3">
            <a:extLst>
              <a:ext uri="{FF2B5EF4-FFF2-40B4-BE49-F238E27FC236}">
                <a16:creationId xmlns:a16="http://schemas.microsoft.com/office/drawing/2014/main" id="{72F8C6DE-E873-4C3B-A72E-D667132219CD}"/>
              </a:ext>
            </a:extLst>
          </p:cNvPr>
          <p:cNvSpPr/>
          <p:nvPr/>
        </p:nvSpPr>
        <p:spPr>
          <a:xfrm>
            <a:off x="-32657" y="-66913"/>
            <a:ext cx="18288000" cy="10287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700">
              <a:cs typeface="+mn-ea"/>
              <a:sym typeface="+mn-lt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25204" y="95250"/>
            <a:ext cx="2437592" cy="1404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57951" y="1134632"/>
            <a:ext cx="943980" cy="897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44498" y="95250"/>
            <a:ext cx="1093041" cy="10393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06800" y="2748025"/>
            <a:ext cx="9502301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7200" b="1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3/4/SGK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&gt; , &lt; , =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37739" y="805441"/>
            <a:ext cx="860111" cy="817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50621" y="95250"/>
            <a:ext cx="738735" cy="702470"/>
          </a:xfrm>
          <a:prstGeom prst="rect">
            <a:avLst/>
          </a:prstGeom>
        </p:spPr>
      </p:pic>
      <p:sp>
        <p:nvSpPr>
          <p:cNvPr id="14" name="矩形 6"/>
          <p:cNvSpPr/>
          <p:nvPr/>
        </p:nvSpPr>
        <p:spPr>
          <a:xfrm>
            <a:off x="1143000" y="4142003"/>
            <a:ext cx="6057209" cy="321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7200" b="1" noProof="1"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7200" b="1" noProof="1"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  <a:endParaRPr lang="vi-VN" altLang="zh-CN" sz="7200" b="1" noProof="1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5" name="矩形 6"/>
          <p:cNvSpPr/>
          <p:nvPr/>
        </p:nvSpPr>
        <p:spPr>
          <a:xfrm>
            <a:off x="8305800" y="4006534"/>
            <a:ext cx="6946428" cy="321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7200" b="1" noProof="1"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7200" b="1" noProof="1"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5807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|4.2|6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574</Words>
  <Application>Microsoft Office PowerPoint</Application>
  <PresentationFormat>Custom</PresentationFormat>
  <Paragraphs>120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HP001 4 hàng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4 bài  ôn tập các số đến 100 000 và tiếp theo</dc:title>
  <dc:creator>Aries_Jacob</dc:creator>
  <cp:lastModifiedBy>Thanh Ly</cp:lastModifiedBy>
  <cp:revision>120</cp:revision>
  <dcterms:created xsi:type="dcterms:W3CDTF">2006-08-16T00:00:00Z</dcterms:created>
  <dcterms:modified xsi:type="dcterms:W3CDTF">2021-09-21T15:59:00Z</dcterms:modified>
  <dc:identifier>DAEnowll4w4</dc:identifier>
</cp:coreProperties>
</file>