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335" r:id="rId3"/>
    <p:sldId id="411" r:id="rId4"/>
    <p:sldId id="274" r:id="rId5"/>
    <p:sldId id="276" r:id="rId6"/>
    <p:sldId id="277" r:id="rId7"/>
    <p:sldId id="412" r:id="rId8"/>
    <p:sldId id="413" r:id="rId9"/>
    <p:sldId id="392" r:id="rId10"/>
    <p:sldId id="406" r:id="rId11"/>
    <p:sldId id="282" r:id="rId12"/>
    <p:sldId id="280" r:id="rId13"/>
    <p:sldId id="407" r:id="rId14"/>
    <p:sldId id="408" r:id="rId15"/>
    <p:sldId id="367" r:id="rId16"/>
    <p:sldId id="364" r:id="rId17"/>
    <p:sldId id="365" r:id="rId18"/>
    <p:sldId id="363" r:id="rId19"/>
    <p:sldId id="409" r:id="rId20"/>
    <p:sldId id="375" r:id="rId21"/>
    <p:sldId id="292" r:id="rId22"/>
    <p:sldId id="410" r:id="rId23"/>
    <p:sldId id="418" r:id="rId24"/>
    <p:sldId id="414" r:id="rId25"/>
    <p:sldId id="415" r:id="rId26"/>
    <p:sldId id="416" r:id="rId27"/>
    <p:sldId id="417" r:id="rId28"/>
    <p:sldId id="376" r:id="rId29"/>
    <p:sldId id="380" r:id="rId3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00" autoAdjust="0"/>
    <p:restoredTop sz="94660"/>
  </p:normalViewPr>
  <p:slideViewPr>
    <p:cSldViewPr>
      <p:cViewPr varScale="1">
        <p:scale>
          <a:sx n="64" d="100"/>
          <a:sy n="64" d="100"/>
        </p:scale>
        <p:origin x="1068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05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9C48E0-1DE1-4A6D-B0E3-86461065B5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442457-3658-4E2B-8714-0F4ADE24971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AA199AB-3F09-4338-8EAF-EE06CFEE50B1}" type="datetimeFigureOut">
              <a:rPr lang="en-US"/>
              <a:pPr>
                <a:defRPr/>
              </a:pPr>
              <a:t>8/15/2023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A7D2746-598F-41A3-AF3E-0E6E7C87EE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34503A1-3039-4A5D-9B3C-FD553B5F5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EDBE2A-F591-430F-A255-D07CAFE6E63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AED943-73FA-43F5-BBE1-830457D1CD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704A513-07E7-4238-996E-12A7FF24D1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4A513-07E7-4238-996E-12A7FF24D12E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6544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4A513-07E7-4238-996E-12A7FF24D12E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2529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01B0C270-557B-4FCB-A442-5787F1D5E1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2BC5288-4237-48AB-A461-453B35AF3578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EE8FA907-17D6-44A2-8FEE-1B16DD1E41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F312044A-5736-4FB7-B2F4-8DCBF10C86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25E08BE9-B6D4-4F26-A36B-880C0227E5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BCE3EF-0E54-4937-8144-CE9AAC32B3B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F447FEE3-5747-4476-8B95-3ADA635CBD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2C9952F3-86DE-487D-A996-8178CC5C3E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4A513-07E7-4238-996E-12A7FF24D12E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2341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4A513-07E7-4238-996E-12A7FF24D12E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3770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4A513-07E7-4238-996E-12A7FF24D12E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6693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A8C8D-1E3B-4F46-A04F-7FF23ED03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0F123-64A4-4D7B-8FAC-C44B4BA87254}" type="datetimeFigureOut">
              <a:rPr lang="en-US"/>
              <a:pPr>
                <a:defRPr/>
              </a:pPr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CACA7-1545-443B-92FA-DBB59041F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3D0BE-4C97-46B8-AC4D-DF8AA2844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491BC-BFD7-4F0B-BEA8-3D07F8CC79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3897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D4D16-BB3C-46DE-B2CD-C36795FCF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BFEEF-34C4-4AE7-BFA6-A2BFD02B209C}" type="datetimeFigureOut">
              <a:rPr lang="en-US"/>
              <a:pPr>
                <a:defRPr/>
              </a:pPr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5CC47-0C96-416E-A616-0F373F973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0C86A-85B7-4483-AA0C-DCADF4DA8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7532A-57B4-46ED-834C-56938BFC2B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228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7EAF1-0EA0-4E32-805A-5F1EDAF7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3FC40-D4D8-4DEA-B718-A9FE2570C621}" type="datetimeFigureOut">
              <a:rPr lang="en-US"/>
              <a:pPr>
                <a:defRPr/>
              </a:pPr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2D755-7041-4803-9290-45211ABD0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22F-0800-47B9-8691-8565D0A46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A28A2-54D3-41E2-BADB-185CB1AB2B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5751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F559C0A-488E-4BBC-9D7B-EEB1960DEE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727351C-C22E-4DC6-90CD-959AED6CAF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47C789B-C393-41FF-9C61-33F6A5F17C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B50C5A-BF9B-490D-9EDE-435E4F8DDB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892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D62A469-B887-404B-A435-5E4B5C7D89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92DE3A0-57AD-4007-9F65-186F000F73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C138A69-9836-4E47-AE37-44BC828197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2C2D452-1FD3-4607-B9EB-E56A9B7A4F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257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F6BFEB-1903-40A8-8B79-C014791CF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0ECE0-E41B-4801-8804-F0046F7EF7E4}" type="datetimeFigureOut">
              <a:rPr lang="en-US"/>
              <a:pPr>
                <a:defRPr/>
              </a:pPr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808A4-45FE-4F0D-9497-11D3E9E84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CEC8D-85C7-4E47-8ED3-6C77F1F8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30527-9B53-40D7-8E2E-CEF6A1BCE6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3672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A6D0D8-E316-4112-A4B0-55E691FA5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25A52-093F-4C1F-8CA5-4F0D90CE660D}" type="datetimeFigureOut">
              <a:rPr lang="en-US"/>
              <a:pPr>
                <a:defRPr/>
              </a:pPr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AC91E-E39E-4170-B87D-BC3C7FCE6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F54B1A-C206-4C78-9794-33D4F7166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01ADF-8105-4059-A4D6-A258A65584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4072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E9087B7-06DC-41AC-A7C9-3FF4241E8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F8C67-A4E3-4115-9775-75D7C85D7AC8}" type="datetimeFigureOut">
              <a:rPr lang="en-US"/>
              <a:pPr>
                <a:defRPr/>
              </a:pPr>
              <a:t>8/15/2023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B59050E-D5BF-4147-AE4C-5A3D59CAA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73C221D-6329-449E-9AC8-1CE7FE17F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1AC36-2C90-4277-ADD6-F119B1C0AE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0739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88E790C-5EF5-42F5-82BF-A36ADEF58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E6443-148E-47AC-95F4-EC3E71696CCA}" type="datetimeFigureOut">
              <a:rPr lang="en-US"/>
              <a:pPr>
                <a:defRPr/>
              </a:pPr>
              <a:t>8/15/2023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C42D84E-F5F5-4CDC-9647-8F85F4FF4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13C42B5-86FD-4294-9941-4D63C5EBF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D67C1-2E8F-48EB-896B-644E7E78D9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7210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CC91F92-AD4D-4E0B-BC62-10007BA49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CAE47-B817-4F33-880F-16E7EBB19DB5}" type="datetimeFigureOut">
              <a:rPr lang="en-US"/>
              <a:pPr>
                <a:defRPr/>
              </a:pPr>
              <a:t>8/15/2023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25590C7-770F-4D3E-9A2B-C11D3AE71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A91714E-89CB-4C61-8B84-580834001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4A513-9516-4C05-943C-CE1D61EB6B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1257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112C65C-37AF-4CBC-8CB3-862BB563D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51592-A028-4D36-AD4B-09F41A5EF4EC}" type="datetimeFigureOut">
              <a:rPr lang="en-US"/>
              <a:pPr>
                <a:defRPr/>
              </a:pPr>
              <a:t>8/15/2023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9E53EAF-DDD9-4336-83B5-A5B94B5B9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BAC0528-905D-4C7D-A259-0F01747D3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DB815-C82D-42DF-AE3E-842253FD62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4800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D6D386-81A8-4CCD-9FD7-4E566B4BC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0635C-60DF-4C76-AB84-6D244959299A}" type="datetimeFigureOut">
              <a:rPr lang="en-US"/>
              <a:pPr>
                <a:defRPr/>
              </a:pPr>
              <a:t>8/15/2023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6C22534-726B-4D05-BB28-01514266D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6B9B57-33B9-4A39-B408-FACBA9C9C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D90A3-B820-46E1-B443-8042DE18CA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4205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1BE7F5E-EE9D-4F59-BBAB-0E542494C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FB791-C269-4CFF-B5FA-288406E1C830}" type="datetimeFigureOut">
              <a:rPr lang="en-US"/>
              <a:pPr>
                <a:defRPr/>
              </a:pPr>
              <a:t>8/15/2023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0608136-0A83-4973-9B2D-4B239DB88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7238A7E-438D-449E-B002-C62D01971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8A0F0-C0D4-40C8-BFC1-3D29EE7EE1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681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2D3AF02-8F47-4C10-AF1C-88A329E6A13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0F589BF-B997-42EE-8933-BE906F6756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36B5EE-AB27-4D4F-8FFD-73C2035B52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03D07CA-F3E8-4A7A-8316-CAFBE9FF20BB}" type="datetimeFigureOut">
              <a:rPr lang="en-US"/>
              <a:pPr>
                <a:defRPr/>
              </a:pPr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1FDB7-45E0-4DCF-9DF7-9458B6703E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68B10-82D8-4489-983B-ED648E016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9323ADD-5066-46B5-9C11-6A4304B4FA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7" r:id="rId1"/>
    <p:sldLayoutId id="2147484428" r:id="rId2"/>
    <p:sldLayoutId id="2147484429" r:id="rId3"/>
    <p:sldLayoutId id="2147484430" r:id="rId4"/>
    <p:sldLayoutId id="2147484431" r:id="rId5"/>
    <p:sldLayoutId id="2147484432" r:id="rId6"/>
    <p:sldLayoutId id="2147484433" r:id="rId7"/>
    <p:sldLayoutId id="2147484434" r:id="rId8"/>
    <p:sldLayoutId id="2147484435" r:id="rId9"/>
    <p:sldLayoutId id="2147484436" r:id="rId10"/>
    <p:sldLayoutId id="2147484437" r:id="rId11"/>
    <p:sldLayoutId id="2147484438" r:id="rId12"/>
    <p:sldLayoutId id="214748443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sohanews.sohacdn.com/2018/10/3/photo-9-15385616292311053972404.jpg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7C7465-F8E8-4204-841B-669EC63C77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2737" y="250582"/>
            <a:ext cx="1070129" cy="1070129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5D2A268E-9261-44B3-92E9-255C499CF287}"/>
              </a:ext>
            </a:extLst>
          </p:cNvPr>
          <p:cNvSpPr txBox="1">
            <a:spLocks/>
          </p:cNvSpPr>
          <p:nvPr/>
        </p:nvSpPr>
        <p:spPr bwMode="auto">
          <a:xfrm>
            <a:off x="3733800" y="482511"/>
            <a:ext cx="6400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00FF"/>
                </a:solidFill>
              </a:rPr>
              <a:t>TRUNG TÂM Y TẾ QUẬN 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00EB91-1926-4C19-B858-BBAEA26893EF}"/>
              </a:ext>
            </a:extLst>
          </p:cNvPr>
          <p:cNvSpPr/>
          <p:nvPr/>
        </p:nvSpPr>
        <p:spPr>
          <a:xfrm>
            <a:off x="0" y="0"/>
            <a:ext cx="12192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29ADFA-62E5-4477-AD79-B3349F2B4DF7}"/>
              </a:ext>
            </a:extLst>
          </p:cNvPr>
          <p:cNvSpPr/>
          <p:nvPr/>
        </p:nvSpPr>
        <p:spPr>
          <a:xfrm>
            <a:off x="1295400" y="0"/>
            <a:ext cx="208256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utoShape 8" descr="Best 100+ Medical Pictures [HQ] | Download Free Images &amp; Stock Photos on  Unsplash">
            <a:extLst>
              <a:ext uri="{FF2B5EF4-FFF2-40B4-BE49-F238E27FC236}">
                <a16:creationId xmlns:a16="http://schemas.microsoft.com/office/drawing/2014/main" id="{41297BDB-493D-4CE1-8BA8-D5ECE2511D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EBB8E7-BAB9-404A-8015-2171279DFD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828" y="3013031"/>
            <a:ext cx="1552127" cy="1498689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9A8D981-D581-4376-901C-850D91B4A5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451" y="1781550"/>
            <a:ext cx="1107498" cy="1090238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5787" y="1432279"/>
            <a:ext cx="5736825" cy="3717217"/>
          </a:xfrm>
          <a:prstGeom prst="rect">
            <a:avLst/>
          </a:prstGeom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2667000" y="1320711"/>
            <a:ext cx="8305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 TAY CHÂN MIỆNG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772949" y="4707026"/>
            <a:ext cx="96774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 viên: CN.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ruyền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C9E80E7-8717-474B-94AB-77B9E9151842}"/>
              </a:ext>
            </a:extLst>
          </p:cNvPr>
          <p:cNvSpPr txBox="1">
            <a:spLocks/>
          </p:cNvSpPr>
          <p:nvPr/>
        </p:nvSpPr>
        <p:spPr bwMode="auto">
          <a:xfrm>
            <a:off x="3505200" y="274638"/>
            <a:ext cx="70485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defRPr/>
            </a:pPr>
            <a:r>
              <a:rPr lang="en-US" altLang="en-US" b="1" dirty="0">
                <a:solidFill>
                  <a:srgbClr val="FF0000"/>
                </a:solidFill>
                <a:latin typeface="+mn-lt"/>
              </a:rPr>
              <a:t>TRIỆU CHỨNG (TT)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7EA47E16-184D-4C1E-9DA7-BDE8D3FBA111}"/>
              </a:ext>
            </a:extLst>
          </p:cNvPr>
          <p:cNvSpPr txBox="1">
            <a:spLocks/>
          </p:cNvSpPr>
          <p:nvPr/>
        </p:nvSpPr>
        <p:spPr bwMode="auto">
          <a:xfrm>
            <a:off x="1946275" y="1192213"/>
            <a:ext cx="5715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FF0066"/>
              </a:buClr>
              <a:buFontTx/>
              <a:buNone/>
            </a:pPr>
            <a:r>
              <a:rPr lang="en-US" altLang="en-US" sz="2400" b="1" dirty="0" err="1">
                <a:solidFill>
                  <a:srgbClr val="0000FF"/>
                </a:solidFill>
              </a:rPr>
              <a:t>Lở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miệng</a:t>
            </a:r>
            <a:r>
              <a:rPr lang="en-US" altLang="en-US" sz="2400" b="1" dirty="0">
                <a:solidFill>
                  <a:srgbClr val="0000FF"/>
                </a:solidFill>
              </a:rPr>
              <a:t>:</a:t>
            </a:r>
            <a:r>
              <a:rPr lang="da-DK" altLang="en-US" sz="2400" b="1" dirty="0">
                <a:solidFill>
                  <a:srgbClr val="0000FF"/>
                </a:solidFill>
              </a:rPr>
              <a:t> </a:t>
            </a:r>
          </a:p>
          <a:p>
            <a:pPr eaLnBrk="1" hangingPunct="1">
              <a:buClr>
                <a:srgbClr val="FF0066"/>
              </a:buClr>
              <a:buFontTx/>
              <a:buNone/>
            </a:pPr>
            <a:r>
              <a:rPr lang="da-DK" altLang="en-US" sz="2400" b="1" dirty="0">
                <a:solidFill>
                  <a:srgbClr val="0000FF"/>
                </a:solidFill>
              </a:rPr>
              <a:t>vết loét đỏ hay bóng nước đường</a:t>
            </a:r>
          </a:p>
          <a:p>
            <a:pPr eaLnBrk="1" hangingPunct="1">
              <a:buClr>
                <a:srgbClr val="FF0066"/>
              </a:buClr>
              <a:buFontTx/>
              <a:buNone/>
            </a:pPr>
            <a:r>
              <a:rPr lang="da-DK" altLang="en-US" sz="2400" b="1" dirty="0">
                <a:solidFill>
                  <a:srgbClr val="0000FF"/>
                </a:solidFill>
              </a:rPr>
              <a:t>kính 2 – 3 mm ở vòm khẩu cái, niêm</a:t>
            </a:r>
          </a:p>
          <a:p>
            <a:pPr eaLnBrk="1" hangingPunct="1">
              <a:buClr>
                <a:srgbClr val="FF0066"/>
              </a:buClr>
              <a:buFontTx/>
              <a:buNone/>
            </a:pPr>
            <a:r>
              <a:rPr lang="da-DK" altLang="en-US" sz="2400" b="1" dirty="0">
                <a:solidFill>
                  <a:srgbClr val="0000FF"/>
                </a:solidFill>
              </a:rPr>
              <a:t>mạc má, nướu, lưỡi. </a:t>
            </a:r>
          </a:p>
          <a:p>
            <a:pPr eaLnBrk="1" hangingPunct="1">
              <a:buClr>
                <a:srgbClr val="FF0066"/>
              </a:buClr>
              <a:buFontTx/>
              <a:buNone/>
            </a:pPr>
            <a:r>
              <a:rPr lang="da-DK" altLang="en-US" sz="2400" b="1" dirty="0">
                <a:solidFill>
                  <a:srgbClr val="0000FF"/>
                </a:solidFill>
              </a:rPr>
              <a:t>Tăng tiết nước bọt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11268" name="Picture 10" descr="image003">
            <a:extLst>
              <a:ext uri="{FF2B5EF4-FFF2-40B4-BE49-F238E27FC236}">
                <a16:creationId xmlns:a16="http://schemas.microsoft.com/office/drawing/2014/main" id="{A9781F98-9EC8-41F6-803F-29012BF70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4501" y="1158875"/>
            <a:ext cx="3527425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2" descr="image001">
            <a:extLst>
              <a:ext uri="{FF2B5EF4-FFF2-40B4-BE49-F238E27FC236}">
                <a16:creationId xmlns:a16="http://schemas.microsoft.com/office/drawing/2014/main" id="{FD42D72D-0026-4F4B-8303-E04FF487E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4525" y="3568701"/>
            <a:ext cx="32893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4" descr="TCM1">
            <a:extLst>
              <a:ext uri="{FF2B5EF4-FFF2-40B4-BE49-F238E27FC236}">
                <a16:creationId xmlns:a16="http://schemas.microsoft.com/office/drawing/2014/main" id="{F9E79CBA-CD95-4A47-93F5-DC12FDF2F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3644900"/>
            <a:ext cx="29749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5" descr="174Hfmd1">
            <a:extLst>
              <a:ext uri="{FF2B5EF4-FFF2-40B4-BE49-F238E27FC236}">
                <a16:creationId xmlns:a16="http://schemas.microsoft.com/office/drawing/2014/main" id="{D5CF7EB7-B688-4A17-A30B-6B109D12A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6688" y="3582988"/>
            <a:ext cx="2767012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110F6B-2C5D-4120-91C5-30F2F86CF0AA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8D8B2C-7A11-4782-B8B9-4FAEB3D10369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EF6EE6-928D-4C1D-93AE-070F4E20E20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TCM3">
            <a:extLst>
              <a:ext uri="{FF2B5EF4-FFF2-40B4-BE49-F238E27FC236}">
                <a16:creationId xmlns:a16="http://schemas.microsoft.com/office/drawing/2014/main" id="{D115AE3C-E1A6-4B8B-82FD-7FDAF2BBFED1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6000" y="1143000"/>
            <a:ext cx="3505200" cy="2490788"/>
          </a:xfrm>
        </p:spPr>
      </p:pic>
      <p:pic>
        <p:nvPicPr>
          <p:cNvPr id="14339" name="Picture 5" descr="TCM">
            <a:extLst>
              <a:ext uri="{FF2B5EF4-FFF2-40B4-BE49-F238E27FC236}">
                <a16:creationId xmlns:a16="http://schemas.microsoft.com/office/drawing/2014/main" id="{12F1D123-8EEA-44C5-91B4-3A048AF8A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3938588"/>
            <a:ext cx="3962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5">
            <a:extLst>
              <a:ext uri="{FF2B5EF4-FFF2-40B4-BE49-F238E27FC236}">
                <a16:creationId xmlns:a16="http://schemas.microsoft.com/office/drawing/2014/main" id="{213E0F0B-12A1-4C4F-A2E7-F80806A7E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457200"/>
            <a:ext cx="495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</a:rPr>
              <a:t>Triệu Chứng (tt)</a:t>
            </a:r>
            <a:endParaRPr lang="en-US" altLang="en-US" b="1">
              <a:latin typeface="Arial" panose="020B0604020202020204" pitchFamily="34" charset="0"/>
            </a:endParaRPr>
          </a:p>
        </p:txBody>
      </p:sp>
      <p:pic>
        <p:nvPicPr>
          <p:cNvPr id="14341" name="Picture 9" descr="IMG_0032.jpg">
            <a:extLst>
              <a:ext uri="{FF2B5EF4-FFF2-40B4-BE49-F238E27FC236}">
                <a16:creationId xmlns:a16="http://schemas.microsoft.com/office/drawing/2014/main" id="{18FA7B54-0F2C-4D79-9990-A22025588B9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1" y="1131888"/>
            <a:ext cx="3432175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Content Placeholder 5" descr="IMG_0035.jpg">
            <a:extLst>
              <a:ext uri="{FF2B5EF4-FFF2-40B4-BE49-F238E27FC236}">
                <a16:creationId xmlns:a16="http://schemas.microsoft.com/office/drawing/2014/main" id="{D2542E54-2A73-4E44-8B7C-A41AAC48B018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24100" y="3938589"/>
            <a:ext cx="3352800" cy="2187575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1AB2415-79F9-4977-B45C-7EF9731C5040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13AFF0-4E05-4CF7-9B43-9F8275AAF218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7458B5-9DD2-49D1-A093-47434E07DF1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160AAA69-C1B0-44B7-B84D-0D2F33E9B18C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FF0000"/>
                </a:solidFill>
              </a:rPr>
              <a:t>Triệu Chứng (TT)</a:t>
            </a:r>
          </a:p>
        </p:txBody>
      </p:sp>
      <p:pic>
        <p:nvPicPr>
          <p:cNvPr id="12291" name="Picture 5" descr="image009">
            <a:extLst>
              <a:ext uri="{FF2B5EF4-FFF2-40B4-BE49-F238E27FC236}">
                <a16:creationId xmlns:a16="http://schemas.microsoft.com/office/drawing/2014/main" id="{912E9510-5B20-4263-9DE2-7CEACE88FCA9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3657507"/>
            <a:ext cx="3509963" cy="2187575"/>
          </a:xfrm>
        </p:spPr>
      </p:pic>
      <p:sp>
        <p:nvSpPr>
          <p:cNvPr id="12293" name="Content Placeholder 3">
            <a:extLst>
              <a:ext uri="{FF2B5EF4-FFF2-40B4-BE49-F238E27FC236}">
                <a16:creationId xmlns:a16="http://schemas.microsoft.com/office/drawing/2014/main" id="{2CD3CC57-70ED-49BE-8DD1-39E693303C1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410200" cy="2185988"/>
          </a:xfrm>
        </p:spPr>
        <p:txBody>
          <a:bodyPr/>
          <a:lstStyle/>
          <a:p>
            <a:pPr eaLnBrk="1" hangingPunct="1"/>
            <a:r>
              <a:rPr lang="en-US" altLang="en-US" sz="2400" dirty="0" err="1">
                <a:solidFill>
                  <a:srgbClr val="0000FF"/>
                </a:solidFill>
              </a:rPr>
              <a:t>Bóng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nước</a:t>
            </a:r>
            <a:r>
              <a:rPr lang="en-US" altLang="en-US" sz="2400" dirty="0">
                <a:solidFill>
                  <a:srgbClr val="0000FF"/>
                </a:solidFill>
              </a:rPr>
              <a:t> :</a:t>
            </a:r>
            <a:r>
              <a:rPr lang="en-US" altLang="en-US" sz="2400" dirty="0" err="1">
                <a:solidFill>
                  <a:srgbClr val="0000FF"/>
                </a:solidFill>
              </a:rPr>
              <a:t>lòng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bàn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tay</a:t>
            </a:r>
            <a:r>
              <a:rPr lang="en-US" altLang="en-US" sz="2400" dirty="0">
                <a:solidFill>
                  <a:srgbClr val="0000FF"/>
                </a:solidFill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</a:rPr>
              <a:t>lòng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bàn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chân</a:t>
            </a:r>
            <a:r>
              <a:rPr lang="en-US" altLang="en-US" sz="2400" dirty="0">
                <a:solidFill>
                  <a:srgbClr val="0000FF"/>
                </a:solidFill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</a:rPr>
              <a:t>gối</a:t>
            </a:r>
            <a:r>
              <a:rPr lang="en-US" altLang="en-US" sz="2400" dirty="0">
                <a:solidFill>
                  <a:srgbClr val="0000FF"/>
                </a:solidFill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</a:rPr>
              <a:t>mông</a:t>
            </a:r>
            <a:endParaRPr lang="en-US" altLang="en-US" sz="2400" dirty="0">
              <a:solidFill>
                <a:srgbClr val="0000FF"/>
              </a:solidFill>
            </a:endParaRPr>
          </a:p>
          <a:p>
            <a:pPr lvl="1" eaLnBrk="1" hangingPunct="1"/>
            <a:r>
              <a:rPr lang="en-US" altLang="en-US" sz="2000" dirty="0" err="1">
                <a:solidFill>
                  <a:srgbClr val="0000FF"/>
                </a:solidFill>
              </a:rPr>
              <a:t>Kích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thước</a:t>
            </a:r>
            <a:r>
              <a:rPr lang="en-US" altLang="en-US" sz="2000" dirty="0">
                <a:solidFill>
                  <a:srgbClr val="0000FF"/>
                </a:solidFill>
              </a:rPr>
              <a:t>: 2 – 10 mm</a:t>
            </a:r>
          </a:p>
          <a:p>
            <a:pPr lvl="1" eaLnBrk="1" hangingPunct="1"/>
            <a:r>
              <a:rPr lang="en-US" altLang="en-US" sz="2000" dirty="0" err="1">
                <a:solidFill>
                  <a:srgbClr val="0000FF"/>
                </a:solidFill>
              </a:rPr>
              <a:t>Hình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bầu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dục</a:t>
            </a:r>
            <a:r>
              <a:rPr lang="en-US" altLang="en-US" sz="2000" dirty="0">
                <a:solidFill>
                  <a:srgbClr val="0000FF"/>
                </a:solidFill>
              </a:rPr>
              <a:t>, </a:t>
            </a:r>
            <a:r>
              <a:rPr lang="en-US" altLang="en-US" sz="2000" dirty="0" err="1">
                <a:solidFill>
                  <a:srgbClr val="0000FF"/>
                </a:solidFill>
              </a:rPr>
              <a:t>nổi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cộm</a:t>
            </a:r>
            <a:r>
              <a:rPr lang="en-US" altLang="en-US" sz="2000" dirty="0">
                <a:solidFill>
                  <a:srgbClr val="0000FF"/>
                </a:solidFill>
              </a:rPr>
              <a:t> hay </a:t>
            </a:r>
            <a:r>
              <a:rPr lang="en-US" altLang="en-US" sz="2000" dirty="0" err="1">
                <a:solidFill>
                  <a:srgbClr val="0000FF"/>
                </a:solidFill>
              </a:rPr>
              <a:t>ẩn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dưới</a:t>
            </a:r>
            <a:r>
              <a:rPr lang="en-US" altLang="en-US" sz="2000" dirty="0">
                <a:solidFill>
                  <a:srgbClr val="0000FF"/>
                </a:solidFill>
              </a:rPr>
              <a:t> da, </a:t>
            </a:r>
            <a:r>
              <a:rPr lang="en-US" altLang="en-US" sz="2000" dirty="0" err="1">
                <a:solidFill>
                  <a:srgbClr val="0000FF"/>
                </a:solidFill>
              </a:rPr>
              <a:t>trên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nền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hồng</a:t>
            </a:r>
            <a:r>
              <a:rPr lang="en-US" altLang="en-US" sz="2000" dirty="0">
                <a:solidFill>
                  <a:srgbClr val="0000FF"/>
                </a:solidFill>
              </a:rPr>
              <a:t> ban, </a:t>
            </a:r>
            <a:r>
              <a:rPr lang="en-US" altLang="en-US" sz="2000" dirty="0" err="1">
                <a:solidFill>
                  <a:srgbClr val="0000FF"/>
                </a:solidFill>
              </a:rPr>
              <a:t>không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đau</a:t>
            </a:r>
            <a:r>
              <a:rPr lang="en-US" altLang="en-US" sz="2000" dirty="0">
                <a:solidFill>
                  <a:srgbClr val="0000FF"/>
                </a:solidFill>
              </a:rPr>
              <a:t>. </a:t>
            </a:r>
            <a:r>
              <a:rPr lang="en-US" altLang="en-US" sz="2000" dirty="0" err="1">
                <a:solidFill>
                  <a:srgbClr val="0000FF"/>
                </a:solidFill>
              </a:rPr>
              <a:t>Khi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bóng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nước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khô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để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lại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vết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thâm</a:t>
            </a:r>
            <a:r>
              <a:rPr lang="en-US" altLang="en-US" sz="2000" dirty="0">
                <a:solidFill>
                  <a:srgbClr val="0000FF"/>
                </a:solidFill>
              </a:rPr>
              <a:t> da, </a:t>
            </a:r>
            <a:r>
              <a:rPr lang="en-US" altLang="en-US" sz="2000" dirty="0" err="1">
                <a:solidFill>
                  <a:srgbClr val="0000FF"/>
                </a:solidFill>
              </a:rPr>
              <a:t>không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loét</a:t>
            </a:r>
            <a:r>
              <a:rPr lang="en-US" altLang="en-US" sz="2000" dirty="0">
                <a:solidFill>
                  <a:srgbClr val="0000FF"/>
                </a:solidFill>
              </a:rPr>
              <a:t>.</a:t>
            </a:r>
          </a:p>
          <a:p>
            <a:endParaRPr lang="en-US" altLang="en-US" dirty="0">
              <a:solidFill>
                <a:srgbClr val="0000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50215F-3C88-49C4-BDCE-B48AE4EBB6BB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3BB976-8CC6-47D3-B833-6E082383EF47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B8DC0F-BBC7-4C86-80B0-6F770B9FD5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4994" y="1325924"/>
            <a:ext cx="3111488" cy="22824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1995" y="1240719"/>
            <a:ext cx="2627564" cy="2651835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7"/>
          <a:stretch>
            <a:fillRect/>
          </a:stretch>
        </p:blipFill>
        <p:spPr>
          <a:xfrm>
            <a:off x="4114800" y="3916782"/>
            <a:ext cx="3085725" cy="21875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5777" y="3904851"/>
            <a:ext cx="4375513" cy="229714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40E62F7B-EAB1-4E8C-A324-C74973D5E180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FF0000"/>
                </a:solidFill>
              </a:rPr>
              <a:t>CHẨN ĐOÁN PHÂN BIỆT</a:t>
            </a:r>
            <a:br>
              <a:rPr lang="en-US" altLang="en-US"/>
            </a:br>
            <a:endParaRPr lang="en-US" altLang="en-US" b="1"/>
          </a:p>
        </p:txBody>
      </p:sp>
      <p:sp>
        <p:nvSpPr>
          <p:cNvPr id="16387" name="Title 1">
            <a:extLst>
              <a:ext uri="{FF2B5EF4-FFF2-40B4-BE49-F238E27FC236}">
                <a16:creationId xmlns:a16="http://schemas.microsoft.com/office/drawing/2014/main" id="{16763750-6A1B-4CFF-860A-E651E7B82A82}"/>
              </a:ext>
            </a:extLst>
          </p:cNvPr>
          <p:cNvSpPr txBox="1">
            <a:spLocks/>
          </p:cNvSpPr>
          <p:nvPr/>
        </p:nvSpPr>
        <p:spPr bwMode="auto">
          <a:xfrm>
            <a:off x="2201863" y="609600"/>
            <a:ext cx="8596312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8" name="Picture 2" descr="Ăn gì khi bị thủy đậu và những điều cần tránh">
            <a:extLst>
              <a:ext uri="{FF2B5EF4-FFF2-40B4-BE49-F238E27FC236}">
                <a16:creationId xmlns:a16="http://schemas.microsoft.com/office/drawing/2014/main" id="{42851793-164B-49CC-9815-A813847F6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2160588"/>
            <a:ext cx="4419600" cy="294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 descr="Bệnh thủy đậu ở trẻ em và hướng dẫn chăm sóc trẻ em bị thủy đậu">
            <a:extLst>
              <a:ext uri="{FF2B5EF4-FFF2-40B4-BE49-F238E27FC236}">
                <a16:creationId xmlns:a16="http://schemas.microsoft.com/office/drawing/2014/main" id="{14C9BD8C-0FDF-4803-9208-86C4D5871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2160588"/>
            <a:ext cx="4033838" cy="294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5F3FBC-3F4F-4787-A7F7-353A2FADE781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5438FF-EF17-45EC-8B72-C41AA9057388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4680AB-99DD-499B-BCAD-7FA5F1B751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F7619597-FF1E-49E9-93E6-89B536731B0A}"/>
              </a:ext>
            </a:extLst>
          </p:cNvPr>
          <p:cNvSpPr txBox="1">
            <a:spLocks/>
          </p:cNvSpPr>
          <p:nvPr/>
        </p:nvSpPr>
        <p:spPr bwMode="auto">
          <a:xfrm>
            <a:off x="2209800" y="228600"/>
            <a:ext cx="70754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/>
              <a:t>Bóng n</a:t>
            </a:r>
            <a:r>
              <a:rPr lang="vi-VN" altLang="en-US" sz="4400">
                <a:latin typeface="Times New Roman" panose="02020603050405020304" pitchFamily="18" charset="0"/>
              </a:rPr>
              <a:t>ướ</a:t>
            </a:r>
            <a:r>
              <a:rPr lang="en-US" altLang="en-US" sz="4400"/>
              <a:t>c do Herpes simplex </a:t>
            </a:r>
          </a:p>
        </p:txBody>
      </p:sp>
      <p:sp>
        <p:nvSpPr>
          <p:cNvPr id="17411" name="AutoShape 2" descr="Tìm hiểu về Herpes miệng và con đường lây nhiễm của bệnh | Medlatec">
            <a:extLst>
              <a:ext uri="{FF2B5EF4-FFF2-40B4-BE49-F238E27FC236}">
                <a16:creationId xmlns:a16="http://schemas.microsoft.com/office/drawing/2014/main" id="{21BAA8DD-4C83-4543-A6BB-B652835B9B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412" name="AutoShape 4" descr="Tìm hiểu về Herpes miệng và con đường lây nhiễm của bệnh | Medlatec">
            <a:extLst>
              <a:ext uri="{FF2B5EF4-FFF2-40B4-BE49-F238E27FC236}">
                <a16:creationId xmlns:a16="http://schemas.microsoft.com/office/drawing/2014/main" id="{BB1C58C2-9347-49D0-9D19-E7014354BD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7413" name="Picture 10" descr="Tìm hiểu về Herpes miệng và con đường lây nhiễm của bệnh | Medlatec">
            <a:extLst>
              <a:ext uri="{FF2B5EF4-FFF2-40B4-BE49-F238E27FC236}">
                <a16:creationId xmlns:a16="http://schemas.microsoft.com/office/drawing/2014/main" id="{44ADC836-B741-4ED5-A9D2-A23705862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1524000"/>
            <a:ext cx="4570413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5" descr="Herpetic+Whitlow2">
            <a:extLst>
              <a:ext uri="{FF2B5EF4-FFF2-40B4-BE49-F238E27FC236}">
                <a16:creationId xmlns:a16="http://schemas.microsoft.com/office/drawing/2014/main" id="{5112567F-C17A-4367-9061-7D5DB654E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9813" y="1758950"/>
            <a:ext cx="4462462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F69135-67EB-4936-93C8-1E643196D2CA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755C6B-6221-4D58-A7F1-3F692C0FA6E1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982B0F-0F92-4A29-855E-DD72040A29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SC02543">
            <a:extLst>
              <a:ext uri="{FF2B5EF4-FFF2-40B4-BE49-F238E27FC236}">
                <a16:creationId xmlns:a16="http://schemas.microsoft.com/office/drawing/2014/main" id="{C994396A-F01C-42DE-93D0-945FF04B769E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82901" y="421628"/>
            <a:ext cx="6858000" cy="5143500"/>
          </a:xfrm>
        </p:spPr>
      </p:pic>
      <p:sp>
        <p:nvSpPr>
          <p:cNvPr id="18435" name="Text Box 4">
            <a:extLst>
              <a:ext uri="{FF2B5EF4-FFF2-40B4-BE49-F238E27FC236}">
                <a16:creationId xmlns:a16="http://schemas.microsoft.com/office/drawing/2014/main" id="{224489B0-AB3A-4F47-930C-D1A57694A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239" y="5565128"/>
            <a:ext cx="3743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Phát</a:t>
            </a:r>
            <a:r>
              <a:rPr lang="en-US" alt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ban do </a:t>
            </a:r>
            <a:r>
              <a:rPr lang="en-US" altLang="en-US" sz="2400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siêu</a:t>
            </a:r>
            <a:r>
              <a:rPr lang="en-US" alt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vi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C1563C-E0B1-4CD1-A289-28B7AD336CD0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AC9FA8-001C-4ABD-9FFC-DC1415890B44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333244-A7DD-452E-85EA-569355AD03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SC02931">
            <a:extLst>
              <a:ext uri="{FF2B5EF4-FFF2-40B4-BE49-F238E27FC236}">
                <a16:creationId xmlns:a16="http://schemas.microsoft.com/office/drawing/2014/main" id="{EA612487-C1D1-49FB-91C5-3F95A4BF6D27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09800" y="304800"/>
            <a:ext cx="8382000" cy="5081445"/>
          </a:xfrm>
        </p:spPr>
      </p:pic>
      <p:sp>
        <p:nvSpPr>
          <p:cNvPr id="19459" name="Text Box 4">
            <a:extLst>
              <a:ext uri="{FF2B5EF4-FFF2-40B4-BE49-F238E27FC236}">
                <a16:creationId xmlns:a16="http://schemas.microsoft.com/office/drawing/2014/main" id="{1386083F-5851-415C-98EF-FED81A67E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5457535"/>
            <a:ext cx="3816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Hồng</a:t>
            </a:r>
            <a:r>
              <a:rPr lang="en-US" alt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ban do </a:t>
            </a:r>
            <a:r>
              <a:rPr lang="en-US" alt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</a:t>
            </a:r>
            <a:r>
              <a:rPr lang="en-US" alt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endParaRPr lang="en-US" altLang="en-US" sz="2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289C2-C517-4F38-A945-63435D23F419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45904A-BE94-443C-BFD7-0A8F08AD7F86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F78FDD-56D4-4B06-B173-6971F4D465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SC01282">
            <a:extLst>
              <a:ext uri="{FF2B5EF4-FFF2-40B4-BE49-F238E27FC236}">
                <a16:creationId xmlns:a16="http://schemas.microsoft.com/office/drawing/2014/main" id="{11847CA5-8BF5-4D3D-998F-F78DF8B51914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19400" y="304800"/>
            <a:ext cx="6781800" cy="5086350"/>
          </a:xfrm>
        </p:spPr>
      </p:pic>
      <p:sp>
        <p:nvSpPr>
          <p:cNvPr id="20483" name="Text Box 4">
            <a:extLst>
              <a:ext uri="{FF2B5EF4-FFF2-40B4-BE49-F238E27FC236}">
                <a16:creationId xmlns:a16="http://schemas.microsoft.com/office/drawing/2014/main" id="{768FE4D5-332F-44DA-9119-12C607580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5451475"/>
            <a:ext cx="48744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Tổn</a:t>
            </a:r>
            <a:r>
              <a:rPr lang="en-US" alt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thương</a:t>
            </a:r>
            <a:r>
              <a:rPr lang="en-US" alt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Não</a:t>
            </a:r>
            <a:r>
              <a:rPr lang="en-US" alt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Mô</a:t>
            </a:r>
            <a:r>
              <a:rPr lang="en-US" alt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Cầu</a:t>
            </a:r>
            <a:endParaRPr lang="en-US" altLang="en-US" sz="24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862600-EED6-44F1-9F35-87C7B97D5AB9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E35BF1-435B-4D19-800B-0E20847845E2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68924A-1400-43A5-8957-6DEAC26002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518B33D3-E2D2-4DF1-A6B6-C051A6211AFF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81200" y="1066800"/>
            <a:ext cx="7848600" cy="47244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EFFB9A4-9185-46E2-8F6C-31542C9E5401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731880-CEF1-4376-9A0D-C4B9DCC8590C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5FBE01-2077-4DEF-AFE1-62A695BB67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3884C2A8-138E-4747-A911-623B01FB3882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altLang="en-US"/>
              <a:t>Xử Trí ban đầu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82516F9-1712-4B26-9AF5-EA67725767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1288" y="14796"/>
            <a:ext cx="7440613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5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sz="3200" b="1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rPr>
            </a:br>
            <a:br>
              <a:rPr lang="en-US" sz="3200" b="1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-US" sz="3200" b="1" dirty="0">
                <a:latin typeface="+mn-lt"/>
                <a:ea typeface="+mn-ea"/>
                <a:cs typeface="+mn-cs"/>
              </a:rPr>
              <a:t>	</a:t>
            </a:r>
            <a:br>
              <a:rPr lang="en-US" sz="3200" b="1" dirty="0">
                <a:latin typeface="+mn-lt"/>
                <a:ea typeface="+mn-ea"/>
                <a:cs typeface="+mn-cs"/>
              </a:rPr>
            </a:br>
            <a:br>
              <a:rPr lang="en-US" sz="40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</a:b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0D37DC29-E726-475B-BA0F-A7B992C33FF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762000" y="1165734"/>
            <a:ext cx="10972800" cy="4830762"/>
          </a:xfrm>
        </p:spPr>
        <p:txBody>
          <a:bodyPr/>
          <a:lstStyle/>
          <a:p>
            <a:pPr algn="ctr" eaLnBrk="1" hangingPunct="1"/>
            <a:r>
              <a:rPr lang="en-US" altLang="en-US" sz="2800" b="1" dirty="0" err="1">
                <a:solidFill>
                  <a:srgbClr val="FF0000"/>
                </a:solidFill>
              </a:rPr>
              <a:t>Điều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trị</a:t>
            </a:r>
            <a:r>
              <a:rPr lang="en-US" altLang="en-US" sz="2800" b="1" dirty="0">
                <a:solidFill>
                  <a:srgbClr val="FF0000"/>
                </a:solidFill>
              </a:rPr>
              <a:t>: </a:t>
            </a:r>
            <a:r>
              <a:rPr lang="en-US" altLang="en-US" sz="2800" b="1" dirty="0" err="1">
                <a:solidFill>
                  <a:srgbClr val="FF0000"/>
                </a:solidFill>
              </a:rPr>
              <a:t>trên</a:t>
            </a:r>
            <a:r>
              <a:rPr lang="en-US" altLang="en-US" sz="2800" b="1" dirty="0">
                <a:solidFill>
                  <a:srgbClr val="FF0000"/>
                </a:solidFill>
              </a:rPr>
              <a:t> 90% </a:t>
            </a:r>
            <a:r>
              <a:rPr lang="en-US" altLang="en-US" sz="2800" b="1" dirty="0" err="1">
                <a:solidFill>
                  <a:srgbClr val="FF0000"/>
                </a:solidFill>
              </a:rPr>
              <a:t>trẻ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sẽ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tự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khỏi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chỉ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điều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trị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tại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nhà</a:t>
            </a:r>
            <a:endParaRPr lang="en-US" altLang="en-US" sz="2800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2800" dirty="0" err="1"/>
              <a:t>Cách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ly</a:t>
            </a:r>
            <a:r>
              <a:rPr lang="en-US" altLang="en-US" sz="2800" dirty="0"/>
              <a:t>: </a:t>
            </a:r>
            <a:r>
              <a:rPr lang="en-US" altLang="en-US" sz="2800" dirty="0" err="1"/>
              <a:t>không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đi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học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không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đến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chổ</a:t>
            </a:r>
            <a:r>
              <a:rPr lang="en-US" altLang="en-US" sz="2800" dirty="0"/>
              <a:t> </a:t>
            </a:r>
            <a:r>
              <a:rPr lang="en-US" altLang="en-US" sz="2800" dirty="0" err="1"/>
              <a:t>đông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người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ít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nhất</a:t>
            </a:r>
            <a:r>
              <a:rPr lang="en-US" altLang="en-US" sz="2800" dirty="0"/>
              <a:t> 10 </a:t>
            </a:r>
            <a:r>
              <a:rPr lang="en-US" altLang="en-US" sz="2800" dirty="0" err="1"/>
              <a:t>ngày</a:t>
            </a:r>
            <a:endParaRPr lang="en-US" altLang="en-US" sz="2800" dirty="0"/>
          </a:p>
          <a:p>
            <a:pPr eaLnBrk="1" hangingPunct="1"/>
            <a:r>
              <a:rPr lang="en-US" altLang="en-US" sz="2800" dirty="0"/>
              <a:t>Cho </a:t>
            </a:r>
            <a:r>
              <a:rPr lang="en-US" altLang="en-US" sz="2800" dirty="0" err="1"/>
              <a:t>trẻ</a:t>
            </a:r>
            <a:r>
              <a:rPr lang="en-US" altLang="en-US" sz="2800" dirty="0"/>
              <a:t> </a:t>
            </a:r>
            <a:r>
              <a:rPr lang="en-US" altLang="en-US" sz="2800" dirty="0" err="1"/>
              <a:t>ăn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thức</a:t>
            </a:r>
            <a:r>
              <a:rPr lang="en-US" altLang="en-US" sz="2800" dirty="0"/>
              <a:t> </a:t>
            </a:r>
            <a:r>
              <a:rPr lang="en-US" altLang="en-US" sz="2800" dirty="0" err="1"/>
              <a:t>ăn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lỏng</a:t>
            </a:r>
            <a:r>
              <a:rPr lang="en-US" altLang="en-US" sz="2800" dirty="0"/>
              <a:t> (</a:t>
            </a:r>
            <a:r>
              <a:rPr lang="en-US" altLang="en-US" sz="2800" dirty="0" err="1"/>
              <a:t>súp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cháo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sữa</a:t>
            </a:r>
            <a:r>
              <a:rPr lang="en-US" altLang="en-US" sz="2800" dirty="0"/>
              <a:t>)</a:t>
            </a:r>
          </a:p>
          <a:p>
            <a:pPr eaLnBrk="1" hangingPunct="1"/>
            <a:r>
              <a:rPr lang="en-US" altLang="en-US" sz="2800" dirty="0" err="1"/>
              <a:t>Giảm</a:t>
            </a:r>
            <a:r>
              <a:rPr lang="en-US" altLang="en-US" sz="2800" dirty="0"/>
              <a:t> </a:t>
            </a:r>
            <a:r>
              <a:rPr lang="en-US" altLang="en-US" sz="2800" dirty="0" err="1"/>
              <a:t>đau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hạ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sốt</a:t>
            </a:r>
            <a:r>
              <a:rPr lang="en-US" altLang="en-US" sz="2800" dirty="0"/>
              <a:t> </a:t>
            </a:r>
          </a:p>
          <a:p>
            <a:pPr eaLnBrk="1" hangingPunct="1"/>
            <a:r>
              <a:rPr lang="en-US" altLang="en-US" sz="2800" dirty="0" err="1"/>
              <a:t>Thường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xuyên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theo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dõi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phát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hiện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các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dấu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hiệu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năng</a:t>
            </a:r>
            <a:endParaRPr lang="en-US" altLang="en-US" sz="2800" dirty="0"/>
          </a:p>
          <a:p>
            <a:pPr eaLnBrk="1" hangingPunct="1"/>
            <a:r>
              <a:rPr lang="en-US" altLang="en-US" sz="2800" b="1" u="sng" dirty="0" err="1"/>
              <a:t>Đến</a:t>
            </a:r>
            <a:r>
              <a:rPr lang="en-US" altLang="en-US" sz="2800" b="1" u="sng" dirty="0"/>
              <a:t> </a:t>
            </a:r>
            <a:r>
              <a:rPr lang="en-US" altLang="en-US" sz="2800" b="1" u="sng" dirty="0" err="1"/>
              <a:t>bệnh</a:t>
            </a:r>
            <a:r>
              <a:rPr lang="en-US" altLang="en-US" sz="2800" b="1" u="sng" dirty="0"/>
              <a:t> </a:t>
            </a:r>
            <a:r>
              <a:rPr lang="en-US" altLang="en-US" sz="2800" b="1" u="sng" dirty="0" err="1"/>
              <a:t>viện</a:t>
            </a:r>
            <a:r>
              <a:rPr lang="en-US" altLang="en-US" sz="2800" b="1" u="sng" dirty="0"/>
              <a:t> </a:t>
            </a:r>
            <a:r>
              <a:rPr lang="en-US" altLang="en-US" sz="2800" b="1" u="sng" dirty="0" err="1"/>
              <a:t>khi</a:t>
            </a:r>
            <a:r>
              <a:rPr lang="en-US" altLang="en-US" sz="2800" b="1" u="sng" dirty="0"/>
              <a:t> </a:t>
            </a:r>
            <a:r>
              <a:rPr lang="en-US" altLang="en-US" sz="2800" b="1" u="sng" dirty="0" err="1"/>
              <a:t>có</a:t>
            </a:r>
            <a:r>
              <a:rPr lang="en-US" altLang="en-US" sz="2800" b="1" u="sng" dirty="0"/>
              <a:t> </a:t>
            </a:r>
            <a:r>
              <a:rPr lang="en-US" altLang="en-US" sz="2800" b="1" u="sng" dirty="0" err="1"/>
              <a:t>các</a:t>
            </a:r>
            <a:r>
              <a:rPr lang="en-US" altLang="en-US" sz="2800" b="1" u="sng" dirty="0"/>
              <a:t> </a:t>
            </a:r>
            <a:r>
              <a:rPr lang="en-US" altLang="en-US" sz="2800" b="1" u="sng" dirty="0" err="1"/>
              <a:t>dấu</a:t>
            </a:r>
            <a:r>
              <a:rPr lang="en-US" altLang="en-US" sz="2800" b="1" u="sng" dirty="0"/>
              <a:t> </a:t>
            </a:r>
            <a:r>
              <a:rPr lang="en-US" altLang="en-US" sz="2800" b="1" u="sng" dirty="0" err="1"/>
              <a:t>hiệu</a:t>
            </a:r>
            <a:r>
              <a:rPr lang="en-US" altLang="en-US" sz="2800" b="1" u="sng" dirty="0"/>
              <a:t> </a:t>
            </a:r>
            <a:r>
              <a:rPr lang="en-US" altLang="en-US" sz="2800" b="1" u="sng" dirty="0" err="1"/>
              <a:t>cảnh</a:t>
            </a:r>
            <a:r>
              <a:rPr lang="en-US" altLang="en-US" sz="2800" b="1" u="sng" dirty="0"/>
              <a:t> </a:t>
            </a:r>
            <a:r>
              <a:rPr lang="en-US" altLang="en-US" sz="2800" b="1" u="sng" dirty="0" err="1"/>
              <a:t>báo</a:t>
            </a:r>
            <a:r>
              <a:rPr lang="en-US" altLang="en-US" sz="2800" b="1" u="sng" dirty="0"/>
              <a:t> </a:t>
            </a:r>
            <a:r>
              <a:rPr lang="en-US" altLang="en-US" sz="2800" b="1" u="sng" dirty="0" err="1"/>
              <a:t>có</a:t>
            </a:r>
            <a:r>
              <a:rPr lang="en-US" altLang="en-US" sz="2800" b="1" u="sng" dirty="0"/>
              <a:t> </a:t>
            </a:r>
            <a:r>
              <a:rPr lang="en-US" altLang="en-US" sz="2800" b="1" u="sng" dirty="0" err="1"/>
              <a:t>thể</a:t>
            </a:r>
            <a:r>
              <a:rPr lang="en-US" altLang="en-US" sz="2800" b="1" u="sng" dirty="0"/>
              <a:t> </a:t>
            </a:r>
            <a:r>
              <a:rPr lang="en-US" altLang="en-US" sz="2800" b="1" u="sng" dirty="0" err="1"/>
              <a:t>bệnh</a:t>
            </a:r>
            <a:r>
              <a:rPr lang="en-US" altLang="en-US" sz="2800" b="1" u="sng" dirty="0"/>
              <a:t> </a:t>
            </a:r>
            <a:r>
              <a:rPr lang="en-US" altLang="en-US" sz="2800" b="1" u="sng" dirty="0" err="1"/>
              <a:t>nặng</a:t>
            </a:r>
            <a:endParaRPr lang="en-US" altLang="en-US" sz="2800" dirty="0"/>
          </a:p>
          <a:p>
            <a:pPr eaLnBrk="1" hangingPunct="1"/>
            <a:r>
              <a:rPr lang="en-US" altLang="en-US" sz="2800" b="1" u="sng" dirty="0" err="1"/>
              <a:t>Nhập</a:t>
            </a:r>
            <a:r>
              <a:rPr lang="en-US" altLang="en-US" sz="2800" b="1" u="sng" dirty="0"/>
              <a:t> </a:t>
            </a:r>
            <a:r>
              <a:rPr lang="en-US" altLang="en-US" sz="2800" b="1" u="sng" dirty="0" err="1"/>
              <a:t>viện</a:t>
            </a:r>
            <a:r>
              <a:rPr lang="en-US" altLang="en-US" sz="2800" b="1" u="sng" dirty="0"/>
              <a:t> </a:t>
            </a:r>
            <a:r>
              <a:rPr lang="en-US" altLang="en-US" sz="2800" b="1" u="sng" dirty="0" err="1"/>
              <a:t>ngay</a:t>
            </a:r>
            <a:r>
              <a:rPr lang="en-US" altLang="en-US" sz="2800" b="1" u="sng" dirty="0"/>
              <a:t> </a:t>
            </a:r>
            <a:r>
              <a:rPr lang="en-US" altLang="en-US" sz="2800" b="1" u="sng" dirty="0" err="1"/>
              <a:t>khi</a:t>
            </a:r>
            <a:r>
              <a:rPr lang="en-US" altLang="en-US" sz="2800" b="1" u="sng" dirty="0"/>
              <a:t> </a:t>
            </a:r>
            <a:r>
              <a:rPr lang="en-US" altLang="en-US" sz="2800" b="1" u="sng" dirty="0" err="1"/>
              <a:t>có</a:t>
            </a:r>
            <a:r>
              <a:rPr lang="en-US" altLang="en-US" sz="2800" b="1" u="sng" dirty="0"/>
              <a:t> </a:t>
            </a:r>
            <a:r>
              <a:rPr lang="en-US" altLang="en-US" sz="2800" b="1" u="sng" dirty="0" err="1"/>
              <a:t>dấu</a:t>
            </a:r>
            <a:r>
              <a:rPr lang="en-US" altLang="en-US" sz="2800" b="1" u="sng" dirty="0"/>
              <a:t> </a:t>
            </a:r>
            <a:r>
              <a:rPr lang="en-US" altLang="en-US" sz="2800" b="1" u="sng" dirty="0" err="1"/>
              <a:t>hiệu</a:t>
            </a:r>
            <a:r>
              <a:rPr lang="en-US" altLang="en-US" sz="2800" b="1" u="sng" dirty="0"/>
              <a:t> </a:t>
            </a:r>
            <a:r>
              <a:rPr lang="en-US" altLang="en-US" sz="2800" b="1" u="sng" dirty="0" err="1"/>
              <a:t>nặng</a:t>
            </a:r>
            <a:r>
              <a:rPr lang="en-US" altLang="en-US" sz="2800" b="1" u="sng" dirty="0"/>
              <a:t> hay </a:t>
            </a:r>
            <a:r>
              <a:rPr lang="en-US" altLang="en-US" sz="2800" b="1" u="sng" dirty="0" err="1"/>
              <a:t>rất</a:t>
            </a:r>
            <a:r>
              <a:rPr lang="en-US" altLang="en-US" sz="2800" b="1" u="sng" dirty="0"/>
              <a:t> </a:t>
            </a:r>
            <a:r>
              <a:rPr lang="en-US" altLang="en-US" sz="2800" b="1" u="sng" dirty="0" err="1"/>
              <a:t>nặng</a:t>
            </a:r>
            <a:endParaRPr lang="en-US" altLang="en-US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B39617-FCD5-4022-919E-5F5214DAA483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BBEDC8-3CD5-4E11-9B8E-A9B40E6AE46F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B43100-A0FB-4ED8-9F55-0DB0C3E1FB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>
            <a:extLst>
              <a:ext uri="{FF2B5EF4-FFF2-40B4-BE49-F238E27FC236}">
                <a16:creationId xmlns:a16="http://schemas.microsoft.com/office/drawing/2014/main" id="{17F37D7E-8F89-4046-AC63-48BD57704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152400"/>
            <a:ext cx="8229600" cy="1447800"/>
          </a:xfrm>
        </p:spPr>
        <p:txBody>
          <a:bodyPr/>
          <a:lstStyle/>
          <a:p>
            <a:pPr>
              <a:defRPr/>
            </a:pP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Nội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Dung </a:t>
            </a: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Truyền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Thông</a:t>
            </a:r>
            <a:endParaRPr lang="en-US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D6C76D0E-F10B-4632-82B5-DED1CE66A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800" y="1524001"/>
            <a:ext cx="70866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>
                <a:solidFill>
                  <a:srgbClr val="0000FF"/>
                </a:solidFill>
              </a:rPr>
              <a:t>1/ Khái Niệm</a:t>
            </a:r>
          </a:p>
          <a:p>
            <a:pPr lvl="1"/>
            <a:r>
              <a:rPr lang="en-US" altLang="en-US">
                <a:solidFill>
                  <a:srgbClr val="0000FF"/>
                </a:solidFill>
              </a:rPr>
              <a:t>Nguyên Nhân</a:t>
            </a:r>
          </a:p>
          <a:p>
            <a:pPr lvl="1"/>
            <a:r>
              <a:rPr lang="en-US" altLang="en-US">
                <a:solidFill>
                  <a:srgbClr val="0000FF"/>
                </a:solidFill>
              </a:rPr>
              <a:t>Đường lây truyền</a:t>
            </a:r>
          </a:p>
          <a:p>
            <a:pPr lvl="1"/>
            <a:r>
              <a:rPr lang="en-US" altLang="en-US">
                <a:solidFill>
                  <a:srgbClr val="0000FF"/>
                </a:solidFill>
              </a:rPr>
              <a:t>Biến chứng</a:t>
            </a:r>
          </a:p>
          <a:p>
            <a:pPr lvl="1"/>
            <a:r>
              <a:rPr lang="en-US" altLang="en-US">
                <a:solidFill>
                  <a:srgbClr val="0000FF"/>
                </a:solidFill>
              </a:rPr>
              <a:t>Triệu chứng</a:t>
            </a:r>
          </a:p>
          <a:p>
            <a:pPr marL="0" indent="0">
              <a:buNone/>
            </a:pPr>
            <a:r>
              <a:rPr lang="en-US" altLang="en-US">
                <a:solidFill>
                  <a:srgbClr val="0000FF"/>
                </a:solidFill>
              </a:rPr>
              <a:t>2/ Xử Trí Cơ bản</a:t>
            </a:r>
          </a:p>
          <a:p>
            <a:pPr marL="0" indent="0">
              <a:buNone/>
            </a:pPr>
            <a:r>
              <a:rPr lang="en-US" altLang="en-US">
                <a:solidFill>
                  <a:srgbClr val="0000FF"/>
                </a:solidFill>
              </a:rPr>
              <a:t>3/ Cách Dự Phòng</a:t>
            </a:r>
          </a:p>
          <a:p>
            <a:pPr marL="0" indent="0">
              <a:buNone/>
            </a:pPr>
            <a:endParaRPr lang="en-US" altLang="en-US">
              <a:solidFill>
                <a:srgbClr val="0000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2C7843-D914-458C-A2CB-ECC9C4D6A6B0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D229E7-8A06-4C46-B39D-593E89C610D1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D60DC7-1716-4064-98E1-AF367FF100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9A173D87-09FD-4652-8831-ADA21AA5B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solidFill>
                  <a:srgbClr val="FF0000"/>
                </a:solidFill>
              </a:rPr>
              <a:t>Các dấu hiệu gợi ý khả năng có biến chứng</a:t>
            </a:r>
          </a:p>
        </p:txBody>
      </p:sp>
      <p:sp>
        <p:nvSpPr>
          <p:cNvPr id="23555" name="object 4">
            <a:extLst>
              <a:ext uri="{FF2B5EF4-FFF2-40B4-BE49-F238E27FC236}">
                <a16:creationId xmlns:a16="http://schemas.microsoft.com/office/drawing/2014/main" id="{BAB0F758-AD7C-49B8-98E1-3DDE8E07E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1286" y="1101724"/>
            <a:ext cx="4289425" cy="507047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341090-D33F-4BDB-A3E4-F945E7FE2182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857430-6434-4ADA-B2A3-8D8ED2871978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59A4A4-24C9-4961-A442-E77D73FE24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9691BDC6-2F27-4525-A9F9-387292C7F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5931" y="3899092"/>
            <a:ext cx="2994321" cy="1968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img_06cfd0d0-c6f5-11e8-beef-dff6f5d22cdc" descr="Trẻ mắc tay chân miệng cần có chế độ dinh dưỡng như thế nào? - Ảnh 10.">
            <a:hlinkClick r:id="rId3" tooltip="&quot;&quot;"/>
            <a:extLst>
              <a:ext uri="{FF2B5EF4-FFF2-40B4-BE49-F238E27FC236}">
                <a16:creationId xmlns:a16="http://schemas.microsoft.com/office/drawing/2014/main" id="{12A64312-00E1-4298-8562-5439581E1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8600" y="3886200"/>
            <a:ext cx="2530681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5443797-73B5-4DEA-9D9D-60FDBBBDEBB2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1C41B8-06A0-474D-ADDD-F76067A1E860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5D833D-9586-4015-BB7B-72FCB8990B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Phòng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bệnh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tay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chân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miệng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38199" y="1383539"/>
            <a:ext cx="10515600" cy="4351338"/>
          </a:xfrm>
        </p:spPr>
        <p:txBody>
          <a:bodyPr/>
          <a:lstStyle/>
          <a:p>
            <a:r>
              <a:rPr lang="en-US" dirty="0" err="1">
                <a:solidFill>
                  <a:srgbClr val="0000FF"/>
                </a:solidFill>
              </a:rPr>
              <a:t>Rửa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tay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err="1">
                <a:solidFill>
                  <a:srgbClr val="0000FF"/>
                </a:solidFill>
              </a:rPr>
              <a:t>Tránh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tiếp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xúc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với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người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bệnh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err="1">
                <a:solidFill>
                  <a:srgbClr val="0000FF"/>
                </a:solidFill>
              </a:rPr>
              <a:t>Tránh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đưa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tay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lên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mắt</a:t>
            </a:r>
            <a:r>
              <a:rPr lang="en-US" dirty="0">
                <a:solidFill>
                  <a:srgbClr val="0000FF"/>
                </a:solidFill>
              </a:rPr>
              <a:t>, </a:t>
            </a:r>
            <a:r>
              <a:rPr lang="en-US" dirty="0" err="1">
                <a:solidFill>
                  <a:srgbClr val="0000FF"/>
                </a:solidFill>
              </a:rPr>
              <a:t>mũi</a:t>
            </a:r>
            <a:r>
              <a:rPr lang="en-US" dirty="0">
                <a:solidFill>
                  <a:srgbClr val="0000FF"/>
                </a:solidFill>
              </a:rPr>
              <a:t>, </a:t>
            </a:r>
            <a:r>
              <a:rPr lang="en-US" dirty="0" err="1">
                <a:solidFill>
                  <a:srgbClr val="0000FF"/>
                </a:solidFill>
              </a:rPr>
              <a:t>miệng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err="1">
                <a:solidFill>
                  <a:srgbClr val="0000FF"/>
                </a:solidFill>
              </a:rPr>
              <a:t>Vệ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sinh</a:t>
            </a:r>
            <a:r>
              <a:rPr lang="en-US" dirty="0">
                <a:solidFill>
                  <a:srgbClr val="0000FF"/>
                </a:solidFill>
              </a:rPr>
              <a:t>, </a:t>
            </a:r>
            <a:r>
              <a:rPr lang="en-US" dirty="0" err="1">
                <a:solidFill>
                  <a:srgbClr val="0000FF"/>
                </a:solidFill>
              </a:rPr>
              <a:t>khử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khuẩn</a:t>
            </a:r>
            <a:endParaRPr lang="en-SG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1CD5D9-9ACE-4B21-A37E-F4987B4CAB20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1ACFB7-204E-4553-B896-44BB496CCD18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B2A1A1-B724-442F-AE6A-281690A257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199" y="-122099"/>
            <a:ext cx="10515600" cy="1325563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Phòng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bệnh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tay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chân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miệng</a:t>
            </a:r>
            <a:r>
              <a:rPr lang="en-US" dirty="0">
                <a:solidFill>
                  <a:srgbClr val="FF0000"/>
                </a:solidFill>
              </a:rPr>
              <a:t>: RỬA TAY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199" y="968012"/>
            <a:ext cx="10515600" cy="3860353"/>
          </a:xfrm>
        </p:spPr>
        <p:txBody>
          <a:bodyPr>
            <a:normAutofit lnSpcReduction="10000"/>
          </a:bodyPr>
          <a:lstStyle/>
          <a:p>
            <a:r>
              <a:rPr lang="en-US" sz="2200" dirty="0" err="1">
                <a:solidFill>
                  <a:srgbClr val="0000FF"/>
                </a:solidFill>
              </a:rPr>
              <a:t>Rửa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tay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bằng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gì</a:t>
            </a:r>
            <a:r>
              <a:rPr lang="en-US" sz="2200" dirty="0">
                <a:solidFill>
                  <a:srgbClr val="0000FF"/>
                </a:solidFill>
              </a:rPr>
              <a:t>? </a:t>
            </a:r>
            <a:r>
              <a:rPr lang="en-US" sz="2200" dirty="0" err="1">
                <a:solidFill>
                  <a:srgbClr val="0000FF"/>
                </a:solidFill>
              </a:rPr>
              <a:t>Trong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bao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lâu</a:t>
            </a:r>
            <a:r>
              <a:rPr lang="en-US" sz="2200" dirty="0"/>
              <a:t>?: </a:t>
            </a:r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xà</a:t>
            </a:r>
            <a:r>
              <a:rPr lang="en-US" sz="2200" dirty="0"/>
              <a:t> </a:t>
            </a:r>
            <a:r>
              <a:rPr lang="en-US" sz="2200" dirty="0" err="1"/>
              <a:t>phòng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20 </a:t>
            </a:r>
            <a:r>
              <a:rPr lang="en-US" sz="2200" dirty="0" err="1"/>
              <a:t>giây</a:t>
            </a:r>
            <a:r>
              <a:rPr lang="en-US" sz="2200" dirty="0"/>
              <a:t>; </a:t>
            </a:r>
            <a:r>
              <a:rPr lang="en-US" sz="2200" dirty="0" err="1"/>
              <a:t>nếu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sẵn</a:t>
            </a:r>
            <a:r>
              <a:rPr lang="en-US" sz="2200" dirty="0"/>
              <a:t> </a:t>
            </a:r>
            <a:r>
              <a:rPr lang="en-US" sz="2200" dirty="0" err="1"/>
              <a:t>xà</a:t>
            </a:r>
            <a:r>
              <a:rPr lang="en-US" sz="2200" dirty="0"/>
              <a:t> </a:t>
            </a:r>
            <a:r>
              <a:rPr lang="en-US" sz="2200" dirty="0" err="1"/>
              <a:t>phòng</a:t>
            </a:r>
            <a:r>
              <a:rPr lang="en-US" sz="2200" dirty="0"/>
              <a:t> </a:t>
            </a:r>
            <a:r>
              <a:rPr lang="en-US" sz="2200" dirty="0" err="1"/>
              <a:t>thì</a:t>
            </a:r>
            <a:r>
              <a:rPr lang="en-US" sz="2200" dirty="0"/>
              <a:t> </a:t>
            </a:r>
            <a:r>
              <a:rPr lang="en-US" sz="2200" dirty="0" err="1"/>
              <a:t>thay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dung </a:t>
            </a:r>
            <a:r>
              <a:rPr lang="en-US" sz="2200" dirty="0" err="1"/>
              <a:t>dịch</a:t>
            </a:r>
            <a:r>
              <a:rPr lang="en-US" sz="2200" dirty="0"/>
              <a:t>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dirty="0" err="1"/>
              <a:t>khuẩn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cồn</a:t>
            </a:r>
            <a:endParaRPr lang="en-US" sz="2200" dirty="0"/>
          </a:p>
          <a:p>
            <a:r>
              <a:rPr lang="en-US" sz="2200" dirty="0" err="1">
                <a:solidFill>
                  <a:srgbClr val="0000FF"/>
                </a:solidFill>
              </a:rPr>
              <a:t>Rửa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tay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khi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nào</a:t>
            </a:r>
            <a:r>
              <a:rPr lang="en-US" sz="2200" dirty="0">
                <a:solidFill>
                  <a:srgbClr val="0000FF"/>
                </a:solidFill>
              </a:rPr>
              <a:t>?</a:t>
            </a:r>
          </a:p>
          <a:p>
            <a:pPr lvl="1"/>
            <a:r>
              <a:rPr lang="en-US" sz="2200" dirty="0" err="1"/>
              <a:t>Sau</a:t>
            </a:r>
            <a:r>
              <a:rPr lang="en-US" sz="2200" dirty="0"/>
              <a:t> </a:t>
            </a:r>
            <a:r>
              <a:rPr lang="en-US" sz="2200" dirty="0" err="1"/>
              <a:t>khi</a:t>
            </a:r>
            <a:r>
              <a:rPr lang="en-US" sz="2200" dirty="0"/>
              <a:t> </a:t>
            </a:r>
            <a:r>
              <a:rPr lang="en-US" sz="2200" dirty="0" err="1"/>
              <a:t>thay</a:t>
            </a:r>
            <a:r>
              <a:rPr lang="en-US" sz="2200" dirty="0"/>
              <a:t> </a:t>
            </a:r>
            <a:r>
              <a:rPr lang="en-US" sz="2200" dirty="0" err="1"/>
              <a:t>tã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trẻ</a:t>
            </a:r>
            <a:endParaRPr lang="en-US" sz="2200" dirty="0"/>
          </a:p>
          <a:p>
            <a:pPr lvl="1"/>
            <a:r>
              <a:rPr lang="en-US" sz="2200" dirty="0" err="1"/>
              <a:t>Sau</a:t>
            </a:r>
            <a:r>
              <a:rPr lang="en-US" sz="2200" dirty="0"/>
              <a:t> </a:t>
            </a:r>
            <a:r>
              <a:rPr lang="en-US" sz="2200" dirty="0" err="1"/>
              <a:t>khi</a:t>
            </a:r>
            <a:r>
              <a:rPr lang="en-US" sz="2200" dirty="0"/>
              <a:t> </a:t>
            </a:r>
            <a:r>
              <a:rPr lang="en-US" sz="2200" dirty="0" err="1"/>
              <a:t>đi</a:t>
            </a:r>
            <a:r>
              <a:rPr lang="en-US" sz="2200" dirty="0"/>
              <a:t> </a:t>
            </a:r>
            <a:r>
              <a:rPr lang="en-US" sz="2200" dirty="0" err="1"/>
              <a:t>vệ</a:t>
            </a:r>
            <a:r>
              <a:rPr lang="en-US" sz="2200" dirty="0"/>
              <a:t> </a:t>
            </a:r>
            <a:r>
              <a:rPr lang="en-US" sz="2200" dirty="0" err="1"/>
              <a:t>sinh</a:t>
            </a:r>
            <a:endParaRPr lang="en-US" sz="2200" dirty="0"/>
          </a:p>
          <a:p>
            <a:pPr lvl="1"/>
            <a:r>
              <a:rPr lang="en-US" sz="2200" dirty="0" err="1"/>
              <a:t>Sau</a:t>
            </a:r>
            <a:r>
              <a:rPr lang="en-US" sz="2200" dirty="0"/>
              <a:t> </a:t>
            </a:r>
            <a:r>
              <a:rPr lang="en-US" sz="2200" dirty="0" err="1"/>
              <a:t>khi</a:t>
            </a:r>
            <a:r>
              <a:rPr lang="en-US" sz="2200" dirty="0"/>
              <a:t> </a:t>
            </a:r>
            <a:r>
              <a:rPr lang="en-US" sz="2200" dirty="0" err="1"/>
              <a:t>che</a:t>
            </a:r>
            <a:r>
              <a:rPr lang="en-US" sz="2200" dirty="0"/>
              <a:t> </a:t>
            </a:r>
            <a:r>
              <a:rPr lang="en-US" sz="2200" dirty="0" err="1"/>
              <a:t>mũi</a:t>
            </a:r>
            <a:r>
              <a:rPr lang="en-US" sz="2200" dirty="0"/>
              <a:t>, </a:t>
            </a:r>
            <a:r>
              <a:rPr lang="en-US" sz="2200" dirty="0" err="1"/>
              <a:t>miệng</a:t>
            </a:r>
            <a:r>
              <a:rPr lang="en-US" sz="2200" dirty="0"/>
              <a:t> </a:t>
            </a:r>
            <a:r>
              <a:rPr lang="en-US" sz="2200" dirty="0" err="1"/>
              <a:t>để</a:t>
            </a:r>
            <a:r>
              <a:rPr lang="en-US" sz="2200" dirty="0"/>
              <a:t> ho, </a:t>
            </a:r>
            <a:r>
              <a:rPr lang="en-US" sz="2200" dirty="0" err="1"/>
              <a:t>hắt</a:t>
            </a:r>
            <a:r>
              <a:rPr lang="en-US" sz="2200" dirty="0"/>
              <a:t> </a:t>
            </a:r>
            <a:r>
              <a:rPr lang="en-US" sz="2200" dirty="0" err="1"/>
              <a:t>hơi</a:t>
            </a:r>
            <a:endParaRPr lang="en-US" sz="2200" dirty="0"/>
          </a:p>
          <a:p>
            <a:pPr lvl="1"/>
            <a:r>
              <a:rPr lang="en-US" sz="2200" dirty="0" err="1"/>
              <a:t>Trước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sau</a:t>
            </a:r>
            <a:r>
              <a:rPr lang="en-US" sz="2200" dirty="0"/>
              <a:t> </a:t>
            </a:r>
            <a:r>
              <a:rPr lang="en-US" sz="2200" dirty="0" err="1"/>
              <a:t>khi</a:t>
            </a:r>
            <a:r>
              <a:rPr lang="en-US" sz="2200" dirty="0"/>
              <a:t> </a:t>
            </a:r>
            <a:r>
              <a:rPr lang="en-US" sz="2200" dirty="0" err="1"/>
              <a:t>chăm</a:t>
            </a:r>
            <a:r>
              <a:rPr lang="en-US" sz="2200" dirty="0"/>
              <a:t> </a:t>
            </a:r>
            <a:r>
              <a:rPr lang="en-US" sz="2200" dirty="0" err="1"/>
              <a:t>sóc</a:t>
            </a:r>
            <a:r>
              <a:rPr lang="en-US" sz="2200" dirty="0"/>
              <a:t> </a:t>
            </a:r>
            <a:r>
              <a:rPr lang="en-US" sz="2200" dirty="0" err="1"/>
              <a:t>người</a:t>
            </a:r>
            <a:r>
              <a:rPr lang="en-US" sz="2200" dirty="0"/>
              <a:t> </a:t>
            </a:r>
            <a:r>
              <a:rPr lang="en-US" sz="2200" dirty="0" err="1"/>
              <a:t>bệnh</a:t>
            </a:r>
            <a:endParaRPr lang="en-US" sz="2200" dirty="0"/>
          </a:p>
          <a:p>
            <a:r>
              <a:rPr lang="en-US" sz="2200" dirty="0" err="1">
                <a:solidFill>
                  <a:srgbClr val="0000FF"/>
                </a:solidFill>
              </a:rPr>
              <a:t>Hướng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dẫn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cho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trẻ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rửa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tay</a:t>
            </a:r>
            <a:r>
              <a:rPr lang="en-US" sz="2200" dirty="0">
                <a:solidFill>
                  <a:srgbClr val="0000FF"/>
                </a:solidFill>
              </a:rPr>
              <a:t>: </a:t>
            </a:r>
            <a:r>
              <a:rPr lang="en-US" sz="2200" dirty="0" err="1">
                <a:solidFill>
                  <a:srgbClr val="0000FF"/>
                </a:solidFill>
              </a:rPr>
              <a:t>cách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rửa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tay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và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chắc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chắn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trẻ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phải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rửa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tay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đúng</a:t>
            </a:r>
            <a:r>
              <a:rPr lang="en-US" sz="2200" dirty="0">
                <a:solidFill>
                  <a:srgbClr val="0000FF"/>
                </a:solidFill>
              </a:rPr>
              <a:t>:</a:t>
            </a:r>
          </a:p>
          <a:p>
            <a:pPr lvl="1"/>
            <a:r>
              <a:rPr lang="en-US" sz="2200" dirty="0" err="1"/>
              <a:t>Bồn</a:t>
            </a:r>
            <a:r>
              <a:rPr lang="en-US" sz="2200" dirty="0"/>
              <a:t> </a:t>
            </a:r>
            <a:r>
              <a:rPr lang="en-US" sz="2200" dirty="0" err="1"/>
              <a:t>rửa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xà</a:t>
            </a:r>
            <a:r>
              <a:rPr lang="en-US" sz="2200" dirty="0"/>
              <a:t> </a:t>
            </a:r>
            <a:r>
              <a:rPr lang="en-US" sz="2200" dirty="0" err="1"/>
              <a:t>phòng</a:t>
            </a:r>
            <a:r>
              <a:rPr lang="en-US" sz="2200" dirty="0"/>
              <a:t> </a:t>
            </a:r>
            <a:r>
              <a:rPr lang="en-US" sz="2200" dirty="0" err="1"/>
              <a:t>để</a:t>
            </a:r>
            <a:r>
              <a:rPr lang="en-US" sz="2200" dirty="0"/>
              <a:t> </a:t>
            </a:r>
            <a:r>
              <a:rPr lang="en-US" sz="2200" dirty="0" err="1"/>
              <a:t>vừa</a:t>
            </a:r>
            <a:r>
              <a:rPr lang="en-US" sz="2200" dirty="0"/>
              <a:t> </a:t>
            </a:r>
            <a:r>
              <a:rPr lang="en-US" sz="2200" dirty="0" err="1"/>
              <a:t>tầm</a:t>
            </a:r>
            <a:r>
              <a:rPr lang="en-US" sz="2200" dirty="0"/>
              <a:t> </a:t>
            </a:r>
            <a:r>
              <a:rPr lang="en-US" sz="2200" dirty="0" err="1"/>
              <a:t>với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trẻ</a:t>
            </a:r>
            <a:endParaRPr lang="en-US" sz="2200" dirty="0"/>
          </a:p>
          <a:p>
            <a:pPr lvl="1"/>
            <a:r>
              <a:rPr lang="en-US" sz="2200" dirty="0" err="1"/>
              <a:t>Nhắc</a:t>
            </a:r>
            <a:r>
              <a:rPr lang="en-US" sz="2200" dirty="0"/>
              <a:t> </a:t>
            </a:r>
            <a:r>
              <a:rPr lang="en-US" sz="2200" dirty="0" err="1"/>
              <a:t>trẻ</a:t>
            </a:r>
            <a:r>
              <a:rPr lang="en-US" sz="2200" dirty="0"/>
              <a:t> </a:t>
            </a:r>
            <a:r>
              <a:rPr lang="en-US" sz="2200" dirty="0" err="1"/>
              <a:t>rửa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quan</a:t>
            </a:r>
            <a:r>
              <a:rPr lang="en-US" sz="2200" dirty="0"/>
              <a:t>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dirty="0" err="1"/>
              <a:t>cách</a:t>
            </a:r>
            <a:r>
              <a:rPr lang="en-US" sz="2200" dirty="0"/>
              <a:t> </a:t>
            </a:r>
            <a:r>
              <a:rPr lang="en-US" sz="2200" dirty="0" err="1"/>
              <a:t>trẻ</a:t>
            </a:r>
            <a:r>
              <a:rPr lang="en-US" sz="2200" dirty="0"/>
              <a:t> </a:t>
            </a:r>
            <a:r>
              <a:rPr lang="en-US" sz="2200" dirty="0" err="1"/>
              <a:t>rửa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endParaRPr lang="en-US" sz="2200" dirty="0"/>
          </a:p>
          <a:p>
            <a:endParaRPr lang="en-SG" sz="22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4966" y="4828365"/>
            <a:ext cx="10848833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ngừa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1/3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1/5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cúm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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rèn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luyện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thói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quen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rửa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tay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vi-VN" sz="2400" dirty="0">
                <a:solidFill>
                  <a:srgbClr val="0000FF"/>
                </a:solidFill>
              </a:rPr>
              <a:t>Cách ly và chăm sóc y tế bệnh nhân trong </a:t>
            </a:r>
            <a:r>
              <a:rPr lang="en-US" sz="2400" dirty="0">
                <a:solidFill>
                  <a:srgbClr val="0000FF"/>
                </a:solidFill>
              </a:rPr>
              <a:t>10</a:t>
            </a:r>
            <a:r>
              <a:rPr lang="vi-VN" sz="2400" dirty="0">
                <a:solidFill>
                  <a:srgbClr val="0000FF"/>
                </a:solidFill>
              </a:rPr>
              <a:t> ngày kể từ khi </a:t>
            </a:r>
            <a:r>
              <a:rPr lang="en-US" sz="2400" dirty="0" err="1">
                <a:solidFill>
                  <a:srgbClr val="0000FF"/>
                </a:solidFill>
              </a:rPr>
              <a:t>khởi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phát</a:t>
            </a:r>
            <a:r>
              <a:rPr lang="vi-VN" sz="2400" dirty="0">
                <a:solidFill>
                  <a:srgbClr val="0000FF"/>
                </a:solidFill>
              </a:rPr>
              <a:t>.</a:t>
            </a:r>
            <a:endParaRPr lang="en-US" sz="2400" dirty="0">
              <a:solidFill>
                <a:srgbClr val="0000FF"/>
              </a:solidFill>
            </a:endParaRP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00FF"/>
                </a:solidFill>
              </a:rPr>
              <a:t>Không tiếp xúc </a:t>
            </a:r>
            <a:r>
              <a:rPr lang="en-US" sz="2400" dirty="0" err="1">
                <a:solidFill>
                  <a:srgbClr val="0000FF"/>
                </a:solidFill>
              </a:rPr>
              <a:t>với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trẻ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dưới</a:t>
            </a:r>
            <a:r>
              <a:rPr lang="en-US" sz="2400" dirty="0">
                <a:solidFill>
                  <a:srgbClr val="0000FF"/>
                </a:solidFill>
              </a:rPr>
              <a:t> 5 </a:t>
            </a:r>
            <a:r>
              <a:rPr lang="en-US" sz="2400" dirty="0" err="1">
                <a:solidFill>
                  <a:srgbClr val="0000FF"/>
                </a:solidFill>
              </a:rPr>
              <a:t>tuổi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hoặc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người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chăm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sóc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trẻ</a:t>
            </a:r>
            <a:endParaRPr lang="en-US" sz="2400" dirty="0">
              <a:solidFill>
                <a:srgbClr val="0000FF"/>
              </a:solidFill>
            </a:endParaRPr>
          </a:p>
          <a:p>
            <a:pPr>
              <a:spcAft>
                <a:spcPts val="1200"/>
              </a:spcAft>
            </a:pPr>
            <a:r>
              <a:rPr lang="vi-VN" sz="2400" dirty="0">
                <a:solidFill>
                  <a:srgbClr val="0000FF"/>
                </a:solidFill>
              </a:rPr>
              <a:t>Trường hợp bệnh nhẹ cho cách </a:t>
            </a:r>
            <a:r>
              <a:rPr lang="en-US" sz="2400" dirty="0">
                <a:solidFill>
                  <a:srgbClr val="0000FF"/>
                </a:solidFill>
              </a:rPr>
              <a:t>ly</a:t>
            </a:r>
            <a:r>
              <a:rPr lang="vi-VN" sz="2400" dirty="0">
                <a:solidFill>
                  <a:srgbClr val="0000FF"/>
                </a:solidFill>
              </a:rPr>
              <a:t> tại nhà</a:t>
            </a:r>
            <a:r>
              <a:rPr lang="en-US" sz="2400" dirty="0">
                <a:solidFill>
                  <a:srgbClr val="0000FF"/>
                </a:solidFill>
              </a:rPr>
              <a:t>, </a:t>
            </a:r>
            <a:r>
              <a:rPr lang="en-US" sz="2400" dirty="0" err="1">
                <a:solidFill>
                  <a:srgbClr val="0000FF"/>
                </a:solidFill>
              </a:rPr>
              <a:t>theo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dõi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dấu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hiệu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chuyển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nặng</a:t>
            </a:r>
            <a:r>
              <a:rPr lang="en-US" sz="2400" dirty="0">
                <a:solidFill>
                  <a:srgbClr val="0000FF"/>
                </a:solidFill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vi-VN" sz="2400" dirty="0">
                <a:solidFill>
                  <a:srgbClr val="0000FF"/>
                </a:solidFill>
              </a:rPr>
              <a:t>Trường hợp bệnh nặng lên hoặc có dấu hiệu biến chứng phải điều trị và cách ly tại các cơ sở y tế</a:t>
            </a:r>
            <a:r>
              <a:rPr lang="en-US" sz="2400" dirty="0">
                <a:solidFill>
                  <a:srgbClr val="0000FF"/>
                </a:solidFill>
              </a:rPr>
              <a:t>; Lưu ý: tránh tiếp xúc với người khác tại các cơ sở y </a:t>
            </a:r>
            <a:r>
              <a:rPr lang="en-US" sz="2400" dirty="0" err="1">
                <a:solidFill>
                  <a:srgbClr val="0000FF"/>
                </a:solidFill>
              </a:rPr>
              <a:t>tế</a:t>
            </a:r>
            <a:r>
              <a:rPr lang="en-US" sz="24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1CD5D9-9ACE-4B21-A37E-F4987B4CAB20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Process 6"/>
          <p:cNvSpPr/>
          <p:nvPr/>
        </p:nvSpPr>
        <p:spPr>
          <a:xfrm>
            <a:off x="1130300" y="2362200"/>
            <a:ext cx="9918700" cy="622300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81000" y="-122099"/>
            <a:ext cx="11353800" cy="1325563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Phòng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bệnh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tay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chân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miệng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cách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ly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phòng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bệnh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1ACFB7-204E-4553-B896-44BB496CCD18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B2A1A1-B724-442F-AE6A-281690A257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7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-76200"/>
            <a:ext cx="10515600" cy="1325563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Hạn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chế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tiếp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xúc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với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người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bệnh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1CD5D9-9ACE-4B21-A37E-F4987B4CAB20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1ACFB7-204E-4553-B896-44BB496CCD18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B2A1A1-B724-442F-AE6A-281690A257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199" y="1600200"/>
            <a:ext cx="10515600" cy="4351338"/>
          </a:xfrm>
        </p:spPr>
        <p:txBody>
          <a:bodyPr/>
          <a:lstStyle/>
          <a:p>
            <a:r>
              <a:rPr lang="en-US" dirty="0" err="1">
                <a:solidFill>
                  <a:srgbClr val="0000FF"/>
                </a:solidFill>
              </a:rPr>
              <a:t>Không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ôm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hôn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trẻ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bị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bệnh</a:t>
            </a:r>
            <a:r>
              <a:rPr lang="en-US" dirty="0">
                <a:solidFill>
                  <a:srgbClr val="0000FF"/>
                </a:solidFill>
              </a:rPr>
              <a:t> TCM</a:t>
            </a:r>
          </a:p>
          <a:p>
            <a:r>
              <a:rPr lang="en-US" dirty="0" err="1">
                <a:solidFill>
                  <a:srgbClr val="0000FF"/>
                </a:solidFill>
              </a:rPr>
              <a:t>Không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cho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trẻ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đang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bị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bệnh</a:t>
            </a:r>
            <a:r>
              <a:rPr lang="en-US" dirty="0">
                <a:solidFill>
                  <a:srgbClr val="0000FF"/>
                </a:solidFill>
              </a:rPr>
              <a:t> TCM </a:t>
            </a:r>
            <a:r>
              <a:rPr lang="en-US" dirty="0" err="1">
                <a:solidFill>
                  <a:srgbClr val="0000FF"/>
                </a:solidFill>
              </a:rPr>
              <a:t>chơi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chung</a:t>
            </a:r>
            <a:r>
              <a:rPr lang="en-US" dirty="0">
                <a:solidFill>
                  <a:srgbClr val="0000FF"/>
                </a:solidFill>
              </a:rPr>
              <a:t> hay </a:t>
            </a:r>
            <a:r>
              <a:rPr lang="en-US" dirty="0" err="1">
                <a:solidFill>
                  <a:srgbClr val="0000FF"/>
                </a:solidFill>
              </a:rPr>
              <a:t>tiếp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xúc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với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trẻ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khác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để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hạn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chế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lây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lan</a:t>
            </a:r>
            <a:r>
              <a:rPr lang="en-US" dirty="0">
                <a:solidFill>
                  <a:srgbClr val="0000FF"/>
                </a:solidFill>
              </a:rPr>
              <a:t> (TT17)</a:t>
            </a:r>
          </a:p>
          <a:p>
            <a:r>
              <a:rPr lang="en-US" dirty="0" err="1">
                <a:solidFill>
                  <a:srgbClr val="0000FF"/>
                </a:solidFill>
              </a:rPr>
              <a:t>Trẻ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bị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bệnh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phải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nghỉ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học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ít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nhất</a:t>
            </a:r>
            <a:r>
              <a:rPr lang="en-US" dirty="0">
                <a:solidFill>
                  <a:srgbClr val="0000FF"/>
                </a:solidFill>
              </a:rPr>
              <a:t> 10 </a:t>
            </a:r>
            <a:r>
              <a:rPr lang="en-US" dirty="0" err="1">
                <a:solidFill>
                  <a:srgbClr val="0000FF"/>
                </a:solidFill>
              </a:rPr>
              <a:t>ngày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kể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từ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ngày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khởi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bệnh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và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chỉ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đến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lớp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khi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hết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loét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miệng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và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các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bóng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nước</a:t>
            </a:r>
            <a:r>
              <a:rPr lang="en-US" dirty="0">
                <a:solidFill>
                  <a:srgbClr val="0000FF"/>
                </a:solidFill>
              </a:rPr>
              <a:t> (QĐ 581)</a:t>
            </a:r>
          </a:p>
        </p:txBody>
      </p:sp>
    </p:spTree>
    <p:extLst>
      <p:ext uri="{BB962C8B-B14F-4D97-AF65-F5344CB8AC3E}">
        <p14:creationId xmlns:p14="http://schemas.microsoft.com/office/powerpoint/2010/main" val="3736352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1CD5D9-9ACE-4B21-A37E-F4987B4CAB20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1ACFB7-204E-4553-B896-44BB496CCD18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B2A1A1-B724-442F-AE6A-281690A257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Tránh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đưa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tay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lên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mắt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mũi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miệng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 err="1">
                <a:solidFill>
                  <a:srgbClr val="0000FF"/>
                </a:solidFill>
              </a:rPr>
              <a:t>Bạn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có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thể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bị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nhiễm</a:t>
            </a:r>
            <a:r>
              <a:rPr lang="en-US" dirty="0">
                <a:solidFill>
                  <a:srgbClr val="0000FF"/>
                </a:solidFill>
              </a:rPr>
              <a:t> virus TCM </a:t>
            </a:r>
            <a:r>
              <a:rPr lang="en-US" dirty="0" err="1">
                <a:solidFill>
                  <a:srgbClr val="0000FF"/>
                </a:solidFill>
              </a:rPr>
              <a:t>khi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bàn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tay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có</a:t>
            </a:r>
            <a:r>
              <a:rPr lang="en-US" dirty="0">
                <a:solidFill>
                  <a:srgbClr val="0000FF"/>
                </a:solidFill>
              </a:rPr>
              <a:t> virus </a:t>
            </a:r>
            <a:r>
              <a:rPr lang="en-US" dirty="0" err="1">
                <a:solidFill>
                  <a:srgbClr val="0000FF"/>
                </a:solidFill>
              </a:rPr>
              <a:t>và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chạm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lên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mắt</a:t>
            </a:r>
            <a:r>
              <a:rPr lang="en-US" dirty="0">
                <a:solidFill>
                  <a:srgbClr val="0000FF"/>
                </a:solidFill>
              </a:rPr>
              <a:t>, </a:t>
            </a:r>
            <a:r>
              <a:rPr lang="en-US" dirty="0" err="1">
                <a:solidFill>
                  <a:srgbClr val="0000FF"/>
                </a:solidFill>
              </a:rPr>
              <a:t>mũi</a:t>
            </a:r>
            <a:r>
              <a:rPr lang="en-US" dirty="0">
                <a:solidFill>
                  <a:srgbClr val="0000FF"/>
                </a:solidFill>
              </a:rPr>
              <a:t>, </a:t>
            </a:r>
            <a:r>
              <a:rPr lang="en-US" dirty="0" err="1">
                <a:solidFill>
                  <a:srgbClr val="0000FF"/>
                </a:solidFill>
              </a:rPr>
              <a:t>miệng</a:t>
            </a:r>
            <a:r>
              <a:rPr lang="en-US" dirty="0">
                <a:solidFill>
                  <a:srgbClr val="0000FF"/>
                </a:solidFill>
              </a:rPr>
              <a:t> </a:t>
            </a:r>
          </a:p>
          <a:p>
            <a:r>
              <a:rPr lang="en-US" dirty="0" err="1">
                <a:solidFill>
                  <a:srgbClr val="0000FF"/>
                </a:solidFill>
              </a:rPr>
              <a:t>Để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giảm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cơ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hội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nhiễm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bệnh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thì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phải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trách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đưa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bàn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tay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chưa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rửa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lên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mắt</a:t>
            </a:r>
            <a:r>
              <a:rPr lang="en-US" dirty="0">
                <a:solidFill>
                  <a:srgbClr val="0000FF"/>
                </a:solidFill>
              </a:rPr>
              <a:t>, </a:t>
            </a:r>
            <a:r>
              <a:rPr lang="en-US" dirty="0" err="1">
                <a:solidFill>
                  <a:srgbClr val="0000FF"/>
                </a:solidFill>
              </a:rPr>
              <a:t>mũi</a:t>
            </a:r>
            <a:r>
              <a:rPr lang="en-US" dirty="0">
                <a:solidFill>
                  <a:srgbClr val="0000FF"/>
                </a:solidFill>
              </a:rPr>
              <a:t>, </a:t>
            </a:r>
            <a:r>
              <a:rPr lang="en-US" dirty="0" err="1">
                <a:solidFill>
                  <a:srgbClr val="0000FF"/>
                </a:solidFill>
              </a:rPr>
              <a:t>miệng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err="1">
                <a:solidFill>
                  <a:srgbClr val="0000FF"/>
                </a:solidFill>
              </a:rPr>
              <a:t>Cần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tập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cho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trẻ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thói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quen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đó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167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17585"/>
            <a:ext cx="10515600" cy="1325563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Vệ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sinh</a:t>
            </a:r>
            <a:r>
              <a:rPr lang="en-US" dirty="0">
                <a:solidFill>
                  <a:srgbClr val="FF0000"/>
                </a:solidFill>
              </a:rPr>
              <a:t> – </a:t>
            </a:r>
            <a:r>
              <a:rPr lang="en-US" dirty="0" err="1">
                <a:solidFill>
                  <a:srgbClr val="FF0000"/>
                </a:solidFill>
              </a:rPr>
              <a:t>Khử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khuẩn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10896600" cy="4800600"/>
          </a:xfrm>
        </p:spPr>
        <p:txBody>
          <a:bodyPr/>
          <a:lstStyle/>
          <a:p>
            <a:r>
              <a:rPr lang="vi-VN" dirty="0">
                <a:solidFill>
                  <a:srgbClr val="0000FF"/>
                </a:solidFill>
              </a:rPr>
              <a:t>Thường xuyên lau sạch các bề mặt, dụng cụ tiếp xúc hàng ngày như đồ chơi, dụng cụ học tập, tay nắm cửa, tay vịn cầu thang, mặt bàn/ghế, sàn nhà 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err="1">
                <a:solidFill>
                  <a:srgbClr val="0000FF"/>
                </a:solidFill>
              </a:rPr>
              <a:t>Sử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dụng</a:t>
            </a:r>
            <a:r>
              <a:rPr lang="vi-VN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Javel</a:t>
            </a:r>
            <a:endParaRPr lang="en-US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1CD5D9-9ACE-4B21-A37E-F4987B4CAB20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1ACFB7-204E-4553-B896-44BB496CCD18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B2A1A1-B724-442F-AE6A-281690A257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2475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119063"/>
            <a:ext cx="11791950" cy="612933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33400" y="5791200"/>
            <a:ext cx="10515600" cy="1049215"/>
          </a:xfrm>
        </p:spPr>
        <p:txBody>
          <a:bodyPr/>
          <a:lstStyle/>
          <a:p>
            <a:r>
              <a:rPr lang="en-US" dirty="0" err="1">
                <a:solidFill>
                  <a:srgbClr val="0000FF"/>
                </a:solidFill>
              </a:rPr>
              <a:t>Cloramin</a:t>
            </a:r>
            <a:r>
              <a:rPr lang="en-US" dirty="0">
                <a:solidFill>
                  <a:srgbClr val="0000FF"/>
                </a:solidFill>
              </a:rPr>
              <a:t> B 70%  </a:t>
            </a:r>
            <a:r>
              <a:rPr lang="en-US" dirty="0" err="1">
                <a:solidFill>
                  <a:srgbClr val="0000FF"/>
                </a:solidFill>
              </a:rPr>
              <a:t>sẽ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pha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trong</a:t>
            </a:r>
            <a:r>
              <a:rPr lang="en-US" dirty="0">
                <a:solidFill>
                  <a:srgbClr val="0000FF"/>
                </a:solidFill>
              </a:rPr>
              <a:t> 3 </a:t>
            </a:r>
            <a:r>
              <a:rPr lang="en-US" dirty="0" err="1">
                <a:solidFill>
                  <a:srgbClr val="0000FF"/>
                </a:solidFill>
              </a:rPr>
              <a:t>lít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nước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1556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0D21EF13-4CCF-4BEC-A4EA-9B9CFD84B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0000"/>
                </a:solidFill>
              </a:rPr>
              <a:t>Nhiệm vụ của các cô bảo mẫu, y tế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48E2C523-C5FD-4492-8BD4-8844CAB805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00FF"/>
                </a:solidFill>
              </a:rPr>
              <a:t>Theo </a:t>
            </a:r>
            <a:r>
              <a:rPr lang="en-US" altLang="en-US" dirty="0" err="1">
                <a:solidFill>
                  <a:srgbClr val="0000FF"/>
                </a:solidFill>
              </a:rPr>
              <a:t>dõi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ghi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nhận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các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trẻ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nghỉ</a:t>
            </a:r>
            <a:r>
              <a:rPr lang="en-US" altLang="en-US" dirty="0">
                <a:solidFill>
                  <a:srgbClr val="0000FF"/>
                </a:solidFill>
              </a:rPr>
              <a:t> 1-2 </a:t>
            </a:r>
            <a:r>
              <a:rPr lang="en-US" altLang="en-US" dirty="0" err="1">
                <a:solidFill>
                  <a:srgbClr val="0000FF"/>
                </a:solidFill>
              </a:rPr>
              <a:t>ngày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hỏi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nguyên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nhân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và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ghi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vào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sổ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theo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dõi</a:t>
            </a:r>
            <a:r>
              <a:rPr lang="en-US" altLang="en-US" dirty="0">
                <a:solidFill>
                  <a:srgbClr val="0000FF"/>
                </a:solidFill>
              </a:rPr>
              <a:t>.</a:t>
            </a:r>
          </a:p>
          <a:p>
            <a:r>
              <a:rPr lang="en-US" altLang="en-US" dirty="0" err="1">
                <a:solidFill>
                  <a:srgbClr val="0000FF"/>
                </a:solidFill>
              </a:rPr>
              <a:t>Nếu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có</a:t>
            </a:r>
            <a:r>
              <a:rPr lang="en-US" altLang="en-US" dirty="0">
                <a:solidFill>
                  <a:srgbClr val="0000FF"/>
                </a:solidFill>
              </a:rPr>
              <a:t> ca Tay </a:t>
            </a:r>
            <a:r>
              <a:rPr lang="en-US" altLang="en-US" dirty="0" err="1">
                <a:solidFill>
                  <a:srgbClr val="0000FF"/>
                </a:solidFill>
              </a:rPr>
              <a:t>Chân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Miệng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báo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ngay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cho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Trạm</a:t>
            </a:r>
            <a:r>
              <a:rPr lang="en-US" altLang="en-US" dirty="0">
                <a:solidFill>
                  <a:srgbClr val="0000FF"/>
                </a:solidFill>
              </a:rPr>
              <a:t> Y </a:t>
            </a:r>
            <a:r>
              <a:rPr lang="en-US" altLang="en-US" dirty="0" err="1">
                <a:solidFill>
                  <a:srgbClr val="0000FF"/>
                </a:solidFill>
              </a:rPr>
              <a:t>tế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trên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địa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bàn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phường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và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Phòng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Giáo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Dục</a:t>
            </a:r>
            <a:r>
              <a:rPr lang="en-US" altLang="en-US" dirty="0">
                <a:solidFill>
                  <a:srgbClr val="0000FF"/>
                </a:solidFill>
              </a:rPr>
              <a:t>  </a:t>
            </a:r>
            <a:r>
              <a:rPr lang="en-US" altLang="en-US" dirty="0" err="1">
                <a:solidFill>
                  <a:srgbClr val="0000FF"/>
                </a:solidFill>
              </a:rPr>
              <a:t>xin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hướng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dẫn</a:t>
            </a:r>
            <a:r>
              <a:rPr lang="en-US" altLang="en-US" dirty="0">
                <a:solidFill>
                  <a:srgbClr val="0000FF"/>
                </a:solidFill>
              </a:rPr>
              <a:t>.</a:t>
            </a:r>
          </a:p>
          <a:p>
            <a:r>
              <a:rPr lang="en-US" altLang="en-US" dirty="0" err="1">
                <a:solidFill>
                  <a:srgbClr val="0000FF"/>
                </a:solidFill>
              </a:rPr>
              <a:t>Vệ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sinh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khử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khuẩn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lớp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học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bằng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nước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Javel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theo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quy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định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của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nhà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sản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xuất</a:t>
            </a:r>
            <a:r>
              <a:rPr lang="en-US" altLang="en-US" dirty="0">
                <a:solidFill>
                  <a:srgbClr val="0000FF"/>
                </a:solidFill>
              </a:rPr>
              <a:t>.</a:t>
            </a:r>
          </a:p>
          <a:p>
            <a:r>
              <a:rPr lang="en-US" altLang="en-US" dirty="0">
                <a:solidFill>
                  <a:srgbClr val="0000FF"/>
                </a:solidFill>
              </a:rPr>
              <a:t>Theo </a:t>
            </a:r>
            <a:r>
              <a:rPr lang="en-US" altLang="en-US" dirty="0" err="1">
                <a:solidFill>
                  <a:srgbClr val="0000FF"/>
                </a:solidFill>
              </a:rPr>
              <a:t>dõi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và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báo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cáo</a:t>
            </a:r>
            <a:r>
              <a:rPr lang="en-US" altLang="en-US" dirty="0">
                <a:solidFill>
                  <a:srgbClr val="0000FF"/>
                </a:solidFill>
              </a:rPr>
              <a:t> ổ </a:t>
            </a:r>
            <a:r>
              <a:rPr lang="en-US" altLang="en-US" dirty="0" err="1">
                <a:solidFill>
                  <a:srgbClr val="0000FF"/>
                </a:solidFill>
              </a:rPr>
              <a:t>dịch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trong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vòng</a:t>
            </a:r>
            <a:r>
              <a:rPr lang="en-US" altLang="en-US" dirty="0">
                <a:solidFill>
                  <a:srgbClr val="0000FF"/>
                </a:solidFill>
              </a:rPr>
              <a:t> 14 </a:t>
            </a:r>
            <a:r>
              <a:rPr lang="en-US" altLang="en-US" dirty="0" err="1">
                <a:solidFill>
                  <a:srgbClr val="0000FF"/>
                </a:solidFill>
              </a:rPr>
              <a:t>ngày</a:t>
            </a:r>
            <a:endParaRPr lang="en-US" altLang="en-US" dirty="0">
              <a:solidFill>
                <a:srgbClr val="0000FF"/>
              </a:solidFill>
            </a:endParaRPr>
          </a:p>
          <a:p>
            <a:endParaRPr lang="en-US" altLang="en-US" dirty="0">
              <a:solidFill>
                <a:srgbClr val="0000FF"/>
              </a:solidFill>
            </a:endParaRPr>
          </a:p>
          <a:p>
            <a:endParaRPr lang="en-US" altLang="en-US" dirty="0">
              <a:solidFill>
                <a:srgbClr val="0000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308C5F-304C-4594-9C3B-D273C6A0D630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4E01EE-B779-4628-B4FE-EF4348B8DFDA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577C8D-B8ED-49D5-A82F-FE99EE05F4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B8A0E2-99EE-4D8F-8694-9FE297855D16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A3546C-9616-4A7E-88D2-EBDC8A67A058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90D2F5-2F21-4749-B2D3-7707E0AB12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-127810"/>
            <a:ext cx="7391796" cy="5543846"/>
          </a:xfrm>
          <a:prstGeom prst="rect">
            <a:avLst/>
          </a:prstGeom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8839200" y="990600"/>
            <a:ext cx="3429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600" dirty="0" err="1">
                <a:solidFill>
                  <a:srgbClr val="FF3300"/>
                </a:solidFill>
              </a:rPr>
              <a:t>Cám</a:t>
            </a:r>
            <a:r>
              <a:rPr lang="en-US" altLang="en-US" sz="2600" dirty="0">
                <a:solidFill>
                  <a:srgbClr val="FF3300"/>
                </a:solidFill>
              </a:rPr>
              <a:t> </a:t>
            </a:r>
            <a:r>
              <a:rPr lang="en-US" altLang="en-US" sz="2600" dirty="0" err="1">
                <a:solidFill>
                  <a:srgbClr val="FF3300"/>
                </a:solidFill>
              </a:rPr>
              <a:t>ơn</a:t>
            </a:r>
            <a:r>
              <a:rPr lang="en-US" altLang="en-US" sz="2600" dirty="0">
                <a:solidFill>
                  <a:srgbClr val="FF3300"/>
                </a:solidFill>
              </a:rPr>
              <a:t> </a:t>
            </a:r>
            <a:r>
              <a:rPr lang="en-US" altLang="en-US" sz="2600" dirty="0" err="1">
                <a:solidFill>
                  <a:srgbClr val="FF3300"/>
                </a:solidFill>
              </a:rPr>
              <a:t>quý</a:t>
            </a:r>
            <a:r>
              <a:rPr lang="en-US" altLang="en-US" sz="2600" dirty="0">
                <a:solidFill>
                  <a:srgbClr val="FF3300"/>
                </a:solidFill>
              </a:rPr>
              <a:t> </a:t>
            </a:r>
            <a:r>
              <a:rPr lang="en-US" altLang="en-US" sz="2600" dirty="0" err="1">
                <a:solidFill>
                  <a:srgbClr val="FF3300"/>
                </a:solidFill>
              </a:rPr>
              <a:t>vị</a:t>
            </a:r>
            <a:endParaRPr lang="en-US" altLang="en-US" sz="2600" dirty="0">
              <a:solidFill>
                <a:srgbClr val="FF3300"/>
              </a:solidFill>
            </a:endParaRPr>
          </a:p>
          <a:p>
            <a:pPr algn="ctr"/>
            <a:r>
              <a:rPr lang="en-US" altLang="en-US" sz="2600" dirty="0">
                <a:solidFill>
                  <a:srgbClr val="FF3300"/>
                </a:solidFill>
              </a:rPr>
              <a:t> </a:t>
            </a:r>
            <a:r>
              <a:rPr lang="en-US" altLang="en-US" sz="2600" dirty="0" err="1">
                <a:solidFill>
                  <a:srgbClr val="FF3300"/>
                </a:solidFill>
              </a:rPr>
              <a:t>đã</a:t>
            </a:r>
            <a:r>
              <a:rPr lang="en-US" altLang="en-US" sz="2600" dirty="0">
                <a:solidFill>
                  <a:srgbClr val="FF3300"/>
                </a:solidFill>
              </a:rPr>
              <a:t> </a:t>
            </a:r>
            <a:r>
              <a:rPr lang="en-US" altLang="en-US" sz="2600" dirty="0" err="1">
                <a:solidFill>
                  <a:srgbClr val="FF3300"/>
                </a:solidFill>
              </a:rPr>
              <a:t>lắng</a:t>
            </a:r>
            <a:r>
              <a:rPr lang="en-US" altLang="en-US" sz="2600" dirty="0">
                <a:solidFill>
                  <a:srgbClr val="FF3300"/>
                </a:solidFill>
              </a:rPr>
              <a:t> </a:t>
            </a:r>
            <a:r>
              <a:rPr lang="en-US" altLang="en-US" sz="2600" dirty="0" err="1">
                <a:solidFill>
                  <a:srgbClr val="FF3300"/>
                </a:solidFill>
              </a:rPr>
              <a:t>nghe</a:t>
            </a:r>
            <a:r>
              <a:rPr lang="en-US" altLang="en-US" sz="2600" dirty="0">
                <a:solidFill>
                  <a:srgbClr val="FF3300"/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2C7843-D914-458C-A2CB-ECC9C4D6A6B0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D229E7-8A06-4C46-B39D-593E89C610D1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D60DC7-1716-4064-98E1-AF367FF100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887" y="1464217"/>
            <a:ext cx="5584420" cy="35847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5750" y="2514600"/>
            <a:ext cx="5866313" cy="10997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5591" y="1455176"/>
            <a:ext cx="5474682" cy="12863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8820" y="3200400"/>
            <a:ext cx="5474682" cy="142658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EE0A612-E11A-4437-0C1C-CC5FB0FA1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3928" y="200862"/>
            <a:ext cx="9463715" cy="725738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Phân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tích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ca TCM </a:t>
            </a:r>
            <a:r>
              <a:rPr lang="en-US" sz="3600" b="1" dirty="0" err="1">
                <a:solidFill>
                  <a:srgbClr val="FF0000"/>
                </a:solidFill>
              </a:rPr>
              <a:t>theo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nhóm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tuổi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837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4E1B8050-C1AC-4F35-9338-502FFAEBC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u="sng" dirty="0" err="1">
                <a:solidFill>
                  <a:srgbClr val="FF0000"/>
                </a:solidFill>
              </a:rPr>
              <a:t>Tổng</a:t>
            </a:r>
            <a:r>
              <a:rPr lang="en-US" altLang="en-US" b="1" u="sng" dirty="0">
                <a:solidFill>
                  <a:srgbClr val="FF0000"/>
                </a:solidFill>
              </a:rPr>
              <a:t> </a:t>
            </a:r>
            <a:r>
              <a:rPr lang="en-US" altLang="en-US" b="1" u="sng" dirty="0" err="1">
                <a:solidFill>
                  <a:srgbClr val="FF0000"/>
                </a:solidFill>
              </a:rPr>
              <a:t>quan</a:t>
            </a:r>
            <a:r>
              <a:rPr lang="en-US" altLang="en-US" b="1" u="sng" dirty="0">
                <a:solidFill>
                  <a:srgbClr val="FF0000"/>
                </a:solidFill>
              </a:rPr>
              <a:t> </a:t>
            </a:r>
            <a:r>
              <a:rPr lang="en-US" altLang="en-US" b="1" u="sng" dirty="0" err="1">
                <a:solidFill>
                  <a:srgbClr val="FF0000"/>
                </a:solidFill>
              </a:rPr>
              <a:t>về</a:t>
            </a:r>
            <a:r>
              <a:rPr lang="en-US" altLang="en-US" b="1" u="sng" dirty="0">
                <a:solidFill>
                  <a:srgbClr val="FF0000"/>
                </a:solidFill>
              </a:rPr>
              <a:t> </a:t>
            </a:r>
            <a:r>
              <a:rPr lang="en-US" altLang="en-US" b="1" u="sng" dirty="0" err="1">
                <a:solidFill>
                  <a:srgbClr val="FF0000"/>
                </a:solidFill>
              </a:rPr>
              <a:t>bệnh</a:t>
            </a:r>
            <a:r>
              <a:rPr lang="en-US" altLang="en-US" b="1" u="sng" dirty="0">
                <a:solidFill>
                  <a:srgbClr val="FF0000"/>
                </a:solidFill>
              </a:rPr>
              <a:t> </a:t>
            </a:r>
            <a:r>
              <a:rPr lang="en-US" altLang="en-US" b="1" u="sng" dirty="0" err="1">
                <a:solidFill>
                  <a:srgbClr val="FF0000"/>
                </a:solidFill>
              </a:rPr>
              <a:t>Tay</a:t>
            </a:r>
            <a:r>
              <a:rPr lang="en-US" altLang="en-US" b="1" u="sng" dirty="0">
                <a:solidFill>
                  <a:srgbClr val="FF0000"/>
                </a:solidFill>
              </a:rPr>
              <a:t> </a:t>
            </a:r>
            <a:r>
              <a:rPr lang="en-US" altLang="en-US" b="1" u="sng" dirty="0" err="1">
                <a:solidFill>
                  <a:srgbClr val="FF0000"/>
                </a:solidFill>
              </a:rPr>
              <a:t>chân</a:t>
            </a:r>
            <a:r>
              <a:rPr lang="en-US" altLang="en-US" b="1" u="sng" dirty="0">
                <a:solidFill>
                  <a:srgbClr val="FF0000"/>
                </a:solidFill>
              </a:rPr>
              <a:t> </a:t>
            </a:r>
            <a:r>
              <a:rPr lang="en-US" altLang="en-US" b="1" u="sng" dirty="0" err="1">
                <a:solidFill>
                  <a:srgbClr val="FF0000"/>
                </a:solidFill>
              </a:rPr>
              <a:t>miệng</a:t>
            </a:r>
            <a:endParaRPr lang="en-US" altLang="en-US" b="1" u="sng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EFD86F-29F3-4AAD-AE60-B94BF1502B01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33E7B3-7C97-4485-959F-F952C709ACA6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9BD898-3B91-4652-BE4E-FF544DBF5D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838199" y="161924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25712"/>
              </a:buClr>
              <a:buFont typeface="Arial" panose="020B0604020202020204" pitchFamily="34" charset="0"/>
              <a:buChar char="•"/>
              <a:defRPr sz="2800" kern="1200">
                <a:solidFill>
                  <a:srgbClr val="128A9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571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Bệnh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nhiễm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571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virus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virus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 71: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bệnh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nặng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Coxsackie virus A16, A6: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bệnh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nhẹ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571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 rút có thể tồn tại nhiều ngày ở điều kiện bình thường và nhiều tuần ở nhiệt độ 4</a:t>
            </a:r>
            <a:r>
              <a:rPr kumimoji="0" lang="vi-VN" sz="28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571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Tia cực tím, nhiệt độ cao, các chất diệt trùng như formaldehyt, các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dung dịch khử trùng có chứa Clo hoạt tính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128A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 thể diệt vi rút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28A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571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28A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83BF281E-5066-4633-B097-BCDB5B5DF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u="sng">
                <a:solidFill>
                  <a:srgbClr val="FF0000"/>
                </a:solidFill>
              </a:rPr>
              <a:t>Virus EV 71</a:t>
            </a:r>
            <a:endParaRPr lang="en-US" altLang="en-US" b="1" u="sn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13726-3334-4E9E-8E0C-6F3192529A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>
                <a:solidFill>
                  <a:srgbClr val="0000FF"/>
                </a:solidFill>
              </a:rPr>
              <a:t>Được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phát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hiện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và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báo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cáo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năm</a:t>
            </a:r>
            <a:r>
              <a:rPr lang="en-US" dirty="0">
                <a:solidFill>
                  <a:srgbClr val="0000FF"/>
                </a:solidFill>
              </a:rPr>
              <a:t> 1974 </a:t>
            </a:r>
            <a:r>
              <a:rPr lang="en-US" dirty="0" err="1">
                <a:solidFill>
                  <a:srgbClr val="0000FF"/>
                </a:solidFill>
              </a:rPr>
              <a:t>bởi</a:t>
            </a:r>
            <a:r>
              <a:rPr lang="en-US" dirty="0">
                <a:solidFill>
                  <a:srgbClr val="0000FF"/>
                </a:solidFill>
              </a:rPr>
              <a:t> Schmidt </a:t>
            </a:r>
            <a:r>
              <a:rPr lang="en-US" dirty="0" err="1">
                <a:solidFill>
                  <a:srgbClr val="0000FF"/>
                </a:solidFill>
              </a:rPr>
              <a:t>và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công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sự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từ</a:t>
            </a:r>
            <a:r>
              <a:rPr lang="en-US" dirty="0">
                <a:solidFill>
                  <a:srgbClr val="0000FF"/>
                </a:solidFill>
              </a:rPr>
              <a:t> 20 </a:t>
            </a:r>
            <a:r>
              <a:rPr lang="en-US" dirty="0" err="1">
                <a:solidFill>
                  <a:srgbClr val="0000FF"/>
                </a:solidFill>
              </a:rPr>
              <a:t>bệnh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nhân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bị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nhiễm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trùng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hệ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thần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kinh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trung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ương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trong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đó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có</a:t>
            </a:r>
            <a:r>
              <a:rPr lang="en-US" dirty="0">
                <a:solidFill>
                  <a:srgbClr val="0000FF"/>
                </a:solidFill>
              </a:rPr>
              <a:t> 1 ca </a:t>
            </a:r>
            <a:r>
              <a:rPr lang="en-US" dirty="0" err="1">
                <a:solidFill>
                  <a:srgbClr val="0000FF"/>
                </a:solidFill>
              </a:rPr>
              <a:t>tử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vong</a:t>
            </a:r>
            <a:r>
              <a:rPr lang="en-US" dirty="0">
                <a:solidFill>
                  <a:srgbClr val="0000FF"/>
                </a:solidFill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rgbClr val="0000FF"/>
                </a:solidFill>
              </a:rPr>
              <a:t>ARN virus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err="1">
                <a:solidFill>
                  <a:srgbClr val="0000FF"/>
                </a:solidFill>
              </a:rPr>
              <a:t>Có</a:t>
            </a:r>
            <a:r>
              <a:rPr lang="en-US" dirty="0">
                <a:solidFill>
                  <a:srgbClr val="0000FF"/>
                </a:solidFill>
              </a:rPr>
              <a:t> 3 </a:t>
            </a:r>
            <a:r>
              <a:rPr lang="en-US" dirty="0" err="1">
                <a:solidFill>
                  <a:srgbClr val="0000FF"/>
                </a:solidFill>
              </a:rPr>
              <a:t>nhóm</a:t>
            </a:r>
            <a:r>
              <a:rPr lang="en-US" dirty="0">
                <a:solidFill>
                  <a:srgbClr val="0000FF"/>
                </a:solidFill>
              </a:rPr>
              <a:t> genotype </a:t>
            </a:r>
            <a:r>
              <a:rPr lang="en-US" dirty="0" err="1">
                <a:solidFill>
                  <a:srgbClr val="0000FF"/>
                </a:solidFill>
              </a:rPr>
              <a:t>chính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là</a:t>
            </a:r>
            <a:r>
              <a:rPr lang="en-US" dirty="0">
                <a:solidFill>
                  <a:srgbClr val="0000FF"/>
                </a:solidFill>
              </a:rPr>
              <a:t> A,B </a:t>
            </a:r>
            <a:r>
              <a:rPr lang="en-US" dirty="0" err="1">
                <a:solidFill>
                  <a:srgbClr val="0000FF"/>
                </a:solidFill>
              </a:rPr>
              <a:t>và</a:t>
            </a:r>
            <a:r>
              <a:rPr lang="en-US" dirty="0">
                <a:solidFill>
                  <a:srgbClr val="0000FF"/>
                </a:solidFill>
              </a:rPr>
              <a:t> C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err="1">
                <a:solidFill>
                  <a:srgbClr val="0000FF"/>
                </a:solidFill>
              </a:rPr>
              <a:t>Phân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thành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suptype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thứ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tự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như</a:t>
            </a:r>
            <a:r>
              <a:rPr lang="en-US" dirty="0">
                <a:solidFill>
                  <a:srgbClr val="0000FF"/>
                </a:solidFill>
              </a:rPr>
              <a:t> B1, B2… C1, C2, C3, C4 , C5…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err="1">
                <a:solidFill>
                  <a:srgbClr val="0000FF"/>
                </a:solidFill>
              </a:rPr>
              <a:t>Tại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Việt</a:t>
            </a:r>
            <a:r>
              <a:rPr lang="en-US" dirty="0">
                <a:solidFill>
                  <a:srgbClr val="0000FF"/>
                </a:solidFill>
              </a:rPr>
              <a:t> Nam </a:t>
            </a:r>
            <a:r>
              <a:rPr lang="en-US" dirty="0" err="1">
                <a:solidFill>
                  <a:srgbClr val="0000FF"/>
                </a:solidFill>
              </a:rPr>
              <a:t>đã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được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ghi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nhận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các</a:t>
            </a:r>
            <a:r>
              <a:rPr lang="en-US" dirty="0">
                <a:solidFill>
                  <a:srgbClr val="0000FF"/>
                </a:solidFill>
              </a:rPr>
              <a:t> genotype C1, C4 </a:t>
            </a:r>
            <a:r>
              <a:rPr lang="en-US" dirty="0" err="1">
                <a:solidFill>
                  <a:srgbClr val="0000FF"/>
                </a:solidFill>
              </a:rPr>
              <a:t>và</a:t>
            </a:r>
            <a:r>
              <a:rPr lang="en-US" dirty="0">
                <a:solidFill>
                  <a:srgbClr val="0000FF"/>
                </a:solidFill>
              </a:rPr>
              <a:t> C5</a:t>
            </a: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583133-B93B-4940-BAFB-028AC4C1C676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D67AC1-D815-4F79-A14D-F3A26AE52156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43C2D7-13DF-465C-9A58-D3BC14F254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127FD7-D861-4EBF-A0EC-BAD482950018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09FA10-72D2-4A53-858F-ED7F5EE4F68B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617638-EA15-4479-9C7B-ED072EFB9F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1761" y="1305200"/>
            <a:ext cx="6034238" cy="4979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25712"/>
              </a:buClr>
              <a:buFont typeface="Arial" panose="020B0604020202020204" pitchFamily="34" charset="0"/>
              <a:buChar char="•"/>
              <a:defRPr sz="2800" kern="1200">
                <a:solidFill>
                  <a:srgbClr val="128A9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571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Nguồn bệnh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là người mắc bệnh, </a:t>
            </a: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 mang vi rút không triệu chứng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571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Thời kỳ ủ bệnh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từ 3 đến 7 ngày.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571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Thời kỳ lây truyền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vài ngày trước khi phát bệnh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mạnh nhất trong tuần đầu của bệnh và có thể kéo dài vài tuần sau đó, thậm chí sau khi bệnh nhân hết triệu chứng.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571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128A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 rút có khả năng đào thải qua phân trong vòng từ 2 đến 4 tuần, cá biệt có thể tới 12 tuần sau khi nhiễm. 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128A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571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128A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 rút cũng tồn tại, nhân lên ở đường hô hấp trên và đào thải qua dịch tiết từ hầu họng trong vòng 2 tuần. Vi rút cũng có nhiều trong dịch tiết từ các nốt phỏng nước, vết loét của bệnh nhân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128A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571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SG" sz="2000" b="0" i="0" u="none" strike="noStrike" kern="1200" cap="none" spc="0" normalizeH="0" baseline="0" noProof="0" dirty="0">
              <a:ln>
                <a:noFill/>
              </a:ln>
              <a:solidFill>
                <a:srgbClr val="128A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521" y="1417638"/>
            <a:ext cx="5870957" cy="4373562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62708" y="11993"/>
            <a:ext cx="11324492" cy="1325563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Nguồn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bệnh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thời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kỳ</a:t>
            </a:r>
            <a:r>
              <a:rPr lang="en-US" dirty="0">
                <a:solidFill>
                  <a:srgbClr val="FF0000"/>
                </a:solidFill>
              </a:rPr>
              <a:t> ủ </a:t>
            </a:r>
            <a:r>
              <a:rPr lang="en-US" dirty="0" err="1">
                <a:solidFill>
                  <a:srgbClr val="FF0000"/>
                </a:solidFill>
              </a:rPr>
              <a:t>bệnh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và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thời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kỳ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lây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truyền</a:t>
            </a:r>
            <a:endParaRPr lang="en-SG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127FD7-D861-4EBF-A0EC-BAD482950018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09FA10-72D2-4A53-858F-ED7F5EE4F68B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617638-EA15-4479-9C7B-ED072EFB9F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199" y="228600"/>
            <a:ext cx="10515600" cy="1325563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Đường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lây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truyền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 err="1">
                <a:solidFill>
                  <a:srgbClr val="0000FF"/>
                </a:solidFill>
              </a:rPr>
              <a:t>Bàn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tay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của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trẻ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và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cả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người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chăm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sóc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trẻ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Q</a:t>
            </a:r>
            <a:r>
              <a:rPr lang="vi-VN" dirty="0">
                <a:solidFill>
                  <a:srgbClr val="0000FF"/>
                </a:solidFill>
              </a:rPr>
              <a:t>ua các dịch tiết đường hô hấp, nước bọt</a:t>
            </a:r>
            <a:r>
              <a:rPr lang="en-US" dirty="0">
                <a:solidFill>
                  <a:srgbClr val="0000FF"/>
                </a:solidFill>
              </a:rPr>
              <a:t> (</a:t>
            </a:r>
            <a:r>
              <a:rPr lang="en-US" dirty="0" err="1">
                <a:solidFill>
                  <a:srgbClr val="0000FF"/>
                </a:solidFill>
              </a:rPr>
              <a:t>giọt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bắn</a:t>
            </a:r>
            <a:r>
              <a:rPr lang="en-US" dirty="0">
                <a:solidFill>
                  <a:srgbClr val="0000FF"/>
                </a:solidFill>
              </a:rPr>
              <a:t>)</a:t>
            </a:r>
          </a:p>
          <a:p>
            <a:r>
              <a:rPr lang="en-US" dirty="0">
                <a:solidFill>
                  <a:srgbClr val="0000FF"/>
                </a:solidFill>
              </a:rPr>
              <a:t>Đ</a:t>
            </a:r>
            <a:r>
              <a:rPr lang="vi-VN" dirty="0">
                <a:solidFill>
                  <a:srgbClr val="0000FF"/>
                </a:solidFill>
              </a:rPr>
              <a:t>ồ chơi và vật dụng sinh hoạt hàng ngày </a:t>
            </a:r>
            <a:endParaRPr lang="en-US" dirty="0">
              <a:solidFill>
                <a:srgbClr val="0000FF"/>
              </a:solidFill>
            </a:endParaRPr>
          </a:p>
          <a:p>
            <a:endParaRPr lang="en-S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301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10515600" cy="1325563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Bạn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có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bị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nhiễm</a:t>
            </a:r>
            <a:r>
              <a:rPr lang="en-US" dirty="0">
                <a:solidFill>
                  <a:srgbClr val="FF0000"/>
                </a:solidFill>
              </a:rPr>
              <a:t> TCM </a:t>
            </a:r>
            <a:r>
              <a:rPr lang="en-US" dirty="0" err="1">
                <a:solidFill>
                  <a:srgbClr val="FF0000"/>
                </a:solidFill>
              </a:rPr>
              <a:t>như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thế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nào</a:t>
            </a:r>
            <a:r>
              <a:rPr lang="en-US" dirty="0">
                <a:solidFill>
                  <a:srgbClr val="FF0000"/>
                </a:solidFill>
              </a:rPr>
              <a:t>?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62000" y="1477963"/>
            <a:ext cx="10515600" cy="4351338"/>
          </a:xfrm>
        </p:spPr>
        <p:txBody>
          <a:bodyPr/>
          <a:lstStyle/>
          <a:p>
            <a:r>
              <a:rPr lang="en-US" dirty="0" err="1">
                <a:solidFill>
                  <a:srgbClr val="0000FF"/>
                </a:solidFill>
              </a:rPr>
              <a:t>Khi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tiếp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xúc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với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giọt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bắn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chứa</a:t>
            </a:r>
            <a:r>
              <a:rPr lang="en-US" dirty="0">
                <a:solidFill>
                  <a:srgbClr val="0000FF"/>
                </a:solidFill>
              </a:rPr>
              <a:t> virus </a:t>
            </a:r>
            <a:r>
              <a:rPr lang="en-US" dirty="0" err="1">
                <a:solidFill>
                  <a:srgbClr val="0000FF"/>
                </a:solidFill>
              </a:rPr>
              <a:t>từ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người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bị</a:t>
            </a:r>
            <a:r>
              <a:rPr lang="en-US" dirty="0">
                <a:solidFill>
                  <a:srgbClr val="0000FF"/>
                </a:solidFill>
              </a:rPr>
              <a:t> TCM </a:t>
            </a:r>
            <a:r>
              <a:rPr lang="en-US" dirty="0" err="1">
                <a:solidFill>
                  <a:srgbClr val="0000FF"/>
                </a:solidFill>
              </a:rPr>
              <a:t>khi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họ</a:t>
            </a:r>
            <a:r>
              <a:rPr lang="en-US" dirty="0">
                <a:solidFill>
                  <a:srgbClr val="0000FF"/>
                </a:solidFill>
              </a:rPr>
              <a:t> ho, </a:t>
            </a:r>
            <a:r>
              <a:rPr lang="en-US" dirty="0" err="1">
                <a:solidFill>
                  <a:srgbClr val="0000FF"/>
                </a:solidFill>
              </a:rPr>
              <a:t>hắt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hơi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hoặc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nói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chuyện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err="1">
                <a:solidFill>
                  <a:srgbClr val="0000FF"/>
                </a:solidFill>
              </a:rPr>
              <a:t>Khi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tiếp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xúc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gần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với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người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nhiễm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như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ôm</a:t>
            </a:r>
            <a:r>
              <a:rPr lang="en-US" dirty="0">
                <a:solidFill>
                  <a:srgbClr val="0000FF"/>
                </a:solidFill>
              </a:rPr>
              <a:t>, </a:t>
            </a:r>
            <a:r>
              <a:rPr lang="en-US" dirty="0" err="1">
                <a:solidFill>
                  <a:srgbClr val="0000FF"/>
                </a:solidFill>
              </a:rPr>
              <a:t>hôn</a:t>
            </a:r>
            <a:r>
              <a:rPr lang="en-US" dirty="0">
                <a:solidFill>
                  <a:srgbClr val="0000FF"/>
                </a:solidFill>
              </a:rPr>
              <a:t>, </a:t>
            </a:r>
            <a:r>
              <a:rPr lang="en-US" dirty="0" err="1">
                <a:solidFill>
                  <a:srgbClr val="0000FF"/>
                </a:solidFill>
              </a:rPr>
              <a:t>dùng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chung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dụng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cụ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ăn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uống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err="1">
                <a:solidFill>
                  <a:srgbClr val="0000FF"/>
                </a:solidFill>
              </a:rPr>
              <a:t>Chạm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vào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phân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của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người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nhiễm</a:t>
            </a:r>
            <a:r>
              <a:rPr lang="en-US" dirty="0">
                <a:solidFill>
                  <a:srgbClr val="0000FF"/>
                </a:solidFill>
              </a:rPr>
              <a:t> (</a:t>
            </a:r>
            <a:r>
              <a:rPr lang="en-US" dirty="0" err="1">
                <a:solidFill>
                  <a:srgbClr val="0000FF"/>
                </a:solidFill>
              </a:rPr>
              <a:t>như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khi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thay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tã</a:t>
            </a:r>
            <a:r>
              <a:rPr lang="en-US" dirty="0">
                <a:solidFill>
                  <a:srgbClr val="0000FF"/>
                </a:solidFill>
              </a:rPr>
              <a:t>), </a:t>
            </a:r>
            <a:r>
              <a:rPr lang="en-US" dirty="0" err="1">
                <a:solidFill>
                  <a:srgbClr val="0000FF"/>
                </a:solidFill>
              </a:rPr>
              <a:t>sau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đó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chạm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vào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mắt</a:t>
            </a:r>
            <a:r>
              <a:rPr lang="en-US" dirty="0">
                <a:solidFill>
                  <a:srgbClr val="0000FF"/>
                </a:solidFill>
              </a:rPr>
              <a:t>, </a:t>
            </a:r>
            <a:r>
              <a:rPr lang="en-US" dirty="0" err="1">
                <a:solidFill>
                  <a:srgbClr val="0000FF"/>
                </a:solidFill>
              </a:rPr>
              <a:t>mũi</a:t>
            </a:r>
            <a:r>
              <a:rPr lang="en-US" dirty="0">
                <a:solidFill>
                  <a:srgbClr val="0000FF"/>
                </a:solidFill>
              </a:rPr>
              <a:t>, </a:t>
            </a:r>
            <a:r>
              <a:rPr lang="en-US" dirty="0" err="1">
                <a:solidFill>
                  <a:srgbClr val="0000FF"/>
                </a:solidFill>
              </a:rPr>
              <a:t>miệng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mình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err="1">
                <a:solidFill>
                  <a:srgbClr val="0000FF"/>
                </a:solidFill>
              </a:rPr>
              <a:t>Chạm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vào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bề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mặt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hoặc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đồ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vật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có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nhiễm</a:t>
            </a:r>
            <a:r>
              <a:rPr lang="en-US" dirty="0">
                <a:solidFill>
                  <a:srgbClr val="0000FF"/>
                </a:solidFill>
              </a:rPr>
              <a:t> virus (</a:t>
            </a:r>
            <a:r>
              <a:rPr lang="en-US" dirty="0" err="1">
                <a:solidFill>
                  <a:srgbClr val="0000FF"/>
                </a:solidFill>
              </a:rPr>
              <a:t>như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tay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nắm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cửa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hoặc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đồ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chơi</a:t>
            </a:r>
            <a:r>
              <a:rPr lang="en-US" dirty="0">
                <a:solidFill>
                  <a:srgbClr val="0000FF"/>
                </a:solidFill>
              </a:rPr>
              <a:t>) </a:t>
            </a:r>
            <a:r>
              <a:rPr lang="en-US" dirty="0" err="1">
                <a:solidFill>
                  <a:srgbClr val="0000FF"/>
                </a:solidFill>
              </a:rPr>
              <a:t>sau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đó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sờ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vào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mắt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mũi</a:t>
            </a:r>
            <a:r>
              <a:rPr lang="en-US" dirty="0">
                <a:solidFill>
                  <a:srgbClr val="0000FF"/>
                </a:solidFill>
              </a:rPr>
              <a:t>, </a:t>
            </a:r>
            <a:r>
              <a:rPr lang="en-US" dirty="0" err="1">
                <a:solidFill>
                  <a:srgbClr val="0000FF"/>
                </a:solidFill>
              </a:rPr>
              <a:t>miệng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của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mình</a:t>
            </a:r>
            <a:endParaRPr lang="en-SG" dirty="0">
              <a:solidFill>
                <a:srgbClr val="0000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127FD7-D861-4EBF-A0EC-BAD482950018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09FA10-72D2-4A53-858F-ED7F5EE4F68B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617638-EA15-4479-9C7B-ED072EFB9F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28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7CB2F3F8-04C3-4D2B-AB36-1F6649773F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FF0000"/>
                </a:solidFill>
              </a:rPr>
              <a:t>TRIỆU CHỨNG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C39EE390-951F-4400-B167-1FA8F35CE3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57400" y="1371601"/>
            <a:ext cx="8229600" cy="4525963"/>
          </a:xfrm>
        </p:spPr>
        <p:txBody>
          <a:bodyPr/>
          <a:lstStyle/>
          <a:p>
            <a:pPr>
              <a:buFontTx/>
              <a:buChar char="-"/>
            </a:pPr>
            <a:endParaRPr lang="en-US" altLang="en-US">
              <a:solidFill>
                <a:srgbClr val="0000FF"/>
              </a:solidFill>
            </a:endParaRPr>
          </a:p>
          <a:p>
            <a:pPr>
              <a:buFontTx/>
              <a:buChar char="-"/>
            </a:pPr>
            <a:r>
              <a:rPr lang="en-US" altLang="en-US">
                <a:solidFill>
                  <a:srgbClr val="0000FF"/>
                </a:solidFill>
              </a:rPr>
              <a:t>Hội chứng nhiễm siêu vi chung: Sốt vừa và cao, mệt mỏi, uể oải, chán ăn,….</a:t>
            </a:r>
          </a:p>
          <a:p>
            <a:pPr>
              <a:buFontTx/>
              <a:buChar char="-"/>
            </a:pPr>
            <a:r>
              <a:rPr lang="en-US" altLang="en-US">
                <a:solidFill>
                  <a:srgbClr val="0000FF"/>
                </a:solidFill>
              </a:rPr>
              <a:t>Sang thương da ở tay, chân</a:t>
            </a:r>
          </a:p>
          <a:p>
            <a:pPr>
              <a:buFontTx/>
              <a:buChar char="-"/>
            </a:pPr>
            <a:r>
              <a:rPr lang="en-US" altLang="en-US">
                <a:solidFill>
                  <a:srgbClr val="0000FF"/>
                </a:solidFill>
              </a:rPr>
              <a:t>Sang thương ở niêm mạc miệng</a:t>
            </a:r>
          </a:p>
          <a:p>
            <a:pPr>
              <a:buFontTx/>
              <a:buChar char="-"/>
            </a:pPr>
            <a:r>
              <a:rPr lang="en-US" altLang="en-US">
                <a:solidFill>
                  <a:srgbClr val="0000FF"/>
                </a:solidFill>
              </a:rPr>
              <a:t>Sang thương da ở mông</a:t>
            </a:r>
          </a:p>
          <a:p>
            <a:pPr>
              <a:buFontTx/>
              <a:buChar char="-"/>
            </a:pPr>
            <a:endParaRPr lang="en-US" altLang="en-US">
              <a:solidFill>
                <a:srgbClr val="0000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4E8AC1-D211-43B6-BA75-AF778F6E9DCF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6F65A3-D063-49EA-9105-F5286DE85271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919313-2C34-4BCB-858B-C37BE49E5B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1366</Words>
  <Application>Microsoft Office PowerPoint</Application>
  <PresentationFormat>Widescreen</PresentationFormat>
  <Paragraphs>124</Paragraphs>
  <Slides>29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Tahoma</vt:lpstr>
      <vt:lpstr>Times New Roman</vt:lpstr>
      <vt:lpstr>Verdana</vt:lpstr>
      <vt:lpstr>Office Theme</vt:lpstr>
      <vt:lpstr>PowerPoint Presentation</vt:lpstr>
      <vt:lpstr>Nội Dung Truyền Thông</vt:lpstr>
      <vt:lpstr>Phân tích số ca TCM theo nhóm tuổi</vt:lpstr>
      <vt:lpstr>Tổng quan về bệnh Tay chân miệng</vt:lpstr>
      <vt:lpstr>Virus EV 71</vt:lpstr>
      <vt:lpstr>Nguồn bệnh, thời kỳ ủ bệnh và thời kỳ lây truyền</vt:lpstr>
      <vt:lpstr>Đường lây truyền</vt:lpstr>
      <vt:lpstr>Bạn có bị nhiễm TCM như thế nào?</vt:lpstr>
      <vt:lpstr>TRIỆU CHỨNG</vt:lpstr>
      <vt:lpstr>PowerPoint Presentation</vt:lpstr>
      <vt:lpstr>PowerPoint Presentation</vt:lpstr>
      <vt:lpstr>Triệu Chứng (TT)</vt:lpstr>
      <vt:lpstr>CHẨN ĐOÁN PHÂN BIỆT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Xử Trí ban đầu</vt:lpstr>
      <vt:lpstr>Các dấu hiệu gợi ý khả năng có biến chứng</vt:lpstr>
      <vt:lpstr>Phòng bệnh tay chân miệng</vt:lpstr>
      <vt:lpstr>Phòng bệnh tay chân miệng: RỬA TAY</vt:lpstr>
      <vt:lpstr>Phòng bệnh tay chân miệng: cách ly, phòng bệnh</vt:lpstr>
      <vt:lpstr>Hạn chế tiếp xúc với người bệnh</vt:lpstr>
      <vt:lpstr>Tránh đưa tay lên mắt mũi, miệng</vt:lpstr>
      <vt:lpstr>Vệ sinh – Khử khuẩn</vt:lpstr>
      <vt:lpstr>Cloramin B 70%  sẽ pha trong 3 lít nước</vt:lpstr>
      <vt:lpstr>Nhiệm vụ của các cô bảo mẫu, y tế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Tình hình bệnh tay chân miệng</dc:title>
  <dc:creator>BACKHANH</dc:creator>
  <cp:lastModifiedBy>May01</cp:lastModifiedBy>
  <cp:revision>125</cp:revision>
  <dcterms:created xsi:type="dcterms:W3CDTF">2012-03-18T08:23:49Z</dcterms:created>
  <dcterms:modified xsi:type="dcterms:W3CDTF">2023-08-16T03:41:43Z</dcterms:modified>
</cp:coreProperties>
</file>