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0" r:id="rId6"/>
    <p:sldId id="259" r:id="rId7"/>
    <p:sldId id="261"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115" d="100"/>
          <a:sy n="115" d="100"/>
        </p:scale>
        <p:origin x="-690"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90AC05-41AF-4A9F-A977-B6564BCA0A5E}"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0AC05-41AF-4A9F-A977-B6564BCA0A5E}"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0AC05-41AF-4A9F-A977-B6564BCA0A5E}"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0AC05-41AF-4A9F-A977-B6564BCA0A5E}"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90AC05-41AF-4A9F-A977-B6564BCA0A5E}"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0AC05-41AF-4A9F-A977-B6564BCA0A5E}" type="datetimeFigureOut">
              <a:rPr lang="en-US" smtClean="0"/>
              <a:pPr/>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90AC05-41AF-4A9F-A977-B6564BCA0A5E}" type="datetimeFigureOut">
              <a:rPr lang="en-US" smtClean="0"/>
              <a:pPr/>
              <a:t>6/17/2021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90AC05-41AF-4A9F-A977-B6564BCA0A5E}" type="datetimeFigureOut">
              <a:rPr lang="en-US" smtClean="0"/>
              <a:pPr/>
              <a:t>6/17/2021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0AC05-41AF-4A9F-A977-B6564BCA0A5E}" type="datetimeFigureOut">
              <a:rPr lang="en-US" smtClean="0"/>
              <a:pPr/>
              <a:t>6/17/2021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0AC05-41AF-4A9F-A977-B6564BCA0A5E}" type="datetimeFigureOut">
              <a:rPr lang="en-US" smtClean="0"/>
              <a:pPr/>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0AC05-41AF-4A9F-A977-B6564BCA0A5E}" type="datetimeFigureOut">
              <a:rPr lang="en-US" smtClean="0"/>
              <a:pPr/>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995AA-E9F0-498A-8402-DAA36A6FCB95}" type="slidenum">
              <a:rPr lang="en-US" smtClean="0"/>
              <a:pPr/>
              <a:t>‹#›</a:t>
            </a:fld>
            <a:endParaRPr lang="en-US"/>
          </a:p>
        </p:txBody>
      </p:sp>
    </p:spTree>
  </p:cSld>
  <p:clrMapOvr>
    <a:masterClrMapping/>
  </p:clrMapOvr>
  <p:transition spd="med">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7000" r="-3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F90AC05-41AF-4A9F-A977-B6564BCA0A5E}" type="datetimeFigureOut">
              <a:rPr lang="en-US" smtClean="0"/>
              <a:pPr/>
              <a:t>6/17/2021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F0995AA-E9F0-498A-8402-DAA36A6FCB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543050"/>
            <a:ext cx="9144000" cy="1600200"/>
          </a:xfrm>
        </p:spPr>
        <p:txBody>
          <a:bodyPr>
            <a:noAutofit/>
          </a:bodyPr>
          <a:lstStyle/>
          <a:p>
            <a:r>
              <a:rPr lang="en-US" sz="6000" dirty="0" smtClean="0">
                <a:solidFill>
                  <a:srgbClr val="0070C0"/>
                </a:solidFill>
                <a:latin typeface="Times New Roman" pitchFamily="18" charset="0"/>
                <a:cs typeface="Times New Roman" pitchFamily="18" charset="0"/>
              </a:rPr>
              <a:t/>
            </a:r>
            <a:br>
              <a:rPr lang="en-US" sz="6000" dirty="0" smtClean="0">
                <a:solidFill>
                  <a:srgbClr val="0070C0"/>
                </a:solidFill>
                <a:latin typeface="Times New Roman" pitchFamily="18" charset="0"/>
                <a:cs typeface="Times New Roman" pitchFamily="18" charset="0"/>
              </a:rPr>
            </a:br>
            <a:endParaRPr lang="en-US" sz="6000" dirty="0">
              <a:solidFill>
                <a:srgbClr val="0070C0"/>
              </a:solidFill>
            </a:endParaRPr>
          </a:p>
        </p:txBody>
      </p:sp>
      <p:sp>
        <p:nvSpPr>
          <p:cNvPr id="4" name="Title 3"/>
          <p:cNvSpPr>
            <a:spLocks noGrp="1"/>
          </p:cNvSpPr>
          <p:nvPr>
            <p:ph type="ctrTitle"/>
          </p:nvPr>
        </p:nvSpPr>
        <p:spPr>
          <a:xfrm>
            <a:off x="0" y="0"/>
            <a:ext cx="7239000" cy="666750"/>
          </a:xfrm>
          <a:prstGeom prst="round1Rect">
            <a:avLst/>
          </a:prstGeom>
          <a:solidFill>
            <a:srgbClr val="FFC000"/>
          </a:soli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noAutofit/>
          </a:bodyPr>
          <a:lstStyle/>
          <a:p>
            <a:pPr algn="ctr"/>
            <a:r>
              <a:rPr lang="en-US" sz="1800" dirty="0" smtClean="0">
                <a:solidFill>
                  <a:srgbClr val="0000CC"/>
                </a:solidFill>
                <a:latin typeface="Times New Roman" pitchFamily="18" charset="0"/>
                <a:cs typeface="Times New Roman" pitchFamily="18" charset="0"/>
              </a:rPr>
              <a:t>ỦY BAN NHÂN DÂN HUYỆN BÌNH CHÁNH</a:t>
            </a:r>
          </a:p>
          <a:p>
            <a:pPr algn="ctr"/>
            <a:r>
              <a:rPr lang="en-US" sz="1800" b="1" dirty="0" smtClean="0">
                <a:solidFill>
                  <a:srgbClr val="0000CC"/>
                </a:solidFill>
                <a:latin typeface="Times New Roman" pitchFamily="18" charset="0"/>
                <a:cs typeface="Times New Roman" pitchFamily="18" charset="0"/>
              </a:rPr>
              <a:t>TRƯỜNG TIỂU HỌC LẠI HÙNG CƯỜNG</a:t>
            </a:r>
            <a:endParaRPr lang="en-US" sz="1800" b="1" dirty="0">
              <a:solidFill>
                <a:srgbClr val="0000CC"/>
              </a:solidFill>
              <a:latin typeface="Times New Roman" pitchFamily="18" charset="0"/>
              <a:cs typeface="Times New Roman" pitchFamily="18" charset="0"/>
            </a:endParaRPr>
          </a:p>
        </p:txBody>
      </p:sp>
      <p:sp>
        <p:nvSpPr>
          <p:cNvPr id="5" name="Rectangle 4"/>
          <p:cNvSpPr/>
          <p:nvPr/>
        </p:nvSpPr>
        <p:spPr>
          <a:xfrm>
            <a:off x="0" y="1809750"/>
            <a:ext cx="9144000" cy="258532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solidFill>
                  <a:srgbClr val="00B050"/>
                </a:solidFill>
                <a:effectLst>
                  <a:outerShdw blurRad="76200" dist="50800" dir="5400000" algn="tl" rotWithShape="0">
                    <a:srgbClr val="000000">
                      <a:alpha val="65000"/>
                    </a:srgbClr>
                  </a:outerShdw>
                </a:effectLst>
                <a:latin typeface="Times New Roman" pitchFamily="18" charset="0"/>
                <a:cs typeface="Times New Roman" pitchFamily="18" charset="0"/>
              </a:rPr>
              <a:t>LUẬT PHÒNG,  CHỐNG MA TÚY</a:t>
            </a:r>
            <a:br>
              <a:rPr lang="en-US" sz="5400" b="1" spc="50" dirty="0" smtClean="0">
                <a:ln w="11430"/>
                <a:solidFill>
                  <a:srgbClr val="00B050"/>
                </a:solidFill>
                <a:effectLst>
                  <a:outerShdw blurRad="76200" dist="50800" dir="5400000" algn="tl" rotWithShape="0">
                    <a:srgbClr val="000000">
                      <a:alpha val="65000"/>
                    </a:srgbClr>
                  </a:outerShdw>
                </a:effectLst>
                <a:latin typeface="Times New Roman" pitchFamily="18" charset="0"/>
                <a:cs typeface="Times New Roman" pitchFamily="18" charset="0"/>
              </a:rPr>
            </a:br>
            <a:r>
              <a:rPr lang="en-US" sz="5400" b="1" spc="50" dirty="0" err="1" smtClean="0">
                <a:ln w="11430"/>
                <a:solidFill>
                  <a:srgbClr val="00B050"/>
                </a:solidFill>
                <a:effectLst>
                  <a:outerShdw blurRad="76200" dist="50800" dir="5400000" algn="tl" rotWithShape="0">
                    <a:srgbClr val="000000">
                      <a:alpha val="65000"/>
                    </a:srgbClr>
                  </a:outerShdw>
                </a:effectLst>
                <a:latin typeface="Times New Roman" pitchFamily="18" charset="0"/>
                <a:cs typeface="Times New Roman" pitchFamily="18" charset="0"/>
              </a:rPr>
              <a:t>Số</a:t>
            </a:r>
            <a:r>
              <a:rPr lang="en-US" sz="5400" b="1" spc="50" dirty="0" smtClean="0">
                <a:ln w="11430"/>
                <a:solidFill>
                  <a:srgbClr val="00B050"/>
                </a:solidFill>
                <a:effectLst>
                  <a:outerShdw blurRad="76200" dist="50800" dir="5400000" algn="tl" rotWithShape="0">
                    <a:srgbClr val="000000">
                      <a:alpha val="65000"/>
                    </a:srgbClr>
                  </a:outerShdw>
                </a:effectLst>
                <a:latin typeface="Times New Roman" pitchFamily="18" charset="0"/>
                <a:cs typeface="Times New Roman" pitchFamily="18" charset="0"/>
              </a:rPr>
              <a:t> 73/2021/QH14</a:t>
            </a:r>
            <a:endParaRPr lang="en-US" sz="5400" b="1" spc="50" dirty="0">
              <a:ln w="11430"/>
              <a:solidFill>
                <a:srgbClr val="00B050"/>
              </a:solidFill>
              <a:effectLst>
                <a:outerShdw blurRad="76200" dist="50800" dir="5400000" algn="tl" rotWithShape="0">
                  <a:srgbClr val="000000">
                    <a:alpha val="65000"/>
                  </a:srgbClr>
                </a:outerShdw>
              </a:effectLst>
            </a:endParaRPr>
          </a:p>
        </p:txBody>
      </p:sp>
      <p:pic>
        <p:nvPicPr>
          <p:cNvPr id="16385" name="Picture 1" descr="D:\NGUYENDIEU\HINH\BẰNG KHEN\Untitled.png"/>
          <p:cNvPicPr>
            <a:picLocks noChangeAspect="1" noChangeArrowheads="1"/>
          </p:cNvPicPr>
          <p:nvPr/>
        </p:nvPicPr>
        <p:blipFill>
          <a:blip r:embed="rId2" cstate="print"/>
          <a:srcRect t="20441" r="13690"/>
          <a:stretch>
            <a:fillRect/>
          </a:stretch>
        </p:blipFill>
        <p:spPr bwMode="auto">
          <a:xfrm>
            <a:off x="7239000" y="0"/>
            <a:ext cx="1905000" cy="1371600"/>
          </a:xfrm>
          <a:prstGeom prst="rect">
            <a:avLst/>
          </a:prstGeom>
          <a:noFill/>
        </p:spPr>
      </p:pic>
      <p:sp>
        <p:nvSpPr>
          <p:cNvPr id="6" name="Title 3"/>
          <p:cNvSpPr txBox="1">
            <a:spLocks/>
          </p:cNvSpPr>
          <p:nvPr/>
        </p:nvSpPr>
        <p:spPr>
          <a:xfrm>
            <a:off x="1981200" y="1047750"/>
            <a:ext cx="4495800" cy="609600"/>
          </a:xfrm>
          <a:prstGeom prst="round1Rect">
            <a:avLst/>
          </a:prstGeom>
          <a:solidFill>
            <a:schemeClr val="bg1"/>
          </a:solidFill>
          <a:ln w="9525" cap="flat" cmpd="sng" algn="ctr">
            <a:solidFill>
              <a:srgbClr val="FFC000"/>
            </a:solidFill>
            <a:prstDash val="solid"/>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CHUYÊN</a:t>
            </a:r>
            <a:r>
              <a:rPr kumimoji="0" lang="en-US" sz="1800" b="1"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ĐỀ</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b="1" dirty="0" smtClean="0">
                <a:solidFill>
                  <a:srgbClr val="FF0000"/>
                </a:solidFill>
                <a:latin typeface="Times New Roman" pitchFamily="18" charset="0"/>
                <a:cs typeface="Times New Roman" pitchFamily="18" charset="0"/>
              </a:rPr>
              <a:t>PHỔ BIẾN GIÁO DỤC PHÁP LUẬT</a:t>
            </a:r>
            <a:r>
              <a:rPr kumimoji="0" lang="en-US" sz="1800" b="1"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95550"/>
            <a:ext cx="3048000" cy="1828800"/>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ctr">
              <a:buNone/>
              <a:tabLst>
                <a:tab pos="174625" algn="l"/>
              </a:tabLst>
            </a:pPr>
            <a:r>
              <a:rPr lang="en-US" sz="2500" b="1" dirty="0" smtClean="0">
                <a:solidFill>
                  <a:srgbClr val="0000CC"/>
                </a:solidFill>
                <a:latin typeface="Times New Roman" pitchFamily="18" charset="0"/>
                <a:cs typeface="Times New Roman" pitchFamily="18" charset="0"/>
              </a:rPr>
              <a:t>XIN CHÂN THÀNH  CẢM ƠN QUÝ THẦY CÔ ĐÃ </a:t>
            </a:r>
          </a:p>
          <a:p>
            <a:pPr marL="0" indent="0" algn="ctr">
              <a:buNone/>
              <a:tabLst>
                <a:tab pos="174625" algn="l"/>
              </a:tabLst>
            </a:pPr>
            <a:r>
              <a:rPr lang="en-US" sz="2500" b="1" dirty="0" smtClean="0">
                <a:solidFill>
                  <a:srgbClr val="0000CC"/>
                </a:solidFill>
                <a:latin typeface="Times New Roman" pitchFamily="18" charset="0"/>
                <a:cs typeface="Times New Roman" pitchFamily="18" charset="0"/>
              </a:rPr>
              <a:t>CHÚ Ý THEO DÕI!</a:t>
            </a:r>
            <a:endParaRPr lang="en-US" sz="2500" b="1" dirty="0">
              <a:solidFill>
                <a:srgbClr val="0000CC"/>
              </a:solidFill>
              <a:latin typeface="Times New Roman" pitchFamily="18" charset="0"/>
              <a:cs typeface="Times New Roman"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2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19149"/>
            <a:ext cx="9144000" cy="3200401"/>
          </a:xfrm>
        </p:spPr>
        <p:txBody>
          <a:bodyPr>
            <a:normAutofit/>
          </a:bodyPr>
          <a:lstStyle/>
          <a:p>
            <a:pPr marL="53975" indent="-53975" algn="just">
              <a:buNone/>
              <a:tabLst>
                <a:tab pos="457200" algn="l"/>
              </a:tabLst>
            </a:pPr>
            <a:r>
              <a:rPr lang="en-US" dirty="0" smtClean="0">
                <a:solidFill>
                  <a:srgbClr val="0000CC"/>
                </a:solidFill>
              </a:rPr>
              <a:t>		</a:t>
            </a:r>
          </a:p>
          <a:p>
            <a:pPr marL="53975" indent="-53975" algn="just">
              <a:buNone/>
              <a:tabLst>
                <a:tab pos="457200" algn="l"/>
              </a:tabLst>
            </a:pPr>
            <a:r>
              <a:rPr lang="en-US" dirty="0" smtClean="0">
                <a:solidFill>
                  <a:srgbClr val="0000CC"/>
                </a:solidFill>
              </a:rPr>
              <a:t>		</a:t>
            </a:r>
            <a:r>
              <a:rPr lang="vi-VN" dirty="0" smtClean="0">
                <a:solidFill>
                  <a:srgbClr val="0000CC"/>
                </a:solidFill>
              </a:rPr>
              <a:t>Ngày 30/3/2021, tại kỳ họp thứ 11, Quốc hội khoá XIV đã thông qua Luật Phòng, chống ma tuý (Luật số 73/2021/QH14); có hiệu lực thi hành từ ngày 01/01/2022.</a:t>
            </a:r>
            <a:endParaRPr lang="en-US" dirty="0">
              <a:solidFill>
                <a:srgbClr val="0000CC"/>
              </a:solidFill>
            </a:endParaRPr>
          </a:p>
        </p:txBody>
      </p:sp>
      <p:sp>
        <p:nvSpPr>
          <p:cNvPr id="4" name="Pentagon 3"/>
          <p:cNvSpPr/>
          <p:nvPr/>
        </p:nvSpPr>
        <p:spPr>
          <a:xfrm>
            <a:off x="1524000" y="133350"/>
            <a:ext cx="5867400" cy="484632"/>
          </a:xfrm>
          <a:prstGeom prst="homePlat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spc="50" dirty="0" smtClean="0">
                <a:ln w="11430"/>
                <a:solidFill>
                  <a:srgbClr val="FFC000"/>
                </a:solidFill>
                <a:effectLst>
                  <a:outerShdw blurRad="76200" dist="50800" dir="5400000" algn="tl" rotWithShape="0">
                    <a:srgbClr val="000000">
                      <a:alpha val="65000"/>
                    </a:srgbClr>
                  </a:outerShdw>
                </a:effectLst>
                <a:latin typeface="Times New Roman" pitchFamily="18" charset="0"/>
                <a:cs typeface="Times New Roman" pitchFamily="18" charset="0"/>
              </a:rPr>
              <a:t>LUẬT PHÒNG,  CHỐNG MA TÚY</a:t>
            </a:r>
            <a:endParaRPr lang="en-US" dirty="0">
              <a:solidFill>
                <a:srgbClr val="FFC000"/>
              </a:solidFill>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71550"/>
            <a:ext cx="8915400" cy="3394472"/>
          </a:xfrm>
        </p:spPr>
        <p:txBody>
          <a:bodyPr>
            <a:normAutofit fontScale="92500" lnSpcReduction="10000"/>
          </a:bodyPr>
          <a:lstStyle/>
          <a:p>
            <a:pPr algn="just">
              <a:buNone/>
            </a:pPr>
            <a:r>
              <a:rPr lang="en-US" dirty="0" smtClean="0"/>
              <a:t>          </a:t>
            </a:r>
            <a:r>
              <a:rPr lang="en-US" dirty="0" err="1" smtClean="0">
                <a:solidFill>
                  <a:srgbClr val="0000CC"/>
                </a:solidFill>
              </a:rPr>
              <a:t>Luật</a:t>
            </a:r>
            <a:r>
              <a:rPr lang="en-US" dirty="0" smtClean="0">
                <a:solidFill>
                  <a:srgbClr val="0000CC"/>
                </a:solidFill>
              </a:rPr>
              <a:t> </a:t>
            </a:r>
            <a:r>
              <a:rPr lang="en-US" dirty="0" err="1">
                <a:solidFill>
                  <a:srgbClr val="0000CC"/>
                </a:solidFill>
              </a:rPr>
              <a:t>Phòng</a:t>
            </a:r>
            <a:r>
              <a:rPr lang="en-US" dirty="0">
                <a:solidFill>
                  <a:srgbClr val="0000CC"/>
                </a:solidFill>
              </a:rPr>
              <a:t>, </a:t>
            </a:r>
            <a:r>
              <a:rPr lang="en-US" dirty="0" err="1">
                <a:solidFill>
                  <a:srgbClr val="0000CC"/>
                </a:solidFill>
              </a:rPr>
              <a:t>chống</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gồm</a:t>
            </a:r>
            <a:r>
              <a:rPr lang="en-US" dirty="0">
                <a:solidFill>
                  <a:srgbClr val="0000CC"/>
                </a:solidFill>
              </a:rPr>
              <a:t> 08 </a:t>
            </a:r>
            <a:r>
              <a:rPr lang="en-US" dirty="0" err="1">
                <a:solidFill>
                  <a:srgbClr val="0000CC"/>
                </a:solidFill>
              </a:rPr>
              <a:t>chương</a:t>
            </a:r>
            <a:r>
              <a:rPr lang="en-US" dirty="0">
                <a:solidFill>
                  <a:srgbClr val="0000CC"/>
                </a:solidFill>
              </a:rPr>
              <a:t> 55 </a:t>
            </a:r>
            <a:r>
              <a:rPr lang="en-US" dirty="0" err="1">
                <a:solidFill>
                  <a:srgbClr val="0000CC"/>
                </a:solidFill>
              </a:rPr>
              <a:t>điều</a:t>
            </a:r>
            <a:r>
              <a:rPr lang="en-US" dirty="0">
                <a:solidFill>
                  <a:srgbClr val="0000CC"/>
                </a:solidFill>
              </a:rPr>
              <a:t>, </a:t>
            </a:r>
            <a:r>
              <a:rPr lang="en-US" dirty="0" err="1">
                <a:solidFill>
                  <a:srgbClr val="0000CC"/>
                </a:solidFill>
              </a:rPr>
              <a:t>quy</a:t>
            </a:r>
            <a:r>
              <a:rPr lang="en-US" dirty="0">
                <a:solidFill>
                  <a:srgbClr val="0000CC"/>
                </a:solidFill>
              </a:rPr>
              <a:t> </a:t>
            </a:r>
            <a:r>
              <a:rPr lang="en-US" dirty="0" err="1">
                <a:solidFill>
                  <a:srgbClr val="0000CC"/>
                </a:solidFill>
              </a:rPr>
              <a:t>định</a:t>
            </a:r>
            <a:r>
              <a:rPr lang="en-US" dirty="0">
                <a:solidFill>
                  <a:srgbClr val="0000CC"/>
                </a:solidFill>
              </a:rPr>
              <a:t> </a:t>
            </a:r>
            <a:r>
              <a:rPr lang="en-US" dirty="0" err="1">
                <a:solidFill>
                  <a:srgbClr val="0000CC"/>
                </a:solidFill>
              </a:rPr>
              <a:t>về</a:t>
            </a:r>
            <a:r>
              <a:rPr lang="en-US" dirty="0">
                <a:solidFill>
                  <a:srgbClr val="0000CC"/>
                </a:solidFill>
              </a:rPr>
              <a:t> </a:t>
            </a:r>
            <a:r>
              <a:rPr lang="en-US" dirty="0" err="1">
                <a:solidFill>
                  <a:srgbClr val="0000CC"/>
                </a:solidFill>
              </a:rPr>
              <a:t>phòng</a:t>
            </a:r>
            <a:r>
              <a:rPr lang="en-US" dirty="0">
                <a:solidFill>
                  <a:srgbClr val="0000CC"/>
                </a:solidFill>
              </a:rPr>
              <a:t>, </a:t>
            </a:r>
            <a:r>
              <a:rPr lang="en-US" dirty="0" err="1">
                <a:solidFill>
                  <a:srgbClr val="0000CC"/>
                </a:solidFill>
              </a:rPr>
              <a:t>chống</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quản</a:t>
            </a:r>
            <a:r>
              <a:rPr lang="en-US" dirty="0">
                <a:solidFill>
                  <a:srgbClr val="0000CC"/>
                </a:solidFill>
              </a:rPr>
              <a:t> </a:t>
            </a:r>
            <a:r>
              <a:rPr lang="en-US" dirty="0" err="1">
                <a:solidFill>
                  <a:srgbClr val="0000CC"/>
                </a:solidFill>
              </a:rPr>
              <a:t>lý</a:t>
            </a:r>
            <a:r>
              <a:rPr lang="en-US" dirty="0">
                <a:solidFill>
                  <a:srgbClr val="0000CC"/>
                </a:solidFill>
              </a:rPr>
              <a:t> </a:t>
            </a:r>
            <a:r>
              <a:rPr lang="en-US" dirty="0" err="1">
                <a:solidFill>
                  <a:srgbClr val="0000CC"/>
                </a:solidFill>
              </a:rPr>
              <a:t>người</a:t>
            </a:r>
            <a:r>
              <a:rPr lang="en-US" dirty="0">
                <a:solidFill>
                  <a:srgbClr val="0000CC"/>
                </a:solidFill>
              </a:rPr>
              <a:t> </a:t>
            </a:r>
            <a:r>
              <a:rPr lang="en-US" dirty="0" err="1">
                <a:solidFill>
                  <a:srgbClr val="0000CC"/>
                </a:solidFill>
              </a:rPr>
              <a:t>sử</a:t>
            </a:r>
            <a:r>
              <a:rPr lang="en-US" dirty="0">
                <a:solidFill>
                  <a:srgbClr val="0000CC"/>
                </a:solidFill>
              </a:rPr>
              <a:t> </a:t>
            </a:r>
            <a:r>
              <a:rPr lang="en-US" dirty="0" err="1">
                <a:solidFill>
                  <a:srgbClr val="0000CC"/>
                </a:solidFill>
              </a:rPr>
              <a:t>dụng</a:t>
            </a:r>
            <a:r>
              <a:rPr lang="en-US" dirty="0">
                <a:solidFill>
                  <a:srgbClr val="0000CC"/>
                </a:solidFill>
              </a:rPr>
              <a:t> </a:t>
            </a:r>
            <a:r>
              <a:rPr lang="en-US" dirty="0" err="1">
                <a:solidFill>
                  <a:srgbClr val="0000CC"/>
                </a:solidFill>
              </a:rPr>
              <a:t>trái</a:t>
            </a:r>
            <a:r>
              <a:rPr lang="en-US" dirty="0">
                <a:solidFill>
                  <a:srgbClr val="0000CC"/>
                </a:solidFill>
              </a:rPr>
              <a:t> </a:t>
            </a:r>
            <a:r>
              <a:rPr lang="en-US" dirty="0" err="1">
                <a:solidFill>
                  <a:srgbClr val="0000CC"/>
                </a:solidFill>
              </a:rPr>
              <a:t>phép</a:t>
            </a:r>
            <a:r>
              <a:rPr lang="en-US" dirty="0">
                <a:solidFill>
                  <a:srgbClr val="0000CC"/>
                </a:solidFill>
              </a:rPr>
              <a:t> </a:t>
            </a:r>
            <a:r>
              <a:rPr lang="en-US" dirty="0" err="1">
                <a:solidFill>
                  <a:srgbClr val="0000CC"/>
                </a:solidFill>
              </a:rPr>
              <a:t>chất</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cai</a:t>
            </a:r>
            <a:r>
              <a:rPr lang="en-US" dirty="0">
                <a:solidFill>
                  <a:srgbClr val="0000CC"/>
                </a:solidFill>
              </a:rPr>
              <a:t> </a:t>
            </a:r>
            <a:r>
              <a:rPr lang="en-US" dirty="0" err="1">
                <a:solidFill>
                  <a:srgbClr val="0000CC"/>
                </a:solidFill>
              </a:rPr>
              <a:t>nghiện</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trách</a:t>
            </a:r>
            <a:r>
              <a:rPr lang="en-US" dirty="0">
                <a:solidFill>
                  <a:srgbClr val="0000CC"/>
                </a:solidFill>
              </a:rPr>
              <a:t> </a:t>
            </a:r>
            <a:r>
              <a:rPr lang="en-US" dirty="0" err="1">
                <a:solidFill>
                  <a:srgbClr val="0000CC"/>
                </a:solidFill>
              </a:rPr>
              <a:t>nhiệm</a:t>
            </a:r>
            <a:r>
              <a:rPr lang="en-US" dirty="0">
                <a:solidFill>
                  <a:srgbClr val="0000CC"/>
                </a:solidFill>
              </a:rPr>
              <a:t> </a:t>
            </a:r>
            <a:r>
              <a:rPr lang="en-US" dirty="0" err="1">
                <a:solidFill>
                  <a:srgbClr val="0000CC"/>
                </a:solidFill>
              </a:rPr>
              <a:t>của</a:t>
            </a:r>
            <a:r>
              <a:rPr lang="en-US" dirty="0">
                <a:solidFill>
                  <a:srgbClr val="0000CC"/>
                </a:solidFill>
              </a:rPr>
              <a:t> </a:t>
            </a:r>
            <a:r>
              <a:rPr lang="en-US" dirty="0" err="1">
                <a:solidFill>
                  <a:srgbClr val="0000CC"/>
                </a:solidFill>
              </a:rPr>
              <a:t>cá</a:t>
            </a:r>
            <a:r>
              <a:rPr lang="en-US" dirty="0">
                <a:solidFill>
                  <a:srgbClr val="0000CC"/>
                </a:solidFill>
              </a:rPr>
              <a:t> </a:t>
            </a:r>
            <a:r>
              <a:rPr lang="en-US" dirty="0" err="1">
                <a:solidFill>
                  <a:srgbClr val="0000CC"/>
                </a:solidFill>
              </a:rPr>
              <a:t>nhân</a:t>
            </a:r>
            <a:r>
              <a:rPr lang="en-US" dirty="0">
                <a:solidFill>
                  <a:srgbClr val="0000CC"/>
                </a:solidFill>
              </a:rPr>
              <a:t>, </a:t>
            </a:r>
            <a:r>
              <a:rPr lang="en-US" dirty="0" err="1">
                <a:solidFill>
                  <a:srgbClr val="0000CC"/>
                </a:solidFill>
              </a:rPr>
              <a:t>gia</a:t>
            </a:r>
            <a:r>
              <a:rPr lang="en-US" dirty="0">
                <a:solidFill>
                  <a:srgbClr val="0000CC"/>
                </a:solidFill>
              </a:rPr>
              <a:t> </a:t>
            </a:r>
            <a:r>
              <a:rPr lang="en-US" dirty="0" err="1">
                <a:solidFill>
                  <a:srgbClr val="0000CC"/>
                </a:solidFill>
              </a:rPr>
              <a:t>đình</a:t>
            </a:r>
            <a:r>
              <a:rPr lang="en-US" dirty="0">
                <a:solidFill>
                  <a:srgbClr val="0000CC"/>
                </a:solidFill>
              </a:rPr>
              <a:t>, </a:t>
            </a:r>
            <a:r>
              <a:rPr lang="en-US" dirty="0" err="1">
                <a:solidFill>
                  <a:srgbClr val="0000CC"/>
                </a:solidFill>
              </a:rPr>
              <a:t>cơ</a:t>
            </a:r>
            <a:r>
              <a:rPr lang="en-US" dirty="0">
                <a:solidFill>
                  <a:srgbClr val="0000CC"/>
                </a:solidFill>
              </a:rPr>
              <a:t> </a:t>
            </a:r>
            <a:r>
              <a:rPr lang="en-US" dirty="0" err="1">
                <a:solidFill>
                  <a:srgbClr val="0000CC"/>
                </a:solidFill>
              </a:rPr>
              <a:t>quan</a:t>
            </a:r>
            <a:r>
              <a:rPr lang="en-US" dirty="0">
                <a:solidFill>
                  <a:srgbClr val="0000CC"/>
                </a:solidFill>
              </a:rPr>
              <a:t>, </a:t>
            </a:r>
            <a:r>
              <a:rPr lang="en-US" dirty="0" err="1">
                <a:solidFill>
                  <a:srgbClr val="0000CC"/>
                </a:solidFill>
              </a:rPr>
              <a:t>tổ</a:t>
            </a:r>
            <a:r>
              <a:rPr lang="en-US" dirty="0">
                <a:solidFill>
                  <a:srgbClr val="0000CC"/>
                </a:solidFill>
              </a:rPr>
              <a:t> </a:t>
            </a:r>
            <a:r>
              <a:rPr lang="en-US" dirty="0" err="1">
                <a:solidFill>
                  <a:srgbClr val="0000CC"/>
                </a:solidFill>
              </a:rPr>
              <a:t>chức</a:t>
            </a:r>
            <a:r>
              <a:rPr lang="en-US" dirty="0">
                <a:solidFill>
                  <a:srgbClr val="0000CC"/>
                </a:solidFill>
              </a:rPr>
              <a:t> </a:t>
            </a:r>
            <a:r>
              <a:rPr lang="en-US" dirty="0" err="1">
                <a:solidFill>
                  <a:srgbClr val="0000CC"/>
                </a:solidFill>
              </a:rPr>
              <a:t>trong</a:t>
            </a:r>
            <a:r>
              <a:rPr lang="en-US" dirty="0">
                <a:solidFill>
                  <a:srgbClr val="0000CC"/>
                </a:solidFill>
              </a:rPr>
              <a:t> </a:t>
            </a:r>
            <a:r>
              <a:rPr lang="en-US" dirty="0" err="1">
                <a:solidFill>
                  <a:srgbClr val="0000CC"/>
                </a:solidFill>
              </a:rPr>
              <a:t>phòng</a:t>
            </a:r>
            <a:r>
              <a:rPr lang="en-US" dirty="0">
                <a:solidFill>
                  <a:srgbClr val="0000CC"/>
                </a:solidFill>
              </a:rPr>
              <a:t>, </a:t>
            </a:r>
            <a:r>
              <a:rPr lang="en-US" dirty="0" err="1">
                <a:solidFill>
                  <a:srgbClr val="0000CC"/>
                </a:solidFill>
              </a:rPr>
              <a:t>chống</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quản</a:t>
            </a:r>
            <a:r>
              <a:rPr lang="en-US" dirty="0">
                <a:solidFill>
                  <a:srgbClr val="0000CC"/>
                </a:solidFill>
              </a:rPr>
              <a:t> </a:t>
            </a:r>
            <a:r>
              <a:rPr lang="en-US" dirty="0" err="1">
                <a:solidFill>
                  <a:srgbClr val="0000CC"/>
                </a:solidFill>
              </a:rPr>
              <a:t>lý</a:t>
            </a:r>
            <a:r>
              <a:rPr lang="en-US" dirty="0">
                <a:solidFill>
                  <a:srgbClr val="0000CC"/>
                </a:solidFill>
              </a:rPr>
              <a:t> </a:t>
            </a:r>
            <a:r>
              <a:rPr lang="en-US" dirty="0" err="1">
                <a:solidFill>
                  <a:srgbClr val="0000CC"/>
                </a:solidFill>
              </a:rPr>
              <a:t>nhà</a:t>
            </a:r>
            <a:r>
              <a:rPr lang="en-US" dirty="0">
                <a:solidFill>
                  <a:srgbClr val="0000CC"/>
                </a:solidFill>
              </a:rPr>
              <a:t> </a:t>
            </a:r>
            <a:r>
              <a:rPr lang="en-US" dirty="0" err="1">
                <a:solidFill>
                  <a:srgbClr val="0000CC"/>
                </a:solidFill>
              </a:rPr>
              <a:t>nước</a:t>
            </a:r>
            <a:r>
              <a:rPr lang="en-US" dirty="0">
                <a:solidFill>
                  <a:srgbClr val="0000CC"/>
                </a:solidFill>
              </a:rPr>
              <a:t> </a:t>
            </a:r>
            <a:r>
              <a:rPr lang="en-US" dirty="0" err="1">
                <a:solidFill>
                  <a:srgbClr val="0000CC"/>
                </a:solidFill>
              </a:rPr>
              <a:t>và</a:t>
            </a:r>
            <a:r>
              <a:rPr lang="en-US" dirty="0">
                <a:solidFill>
                  <a:srgbClr val="0000CC"/>
                </a:solidFill>
              </a:rPr>
              <a:t> </a:t>
            </a:r>
            <a:r>
              <a:rPr lang="en-US" dirty="0" err="1">
                <a:solidFill>
                  <a:srgbClr val="0000CC"/>
                </a:solidFill>
              </a:rPr>
              <a:t>hợp</a:t>
            </a:r>
            <a:r>
              <a:rPr lang="en-US" dirty="0">
                <a:solidFill>
                  <a:srgbClr val="0000CC"/>
                </a:solidFill>
              </a:rPr>
              <a:t> </a:t>
            </a:r>
            <a:r>
              <a:rPr lang="en-US" dirty="0" err="1">
                <a:solidFill>
                  <a:srgbClr val="0000CC"/>
                </a:solidFill>
              </a:rPr>
              <a:t>tác</a:t>
            </a:r>
            <a:r>
              <a:rPr lang="en-US" dirty="0">
                <a:solidFill>
                  <a:srgbClr val="0000CC"/>
                </a:solidFill>
              </a:rPr>
              <a:t> </a:t>
            </a:r>
            <a:r>
              <a:rPr lang="en-US" dirty="0" err="1">
                <a:solidFill>
                  <a:srgbClr val="0000CC"/>
                </a:solidFill>
              </a:rPr>
              <a:t>quốc</a:t>
            </a:r>
            <a:r>
              <a:rPr lang="en-US" dirty="0">
                <a:solidFill>
                  <a:srgbClr val="0000CC"/>
                </a:solidFill>
              </a:rPr>
              <a:t> </a:t>
            </a:r>
            <a:r>
              <a:rPr lang="en-US" dirty="0" err="1">
                <a:solidFill>
                  <a:srgbClr val="0000CC"/>
                </a:solidFill>
              </a:rPr>
              <a:t>tế</a:t>
            </a:r>
            <a:r>
              <a:rPr lang="en-US" dirty="0">
                <a:solidFill>
                  <a:srgbClr val="0000CC"/>
                </a:solidFill>
              </a:rPr>
              <a:t> </a:t>
            </a:r>
            <a:r>
              <a:rPr lang="en-US" dirty="0" err="1">
                <a:solidFill>
                  <a:srgbClr val="0000CC"/>
                </a:solidFill>
              </a:rPr>
              <a:t>về</a:t>
            </a:r>
            <a:r>
              <a:rPr lang="en-US" dirty="0">
                <a:solidFill>
                  <a:srgbClr val="0000CC"/>
                </a:solidFill>
              </a:rPr>
              <a:t> </a:t>
            </a:r>
            <a:r>
              <a:rPr lang="en-US" dirty="0" err="1">
                <a:solidFill>
                  <a:srgbClr val="0000CC"/>
                </a:solidFill>
              </a:rPr>
              <a:t>phòng</a:t>
            </a:r>
            <a:r>
              <a:rPr lang="en-US" dirty="0">
                <a:solidFill>
                  <a:srgbClr val="0000CC"/>
                </a:solidFill>
              </a:rPr>
              <a:t>, </a:t>
            </a:r>
            <a:r>
              <a:rPr lang="en-US" dirty="0" err="1">
                <a:solidFill>
                  <a:srgbClr val="0000CC"/>
                </a:solidFill>
              </a:rPr>
              <a:t>chống</a:t>
            </a:r>
            <a:r>
              <a:rPr lang="en-US" dirty="0">
                <a:solidFill>
                  <a:srgbClr val="0000CC"/>
                </a:solidFill>
              </a:rPr>
              <a:t> ma </a:t>
            </a:r>
            <a:r>
              <a:rPr lang="en-US" dirty="0" err="1">
                <a:solidFill>
                  <a:srgbClr val="0000CC"/>
                </a:solidFill>
              </a:rPr>
              <a:t>túy</a:t>
            </a:r>
            <a:r>
              <a:rPr lang="en-US" dirty="0">
                <a:solidFill>
                  <a:srgbClr val="0000CC"/>
                </a:solidFill>
              </a:rPr>
              <a:t>. So </a:t>
            </a:r>
            <a:r>
              <a:rPr lang="en-US" dirty="0" err="1">
                <a:solidFill>
                  <a:srgbClr val="0000CC"/>
                </a:solidFill>
              </a:rPr>
              <a:t>với</a:t>
            </a:r>
            <a:r>
              <a:rPr lang="en-US" dirty="0">
                <a:solidFill>
                  <a:srgbClr val="0000CC"/>
                </a:solidFill>
              </a:rPr>
              <a:t> </a:t>
            </a:r>
            <a:r>
              <a:rPr lang="en-US" dirty="0" err="1">
                <a:solidFill>
                  <a:srgbClr val="0000CC"/>
                </a:solidFill>
              </a:rPr>
              <a:t>Luật</a:t>
            </a:r>
            <a:r>
              <a:rPr lang="en-US" dirty="0">
                <a:solidFill>
                  <a:srgbClr val="0000CC"/>
                </a:solidFill>
              </a:rPr>
              <a:t> </a:t>
            </a:r>
            <a:r>
              <a:rPr lang="en-US" dirty="0" err="1">
                <a:solidFill>
                  <a:srgbClr val="0000CC"/>
                </a:solidFill>
              </a:rPr>
              <a:t>hiện</a:t>
            </a:r>
            <a:r>
              <a:rPr lang="en-US" dirty="0">
                <a:solidFill>
                  <a:srgbClr val="0000CC"/>
                </a:solidFill>
              </a:rPr>
              <a:t> </a:t>
            </a:r>
            <a:r>
              <a:rPr lang="en-US" dirty="0" err="1">
                <a:solidFill>
                  <a:srgbClr val="0000CC"/>
                </a:solidFill>
              </a:rPr>
              <a:t>hành</a:t>
            </a:r>
            <a:r>
              <a:rPr lang="en-US" dirty="0">
                <a:solidFill>
                  <a:srgbClr val="0000CC"/>
                </a:solidFill>
              </a:rPr>
              <a:t>, </a:t>
            </a:r>
            <a:r>
              <a:rPr lang="en-US" dirty="0" err="1">
                <a:solidFill>
                  <a:srgbClr val="0000CC"/>
                </a:solidFill>
              </a:rPr>
              <a:t>Luật</a:t>
            </a:r>
            <a:r>
              <a:rPr lang="en-US" dirty="0">
                <a:solidFill>
                  <a:srgbClr val="0000CC"/>
                </a:solidFill>
              </a:rPr>
              <a:t> </a:t>
            </a:r>
            <a:r>
              <a:rPr lang="en-US" dirty="0" err="1">
                <a:solidFill>
                  <a:srgbClr val="0000CC"/>
                </a:solidFill>
              </a:rPr>
              <a:t>Phòng</a:t>
            </a:r>
            <a:r>
              <a:rPr lang="en-US" dirty="0">
                <a:solidFill>
                  <a:srgbClr val="0000CC"/>
                </a:solidFill>
              </a:rPr>
              <a:t>, </a:t>
            </a:r>
            <a:r>
              <a:rPr lang="en-US" dirty="0" err="1">
                <a:solidFill>
                  <a:srgbClr val="0000CC"/>
                </a:solidFill>
              </a:rPr>
              <a:t>chống</a:t>
            </a:r>
            <a:r>
              <a:rPr lang="en-US" dirty="0">
                <a:solidFill>
                  <a:srgbClr val="0000CC"/>
                </a:solidFill>
              </a:rPr>
              <a:t> ma </a:t>
            </a:r>
            <a:r>
              <a:rPr lang="en-US" dirty="0" err="1">
                <a:solidFill>
                  <a:srgbClr val="0000CC"/>
                </a:solidFill>
              </a:rPr>
              <a:t>túy</a:t>
            </a:r>
            <a:r>
              <a:rPr lang="en-US" dirty="0">
                <a:solidFill>
                  <a:srgbClr val="0000CC"/>
                </a:solidFill>
              </a:rPr>
              <a:t> </a:t>
            </a:r>
            <a:r>
              <a:rPr lang="en-US" dirty="0" err="1">
                <a:solidFill>
                  <a:srgbClr val="0000CC"/>
                </a:solidFill>
              </a:rPr>
              <a:t>năm</a:t>
            </a:r>
            <a:r>
              <a:rPr lang="en-US" dirty="0">
                <a:solidFill>
                  <a:srgbClr val="0000CC"/>
                </a:solidFill>
              </a:rPr>
              <a:t> 2021 </a:t>
            </a:r>
            <a:r>
              <a:rPr lang="en-US" dirty="0" err="1">
                <a:solidFill>
                  <a:srgbClr val="0000CC"/>
                </a:solidFill>
              </a:rPr>
              <a:t>có</a:t>
            </a:r>
            <a:r>
              <a:rPr lang="en-US" dirty="0">
                <a:solidFill>
                  <a:srgbClr val="0000CC"/>
                </a:solidFill>
              </a:rPr>
              <a:t> </a:t>
            </a:r>
            <a:r>
              <a:rPr lang="en-US" dirty="0" err="1">
                <a:solidFill>
                  <a:srgbClr val="0000CC"/>
                </a:solidFill>
              </a:rPr>
              <a:t>một</a:t>
            </a:r>
            <a:r>
              <a:rPr lang="en-US" dirty="0">
                <a:solidFill>
                  <a:srgbClr val="0000CC"/>
                </a:solidFill>
              </a:rPr>
              <a:t> </a:t>
            </a:r>
            <a:r>
              <a:rPr lang="en-US" dirty="0" err="1">
                <a:solidFill>
                  <a:srgbClr val="0000CC"/>
                </a:solidFill>
              </a:rPr>
              <a:t>số</a:t>
            </a:r>
            <a:r>
              <a:rPr lang="en-US" dirty="0">
                <a:solidFill>
                  <a:srgbClr val="0000CC"/>
                </a:solidFill>
              </a:rPr>
              <a:t> </a:t>
            </a:r>
            <a:r>
              <a:rPr lang="en-US" dirty="0" err="1">
                <a:solidFill>
                  <a:srgbClr val="0000CC"/>
                </a:solidFill>
              </a:rPr>
              <a:t>điểm</a:t>
            </a:r>
            <a:r>
              <a:rPr lang="en-US" dirty="0">
                <a:solidFill>
                  <a:srgbClr val="0000CC"/>
                </a:solidFill>
              </a:rPr>
              <a:t> </a:t>
            </a:r>
            <a:r>
              <a:rPr lang="en-US" dirty="0" err="1">
                <a:solidFill>
                  <a:srgbClr val="0000CC"/>
                </a:solidFill>
              </a:rPr>
              <a:t>mới</a:t>
            </a:r>
            <a:r>
              <a:rPr lang="en-US" dirty="0">
                <a:solidFill>
                  <a:srgbClr val="0000CC"/>
                </a:solidFill>
              </a:rPr>
              <a:t> </a:t>
            </a:r>
            <a:r>
              <a:rPr lang="en-US" dirty="0" err="1">
                <a:solidFill>
                  <a:srgbClr val="0000CC"/>
                </a:solidFill>
              </a:rPr>
              <a:t>chủ</a:t>
            </a:r>
            <a:r>
              <a:rPr lang="en-US" dirty="0">
                <a:solidFill>
                  <a:srgbClr val="0000CC"/>
                </a:solidFill>
              </a:rPr>
              <a:t> </a:t>
            </a:r>
            <a:r>
              <a:rPr lang="en-US" dirty="0" err="1">
                <a:solidFill>
                  <a:srgbClr val="0000CC"/>
                </a:solidFill>
              </a:rPr>
              <a:t>yếu</a:t>
            </a:r>
            <a:r>
              <a:rPr lang="en-US" dirty="0">
                <a:solidFill>
                  <a:srgbClr val="0000CC"/>
                </a:solidFill>
              </a:rPr>
              <a:t> </a:t>
            </a:r>
            <a:r>
              <a:rPr lang="en-US" dirty="0" err="1">
                <a:solidFill>
                  <a:srgbClr val="0000CC"/>
                </a:solidFill>
              </a:rPr>
              <a:t>như</a:t>
            </a:r>
            <a:r>
              <a:rPr lang="en-US" dirty="0">
                <a:solidFill>
                  <a:srgbClr val="0000CC"/>
                </a:solidFill>
              </a:rPr>
              <a:t> </a:t>
            </a:r>
            <a:r>
              <a:rPr lang="en-US" dirty="0" err="1">
                <a:solidFill>
                  <a:srgbClr val="0000CC"/>
                </a:solidFill>
              </a:rPr>
              <a:t>sau</a:t>
            </a:r>
            <a:r>
              <a:rPr lang="en-US" dirty="0">
                <a:solidFill>
                  <a:srgbClr val="0000CC"/>
                </a:solidFill>
              </a:rPr>
              <a:t>:</a:t>
            </a:r>
          </a:p>
          <a:p>
            <a:endParaRPr lang="en-US" dirty="0"/>
          </a:p>
        </p:txBody>
      </p:sp>
      <p:sp>
        <p:nvSpPr>
          <p:cNvPr id="6" name="Title 1"/>
          <p:cNvSpPr>
            <a:spLocks noGrp="1"/>
          </p:cNvSpPr>
          <p:nvPr>
            <p:ph type="title"/>
          </p:nvPr>
        </p:nvSpPr>
        <p:spPr>
          <a:xfrm>
            <a:off x="457200" y="205978"/>
            <a:ext cx="8229600" cy="594122"/>
          </a:xfrm>
        </p:spPr>
        <p:style>
          <a:lnRef idx="1">
            <a:schemeClr val="accent3"/>
          </a:lnRef>
          <a:fillRef idx="3">
            <a:schemeClr val="accent3"/>
          </a:fillRef>
          <a:effectRef idx="2">
            <a:schemeClr val="accent3"/>
          </a:effectRef>
          <a:fontRef idx="minor">
            <a:schemeClr val="lt1"/>
          </a:fontRef>
        </p:style>
        <p:txBody>
          <a:bodyPr>
            <a:normAutofit fontScale="90000"/>
          </a:bodyPr>
          <a:lstStyle/>
          <a:p>
            <a:r>
              <a:rPr lang="en-US" sz="2700" dirty="0" smtClean="0"/>
              <a:t/>
            </a:r>
            <a:br>
              <a:rPr lang="en-US" sz="2700" dirty="0" smtClean="0"/>
            </a:br>
            <a:r>
              <a:rPr lang="en-US" sz="2700" dirty="0" smtClean="0"/>
              <a:t>NHỮNG ĐIỂM MỚI LUẬT PHÒNG, CHỐNG MA TÚY NĂM 2021</a:t>
            </a:r>
            <a:r>
              <a:rPr lang="en-US" dirty="0" smtClean="0"/>
              <a:t/>
            </a:r>
            <a:br>
              <a:rPr lang="en-US" dirty="0" smtClean="0"/>
            </a:br>
            <a:endParaRPr lang="en-US"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0"/>
            <a:lum/>
          </a:blip>
          <a:srcRect/>
          <a:stretch>
            <a:fillRect t="-50000" b="-28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p:txBody>
      </p:sp>
      <p:sp>
        <p:nvSpPr>
          <p:cNvPr id="4" name="Pentagon 3"/>
          <p:cNvSpPr/>
          <p:nvPr/>
        </p:nvSpPr>
        <p:spPr>
          <a:xfrm>
            <a:off x="0" y="0"/>
            <a:ext cx="9144000" cy="201930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tabLst>
                <a:tab pos="465138" algn="l"/>
              </a:tabLst>
            </a:pPr>
            <a:r>
              <a:rPr lang="en-US" dirty="0" smtClean="0"/>
              <a:t>	</a:t>
            </a:r>
            <a:r>
              <a:rPr lang="en-US" sz="2600" dirty="0" smtClean="0">
                <a:latin typeface="Times New Roman" pitchFamily="18" charset="0"/>
                <a:cs typeface="Times New Roman" pitchFamily="18" charset="0"/>
              </a:rPr>
              <a:t>1.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định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đã</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thể</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hiện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rõ</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điểm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về</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kiểm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soát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chặt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chẽ</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hoạt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động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có</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đến</a:t>
            </a:r>
            <a:r>
              <a:rPr lang="en-US" sz="2600" dirty="0" smtClean="0">
                <a:latin typeface="Times New Roman" pitchFamily="18" charset="0"/>
                <a:cs typeface="Times New Roman" pitchFamily="18" charset="0"/>
              </a:rPr>
              <a:t> ma </a:t>
            </a:r>
            <a:r>
              <a:rPr lang="en-US" sz="2600" dirty="0" err="1" smtClean="0">
                <a:latin typeface="Times New Roman" pitchFamily="18" charset="0"/>
                <a:cs typeface="Times New Roman" pitchFamily="18" charset="0"/>
              </a:rPr>
              <a:t>túy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tiền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chất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chương</a:t>
            </a:r>
            <a:r>
              <a:rPr lang="en-US" sz="2600" dirty="0" smtClean="0">
                <a:latin typeface="Times New Roman" pitchFamily="18" charset="0"/>
                <a:cs typeface="Times New Roman" pitchFamily="18" charset="0"/>
              </a:rPr>
              <a:t> III) </a:t>
            </a:r>
            <a:r>
              <a:rPr lang="en-US" sz="2600" dirty="0" err="1" smtClean="0">
                <a:latin typeface="Times New Roman" pitchFamily="18" charset="0"/>
                <a:cs typeface="Times New Roman" pitchFamily="18" charset="0"/>
              </a:rPr>
              <a:t>và</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quản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lý</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chặt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chẽ</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người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sử</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dụng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phép</a:t>
            </a:r>
            <a:r>
              <a:rPr lang="en-US" sz="2600" dirty="0" smtClean="0">
                <a:latin typeface="Times New Roman" pitchFamily="18" charset="0"/>
                <a:cs typeface="Times New Roman" pitchFamily="18" charset="0"/>
              </a:rPr>
              <a:t> ma </a:t>
            </a:r>
            <a:r>
              <a:rPr lang="en-US" sz="2600" dirty="0" err="1" smtClean="0">
                <a:latin typeface="Times New Roman" pitchFamily="18" charset="0"/>
                <a:cs typeface="Times New Roman" pitchFamily="18" charset="0"/>
              </a:rPr>
              <a:t>túy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ngay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từ</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lần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phát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hiện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đầu</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tiên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chương</a:t>
            </a:r>
            <a:r>
              <a:rPr lang="en-US" sz="2600" dirty="0" smtClean="0">
                <a:latin typeface="Times New Roman" pitchFamily="18" charset="0"/>
                <a:cs typeface="Times New Roman" pitchFamily="18" charset="0"/>
              </a:rPr>
              <a:t> IV).</a:t>
            </a:r>
            <a:endParaRPr lang="en-US" sz="2600" dirty="0">
              <a:latin typeface="Times New Roman" pitchFamily="18" charset="0"/>
              <a:cs typeface="Times New Roman" pitchFamily="18" charset="0"/>
            </a:endParaRPr>
          </a:p>
        </p:txBody>
      </p:sp>
      <p:sp>
        <p:nvSpPr>
          <p:cNvPr id="5" name="Pentagon 4"/>
          <p:cNvSpPr/>
          <p:nvPr/>
        </p:nvSpPr>
        <p:spPr>
          <a:xfrm>
            <a:off x="0" y="2038350"/>
            <a:ext cx="8915400" cy="220980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tabLst>
                <a:tab pos="465138" algn="l"/>
              </a:tabLst>
            </a:pPr>
            <a:r>
              <a:rPr lang="en-US" dirty="0" smtClean="0"/>
              <a:t>	</a:t>
            </a:r>
            <a:r>
              <a:rPr lang="en-US" sz="2600" dirty="0" smtClean="0">
                <a:latin typeface="Times New Roman" pitchFamily="18" charset="0"/>
                <a:cs typeface="Times New Roman" pitchFamily="18" charset="0"/>
              </a:rPr>
              <a:t>2.  </a:t>
            </a:r>
            <a:r>
              <a:rPr lang="en-US" sz="2600" dirty="0" err="1" smtClean="0">
                <a:latin typeface="Times New Roman" pitchFamily="18" charset="0"/>
                <a:cs typeface="Times New Roman" pitchFamily="18" charset="0"/>
              </a:rPr>
              <a:t>Quy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định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cụ</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thể</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trách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nhiệm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của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cơ</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tổ</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chức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nhân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gia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đình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cộng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đồng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trong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phòng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chống</a:t>
            </a:r>
            <a:r>
              <a:rPr lang="en-US" sz="2600" dirty="0" smtClean="0">
                <a:latin typeface="Times New Roman" pitchFamily="18" charset="0"/>
                <a:cs typeface="Times New Roman" pitchFamily="18" charset="0"/>
              </a:rPr>
              <a:t> ma </a:t>
            </a:r>
            <a:r>
              <a:rPr lang="en-US" sz="2600" dirty="0" err="1" smtClean="0">
                <a:latin typeface="Times New Roman" pitchFamily="18" charset="0"/>
                <a:cs typeface="Times New Roman" pitchFamily="18" charset="0"/>
              </a:rPr>
              <a:t>túy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Bổ</a:t>
            </a:r>
            <a:r>
              <a:rPr lang="en-US" sz="2600" dirty="0" smtClean="0">
                <a:latin typeface="Times New Roman" pitchFamily="18" charset="0"/>
                <a:cs typeface="Times New Roman" pitchFamily="18" charset="0"/>
              </a:rPr>
              <a:t> sung </a:t>
            </a:r>
            <a:r>
              <a:rPr lang="en-US" sz="2600" dirty="0" err="1" smtClean="0">
                <a:latin typeface="Times New Roman" pitchFamily="18" charset="0"/>
                <a:cs typeface="Times New Roman" pitchFamily="18" charset="0"/>
              </a:rPr>
              <a:t>quy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định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xác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định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rõ</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cơ</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chuyên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trách</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phòng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chống</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tội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phạm</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về</a:t>
            </a:r>
            <a:r>
              <a:rPr lang="en-US" sz="2600" dirty="0" smtClean="0">
                <a:latin typeface="Times New Roman" pitchFamily="18" charset="0"/>
                <a:cs typeface="Times New Roman" pitchFamily="18" charset="0"/>
              </a:rPr>
              <a:t> ma </a:t>
            </a:r>
            <a:r>
              <a:rPr lang="en-US" sz="2600" dirty="0" err="1" smtClean="0">
                <a:latin typeface="Times New Roman" pitchFamily="18" charset="0"/>
                <a:cs typeface="Times New Roman" pitchFamily="18" charset="0"/>
              </a:rPr>
              <a:t>túy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và</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nguyên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tắc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phối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hợp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giữa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các</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cơ</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quan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này</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tại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chương</a:t>
            </a:r>
            <a:r>
              <a:rPr lang="en-US" sz="2600" dirty="0" smtClean="0">
                <a:latin typeface="Times New Roman" pitchFamily="18" charset="0"/>
                <a:cs typeface="Times New Roman" pitchFamily="18" charset="0"/>
              </a:rPr>
              <a:t> II).</a:t>
            </a:r>
            <a:endParaRPr lang="en-US" sz="2600" dirty="0">
              <a:latin typeface="Times New Roman" pitchFamily="18" charset="0"/>
              <a:cs typeface="Times New Roman"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1000" b="-3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85850"/>
          </a:xfrm>
        </p:spPr>
        <p:txBody>
          <a:bodyPr>
            <a:normAutofit fontScale="90000"/>
          </a:bodyPr>
          <a:lstStyle/>
          <a:p>
            <a:pPr algn="l"/>
            <a:r>
              <a:rPr lang="en-US" dirty="0" smtClean="0"/>
              <a:t/>
            </a:r>
            <a:br>
              <a:rPr lang="en-US" dirty="0" smtClean="0"/>
            </a:br>
            <a:r>
              <a:rPr lang="en-US" dirty="0"/>
              <a:t/>
            </a:r>
            <a:br>
              <a:rPr lang="en-US" dirty="0"/>
            </a:br>
            <a:endParaRPr lang="en-US" dirty="0"/>
          </a:p>
        </p:txBody>
      </p:sp>
      <p:sp>
        <p:nvSpPr>
          <p:cNvPr id="4" name="Pentagon 3"/>
          <p:cNvSpPr/>
          <p:nvPr/>
        </p:nvSpPr>
        <p:spPr>
          <a:xfrm>
            <a:off x="0" y="0"/>
            <a:ext cx="9144000" cy="91440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tabLst>
                <a:tab pos="465138" algn="l"/>
              </a:tabLst>
            </a:pPr>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Bổ</a:t>
            </a:r>
            <a:r>
              <a:rPr lang="en-US" sz="2800" dirty="0" smtClean="0">
                <a:latin typeface="Times New Roman" pitchFamily="18" charset="0"/>
                <a:cs typeface="Times New Roman" pitchFamily="18" charset="0"/>
              </a:rPr>
              <a:t> sung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chất</a:t>
            </a:r>
            <a:r>
              <a:rPr lang="en-US" sz="2800" dirty="0" smtClean="0">
                <a:latin typeface="Times New Roman" pitchFamily="18" charset="0"/>
                <a:cs typeface="Times New Roman" pitchFamily="18" charset="0"/>
              </a:rPr>
              <a:t> ma </a:t>
            </a:r>
            <a:r>
              <a:rPr lang="en-US" sz="2800" dirty="0" err="1" smtClean="0">
                <a:latin typeface="Times New Roman" pitchFamily="18" charset="0"/>
                <a:cs typeface="Times New Roman" pitchFamily="18" charset="0"/>
              </a:rPr>
              <a:t>túy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nghiện</a:t>
            </a:r>
            <a:r>
              <a:rPr lang="en-US" sz="2800" dirty="0" smtClean="0">
                <a:latin typeface="Times New Roman" pitchFamily="18" charset="0"/>
                <a:cs typeface="Times New Roman" pitchFamily="18" charset="0"/>
              </a:rPr>
              <a:t> ma </a:t>
            </a:r>
            <a:r>
              <a:rPr lang="en-US" sz="2800" dirty="0" err="1" smtClean="0">
                <a:latin typeface="Times New Roman" pitchFamily="18" charset="0"/>
                <a:cs typeface="Times New Roman" pitchFamily="18" charset="0"/>
              </a:rPr>
              <a:t>túy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8" name="Rectangle 7"/>
          <p:cNvSpPr/>
          <p:nvPr/>
        </p:nvSpPr>
        <p:spPr>
          <a:xfrm>
            <a:off x="152400" y="1200150"/>
            <a:ext cx="8763000" cy="3170099"/>
          </a:xfrm>
          <a:prstGeom prst="rect">
            <a:avLst/>
          </a:prstGeom>
        </p:spPr>
        <p:txBody>
          <a:bodyPr wrap="square">
            <a:spAutoFit/>
          </a:bodyPr>
          <a:lstStyle/>
          <a:p>
            <a:pPr algn="just">
              <a:buFontTx/>
              <a:buChar char="-"/>
            </a:pP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sử</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dụng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phép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chất</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bị</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lập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danh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sách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và</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được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quản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theo</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dõi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hỗ</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trợ</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trong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hạn</a:t>
            </a:r>
            <a:r>
              <a:rPr lang="en-US" sz="2500" dirty="0" smtClean="0">
                <a:solidFill>
                  <a:schemeClr val="bg1"/>
                </a:solidFill>
                <a:latin typeface="Times New Roman" pitchFamily="18" charset="0"/>
                <a:cs typeface="Times New Roman" pitchFamily="18" charset="0"/>
              </a:rPr>
              <a:t> 01 </a:t>
            </a:r>
            <a:r>
              <a:rPr lang="en-US" sz="2500" dirty="0" err="1" smtClean="0">
                <a:solidFill>
                  <a:schemeClr val="bg1"/>
                </a:solidFill>
                <a:latin typeface="Times New Roman" pitchFamily="18" charset="0"/>
                <a:cs typeface="Times New Roman" pitchFamily="18" charset="0"/>
              </a:rPr>
              <a:t>năm</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bởi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Ủy</a:t>
            </a:r>
            <a:r>
              <a:rPr lang="en-US" sz="2500" dirty="0" smtClean="0">
                <a:solidFill>
                  <a:schemeClr val="bg1"/>
                </a:solidFill>
                <a:latin typeface="Times New Roman" pitchFamily="18" charset="0"/>
                <a:cs typeface="Times New Roman" pitchFamily="18" charset="0"/>
              </a:rPr>
              <a:t> ban </a:t>
            </a:r>
            <a:r>
              <a:rPr lang="en-US" sz="2500" dirty="0" err="1" smtClean="0">
                <a:solidFill>
                  <a:schemeClr val="bg1"/>
                </a:solidFill>
                <a:latin typeface="Times New Roman" pitchFamily="18" charset="0"/>
                <a:cs typeface="Times New Roman" pitchFamily="18" charset="0"/>
              </a:rPr>
              <a:t>nhân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dân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cấp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xã</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định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rõ</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việc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quản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sử</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dụng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phép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chất</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không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phải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là</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pháp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xử</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vi </a:t>
            </a:r>
            <a:r>
              <a:rPr lang="en-US" sz="2500" dirty="0" err="1" smtClean="0">
                <a:solidFill>
                  <a:schemeClr val="bg1"/>
                </a:solidFill>
                <a:latin typeface="Times New Roman" pitchFamily="18" charset="0"/>
                <a:cs typeface="Times New Roman" pitchFamily="18" charset="0"/>
              </a:rPr>
              <a:t>phạm</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chính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Điều</a:t>
            </a:r>
            <a:r>
              <a:rPr lang="en-US" sz="2500" dirty="0" smtClean="0">
                <a:solidFill>
                  <a:schemeClr val="bg1"/>
                </a:solidFill>
                <a:latin typeface="Times New Roman" pitchFamily="18" charset="0"/>
                <a:cs typeface="Times New Roman" pitchFamily="18" charset="0"/>
              </a:rPr>
              <a:t> 23).</a:t>
            </a:r>
          </a:p>
          <a:p>
            <a:pPr algn="just">
              <a:buFontTx/>
              <a:buChar char="-"/>
            </a:pP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hoàn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tự</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nguyện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bắt</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buộc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hoàn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điều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trị</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các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chất</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dạng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thuốc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bằng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thuốc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thay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thế</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phải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chịu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sự</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quản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sau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cư</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trú</a:t>
            </a:r>
            <a:r>
              <a:rPr lang="en-US" sz="2500" dirty="0" smtClean="0">
                <a:solidFill>
                  <a:schemeClr val="bg1"/>
                </a:solidFill>
                <a:latin typeface="Times New Roman" pitchFamily="18" charset="0"/>
                <a:cs typeface="Times New Roman" pitchFamily="18" charset="0"/>
              </a:rPr>
              <a:t>.</a:t>
            </a:r>
            <a:endParaRPr lang="en-US" sz="2500" dirty="0">
              <a:solidFill>
                <a:schemeClr val="bg1"/>
              </a:solidFill>
              <a:latin typeface="Times New Roman" pitchFamily="18" charset="0"/>
              <a:cs typeface="Times New Roman"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in)">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 calcmode="lin" valueType="num">
                                      <p:cBhvr>
                                        <p:cTn id="12" dur="1000" fill="hold"/>
                                        <p:tgtEl>
                                          <p:spTgt spid="8">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8">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43000"/>
          </a:stretch>
        </a:blipFill>
        <a:effectLst/>
      </p:bgPr>
    </p:bg>
    <p:spTree>
      <p:nvGrpSpPr>
        <p:cNvPr id="1" name=""/>
        <p:cNvGrpSpPr/>
        <p:nvPr/>
      </p:nvGrpSpPr>
      <p:grpSpPr>
        <a:xfrm>
          <a:off x="0" y="0"/>
          <a:ext cx="0" cy="0"/>
          <a:chOff x="0" y="0"/>
          <a:chExt cx="0" cy="0"/>
        </a:xfrm>
      </p:grpSpPr>
      <p:sp>
        <p:nvSpPr>
          <p:cNvPr id="4" name="Pentagon 3"/>
          <p:cNvSpPr/>
          <p:nvPr/>
        </p:nvSpPr>
        <p:spPr>
          <a:xfrm>
            <a:off x="0" y="0"/>
            <a:ext cx="9144000" cy="91440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tabLst>
                <a:tab pos="465138" algn="l"/>
              </a:tabLst>
            </a:pPr>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Bổ</a:t>
            </a:r>
            <a:r>
              <a:rPr lang="en-US" sz="2800" dirty="0" smtClean="0">
                <a:latin typeface="Times New Roman" pitchFamily="18" charset="0"/>
                <a:cs typeface="Times New Roman" pitchFamily="18" charset="0"/>
              </a:rPr>
              <a:t> sung </a:t>
            </a:r>
            <a:r>
              <a:rPr lang="en-US" sz="2800" dirty="0" err="1" smtClean="0">
                <a:latin typeface="Times New Roman" pitchFamily="18" charset="0"/>
                <a:cs typeface="Times New Roman" pitchFamily="18" charset="0"/>
              </a:rPr>
              <a:t>quy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phép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chất</a:t>
            </a:r>
            <a:r>
              <a:rPr lang="en-US" sz="2800" dirty="0" smtClean="0">
                <a:latin typeface="Times New Roman" pitchFamily="18" charset="0"/>
                <a:cs typeface="Times New Roman" pitchFamily="18" charset="0"/>
              </a:rPr>
              <a:t> ma </a:t>
            </a:r>
            <a:r>
              <a:rPr lang="en-US" sz="2800" dirty="0" err="1" smtClean="0">
                <a:latin typeface="Times New Roman" pitchFamily="18" charset="0"/>
                <a:cs typeface="Times New Roman" pitchFamily="18" charset="0"/>
              </a:rPr>
              <a:t>túy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nghiện</a:t>
            </a:r>
            <a:r>
              <a:rPr lang="en-US" sz="2800" dirty="0" smtClean="0">
                <a:latin typeface="Times New Roman" pitchFamily="18" charset="0"/>
                <a:cs typeface="Times New Roman" pitchFamily="18" charset="0"/>
              </a:rPr>
              <a:t> ma </a:t>
            </a:r>
            <a:r>
              <a:rPr lang="en-US" sz="2800" dirty="0" err="1" smtClean="0">
                <a:latin typeface="Times New Roman" pitchFamily="18" charset="0"/>
                <a:cs typeface="Times New Roman" pitchFamily="18" charset="0"/>
              </a:rPr>
              <a:t>túy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7" name="Rectangle 6"/>
          <p:cNvSpPr/>
          <p:nvPr/>
        </p:nvSpPr>
        <p:spPr>
          <a:xfrm>
            <a:off x="228600" y="1123950"/>
            <a:ext cx="8610600" cy="2785378"/>
          </a:xfrm>
          <a:prstGeom prst="rect">
            <a:avLst/>
          </a:prstGeom>
        </p:spPr>
        <p:txBody>
          <a:bodyPr wrap="square">
            <a:spAutoFit/>
          </a:bodyPr>
          <a:lstStyle/>
          <a:p>
            <a:pPr algn="just"/>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hoàn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tự</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nguyện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bắt</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buộc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hoàn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điều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trị</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các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chất</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dạng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thuốc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bằng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thuốc</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thay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thế</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phải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chịu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sự</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quản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sau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cư</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trú</a:t>
            </a:r>
            <a:r>
              <a:rPr lang="en-US" sz="2500" dirty="0" smtClean="0">
                <a:solidFill>
                  <a:schemeClr val="bg1"/>
                </a:solidFill>
                <a:latin typeface="Times New Roman" pitchFamily="18" charset="0"/>
                <a:cs typeface="Times New Roman" pitchFamily="18" charset="0"/>
              </a:rPr>
              <a:t>.</a:t>
            </a:r>
          </a:p>
          <a:p>
            <a:pPr algn="just"/>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Người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từ</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đủ</a:t>
            </a:r>
            <a:r>
              <a:rPr lang="en-US" sz="2500" dirty="0" smtClean="0">
                <a:solidFill>
                  <a:schemeClr val="bg1"/>
                </a:solidFill>
                <a:latin typeface="Times New Roman" pitchFamily="18" charset="0"/>
                <a:cs typeface="Times New Roman" pitchFamily="18" charset="0"/>
              </a:rPr>
              <a:t> 18 </a:t>
            </a:r>
            <a:r>
              <a:rPr lang="en-US" sz="2500" dirty="0" err="1" smtClean="0">
                <a:solidFill>
                  <a:schemeClr val="bg1"/>
                </a:solidFill>
                <a:latin typeface="Times New Roman" pitchFamily="18" charset="0"/>
                <a:cs typeface="Times New Roman" pitchFamily="18" charset="0"/>
              </a:rPr>
              <a:t>tuổi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trở</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lên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trong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thời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hạn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chịu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sự</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quản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sau</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ma </a:t>
            </a:r>
            <a:r>
              <a:rPr lang="en-US" sz="2500" dirty="0" err="1" smtClean="0">
                <a:solidFill>
                  <a:schemeClr val="bg1"/>
                </a:solidFill>
                <a:latin typeface="Times New Roman" pitchFamily="18" charset="0"/>
                <a:cs typeface="Times New Roman" pitchFamily="18" charset="0"/>
              </a:rPr>
              <a:t>túy</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mà</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tái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thì</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bị</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áp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dụng</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pháp</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xử</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lý</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hành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chính</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đưa</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vào</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cơ</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sở</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cai</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nghiện</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bắt</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buộc</a:t>
            </a:r>
            <a:r>
              <a:rPr lang="en-US" sz="2500" dirty="0" smtClean="0">
                <a:solidFill>
                  <a:schemeClr val="bg1"/>
                </a:solidFill>
                <a:latin typeface="Times New Roman" pitchFamily="18" charset="0"/>
                <a:cs typeface="Times New Roman" pitchFamily="18" charset="0"/>
              </a:rPr>
              <a:t>.</a:t>
            </a:r>
            <a:endParaRPr lang="en-US" sz="2500" dirty="0">
              <a:solidFill>
                <a:schemeClr val="bg1"/>
              </a:solidFill>
              <a:latin typeface="Times New Roman" pitchFamily="18" charset="0"/>
              <a:cs typeface="Times New Roman"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strips(downLeft)">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5000" b="-24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1047750"/>
            <a:ext cx="8991600" cy="232410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normAutofit/>
          </a:bodyPr>
          <a:lstStyle/>
          <a:p>
            <a:pPr algn="just"/>
            <a:r>
              <a:rPr lang="en-US" sz="2800" dirty="0" smtClean="0">
                <a:latin typeface="Times New Roman" pitchFamily="18" charset="0"/>
                <a:cs typeface="Times New Roman" pitchFamily="18" charset="0"/>
              </a:rPr>
              <a:t>4. </a:t>
            </a:r>
            <a:r>
              <a:rPr lang="en-US" sz="2800" dirty="0" err="1"/>
              <a:t>Bổ</a:t>
            </a:r>
            <a:r>
              <a:rPr lang="en-US" sz="2800" dirty="0"/>
              <a:t> sung </a:t>
            </a:r>
            <a:r>
              <a:rPr lang="en-US" sz="2800" dirty="0" err="1"/>
              <a:t>quy</a:t>
            </a:r>
            <a:r>
              <a:rPr lang="en-US" sz="2800" dirty="0"/>
              <a:t> </a:t>
            </a:r>
            <a:r>
              <a:rPr lang="en-US" sz="2800" dirty="0" err="1"/>
              <a:t>định</a:t>
            </a:r>
            <a:r>
              <a:rPr lang="en-US" sz="2800" dirty="0"/>
              <a:t> </a:t>
            </a:r>
            <a:r>
              <a:rPr lang="en-US" sz="2800" dirty="0" err="1"/>
              <a:t>các</a:t>
            </a:r>
            <a:r>
              <a:rPr lang="en-US" sz="2800" dirty="0"/>
              <a:t> </a:t>
            </a:r>
            <a:r>
              <a:rPr lang="en-US" sz="2800" dirty="0" err="1"/>
              <a:t>trường</a:t>
            </a:r>
            <a:r>
              <a:rPr lang="en-US" sz="2800" dirty="0"/>
              <a:t> </a:t>
            </a:r>
            <a:r>
              <a:rPr lang="en-US" sz="2800" dirty="0" err="1"/>
              <a:t>hợp</a:t>
            </a:r>
            <a:r>
              <a:rPr lang="en-US" sz="2800" dirty="0"/>
              <a:t> </a:t>
            </a:r>
            <a:r>
              <a:rPr lang="en-US" sz="2800" dirty="0" err="1"/>
              <a:t>phải</a:t>
            </a:r>
            <a:r>
              <a:rPr lang="en-US" sz="2800" dirty="0"/>
              <a:t> </a:t>
            </a:r>
            <a:r>
              <a:rPr lang="en-US" sz="2800" dirty="0" err="1"/>
              <a:t>xét</a:t>
            </a:r>
            <a:r>
              <a:rPr lang="en-US" sz="2800" dirty="0"/>
              <a:t> </a:t>
            </a:r>
            <a:r>
              <a:rPr lang="en-US" sz="2800" dirty="0" err="1"/>
              <a:t>nghiệm</a:t>
            </a:r>
            <a:r>
              <a:rPr lang="en-US" sz="2800" dirty="0"/>
              <a:t> </a:t>
            </a:r>
            <a:r>
              <a:rPr lang="en-US" sz="2800" dirty="0" err="1"/>
              <a:t>chất</a:t>
            </a:r>
            <a:r>
              <a:rPr lang="en-US" sz="2800" dirty="0"/>
              <a:t> ma </a:t>
            </a:r>
            <a:r>
              <a:rPr lang="en-US" sz="2800" dirty="0" err="1"/>
              <a:t>túy</a:t>
            </a:r>
            <a:r>
              <a:rPr lang="en-US" sz="2800" dirty="0"/>
              <a:t> </a:t>
            </a:r>
            <a:r>
              <a:rPr lang="en-US" sz="2800" dirty="0" err="1"/>
              <a:t>trong</a:t>
            </a:r>
            <a:r>
              <a:rPr lang="en-US" sz="2800" dirty="0"/>
              <a:t> </a:t>
            </a:r>
            <a:r>
              <a:rPr lang="en-US" sz="2800" dirty="0" err="1"/>
              <a:t>cơ</a:t>
            </a:r>
            <a:r>
              <a:rPr lang="en-US" sz="2800" dirty="0"/>
              <a:t> </a:t>
            </a:r>
            <a:r>
              <a:rPr lang="en-US" sz="2800" dirty="0" err="1"/>
              <a:t>thể</a:t>
            </a:r>
            <a:r>
              <a:rPr lang="en-US" sz="2800" dirty="0"/>
              <a:t> </a:t>
            </a:r>
            <a:r>
              <a:rPr lang="en-US" sz="2800" dirty="0" err="1"/>
              <a:t>và</a:t>
            </a:r>
            <a:r>
              <a:rPr lang="en-US" sz="2800" dirty="0"/>
              <a:t> </a:t>
            </a:r>
            <a:r>
              <a:rPr lang="en-US" sz="2800" dirty="0" err="1"/>
              <a:t>xác</a:t>
            </a:r>
            <a:r>
              <a:rPr lang="en-US" sz="2800" dirty="0"/>
              <a:t> </a:t>
            </a:r>
            <a:r>
              <a:rPr lang="en-US" sz="2800" dirty="0" err="1"/>
              <a:t>định</a:t>
            </a:r>
            <a:r>
              <a:rPr lang="en-US" sz="2800" dirty="0"/>
              <a:t> </a:t>
            </a:r>
            <a:r>
              <a:rPr lang="en-US" sz="2800" dirty="0" err="1"/>
              <a:t>tình</a:t>
            </a:r>
            <a:r>
              <a:rPr lang="en-US" sz="2800" dirty="0"/>
              <a:t> </a:t>
            </a:r>
            <a:r>
              <a:rPr lang="en-US" sz="2800" dirty="0" err="1"/>
              <a:t>trạng</a:t>
            </a:r>
            <a:r>
              <a:rPr lang="en-US" sz="2800" dirty="0"/>
              <a:t> </a:t>
            </a:r>
            <a:r>
              <a:rPr lang="en-US" sz="2800" dirty="0" err="1"/>
              <a:t>nghiện</a:t>
            </a:r>
            <a:r>
              <a:rPr lang="en-US" sz="2800" dirty="0"/>
              <a:t> ma </a:t>
            </a:r>
            <a:r>
              <a:rPr lang="en-US" sz="2800" dirty="0" err="1"/>
              <a:t>túy</a:t>
            </a:r>
            <a:r>
              <a:rPr lang="en-US" sz="2800" dirty="0"/>
              <a:t> </a:t>
            </a:r>
            <a:r>
              <a:rPr lang="en-US" sz="2800" dirty="0" err="1"/>
              <a:t>nhằm</a:t>
            </a:r>
            <a:r>
              <a:rPr lang="en-US" sz="2800" dirty="0"/>
              <a:t> </a:t>
            </a:r>
            <a:r>
              <a:rPr lang="en-US" sz="2800" dirty="0" err="1"/>
              <a:t>tạo</a:t>
            </a:r>
            <a:r>
              <a:rPr lang="en-US" sz="2800" dirty="0"/>
              <a:t> </a:t>
            </a:r>
            <a:r>
              <a:rPr lang="en-US" sz="2800" dirty="0" err="1"/>
              <a:t>điều</a:t>
            </a:r>
            <a:r>
              <a:rPr lang="en-US" sz="2800" dirty="0"/>
              <a:t> </a:t>
            </a:r>
            <a:r>
              <a:rPr lang="en-US" sz="2800" dirty="0" err="1"/>
              <a:t>kiện</a:t>
            </a:r>
            <a:r>
              <a:rPr lang="en-US" sz="2800" dirty="0"/>
              <a:t> </a:t>
            </a:r>
            <a:r>
              <a:rPr lang="en-US" sz="2800" dirty="0" err="1"/>
              <a:t>thuận</a:t>
            </a:r>
            <a:r>
              <a:rPr lang="en-US" sz="2800" dirty="0"/>
              <a:t> </a:t>
            </a:r>
            <a:r>
              <a:rPr lang="en-US" sz="2800" dirty="0" err="1"/>
              <a:t>lợi</a:t>
            </a:r>
            <a:r>
              <a:rPr lang="en-US" sz="2800" dirty="0"/>
              <a:t> </a:t>
            </a:r>
            <a:r>
              <a:rPr lang="en-US" sz="2800" dirty="0" err="1"/>
              <a:t>hơn</a:t>
            </a:r>
            <a:r>
              <a:rPr lang="en-US" sz="2800" dirty="0"/>
              <a:t> </a:t>
            </a:r>
            <a:r>
              <a:rPr lang="en-US" sz="2800" dirty="0" err="1"/>
              <a:t>cho</a:t>
            </a:r>
            <a:r>
              <a:rPr lang="en-US" sz="2800" dirty="0"/>
              <a:t> </a:t>
            </a:r>
            <a:r>
              <a:rPr lang="en-US" sz="2800" dirty="0" err="1"/>
              <a:t>công</a:t>
            </a:r>
            <a:r>
              <a:rPr lang="en-US" sz="2800" dirty="0"/>
              <a:t> </a:t>
            </a:r>
            <a:r>
              <a:rPr lang="en-US" sz="2800" dirty="0" err="1"/>
              <a:t>tác</a:t>
            </a:r>
            <a:r>
              <a:rPr lang="en-US" sz="2800" dirty="0"/>
              <a:t> </a:t>
            </a:r>
            <a:r>
              <a:rPr lang="en-US" sz="2800" dirty="0" err="1"/>
              <a:t>phân</a:t>
            </a:r>
            <a:r>
              <a:rPr lang="en-US" sz="2800" dirty="0"/>
              <a:t> </a:t>
            </a:r>
            <a:r>
              <a:rPr lang="en-US" sz="2800" dirty="0" err="1"/>
              <a:t>loại</a:t>
            </a:r>
            <a:r>
              <a:rPr lang="en-US" sz="2800" dirty="0"/>
              <a:t>, </a:t>
            </a:r>
            <a:r>
              <a:rPr lang="en-US" sz="2800" dirty="0" err="1"/>
              <a:t>quản</a:t>
            </a:r>
            <a:r>
              <a:rPr lang="en-US" sz="2800" dirty="0"/>
              <a:t> </a:t>
            </a:r>
            <a:r>
              <a:rPr lang="en-US" sz="2800" dirty="0" err="1"/>
              <a:t>lý</a:t>
            </a:r>
            <a:r>
              <a:rPr lang="en-US" sz="2800" dirty="0"/>
              <a:t> </a:t>
            </a:r>
            <a:r>
              <a:rPr lang="en-US" sz="2800" dirty="0" err="1"/>
              <a:t>đối</a:t>
            </a:r>
            <a:r>
              <a:rPr lang="en-US" sz="2800" dirty="0"/>
              <a:t> </a:t>
            </a:r>
            <a:r>
              <a:rPr lang="en-US" sz="2800" dirty="0" err="1"/>
              <a:t>tượng</a:t>
            </a:r>
            <a:r>
              <a:rPr lang="en-US" sz="2800" dirty="0"/>
              <a:t> </a:t>
            </a:r>
            <a:r>
              <a:rPr lang="en-US" sz="2800" dirty="0" err="1"/>
              <a:t>và</a:t>
            </a:r>
            <a:r>
              <a:rPr lang="en-US" sz="2800" dirty="0"/>
              <a:t> </a:t>
            </a:r>
            <a:r>
              <a:rPr lang="en-US" sz="2800" dirty="0" err="1"/>
              <a:t>việc</a:t>
            </a:r>
            <a:r>
              <a:rPr lang="en-US" sz="2800" dirty="0"/>
              <a:t> </a:t>
            </a:r>
            <a:r>
              <a:rPr lang="en-US" sz="2800" dirty="0" err="1"/>
              <a:t>áp</a:t>
            </a:r>
            <a:r>
              <a:rPr lang="en-US" sz="2800" dirty="0"/>
              <a:t> </a:t>
            </a:r>
            <a:r>
              <a:rPr lang="en-US" sz="2800" dirty="0" err="1"/>
              <a:t>dụng</a:t>
            </a:r>
            <a:r>
              <a:rPr lang="en-US" sz="2800" dirty="0"/>
              <a:t> </a:t>
            </a:r>
            <a:r>
              <a:rPr lang="en-US" sz="2800" dirty="0" err="1"/>
              <a:t>các</a:t>
            </a:r>
            <a:r>
              <a:rPr lang="en-US" sz="2800" dirty="0"/>
              <a:t> </a:t>
            </a:r>
            <a:r>
              <a:rPr lang="en-US" sz="2800" dirty="0" err="1"/>
              <a:t>biện</a:t>
            </a:r>
            <a:r>
              <a:rPr lang="en-US" sz="2800" dirty="0"/>
              <a:t> </a:t>
            </a:r>
            <a:r>
              <a:rPr lang="en-US" sz="2800" dirty="0" err="1"/>
              <a:t>pháp</a:t>
            </a:r>
            <a:r>
              <a:rPr lang="en-US" sz="2800" dirty="0"/>
              <a:t> </a:t>
            </a:r>
            <a:r>
              <a:rPr lang="en-US" sz="2800" dirty="0" err="1"/>
              <a:t>quản</a:t>
            </a:r>
            <a:r>
              <a:rPr lang="en-US" sz="2800" dirty="0"/>
              <a:t> </a:t>
            </a:r>
            <a:r>
              <a:rPr lang="en-US" sz="2800" dirty="0" err="1"/>
              <a:t>lý</a:t>
            </a:r>
            <a:r>
              <a:rPr lang="en-US" sz="2800" dirty="0"/>
              <a:t>, </a:t>
            </a:r>
            <a:r>
              <a:rPr lang="en-US" sz="2800" dirty="0" err="1"/>
              <a:t>cai</a:t>
            </a:r>
            <a:r>
              <a:rPr lang="en-US" sz="2800" dirty="0"/>
              <a:t> </a:t>
            </a:r>
            <a:r>
              <a:rPr lang="en-US" sz="2800" dirty="0" err="1"/>
              <a:t>nghiện</a:t>
            </a:r>
            <a:r>
              <a:rPr lang="en-US" sz="2800" dirty="0"/>
              <a:t> </a:t>
            </a:r>
            <a:r>
              <a:rPr lang="en-US" sz="2800" dirty="0" err="1"/>
              <a:t>phù</a:t>
            </a:r>
            <a:r>
              <a:rPr lang="en-US" sz="2800" dirty="0"/>
              <a:t> </a:t>
            </a:r>
            <a:r>
              <a:rPr lang="en-US" sz="2800" dirty="0" err="1"/>
              <a:t>hợp</a:t>
            </a:r>
            <a:r>
              <a:rPr lang="en-US" sz="2800" dirty="0"/>
              <a:t>.</a:t>
            </a: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1" nodeType="clickEffect">
                                  <p:stCondLst>
                                    <p:cond delay="0"/>
                                  </p:stCondLst>
                                  <p:iterate type="lt">
                                    <p:tmPct val="0"/>
                                  </p:iterate>
                                  <p:childTnLst>
                                    <p:anim calcmode="discrete" valueType="str">
                                      <p:cBhvr>
                                        <p:cTn id="6" dur="3000" fill="hold"/>
                                        <p:tgtEl>
                                          <p:spTgt spid="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8382000" cy="51435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normAutofit fontScale="90000"/>
          </a:bodyPr>
          <a:lstStyle/>
          <a:p>
            <a:pPr algn="just"/>
            <a:r>
              <a:rPr lang="en-US" sz="2800" dirty="0" smtClean="0"/>
              <a:t>5. </a:t>
            </a:r>
            <a:r>
              <a:rPr lang="en-US" sz="2800" dirty="0" err="1" smtClean="0"/>
              <a:t>Đối</a:t>
            </a:r>
            <a:r>
              <a:rPr lang="en-US" sz="2800" dirty="0" smtClean="0"/>
              <a:t> </a:t>
            </a:r>
            <a:r>
              <a:rPr lang="en-US" sz="2800" dirty="0" err="1"/>
              <a:t>với</a:t>
            </a:r>
            <a:r>
              <a:rPr lang="en-US" sz="2800" dirty="0"/>
              <a:t> </a:t>
            </a:r>
            <a:r>
              <a:rPr lang="en-US" sz="2800" dirty="0" err="1"/>
              <a:t>cai</a:t>
            </a:r>
            <a:r>
              <a:rPr lang="en-US" sz="2800" dirty="0"/>
              <a:t> </a:t>
            </a:r>
            <a:r>
              <a:rPr lang="en-US" sz="2800" dirty="0" err="1"/>
              <a:t>nghiện</a:t>
            </a:r>
            <a:r>
              <a:rPr lang="en-US" sz="2800" dirty="0"/>
              <a:t> ma </a:t>
            </a:r>
            <a:r>
              <a:rPr lang="en-US" sz="2800" dirty="0" err="1"/>
              <a:t>túy</a:t>
            </a:r>
            <a:endParaRPr lang="en-US" sz="2800" dirty="0"/>
          </a:p>
        </p:txBody>
      </p:sp>
      <p:sp>
        <p:nvSpPr>
          <p:cNvPr id="7" name="Rectangle 6"/>
          <p:cNvSpPr/>
          <p:nvPr/>
        </p:nvSpPr>
        <p:spPr>
          <a:xfrm>
            <a:off x="609600" y="742950"/>
            <a:ext cx="8001000" cy="3724096"/>
          </a:xfrm>
          <a:prstGeom prst="rect">
            <a:avLst/>
          </a:prstGeom>
        </p:spPr>
        <p:txBody>
          <a:bodyPr wrap="square">
            <a:spAutoFit/>
          </a:bodyPr>
          <a:lstStyle/>
          <a:p>
            <a:pPr algn="just"/>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Bổ</a:t>
            </a:r>
            <a:r>
              <a:rPr lang="en-US" sz="2500" dirty="0" smtClean="0">
                <a:solidFill>
                  <a:srgbClr val="7030A0"/>
                </a:solidFill>
                <a:latin typeface="Times New Roman" pitchFamily="18" charset="0"/>
                <a:cs typeface="Times New Roman" pitchFamily="18" charset="0"/>
              </a:rPr>
              <a:t> sung </a:t>
            </a:r>
            <a:r>
              <a:rPr lang="en-US" sz="2500" dirty="0" err="1" smtClean="0">
                <a:solidFill>
                  <a:srgbClr val="7030A0"/>
                </a:solidFill>
                <a:latin typeface="Times New Roman" pitchFamily="18" charset="0"/>
                <a:cs typeface="Times New Roman" pitchFamily="18" charset="0"/>
              </a:rPr>
              <a:t>quy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định</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cho</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phép</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người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lần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đầu</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được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xác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định</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là</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có</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quyền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lựa</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chọn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biện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pháp</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cai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phù</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hợp</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hoặc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cai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tự</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nguyện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hoặc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điều</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trị</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chất</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dạng</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thuốc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phiện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bằng</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thuốc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thay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thế</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Điều</a:t>
            </a:r>
            <a:r>
              <a:rPr lang="en-US" sz="2500" dirty="0" smtClean="0">
                <a:solidFill>
                  <a:srgbClr val="7030A0"/>
                </a:solidFill>
                <a:latin typeface="Times New Roman" pitchFamily="18" charset="0"/>
                <a:cs typeface="Times New Roman" pitchFamily="18" charset="0"/>
              </a:rPr>
              <a:t> 27).</a:t>
            </a:r>
          </a:p>
          <a:p>
            <a:pPr algn="just"/>
            <a:r>
              <a:rPr lang="en-US" sz="2500" dirty="0" smtClean="0">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Bổ</a:t>
            </a:r>
            <a:r>
              <a:rPr lang="en-US" sz="2500" dirty="0" smtClean="0">
                <a:solidFill>
                  <a:srgbClr val="7030A0"/>
                </a:solidFill>
                <a:latin typeface="Times New Roman" pitchFamily="18" charset="0"/>
                <a:cs typeface="Times New Roman" pitchFamily="18" charset="0"/>
              </a:rPr>
              <a:t> sung </a:t>
            </a:r>
            <a:r>
              <a:rPr lang="en-US" sz="2500" dirty="0" err="1" smtClean="0">
                <a:solidFill>
                  <a:srgbClr val="7030A0"/>
                </a:solidFill>
                <a:latin typeface="Times New Roman" pitchFamily="18" charset="0"/>
                <a:cs typeface="Times New Roman" pitchFamily="18" charset="0"/>
              </a:rPr>
              <a:t>quy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định</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nhằm</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linh</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hoạt</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hơn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khi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lựa</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chọn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biện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pháp</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cai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có</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thể</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thực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hiện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tại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cơ</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sở</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cai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công</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lập</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hoặc</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tại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cơ</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sở</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cai</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nghiện</a:t>
            </a:r>
            <a:r>
              <a:rPr lang="en-US" sz="2500" dirty="0" smtClean="0">
                <a:solidFill>
                  <a:srgbClr val="7030A0"/>
                </a:solidFill>
                <a:latin typeface="Times New Roman" pitchFamily="18" charset="0"/>
                <a:cs typeface="Times New Roman" pitchFamily="18" charset="0"/>
              </a:rPr>
              <a:t> ma </a:t>
            </a:r>
            <a:r>
              <a:rPr lang="en-US" sz="2500" dirty="0" err="1" smtClean="0">
                <a:solidFill>
                  <a:srgbClr val="7030A0"/>
                </a:solidFill>
                <a:latin typeface="Times New Roman" pitchFamily="18" charset="0"/>
                <a:cs typeface="Times New Roman" pitchFamily="18" charset="0"/>
              </a:rPr>
              <a:t>túy</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tự</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nguyện</a:t>
            </a:r>
            <a:r>
              <a:rPr lang="en-US" sz="2500" dirty="0" smtClean="0">
                <a:solidFill>
                  <a:srgbClr val="7030A0"/>
                </a:solidFill>
                <a:latin typeface="Times New Roman" pitchFamily="18" charset="0"/>
                <a:cs typeface="Times New Roman" pitchFamily="18" charset="0"/>
              </a:rPr>
              <a:t> (</a:t>
            </a:r>
            <a:r>
              <a:rPr lang="en-US" sz="2500" dirty="0" err="1" smtClean="0">
                <a:solidFill>
                  <a:srgbClr val="7030A0"/>
                </a:solidFill>
                <a:latin typeface="Times New Roman" pitchFamily="18" charset="0"/>
                <a:cs typeface="Times New Roman" pitchFamily="18" charset="0"/>
              </a:rPr>
              <a:t>Điều</a:t>
            </a:r>
            <a:r>
              <a:rPr lang="en-US" sz="2500" dirty="0" smtClean="0">
                <a:solidFill>
                  <a:srgbClr val="7030A0"/>
                </a:solidFill>
                <a:latin typeface="Times New Roman" pitchFamily="18" charset="0"/>
                <a:cs typeface="Times New Roman" pitchFamily="18" charset="0"/>
              </a:rPr>
              <a:t> 31, 35).</a:t>
            </a:r>
          </a:p>
          <a:p>
            <a:pPr algn="just"/>
            <a:r>
              <a:rPr lang="en-US" dirty="0" smtClean="0">
                <a:solidFill>
                  <a:srgbClr val="7030A0"/>
                </a:solidFill>
                <a:latin typeface="Times New Roman" pitchFamily="18" charset="0"/>
                <a:cs typeface="Times New Roman" pitchFamily="18" charset="0"/>
              </a:rPr>
              <a:t/>
            </a:r>
            <a:br>
              <a:rPr lang="en-US" dirty="0" smtClean="0">
                <a:solidFill>
                  <a:srgbClr val="7030A0"/>
                </a:solidFill>
                <a:latin typeface="Times New Roman" pitchFamily="18" charset="0"/>
                <a:cs typeface="Times New Roman" pitchFamily="18" charset="0"/>
              </a:rPr>
            </a:br>
            <a:endParaRPr lang="en-US"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382000" cy="628650"/>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normAutofit/>
          </a:bodyPr>
          <a:lstStyle/>
          <a:p>
            <a:pPr algn="just"/>
            <a:r>
              <a:rPr lang="en-US" sz="2800" dirty="0" smtClean="0"/>
              <a:t>5. </a:t>
            </a:r>
            <a:r>
              <a:rPr lang="en-US" sz="2800" dirty="0" err="1" smtClean="0"/>
              <a:t>Đối</a:t>
            </a:r>
            <a:r>
              <a:rPr lang="en-US" sz="2800" dirty="0" smtClean="0"/>
              <a:t> </a:t>
            </a:r>
            <a:r>
              <a:rPr lang="en-US" sz="2800" dirty="0" err="1"/>
              <a:t>với</a:t>
            </a:r>
            <a:r>
              <a:rPr lang="en-US" sz="2800" dirty="0"/>
              <a:t> </a:t>
            </a:r>
            <a:r>
              <a:rPr lang="en-US" sz="2800" dirty="0" err="1"/>
              <a:t>cai</a:t>
            </a:r>
            <a:r>
              <a:rPr lang="en-US" sz="2800" dirty="0"/>
              <a:t> </a:t>
            </a:r>
            <a:r>
              <a:rPr lang="en-US" sz="2800" dirty="0" err="1"/>
              <a:t>nghiện</a:t>
            </a:r>
            <a:r>
              <a:rPr lang="en-US" sz="2800" dirty="0"/>
              <a:t> ma </a:t>
            </a:r>
            <a:r>
              <a:rPr lang="en-US" sz="2800" dirty="0" err="1"/>
              <a:t>túy</a:t>
            </a:r>
            <a:endParaRPr lang="en-US" sz="2800" dirty="0"/>
          </a:p>
        </p:txBody>
      </p:sp>
      <p:sp>
        <p:nvSpPr>
          <p:cNvPr id="10" name="Content Placeholder 9"/>
          <p:cNvSpPr>
            <a:spLocks noGrp="1"/>
          </p:cNvSpPr>
          <p:nvPr>
            <p:ph idx="1"/>
          </p:nvPr>
        </p:nvSpPr>
        <p:spPr>
          <a:xfrm>
            <a:off x="381000" y="895350"/>
            <a:ext cx="8229600" cy="3657600"/>
          </a:xfrm>
        </p:spPr>
        <p:txBody>
          <a:bodyPr>
            <a:normAutofit fontScale="70000" lnSpcReduction="20000"/>
          </a:bodyPr>
          <a:lstStyle/>
          <a:p>
            <a:pPr marL="0" indent="0" algn="just">
              <a:buNone/>
            </a:pP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Bổ</a:t>
            </a:r>
            <a:r>
              <a:rPr lang="en-US" dirty="0" smtClean="0">
                <a:solidFill>
                  <a:srgbClr val="7030A0"/>
                </a:solidFill>
                <a:latin typeface="Times New Roman" pitchFamily="18" charset="0"/>
                <a:cs typeface="Times New Roman" pitchFamily="18" charset="0"/>
              </a:rPr>
              <a:t> sung </a:t>
            </a:r>
            <a:r>
              <a:rPr lang="en-US" dirty="0" err="1" smtClean="0">
                <a:solidFill>
                  <a:srgbClr val="7030A0"/>
                </a:solidFill>
                <a:latin typeface="Times New Roman" pitchFamily="18" charset="0"/>
                <a:cs typeface="Times New Roman" pitchFamily="18" charset="0"/>
              </a:rPr>
              <a:t>các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định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nhằm</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nâng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cao</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tính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khả</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thi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hiệu</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quả</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các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biện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pháp</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thông</a:t>
            </a:r>
            <a:r>
              <a:rPr lang="en-US" dirty="0" smtClean="0">
                <a:solidFill>
                  <a:srgbClr val="7030A0"/>
                </a:solidFill>
                <a:latin typeface="Times New Roman" pitchFamily="18" charset="0"/>
                <a:cs typeface="Times New Roman" pitchFamily="18" charset="0"/>
              </a:rPr>
              <a:t> qua </a:t>
            </a:r>
            <a:r>
              <a:rPr lang="en-US" dirty="0" err="1" smtClean="0">
                <a:solidFill>
                  <a:srgbClr val="7030A0"/>
                </a:solidFill>
                <a:latin typeface="Times New Roman" pitchFamily="18" charset="0"/>
                <a:cs typeface="Times New Roman" pitchFamily="18" charset="0"/>
              </a:rPr>
              <a:t>việc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định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rõ</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các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giai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đoạn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trình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Điều</a:t>
            </a:r>
            <a:r>
              <a:rPr lang="en-US" dirty="0" smtClean="0">
                <a:solidFill>
                  <a:srgbClr val="7030A0"/>
                </a:solidFill>
                <a:latin typeface="Times New Roman" pitchFamily="18" charset="0"/>
                <a:cs typeface="Times New Roman" pitchFamily="18" charset="0"/>
              </a:rPr>
              <a:t> 29); </a:t>
            </a:r>
            <a:r>
              <a:rPr lang="en-US" dirty="0" err="1" smtClean="0">
                <a:solidFill>
                  <a:srgbClr val="7030A0"/>
                </a:solidFill>
                <a:latin typeface="Times New Roman" pitchFamily="18" charset="0"/>
                <a:cs typeface="Times New Roman" pitchFamily="18" charset="0"/>
              </a:rPr>
              <a:t>quyền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và</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trách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nhiệm</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cơ</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sở</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tổ</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chức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cá</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nhân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cung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cấp</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dịch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vụ</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tự</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nguyện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tại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gia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đình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và</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cộng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đồng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Điều</a:t>
            </a:r>
            <a:r>
              <a:rPr lang="en-US" dirty="0" smtClean="0">
                <a:solidFill>
                  <a:srgbClr val="7030A0"/>
                </a:solidFill>
                <a:latin typeface="Times New Roman" pitchFamily="18" charset="0"/>
                <a:cs typeface="Times New Roman" pitchFamily="18" charset="0"/>
              </a:rPr>
              <a:t> 35, 36) </a:t>
            </a:r>
            <a:r>
              <a:rPr lang="en-US" dirty="0" err="1" smtClean="0">
                <a:solidFill>
                  <a:srgbClr val="7030A0"/>
                </a:solidFill>
                <a:latin typeface="Times New Roman" pitchFamily="18" charset="0"/>
                <a:cs typeface="Times New Roman" pitchFamily="18" charset="0"/>
              </a:rPr>
              <a:t>và</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chính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sách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Nhà</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nước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hỗ</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trợ</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kinh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phí</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tự</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nguyện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khoản</a:t>
            </a:r>
            <a:r>
              <a:rPr lang="en-US" dirty="0" smtClean="0">
                <a:solidFill>
                  <a:srgbClr val="7030A0"/>
                </a:solidFill>
                <a:latin typeface="Times New Roman" pitchFamily="18" charset="0"/>
                <a:cs typeface="Times New Roman" pitchFamily="18" charset="0"/>
              </a:rPr>
              <a:t> 3 </a:t>
            </a:r>
            <a:r>
              <a:rPr lang="en-US" dirty="0" err="1" smtClean="0">
                <a:solidFill>
                  <a:srgbClr val="7030A0"/>
                </a:solidFill>
                <a:latin typeface="Times New Roman" pitchFamily="18" charset="0"/>
                <a:cs typeface="Times New Roman" pitchFamily="18" charset="0"/>
              </a:rPr>
              <a:t>Điều</a:t>
            </a:r>
            <a:r>
              <a:rPr lang="en-US" dirty="0" smtClean="0">
                <a:solidFill>
                  <a:srgbClr val="7030A0"/>
                </a:solidFill>
                <a:latin typeface="Times New Roman" pitchFamily="18" charset="0"/>
                <a:cs typeface="Times New Roman" pitchFamily="18" charset="0"/>
              </a:rPr>
              <a:t> 30).</a:t>
            </a:r>
          </a:p>
          <a:p>
            <a:pPr marL="0" indent="0" algn="just">
              <a:buNone/>
            </a:pP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định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cho</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phép</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cơ</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sở</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tổ</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chức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cá</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nhân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đủ</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điều</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kiện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theo</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quy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định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Luật</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này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được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cung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cấp</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dịch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vụ</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cai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nghiện</a:t>
            </a:r>
            <a:r>
              <a:rPr lang="en-US" dirty="0" smtClean="0">
                <a:solidFill>
                  <a:srgbClr val="7030A0"/>
                </a:solidFill>
                <a:latin typeface="Times New Roman" pitchFamily="18" charset="0"/>
                <a:cs typeface="Times New Roman" pitchFamily="18" charset="0"/>
              </a:rPr>
              <a:t> ma </a:t>
            </a:r>
            <a:r>
              <a:rPr lang="en-US" dirty="0" err="1" smtClean="0">
                <a:solidFill>
                  <a:srgbClr val="7030A0"/>
                </a:solidFill>
                <a:latin typeface="Times New Roman" pitchFamily="18" charset="0"/>
                <a:cs typeface="Times New Roman" pitchFamily="18" charset="0"/>
              </a:rPr>
              <a:t>túy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tự</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nguyện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tại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gia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đình</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cộng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đồng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nhằm</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góp</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phần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hỗ</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trợ</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khắc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phục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hạn</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chế</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của</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công</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tác</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này</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thời</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gian</a:t>
            </a:r>
            <a:r>
              <a:rPr lang="en-US" dirty="0" smtClean="0">
                <a:solidFill>
                  <a:srgbClr val="7030A0"/>
                </a:solidFill>
                <a:latin typeface="Times New Roman" pitchFamily="18" charset="0"/>
                <a:cs typeface="Times New Roman" pitchFamily="18" charset="0"/>
              </a:rPr>
              <a:t> qua (</a:t>
            </a:r>
            <a:r>
              <a:rPr lang="en-US" dirty="0" err="1" smtClean="0">
                <a:solidFill>
                  <a:srgbClr val="7030A0"/>
                </a:solidFill>
                <a:latin typeface="Times New Roman" pitchFamily="18" charset="0"/>
                <a:cs typeface="Times New Roman" pitchFamily="18" charset="0"/>
              </a:rPr>
              <a:t>khoản</a:t>
            </a:r>
            <a:r>
              <a:rPr lang="en-US" dirty="0" smtClean="0">
                <a:solidFill>
                  <a:srgbClr val="7030A0"/>
                </a:solidFill>
                <a:latin typeface="Times New Roman" pitchFamily="18" charset="0"/>
                <a:cs typeface="Times New Roman" pitchFamily="18" charset="0"/>
              </a:rPr>
              <a:t> 7 </a:t>
            </a:r>
            <a:r>
              <a:rPr lang="en-US" dirty="0" err="1" smtClean="0">
                <a:solidFill>
                  <a:srgbClr val="7030A0"/>
                </a:solidFill>
                <a:latin typeface="Times New Roman" pitchFamily="18" charset="0"/>
                <a:cs typeface="Times New Roman" pitchFamily="18" charset="0"/>
              </a:rPr>
              <a:t>Điều</a:t>
            </a:r>
            <a:r>
              <a:rPr lang="en-US" dirty="0" smtClean="0">
                <a:solidFill>
                  <a:srgbClr val="7030A0"/>
                </a:solidFill>
                <a:latin typeface="Times New Roman" pitchFamily="18" charset="0"/>
                <a:cs typeface="Times New Roman" pitchFamily="18" charset="0"/>
              </a:rPr>
              <a:t> 30).</a:t>
            </a:r>
          </a:p>
          <a:p>
            <a:pPr algn="just"/>
            <a:endParaRPr lang="en-US"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amond(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arn(inHorizontal)">
                                      <p:cBhvr>
                                        <p:cTn id="12"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742</Words>
  <Application>Microsoft Office PowerPoint</Application>
  <PresentationFormat>On-screen Show (16:9)</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ỦY BAN NHÂN DÂN HUYỆN BÌNH CHÁNH TRƯỜNG TIỂU HỌC LẠI HÙNG CƯỜNG</vt:lpstr>
      <vt:lpstr>Slide 2</vt:lpstr>
      <vt:lpstr> NHỮNG ĐIỂM MỚI LUẬT PHÒNG, CHỐNG MA TÚY NĂM 2021 </vt:lpstr>
      <vt:lpstr>Slide 4</vt:lpstr>
      <vt:lpstr>  </vt:lpstr>
      <vt:lpstr>Slide 6</vt:lpstr>
      <vt:lpstr>4. Bổ sung quy định các trường hợp phải xét nghiệm chất ma túy trong cơ thể và xác định tình trạng nghiện ma túy nhằm tạo điều kiện thuận lợi hơn cho công tác phân loại, quản lý đối tượng và việc áp dụng các biện pháp quản lý, cai nghiện phù hợp.</vt:lpstr>
      <vt:lpstr>5. Đối với cai nghiện ma túy</vt:lpstr>
      <vt:lpstr>5. Đối với cai nghiện ma túy</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ỦY BAN NHÂN DÂN HUYỆN BÌNH CHÁNH TRƯỜNG TIỂU HỌC LẠI HÙNG CƯỜNG</dc:title>
  <dc:creator>Administrator</dc:creator>
  <cp:lastModifiedBy>dtt</cp:lastModifiedBy>
  <cp:revision>26</cp:revision>
  <dcterms:created xsi:type="dcterms:W3CDTF">2021-06-15T08:24:14Z</dcterms:created>
  <dcterms:modified xsi:type="dcterms:W3CDTF">2021-06-17T04:11:52Z</dcterms:modified>
</cp:coreProperties>
</file>