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257" r:id="rId3"/>
    <p:sldId id="258" r:id="rId4"/>
    <p:sldId id="263" r:id="rId5"/>
    <p:sldId id="259" r:id="rId6"/>
    <p:sldId id="264" r:id="rId7"/>
    <p:sldId id="260" r:id="rId8"/>
    <p:sldId id="261" r:id="rId9"/>
    <p:sldId id="266" r:id="rId10"/>
    <p:sldId id="262" r:id="rId11"/>
    <p:sldId id="26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1670877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150275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071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279601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73549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963497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140049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2310117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371647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22207E-0E23-4BB4-A1EB-5147D624A1E6}" type="datetimeFigureOut">
              <a:rPr lang="vi-VN" smtClean="0"/>
              <a:t>22/09/2023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275531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D22207E-0E23-4BB4-A1EB-5147D624A1E6}" type="datetimeFigureOut">
              <a:rPr lang="vi-VN" smtClean="0"/>
              <a:t>22/09/2023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3043457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D22207E-0E23-4BB4-A1EB-5147D624A1E6}" type="datetimeFigureOut">
              <a:rPr lang="vi-VN" smtClean="0"/>
              <a:t>22/09/2023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92094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D22207E-0E23-4BB4-A1EB-5147D624A1E6}" type="datetimeFigureOut">
              <a:rPr lang="vi-VN" smtClean="0"/>
              <a:t>22/09/2023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293960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2207E-0E23-4BB4-A1EB-5147D624A1E6}" type="datetimeFigureOut">
              <a:rPr lang="vi-VN" smtClean="0"/>
              <a:t>22/09/2023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20938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22207E-0E23-4BB4-A1EB-5147D624A1E6}" type="datetimeFigureOut">
              <a:rPr lang="vi-VN" smtClean="0"/>
              <a:t>22/09/2023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1569919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22207E-0E23-4BB4-A1EB-5147D624A1E6}" type="datetimeFigureOut">
              <a:rPr lang="vi-VN" smtClean="0"/>
              <a:t>22/09/2023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EC7A31A-4153-4A20-A1F8-9BEA985F8C66}" type="slidenum">
              <a:rPr lang="vi-VN" smtClean="0"/>
              <a:t>‹#›</a:t>
            </a:fld>
            <a:endParaRPr lang="vi-VN"/>
          </a:p>
        </p:txBody>
      </p:sp>
    </p:spTree>
    <p:extLst>
      <p:ext uri="{BB962C8B-B14F-4D97-AF65-F5344CB8AC3E}">
        <p14:creationId xmlns:p14="http://schemas.microsoft.com/office/powerpoint/2010/main" val="1086847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22207E-0E23-4BB4-A1EB-5147D624A1E6}" type="datetimeFigureOut">
              <a:rPr lang="vi-VN" smtClean="0"/>
              <a:t>22/09/2023</a:t>
            </a:fld>
            <a:endParaRPr lang="vi-V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EC7A31A-4153-4A20-A1F8-9BEA985F8C66}" type="slidenum">
              <a:rPr lang="vi-VN" smtClean="0"/>
              <a:t>‹#›</a:t>
            </a:fld>
            <a:endParaRPr lang="vi-VN"/>
          </a:p>
        </p:txBody>
      </p:sp>
    </p:spTree>
    <p:extLst>
      <p:ext uri="{BB962C8B-B14F-4D97-AF65-F5344CB8AC3E}">
        <p14:creationId xmlns:p14="http://schemas.microsoft.com/office/powerpoint/2010/main" val="13987869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1219" y="383003"/>
            <a:ext cx="7766936" cy="721217"/>
          </a:xfrm>
        </p:spPr>
        <p:txBody>
          <a:bodyPr/>
          <a:lstStyle/>
          <a:p>
            <a:pPr algn="ctr"/>
            <a:r>
              <a:rPr lang="en-US" sz="2400" b="1" dirty="0" smtClean="0">
                <a:solidFill>
                  <a:srgbClr val="002060"/>
                </a:solidFill>
                <a:latin typeface="Times New Roman" panose="02020603050405020304" pitchFamily="18" charset="0"/>
                <a:cs typeface="Times New Roman" panose="02020603050405020304" pitchFamily="18" charset="0"/>
              </a:rPr>
              <a:t>TRUNG TÂM Y TẾ QUẬN </a:t>
            </a:r>
            <a:r>
              <a:rPr lang="en-US" sz="2400" b="1" dirty="0" smtClean="0">
                <a:solidFill>
                  <a:srgbClr val="002060"/>
                </a:solidFill>
                <a:latin typeface="Times New Roman" panose="02020603050405020304" pitchFamily="18" charset="0"/>
                <a:cs typeface="Times New Roman" panose="02020603050405020304" pitchFamily="18" charset="0"/>
              </a:rPr>
              <a:t>5</a:t>
            </a:r>
            <a:br>
              <a:rPr lang="en-US" sz="2400" b="1" dirty="0" smtClean="0">
                <a:solidFill>
                  <a:srgbClr val="002060"/>
                </a:solidFill>
                <a:latin typeface="Times New Roman" panose="02020603050405020304" pitchFamily="18" charset="0"/>
                <a:cs typeface="Times New Roman" panose="02020603050405020304" pitchFamily="18" charset="0"/>
              </a:rPr>
            </a:br>
            <a:r>
              <a:rPr lang="en-US" sz="2400" b="1" dirty="0" smtClean="0">
                <a:solidFill>
                  <a:srgbClr val="002060"/>
                </a:solidFill>
                <a:latin typeface="Times New Roman" panose="02020603050405020304" pitchFamily="18" charset="0"/>
                <a:cs typeface="Times New Roman" panose="02020603050405020304" pitchFamily="18" charset="0"/>
              </a:rPr>
              <a:t>TRƯỜNG TIỂU HỌC LÊ ĐÌNH CHINH</a:t>
            </a:r>
            <a:endParaRPr lang="vi-VN" sz="2400" b="1" dirty="0">
              <a:solidFill>
                <a:srgbClr val="00206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03160" y="1651516"/>
            <a:ext cx="9588382" cy="1914132"/>
          </a:xfrm>
        </p:spPr>
        <p:txBody>
          <a:bodyPr>
            <a:noAutofit/>
          </a:bodyPr>
          <a:lstStyle/>
          <a:p>
            <a:pPr algn="ctr"/>
            <a:r>
              <a:rPr lang="en-US" sz="3200" b="1" dirty="0" smtClean="0">
                <a:solidFill>
                  <a:srgbClr val="C00000"/>
                </a:solidFill>
                <a:latin typeface="Times New Roman" panose="02020603050405020304" pitchFamily="18" charset="0"/>
                <a:cs typeface="Times New Roman" panose="02020603050405020304" pitchFamily="18" charset="0"/>
              </a:rPr>
              <a:t>CHUYÊN ĐỀ</a:t>
            </a:r>
          </a:p>
          <a:p>
            <a:pPr algn="ctr"/>
            <a:r>
              <a:rPr lang="en-US" sz="3200" b="1" dirty="0" smtClean="0">
                <a:solidFill>
                  <a:srgbClr val="C00000"/>
                </a:solidFill>
                <a:latin typeface="Times New Roman" panose="02020603050405020304" pitchFamily="18" charset="0"/>
                <a:cs typeface="Times New Roman" panose="02020603050405020304" pitchFamily="18" charset="0"/>
              </a:rPr>
              <a:t>AN TOÀN THỰC PHẨM TRONG TRƯỜNG HỌC</a:t>
            </a:r>
          </a:p>
          <a:p>
            <a:pPr algn="ctr"/>
            <a:r>
              <a:rPr lang="en-US" sz="3200" b="1" dirty="0" smtClean="0">
                <a:solidFill>
                  <a:srgbClr val="00B050"/>
                </a:solidFill>
                <a:latin typeface="Times New Roman" panose="02020603050405020304" pitchFamily="18" charset="0"/>
                <a:cs typeface="Times New Roman" panose="02020603050405020304" pitchFamily="18" charset="0"/>
              </a:rPr>
              <a:t>PHÒNG, CHỐNG NGỘ </a:t>
            </a:r>
            <a:r>
              <a:rPr lang="en-US" sz="3200" b="1" dirty="0">
                <a:solidFill>
                  <a:srgbClr val="00B050"/>
                </a:solidFill>
                <a:latin typeface="Times New Roman" panose="02020603050405020304" pitchFamily="18" charset="0"/>
                <a:cs typeface="Times New Roman" panose="02020603050405020304" pitchFamily="18" charset="0"/>
              </a:rPr>
              <a:t>ĐỘC THỰC </a:t>
            </a:r>
            <a:r>
              <a:rPr lang="en-US" sz="3200" b="1" dirty="0" smtClean="0">
                <a:solidFill>
                  <a:srgbClr val="00B050"/>
                </a:solidFill>
                <a:latin typeface="Times New Roman" panose="02020603050405020304" pitchFamily="18" charset="0"/>
                <a:cs typeface="Times New Roman" panose="02020603050405020304" pitchFamily="18" charset="0"/>
              </a:rPr>
              <a:t>PHẨM</a:t>
            </a:r>
            <a:endParaRPr lang="vi-VN" sz="3200" b="1" dirty="0">
              <a:solidFill>
                <a:srgbClr val="00B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46377" y="3565648"/>
            <a:ext cx="2901948" cy="2341067"/>
          </a:xfrm>
          <a:prstGeom prst="rect">
            <a:avLst/>
          </a:prstGeom>
        </p:spPr>
      </p:pic>
      <p:sp>
        <p:nvSpPr>
          <p:cNvPr id="6" name="TextBox 5"/>
          <p:cNvSpPr txBox="1"/>
          <p:nvPr/>
        </p:nvSpPr>
        <p:spPr>
          <a:xfrm>
            <a:off x="290556" y="6028580"/>
            <a:ext cx="8861989" cy="523220"/>
          </a:xfrm>
          <a:prstGeom prst="rect">
            <a:avLst/>
          </a:prstGeom>
          <a:noFill/>
        </p:spPr>
        <p:txBody>
          <a:bodyPr wrap="square" rtlCol="0">
            <a:spAutoFit/>
          </a:bodyPr>
          <a:lstStyle/>
          <a:p>
            <a:pPr algn="ctr"/>
            <a:r>
              <a:rPr lang="en-US" sz="2800" b="1" dirty="0" err="1" smtClean="0">
                <a:latin typeface="Times New Roman" panose="02020603050405020304" pitchFamily="18" charset="0"/>
                <a:cs typeface="Times New Roman" panose="02020603050405020304" pitchFamily="18" charset="0"/>
              </a:rPr>
              <a:t>Tài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liệu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cấp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bởi</a:t>
            </a:r>
            <a:r>
              <a:rPr lang="en-US" sz="2800" b="1" dirty="0" smtClean="0">
                <a:latin typeface="Times New Roman" panose="02020603050405020304" pitchFamily="18" charset="0"/>
                <a:cs typeface="Times New Roman" panose="02020603050405020304" pitchFamily="18" charset="0"/>
              </a:rPr>
              <a:t> KHOA  </a:t>
            </a:r>
            <a:r>
              <a:rPr lang="en-US" sz="2800" b="1" dirty="0" smtClean="0">
                <a:latin typeface="Times New Roman" panose="02020603050405020304" pitchFamily="18" charset="0"/>
                <a:cs typeface="Times New Roman" panose="02020603050405020304" pitchFamily="18" charset="0"/>
              </a:rPr>
              <a:t>YTCC – DD VÀ ATTP</a:t>
            </a:r>
            <a:endParaRPr lang="vi-VN"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921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5002" y="1094704"/>
            <a:ext cx="9015211" cy="5112911"/>
          </a:xfrm>
          <a:prstGeom prst="rect">
            <a:avLst/>
          </a:prstGeom>
        </p:spPr>
      </p:pic>
      <p:sp>
        <p:nvSpPr>
          <p:cNvPr id="5" name="TextBox 4"/>
          <p:cNvSpPr txBox="1"/>
          <p:nvPr/>
        </p:nvSpPr>
        <p:spPr>
          <a:xfrm>
            <a:off x="425002" y="257578"/>
            <a:ext cx="8628846" cy="523220"/>
          </a:xfrm>
          <a:prstGeom prst="rect">
            <a:avLst/>
          </a:prstGeom>
          <a:noFill/>
        </p:spPr>
        <p:txBody>
          <a:bodyPr wrap="square" rtlCol="0">
            <a:spAutoFit/>
          </a:bodyPr>
          <a:lstStyle/>
          <a:p>
            <a:r>
              <a:rPr lang="en-US" sz="2800" b="1" dirty="0" smtClean="0">
                <a:solidFill>
                  <a:srgbClr val="C00000"/>
                </a:solidFill>
                <a:latin typeface="Times New Roman" panose="02020603050405020304" pitchFamily="18" charset="0"/>
                <a:cs typeface="Times New Roman" panose="02020603050405020304" pitchFamily="18" charset="0"/>
              </a:rPr>
              <a:t>1. THIẾT KẾ BẾP THEO NGUYÊN TẮC 1 CHIỀU</a:t>
            </a:r>
            <a:endParaRPr lang="vi-VN"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2657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29379" y="489397"/>
            <a:ext cx="8904018" cy="4340181"/>
          </a:xfrm>
          <a:prstGeom prst="rect">
            <a:avLst/>
          </a:prstGeom>
        </p:spPr>
      </p:pic>
      <p:pic>
        <p:nvPicPr>
          <p:cNvPr id="6" name="Picture 5"/>
          <p:cNvPicPr>
            <a:picLocks noChangeAspect="1"/>
          </p:cNvPicPr>
          <p:nvPr/>
        </p:nvPicPr>
        <p:blipFill>
          <a:blip r:embed="rId3"/>
          <a:stretch>
            <a:fillRect/>
          </a:stretch>
        </p:blipFill>
        <p:spPr>
          <a:xfrm>
            <a:off x="6158329" y="3528811"/>
            <a:ext cx="3475068" cy="2601534"/>
          </a:xfrm>
          <a:prstGeom prst="rect">
            <a:avLst/>
          </a:prstGeom>
        </p:spPr>
      </p:pic>
    </p:spTree>
    <p:extLst>
      <p:ext uri="{BB962C8B-B14F-4D97-AF65-F5344CB8AC3E}">
        <p14:creationId xmlns:p14="http://schemas.microsoft.com/office/powerpoint/2010/main" val="673063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878" y="313386"/>
            <a:ext cx="9007579" cy="1320800"/>
          </a:xfrm>
        </p:spPr>
        <p:txBody>
          <a:bodyPr>
            <a:normAutofit fontScale="90000"/>
          </a:bodyPr>
          <a:lstStyle/>
          <a:p>
            <a:pPr marL="342900" lvl="0" indent="-342900" defTabSz="914400" eaLnBrk="0" fontAlgn="base" hangingPunct="0">
              <a:spcBef>
                <a:spcPct val="20000"/>
              </a:spcBef>
              <a:spcAft>
                <a:spcPct val="0"/>
              </a:spcAft>
            </a:pPr>
            <a:r>
              <a:rPr lang="en-US" sz="3100" b="1" kern="0" dirty="0" smtClean="0">
                <a:solidFill>
                  <a:srgbClr val="026974"/>
                </a:solidFill>
                <a:latin typeface="Times New Roman" panose="02020603050405020304" pitchFamily="18" charset="0"/>
                <a:cs typeface="Times New Roman" panose="02020603050405020304" pitchFamily="18" charset="0"/>
              </a:rPr>
              <a:t>2. CÁC </a:t>
            </a:r>
            <a:r>
              <a:rPr lang="en-US" sz="3100" b="1" kern="0" dirty="0">
                <a:solidFill>
                  <a:srgbClr val="026974"/>
                </a:solidFill>
                <a:latin typeface="Times New Roman" panose="02020603050405020304" pitchFamily="18" charset="0"/>
                <a:cs typeface="Times New Roman" panose="02020603050405020304" pitchFamily="18" charset="0"/>
              </a:rPr>
              <a:t>QUY TẮC THỰC HÀNH CHẾ </a:t>
            </a:r>
            <a:r>
              <a:rPr lang="en-US" sz="3100" b="1" kern="0" dirty="0" smtClean="0">
                <a:solidFill>
                  <a:srgbClr val="026974"/>
                </a:solidFill>
                <a:latin typeface="Times New Roman" panose="02020603050405020304" pitchFamily="18" charset="0"/>
                <a:cs typeface="Times New Roman" panose="02020603050405020304" pitchFamily="18" charset="0"/>
              </a:rPr>
              <a:t>BIẾN THỨC </a:t>
            </a:r>
            <a:r>
              <a:rPr lang="en-US" sz="3100" b="1" kern="0" dirty="0">
                <a:solidFill>
                  <a:srgbClr val="026974"/>
                </a:solidFill>
                <a:latin typeface="Times New Roman" panose="02020603050405020304" pitchFamily="18" charset="0"/>
                <a:cs typeface="Times New Roman" panose="02020603050405020304" pitchFamily="18" charset="0"/>
              </a:rPr>
              <a:t>ĂN ĐẢM BẢO AN TOÀN THỰC PHẨM </a:t>
            </a:r>
            <a:r>
              <a:rPr lang="en-US" sz="3800" b="1" kern="0" dirty="0">
                <a:solidFill>
                  <a:srgbClr val="026974"/>
                </a:solidFill>
                <a:latin typeface="Arial" panose="020B0604020202020204" pitchFamily="34" charset="0"/>
              </a:rPr>
              <a:t/>
            </a:r>
            <a:br>
              <a:rPr lang="en-US" sz="3800" b="1" kern="0" dirty="0">
                <a:solidFill>
                  <a:srgbClr val="026974"/>
                </a:solidFill>
                <a:latin typeface="Arial" panose="020B0604020202020204" pitchFamily="34" charset="0"/>
              </a:rPr>
            </a:br>
            <a:endParaRPr lang="vi-VN" dirty="0"/>
          </a:p>
        </p:txBody>
      </p:sp>
      <p:sp>
        <p:nvSpPr>
          <p:cNvPr id="5" name="Content Placeholder 4"/>
          <p:cNvSpPr>
            <a:spLocks noGrp="1"/>
          </p:cNvSpPr>
          <p:nvPr>
            <p:ph idx="1"/>
          </p:nvPr>
        </p:nvSpPr>
        <p:spPr>
          <a:xfrm>
            <a:off x="878800" y="5876983"/>
            <a:ext cx="8596668" cy="773903"/>
          </a:xfrm>
        </p:spPr>
        <p:txBody>
          <a:bodyPr>
            <a:normAutofit/>
          </a:bodyPr>
          <a:lstStyle/>
          <a:p>
            <a:r>
              <a:rPr lang="en-US" sz="2800" b="1" dirty="0">
                <a:solidFill>
                  <a:srgbClr val="FF0000"/>
                </a:solidFill>
                <a:latin typeface="Times New Roman" panose="02020603050405020304" pitchFamily="18" charset="0"/>
                <a:cs typeface="Times New Roman" panose="02020603050405020304" pitchFamily="18" charset="0"/>
              </a:rPr>
              <a:t>Có dụng cụ riêng </a:t>
            </a:r>
            <a:r>
              <a:rPr lang="vi-VN" sz="2800" b="1" dirty="0">
                <a:solidFill>
                  <a:srgbClr val="FF0000"/>
                </a:solidFill>
                <a:latin typeface="Times New Roman" panose="02020603050405020304" pitchFamily="18" charset="0"/>
                <a:cs typeface="Times New Roman" panose="02020603050405020304" pitchFamily="18" charset="0"/>
              </a:rPr>
              <a:t>gắp </a:t>
            </a:r>
            <a:r>
              <a:rPr lang="en-US" sz="2800" b="1" dirty="0">
                <a:solidFill>
                  <a:srgbClr val="FF0000"/>
                </a:solidFill>
                <a:latin typeface="Times New Roman" panose="02020603050405020304" pitchFamily="18" charset="0"/>
                <a:cs typeface="Times New Roman" panose="02020603050405020304" pitchFamily="18" charset="0"/>
              </a:rPr>
              <a:t>thực phẩm sống và chín</a:t>
            </a:r>
            <a:endParaRPr lang="vi-VN" sz="2800" b="1" dirty="0"/>
          </a:p>
        </p:txBody>
      </p:sp>
      <p:pic>
        <p:nvPicPr>
          <p:cNvPr id="8" name="Picture 7"/>
          <p:cNvPicPr>
            <a:picLocks noChangeAspect="1"/>
          </p:cNvPicPr>
          <p:nvPr/>
        </p:nvPicPr>
        <p:blipFill>
          <a:blip r:embed="rId2"/>
          <a:stretch>
            <a:fillRect/>
          </a:stretch>
        </p:blipFill>
        <p:spPr>
          <a:xfrm>
            <a:off x="471878" y="1931831"/>
            <a:ext cx="4096867" cy="3701678"/>
          </a:xfrm>
          <a:prstGeom prst="rect">
            <a:avLst/>
          </a:prstGeom>
        </p:spPr>
      </p:pic>
      <p:pic>
        <p:nvPicPr>
          <p:cNvPr id="9" name="Picture 8"/>
          <p:cNvPicPr>
            <a:picLocks noChangeAspect="1"/>
          </p:cNvPicPr>
          <p:nvPr/>
        </p:nvPicPr>
        <p:blipFill>
          <a:blip r:embed="rId3"/>
          <a:stretch>
            <a:fillRect/>
          </a:stretch>
        </p:blipFill>
        <p:spPr>
          <a:xfrm>
            <a:off x="4975667" y="2030460"/>
            <a:ext cx="4804064" cy="3206774"/>
          </a:xfrm>
          <a:prstGeom prst="rect">
            <a:avLst/>
          </a:prstGeom>
        </p:spPr>
      </p:pic>
    </p:spTree>
    <p:extLst>
      <p:ext uri="{BB962C8B-B14F-4D97-AF65-F5344CB8AC3E}">
        <p14:creationId xmlns:p14="http://schemas.microsoft.com/office/powerpoint/2010/main" val="3519410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latin typeface="Arial" panose="020B0604020202020204" pitchFamily="34" charset="0"/>
              </a:rPr>
              <a:t>Dụng cụ chứa đựng thực  phẩm phải hợp vệ sinh</a:t>
            </a:r>
            <a:endParaRPr lang="vi-VN" b="1"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677334" y="1930400"/>
            <a:ext cx="4127350" cy="3700593"/>
          </a:xfrm>
          <a:prstGeom prst="rect">
            <a:avLst/>
          </a:prstGeom>
        </p:spPr>
      </p:pic>
      <p:pic>
        <p:nvPicPr>
          <p:cNvPr id="5" name="Picture 4"/>
          <p:cNvPicPr>
            <a:picLocks noChangeAspect="1"/>
          </p:cNvPicPr>
          <p:nvPr/>
        </p:nvPicPr>
        <p:blipFill>
          <a:blip r:embed="rId3"/>
          <a:stretch>
            <a:fillRect/>
          </a:stretch>
        </p:blipFill>
        <p:spPr>
          <a:xfrm>
            <a:off x="4804684" y="1942592"/>
            <a:ext cx="4127350" cy="3676207"/>
          </a:xfrm>
          <a:prstGeom prst="rect">
            <a:avLst/>
          </a:prstGeom>
        </p:spPr>
      </p:pic>
    </p:spTree>
    <p:extLst>
      <p:ext uri="{BB962C8B-B14F-4D97-AF65-F5344CB8AC3E}">
        <p14:creationId xmlns:p14="http://schemas.microsoft.com/office/powerpoint/2010/main" val="13012122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latin typeface="Times New Roman" panose="02020603050405020304" pitchFamily="18" charset="0"/>
                <a:cs typeface="Times New Roman" panose="02020603050405020304" pitchFamily="18" charset="0"/>
              </a:rPr>
              <a:t>Đảm bảo đủ nước sạch</a:t>
            </a:r>
            <a:endParaRPr lang="vi-VN" sz="4000" b="1" dirty="0"/>
          </a:p>
        </p:txBody>
      </p:sp>
      <p:pic>
        <p:nvPicPr>
          <p:cNvPr id="4" name="Content Placeholder 3"/>
          <p:cNvPicPr>
            <a:picLocks noGrp="1" noChangeAspect="1"/>
          </p:cNvPicPr>
          <p:nvPr>
            <p:ph idx="1"/>
          </p:nvPr>
        </p:nvPicPr>
        <p:blipFill>
          <a:blip r:embed="rId2"/>
          <a:stretch>
            <a:fillRect/>
          </a:stretch>
        </p:blipFill>
        <p:spPr>
          <a:xfrm>
            <a:off x="1099853" y="1930400"/>
            <a:ext cx="4249280" cy="3682303"/>
          </a:xfrm>
          <a:prstGeom prst="rect">
            <a:avLst/>
          </a:prstGeom>
        </p:spPr>
      </p:pic>
      <p:pic>
        <p:nvPicPr>
          <p:cNvPr id="5" name="Picture 4"/>
          <p:cNvPicPr>
            <a:picLocks noChangeAspect="1"/>
          </p:cNvPicPr>
          <p:nvPr/>
        </p:nvPicPr>
        <p:blipFill>
          <a:blip r:embed="rId3"/>
          <a:stretch>
            <a:fillRect/>
          </a:stretch>
        </p:blipFill>
        <p:spPr>
          <a:xfrm>
            <a:off x="5464476" y="1442678"/>
            <a:ext cx="3993226" cy="4657748"/>
          </a:xfrm>
          <a:prstGeom prst="rect">
            <a:avLst/>
          </a:prstGeom>
        </p:spPr>
      </p:pic>
    </p:spTree>
    <p:extLst>
      <p:ext uri="{BB962C8B-B14F-4D97-AF65-F5344CB8AC3E}">
        <p14:creationId xmlns:p14="http://schemas.microsoft.com/office/powerpoint/2010/main" val="3972771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909" y="403538"/>
            <a:ext cx="8596668" cy="1206321"/>
          </a:xfrm>
        </p:spPr>
        <p:txBody>
          <a:bodyPr>
            <a:normAutofit fontScale="90000"/>
          </a:bodyPr>
          <a:lstStyle/>
          <a:p>
            <a:r>
              <a:rPr lang="en-US" sz="3100" b="1" kern="0" dirty="0">
                <a:solidFill>
                  <a:srgbClr val="C00000"/>
                </a:solidFill>
                <a:latin typeface="Times New Roman" panose="02020603050405020304" pitchFamily="18" charset="0"/>
                <a:cs typeface="Times New Roman" panose="02020603050405020304" pitchFamily="18" charset="0"/>
              </a:rPr>
              <a:t>CÁC QUY TẮC THỰC HÀNH CHẾ </a:t>
            </a:r>
            <a:r>
              <a:rPr lang="en-US" sz="3100" b="1" kern="0" dirty="0" smtClean="0">
                <a:solidFill>
                  <a:srgbClr val="C00000"/>
                </a:solidFill>
                <a:latin typeface="Times New Roman" panose="02020603050405020304" pitchFamily="18" charset="0"/>
                <a:cs typeface="Times New Roman" panose="02020603050405020304" pitchFamily="18" charset="0"/>
              </a:rPr>
              <a:t>BIẾN </a:t>
            </a:r>
            <a:r>
              <a:rPr lang="en-US" sz="3100" b="1" kern="0" dirty="0">
                <a:solidFill>
                  <a:srgbClr val="C00000"/>
                </a:solidFill>
                <a:latin typeface="Times New Roman" panose="02020603050405020304" pitchFamily="18" charset="0"/>
                <a:cs typeface="Times New Roman" panose="02020603050405020304" pitchFamily="18" charset="0"/>
              </a:rPr>
              <a:t>THỨC ĂN ĐẢM BẢO AN TOÀN THỰC PHẨM </a:t>
            </a:r>
            <a:r>
              <a:rPr lang="en-US" sz="3800" b="1" kern="0" dirty="0">
                <a:solidFill>
                  <a:srgbClr val="C00000"/>
                </a:solidFill>
                <a:latin typeface="Arial" panose="020B0604020202020204" pitchFamily="34" charset="0"/>
              </a:rPr>
              <a:t/>
            </a:r>
            <a:br>
              <a:rPr lang="en-US" sz="3800" b="1" kern="0" dirty="0">
                <a:solidFill>
                  <a:srgbClr val="C00000"/>
                </a:solidFill>
                <a:latin typeface="Arial" panose="020B0604020202020204" pitchFamily="34" charset="0"/>
              </a:rPr>
            </a:br>
            <a:endParaRPr lang="vi-VN" dirty="0">
              <a:solidFill>
                <a:srgbClr val="C00000"/>
              </a:solidFill>
            </a:endParaRPr>
          </a:p>
        </p:txBody>
      </p:sp>
      <p:pic>
        <p:nvPicPr>
          <p:cNvPr id="4" name="Content Placeholder 3"/>
          <p:cNvPicPr>
            <a:picLocks noGrp="1" noChangeAspect="1"/>
          </p:cNvPicPr>
          <p:nvPr>
            <p:ph idx="1"/>
          </p:nvPr>
        </p:nvPicPr>
        <p:blipFill>
          <a:blip r:embed="rId2"/>
          <a:stretch>
            <a:fillRect/>
          </a:stretch>
        </p:blipFill>
        <p:spPr>
          <a:xfrm>
            <a:off x="1313645" y="1472614"/>
            <a:ext cx="7585656" cy="5147128"/>
          </a:xfrm>
          <a:prstGeom prst="rect">
            <a:avLst/>
          </a:prstGeom>
        </p:spPr>
      </p:pic>
    </p:spTree>
    <p:extLst>
      <p:ext uri="{BB962C8B-B14F-4D97-AF65-F5344CB8AC3E}">
        <p14:creationId xmlns:p14="http://schemas.microsoft.com/office/powerpoint/2010/main" val="273779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Có dụng cụ đựng chất thải.</a:t>
            </a:r>
            <a:endParaRPr lang="vi-VN" b="1" dirty="0"/>
          </a:p>
        </p:txBody>
      </p:sp>
      <p:sp>
        <p:nvSpPr>
          <p:cNvPr id="5" name="Content Placeholder 4"/>
          <p:cNvSpPr>
            <a:spLocks noGrp="1"/>
          </p:cNvSpPr>
          <p:nvPr>
            <p:ph idx="1"/>
          </p:nvPr>
        </p:nvSpPr>
        <p:spPr>
          <a:xfrm>
            <a:off x="677334" y="5409127"/>
            <a:ext cx="8596668" cy="632235"/>
          </a:xfrm>
        </p:spPr>
        <p:txBody>
          <a:bodyPr>
            <a:noAutofit/>
          </a:bodyPr>
          <a:lstStyle/>
          <a:p>
            <a:pPr marL="0" indent="0">
              <a:buNone/>
            </a:pPr>
            <a:r>
              <a:rPr lang="en-US" sz="3600" dirty="0" smtClean="0">
                <a:solidFill>
                  <a:srgbClr val="C00000"/>
                </a:solidFill>
                <a:latin typeface="Times New Roman" panose="02020603050405020304" pitchFamily="18" charset="0"/>
                <a:cs typeface="Times New Roman" panose="02020603050405020304" pitchFamily="18" charset="0"/>
              </a:rPr>
              <a:t>			ĐÚNG								SAI</a:t>
            </a:r>
            <a:endParaRPr lang="vi-VN" sz="3600"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68240" y="1270000"/>
            <a:ext cx="4682554" cy="3774754"/>
          </a:xfrm>
          <a:prstGeom prst="rect">
            <a:avLst/>
          </a:prstGeom>
        </p:spPr>
      </p:pic>
      <p:pic>
        <p:nvPicPr>
          <p:cNvPr id="7" name="Picture 6"/>
          <p:cNvPicPr>
            <a:picLocks noChangeAspect="1"/>
          </p:cNvPicPr>
          <p:nvPr/>
        </p:nvPicPr>
        <p:blipFill>
          <a:blip r:embed="rId3"/>
          <a:stretch>
            <a:fillRect/>
          </a:stretch>
        </p:blipFill>
        <p:spPr>
          <a:xfrm>
            <a:off x="5357612" y="1721209"/>
            <a:ext cx="4107296" cy="3323546"/>
          </a:xfrm>
          <a:prstGeom prst="rect">
            <a:avLst/>
          </a:prstGeom>
        </p:spPr>
      </p:pic>
    </p:spTree>
    <p:extLst>
      <p:ext uri="{BB962C8B-B14F-4D97-AF65-F5344CB8AC3E}">
        <p14:creationId xmlns:p14="http://schemas.microsoft.com/office/powerpoint/2010/main" val="3611211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1381" y="319088"/>
            <a:ext cx="6072188" cy="642937"/>
          </a:xfrm>
          <a:prstGeom prst="rect">
            <a:avLst/>
          </a:prstGeom>
          <a:solidFill>
            <a:srgbClr val="FFFFFF"/>
          </a:solidFill>
          <a:ln w="25400" cap="flat" cmpd="sng" algn="ctr">
            <a:solidFill>
              <a:srgbClr val="8FAD2F">
                <a:shade val="50000"/>
              </a:srgbClr>
            </a:solidFill>
            <a:prstDash val="solid"/>
          </a:ln>
          <a:effectLst/>
        </p:spPr>
        <p:txBody>
          <a:bodyPr anchor="ctr"/>
          <a:lstStyle>
            <a:lvl1pPr algn="ctr">
              <a:defRPr sz="1400">
                <a:solidFill>
                  <a:schemeClr val="bg1"/>
                </a:solidFill>
                <a:latin typeface="Times New Roman" panose="02020603050405020304" pitchFamily="18" charset="0"/>
                <a:ea typeface="Gulim" pitchFamily="34" charset="-127"/>
              </a:defRPr>
            </a:lvl1pPr>
            <a:lvl2pPr marL="742950" indent="-285750" algn="ctr">
              <a:defRPr sz="1400">
                <a:solidFill>
                  <a:schemeClr val="bg1"/>
                </a:solidFill>
                <a:latin typeface="Times New Roman" panose="02020603050405020304" pitchFamily="18" charset="0"/>
                <a:ea typeface="Gulim" pitchFamily="34" charset="-127"/>
              </a:defRPr>
            </a:lvl2pPr>
            <a:lvl3pPr marL="1143000" indent="-228600" algn="ctr">
              <a:defRPr sz="1400">
                <a:solidFill>
                  <a:schemeClr val="bg1"/>
                </a:solidFill>
                <a:latin typeface="Times New Roman" panose="02020603050405020304" pitchFamily="18" charset="0"/>
                <a:ea typeface="Gulim" pitchFamily="34" charset="-127"/>
              </a:defRPr>
            </a:lvl3pPr>
            <a:lvl4pPr marL="1600200" indent="-228600" algn="ctr">
              <a:defRPr sz="1400">
                <a:solidFill>
                  <a:schemeClr val="bg1"/>
                </a:solidFill>
                <a:latin typeface="Times New Roman" panose="02020603050405020304" pitchFamily="18" charset="0"/>
                <a:ea typeface="Gulim" pitchFamily="34" charset="-127"/>
              </a:defRPr>
            </a:lvl4pPr>
            <a:lvl5pPr marL="2057400" indent="-228600" algn="ctr">
              <a:defRPr sz="1400">
                <a:solidFill>
                  <a:schemeClr val="bg1"/>
                </a:solidFill>
                <a:latin typeface="Times New Roman" panose="02020603050405020304" pitchFamily="18" charset="0"/>
                <a:ea typeface="Gulim" pitchFamily="34" charset="-127"/>
              </a:defRPr>
            </a:lvl5pPr>
            <a:lvl6pPr marL="25146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6pPr>
            <a:lvl7pPr marL="29718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7pPr>
            <a:lvl8pPr marL="34290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8pPr>
            <a:lvl9pPr marL="38862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9900"/>
                </a:solidFill>
                <a:effectLst/>
                <a:uLnTx/>
                <a:uFillTx/>
                <a:latin typeface="Arial" panose="020B0604020202020204" pitchFamily="34" charset="0"/>
                <a:ea typeface="Gulim" pitchFamily="34" charset="-127"/>
                <a:cs typeface="Times New Roman" panose="02020603050405020304" pitchFamily="18" charset="0"/>
              </a:rPr>
              <a:t> </a:t>
            </a:r>
            <a:r>
              <a:rPr kumimoji="0" lang="en-US" sz="3200" b="1" i="0" u="none" strike="noStrike" kern="0" cap="none" spc="0" normalizeH="0" baseline="0" noProof="0" dirty="0">
                <a:ln>
                  <a:noFill/>
                </a:ln>
                <a:solidFill>
                  <a:srgbClr val="0070C0"/>
                </a:solidFill>
                <a:effectLst/>
                <a:uLnTx/>
                <a:uFillTx/>
                <a:latin typeface="Arial" panose="020B0604020202020204" pitchFamily="34" charset="0"/>
                <a:ea typeface="Gulim" pitchFamily="34" charset="-127"/>
                <a:cs typeface="Times New Roman" panose="02020603050405020304" pitchFamily="18" charset="0"/>
              </a:rPr>
              <a:t>THỰC HÀNH TỐT BÀN TAY</a:t>
            </a:r>
            <a:endParaRPr kumimoji="0" lang="vi-VN" sz="3200" b="0" i="0" u="none" strike="noStrike" kern="0" cap="none" spc="0" normalizeH="0" baseline="0" noProof="0" dirty="0">
              <a:ln>
                <a:noFill/>
              </a:ln>
              <a:solidFill>
                <a:srgbClr val="0070C0"/>
              </a:solidFill>
              <a:effectLst/>
              <a:uLnTx/>
              <a:uFillTx/>
              <a:latin typeface="Arial" panose="020B0604020202020204" pitchFamily="34" charset="0"/>
              <a:ea typeface="Gulim" pitchFamily="34" charset="-127"/>
              <a:cs typeface="Times New Roman" panose="02020603050405020304" pitchFamily="18" charset="0"/>
            </a:endParaRPr>
          </a:p>
        </p:txBody>
      </p:sp>
      <p:sp>
        <p:nvSpPr>
          <p:cNvPr id="5" name="Rectangle 3"/>
          <p:cNvSpPr>
            <a:spLocks noChangeArrowheads="1"/>
          </p:cNvSpPr>
          <p:nvPr/>
        </p:nvSpPr>
        <p:spPr bwMode="auto">
          <a:xfrm>
            <a:off x="1764921" y="1074737"/>
            <a:ext cx="6626225" cy="884238"/>
          </a:xfrm>
          <a:prstGeom prst="rect">
            <a:avLst/>
          </a:prstGeom>
          <a:solidFill>
            <a:srgbClr val="DDDDDD"/>
          </a:solidFill>
          <a:ln w="9525">
            <a:noFill/>
            <a:miter lim="800000"/>
            <a:headEnd/>
            <a:tailEnd/>
          </a:ln>
          <a:effectLst/>
        </p:spPr>
        <p:txBody>
          <a:bodyPr>
            <a:spAutoFit/>
          </a:bodyPr>
          <a:lstStyle>
            <a:lvl1pPr algn="ctr">
              <a:defRPr sz="1400">
                <a:solidFill>
                  <a:schemeClr val="bg1"/>
                </a:solidFill>
                <a:latin typeface="Times New Roman" panose="02020603050405020304" pitchFamily="18" charset="0"/>
                <a:ea typeface="Gulim" pitchFamily="34" charset="-127"/>
              </a:defRPr>
            </a:lvl1pPr>
            <a:lvl2pPr marL="742950" indent="-285750" algn="ctr">
              <a:defRPr sz="1400">
                <a:solidFill>
                  <a:schemeClr val="bg1"/>
                </a:solidFill>
                <a:latin typeface="Times New Roman" panose="02020603050405020304" pitchFamily="18" charset="0"/>
                <a:ea typeface="Gulim" pitchFamily="34" charset="-127"/>
              </a:defRPr>
            </a:lvl2pPr>
            <a:lvl3pPr marL="1143000" indent="-228600" algn="ctr">
              <a:defRPr sz="1400">
                <a:solidFill>
                  <a:schemeClr val="bg1"/>
                </a:solidFill>
                <a:latin typeface="Times New Roman" panose="02020603050405020304" pitchFamily="18" charset="0"/>
                <a:ea typeface="Gulim" pitchFamily="34" charset="-127"/>
              </a:defRPr>
            </a:lvl3pPr>
            <a:lvl4pPr marL="1600200" indent="-228600" algn="ctr">
              <a:defRPr sz="1400">
                <a:solidFill>
                  <a:schemeClr val="bg1"/>
                </a:solidFill>
                <a:latin typeface="Times New Roman" panose="02020603050405020304" pitchFamily="18" charset="0"/>
                <a:ea typeface="Gulim" pitchFamily="34" charset="-127"/>
              </a:defRPr>
            </a:lvl4pPr>
            <a:lvl5pPr marL="2057400" indent="-228600" algn="ctr">
              <a:defRPr sz="1400">
                <a:solidFill>
                  <a:schemeClr val="bg1"/>
                </a:solidFill>
                <a:latin typeface="Times New Roman" panose="02020603050405020304" pitchFamily="18" charset="0"/>
                <a:ea typeface="Gulim" pitchFamily="34" charset="-127"/>
              </a:defRPr>
            </a:lvl5pPr>
            <a:lvl6pPr marL="25146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6pPr>
            <a:lvl7pPr marL="29718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7pPr>
            <a:lvl8pPr marL="34290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8pPr>
            <a:lvl9pPr marL="3886200" indent="-228600" algn="ctr" eaLnBrk="0" fontAlgn="base" hangingPunct="0">
              <a:spcBef>
                <a:spcPct val="0"/>
              </a:spcBef>
              <a:spcAft>
                <a:spcPct val="0"/>
              </a:spcAft>
              <a:defRPr sz="1400">
                <a:solidFill>
                  <a:schemeClr val="bg1"/>
                </a:solidFill>
                <a:latin typeface="Times New Roman" panose="02020603050405020304" pitchFamily="18" charset="0"/>
                <a:ea typeface="Gulim" pitchFamily="34" charset="-127"/>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4D4D4D"/>
                </a:solidFill>
                <a:effectLst>
                  <a:outerShdw blurRad="38100" dist="38100" dir="2700000" algn="tl">
                    <a:srgbClr val="000000"/>
                  </a:outerShdw>
                </a:effectLst>
                <a:uLnTx/>
                <a:uFillTx/>
                <a:latin typeface="Arial" panose="020B0604020202020204" pitchFamily="34" charset="0"/>
                <a:ea typeface="Gulim" pitchFamily="34" charset="-127"/>
                <a:cs typeface="Times New Roman" panose="02020603050405020304" pitchFamily="18" charset="0"/>
              </a:rPr>
              <a:t>Phải rửa sạch, lau khô bàn tay khi nào?</a:t>
            </a:r>
          </a:p>
          <a:p>
            <a:pPr marL="0" marR="0" lvl="0" indent="0" algn="l"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4D4D4D"/>
              </a:solidFill>
              <a:effectLst>
                <a:outerShdw blurRad="38100" dist="38100" dir="2700000" algn="tl">
                  <a:srgbClr val="000000"/>
                </a:outerShdw>
              </a:effectLst>
              <a:uLnTx/>
              <a:uFillTx/>
              <a:latin typeface="Arial" panose="020B0604020202020204" pitchFamily="34" charset="0"/>
              <a:ea typeface="Gulim" pitchFamily="34" charset="-127"/>
            </a:endParaRPr>
          </a:p>
        </p:txBody>
      </p:sp>
      <p:sp>
        <p:nvSpPr>
          <p:cNvPr id="6" name="Rectangle 2"/>
          <p:cNvSpPr txBox="1">
            <a:spLocks noChangeArrowheads="1"/>
          </p:cNvSpPr>
          <p:nvPr/>
        </p:nvSpPr>
        <p:spPr bwMode="auto">
          <a:xfrm>
            <a:off x="2141381" y="2060095"/>
            <a:ext cx="1752600" cy="609600"/>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marL="609600" marR="0" lvl="0" indent="-609600" algn="ctr" defTabSz="914400" eaLnBrk="1" fontAlgn="base" latinLnBrk="0" hangingPunct="1">
              <a:lnSpc>
                <a:spcPct val="100000"/>
              </a:lnSpc>
              <a:spcBef>
                <a:spcPts val="600"/>
              </a:spcBef>
              <a:spcAft>
                <a:spcPct val="0"/>
              </a:spcAft>
              <a:buClr>
                <a:srgbClr val="8FAD2F"/>
              </a:buClr>
              <a:buSzPct val="80000"/>
              <a:buFont typeface="Wingdings" panose="05000000000000000000" pitchFamily="2" charset="2"/>
              <a:buNone/>
              <a:tabLst/>
              <a:defRPr/>
            </a:pPr>
            <a:r>
              <a:rPr kumimoji="0" lang="en-US" sz="3200" b="0" i="0" u="none" strike="noStrike" kern="0" cap="none" spc="0" normalizeH="0" baseline="0" noProof="0" dirty="0" smtClean="0">
                <a:ln>
                  <a:noFill/>
                </a:ln>
                <a:solidFill>
                  <a:srgbClr val="4D4D4D"/>
                </a:solidFill>
                <a:effectLst/>
                <a:uLnTx/>
                <a:uFillTx/>
                <a:latin typeface="Arial" panose="020B0604020202020204" pitchFamily="34" charset="0"/>
                <a:ea typeface="Gulim" pitchFamily="34" charset="-127"/>
                <a:cs typeface="Times New Roman" panose="02020603050405020304" pitchFamily="18" charset="0"/>
              </a:rPr>
              <a:t>3 trước </a:t>
            </a:r>
          </a:p>
        </p:txBody>
      </p:sp>
      <p:sp>
        <p:nvSpPr>
          <p:cNvPr id="7" name="Rectangle 6"/>
          <p:cNvSpPr>
            <a:spLocks noChangeArrowheads="1"/>
          </p:cNvSpPr>
          <p:nvPr/>
        </p:nvSpPr>
        <p:spPr bwMode="auto">
          <a:xfrm>
            <a:off x="1226981" y="2917825"/>
            <a:ext cx="3581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algn="just" fontAlgn="base">
              <a:spcAft>
                <a:spcPct val="0"/>
              </a:spcAft>
              <a:buClrTx/>
              <a:buFontTx/>
              <a:buNone/>
            </a:pPr>
            <a:r>
              <a:rPr lang="en-US" b="0" dirty="0">
                <a:solidFill>
                  <a:srgbClr val="4D4D4D"/>
                </a:solidFill>
                <a:latin typeface="Arial" panose="020B0604020202020204" pitchFamily="34" charset="0"/>
                <a:ea typeface="Gulim" pitchFamily="34" charset="-127"/>
                <a:cs typeface="Times New Roman" panose="02020603050405020304" pitchFamily="18" charset="0"/>
              </a:rPr>
              <a:t>	</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Trước khi </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chế biến </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thực phẩm</a:t>
            </a:r>
          </a:p>
          <a:p>
            <a:pPr algn="just" fontAlgn="base">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Trước khi tiếp xúc </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thực phẩm chín</a:t>
            </a:r>
          </a:p>
          <a:p>
            <a:pPr algn="just" fontAlgn="base">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Trước khi </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ăn</a:t>
            </a:r>
          </a:p>
        </p:txBody>
      </p:sp>
      <p:sp>
        <p:nvSpPr>
          <p:cNvPr id="8" name="Rectangle 7"/>
          <p:cNvSpPr>
            <a:spLocks noChangeArrowheads="1"/>
          </p:cNvSpPr>
          <p:nvPr/>
        </p:nvSpPr>
        <p:spPr bwMode="auto">
          <a:xfrm>
            <a:off x="6123391" y="2059570"/>
            <a:ext cx="1752600" cy="609600"/>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marL="609600" marR="0" lvl="0" indent="-609600" algn="ctr" defTabSz="914400" eaLnBrk="1" fontAlgn="base" latinLnBrk="0" hangingPunct="1">
              <a:lnSpc>
                <a:spcPct val="100000"/>
              </a:lnSpc>
              <a:spcBef>
                <a:spcPct val="20000"/>
              </a:spcBef>
              <a:spcAft>
                <a:spcPct val="0"/>
              </a:spcAft>
              <a:buClrTx/>
              <a:buSzTx/>
              <a:buFontTx/>
              <a:buNone/>
              <a:tabLst/>
              <a:defRPr/>
            </a:pPr>
            <a:r>
              <a:rPr kumimoji="0" lang="en-US" sz="3200" b="0" i="0" u="none" strike="noStrike" kern="0" cap="none" spc="0" normalizeH="0" baseline="0" noProof="0" dirty="0" smtClean="0">
                <a:ln>
                  <a:noFill/>
                </a:ln>
                <a:solidFill>
                  <a:srgbClr val="4D4D4D"/>
                </a:solidFill>
                <a:effectLst/>
                <a:uLnTx/>
                <a:uFillTx/>
                <a:latin typeface="Arial" panose="020B0604020202020204" pitchFamily="34" charset="0"/>
                <a:ea typeface="Gulim" pitchFamily="34" charset="-127"/>
                <a:cs typeface="Times New Roman" panose="02020603050405020304" pitchFamily="18" charset="0"/>
              </a:rPr>
              <a:t>5 sau</a:t>
            </a:r>
          </a:p>
        </p:txBody>
      </p:sp>
      <p:sp>
        <p:nvSpPr>
          <p:cNvPr id="9" name="Rectangle 4"/>
          <p:cNvSpPr>
            <a:spLocks noChangeArrowheads="1"/>
          </p:cNvSpPr>
          <p:nvPr/>
        </p:nvSpPr>
        <p:spPr bwMode="auto">
          <a:xfrm>
            <a:off x="4808381" y="2770572"/>
            <a:ext cx="45720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algn="just" fontAlgn="base">
              <a:lnSpc>
                <a:spcPct val="90000"/>
              </a:lnSpc>
              <a:spcAft>
                <a:spcPct val="0"/>
              </a:spcAft>
              <a:buClrTx/>
              <a:buFontTx/>
              <a:buNone/>
            </a:pPr>
            <a:r>
              <a:rPr lang="en-US" b="0" dirty="0">
                <a:solidFill>
                  <a:srgbClr val="4D4D4D"/>
                </a:solidFill>
                <a:latin typeface="Arial" panose="020B0604020202020204" pitchFamily="34" charset="0"/>
                <a:ea typeface="Gulim" pitchFamily="34" charset="-127"/>
                <a:cs typeface="Times New Roman" panose="02020603050405020304" pitchFamily="18" charset="0"/>
              </a:rPr>
              <a:t>	</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Sau khi </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chế biến </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thịt, hải sản, rau quả tươi sống</a:t>
            </a:r>
          </a:p>
          <a:p>
            <a:pPr algn="just" fontAlgn="base">
              <a:lnSpc>
                <a:spcPct val="90000"/>
              </a:lnSpc>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Sau khi đi vệ sinh</a:t>
            </a:r>
          </a:p>
          <a:p>
            <a:pPr algn="just" fontAlgn="base">
              <a:lnSpc>
                <a:spcPct val="90000"/>
              </a:lnSpc>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Sau khi xì mũi</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 ho, hắt xì hơi, gải đầu, ngoáy mũi.</a:t>
            </a:r>
          </a:p>
          <a:p>
            <a:pPr algn="just" fontAlgn="base">
              <a:lnSpc>
                <a:spcPct val="90000"/>
              </a:lnSpc>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Sau khi đổ rác</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 tiếp xúc chất bẩn</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a:t>
            </a:r>
          </a:p>
          <a:p>
            <a:pPr algn="just" fontAlgn="base">
              <a:lnSpc>
                <a:spcPct val="90000"/>
              </a:lnSpc>
              <a:spcAft>
                <a:spcPct val="0"/>
              </a:spcAft>
              <a:buClrTx/>
              <a:buFontTx/>
              <a:buNone/>
            </a:pPr>
            <a:r>
              <a:rPr lang="en-US" sz="2400" b="0" dirty="0">
                <a:solidFill>
                  <a:srgbClr val="4D4D4D"/>
                </a:solidFill>
                <a:latin typeface="Arial" panose="020B0604020202020204" pitchFamily="34" charset="0"/>
                <a:ea typeface="Gulim" pitchFamily="34" charset="-127"/>
                <a:cs typeface="Times New Roman" panose="02020603050405020304" pitchFamily="18" charset="0"/>
              </a:rPr>
              <a:t>	Sau khi </a:t>
            </a:r>
            <a:r>
              <a:rPr lang="en-US" sz="2400" b="0" dirty="0">
                <a:solidFill>
                  <a:srgbClr val="FF0000"/>
                </a:solidFill>
                <a:latin typeface="Arial" panose="020B0604020202020204" pitchFamily="34" charset="0"/>
                <a:ea typeface="Gulim" pitchFamily="34" charset="-127"/>
                <a:cs typeface="Times New Roman" panose="02020603050405020304" pitchFamily="18" charset="0"/>
              </a:rPr>
              <a:t>sử dụng hóa chất </a:t>
            </a:r>
            <a:r>
              <a:rPr lang="en-US" sz="2400" b="0" dirty="0">
                <a:solidFill>
                  <a:srgbClr val="4D4D4D"/>
                </a:solidFill>
                <a:latin typeface="Arial" panose="020B0604020202020204" pitchFamily="34" charset="0"/>
                <a:ea typeface="Gulim" pitchFamily="34" charset="-127"/>
                <a:cs typeface="Times New Roman" panose="02020603050405020304" pitchFamily="18" charset="0"/>
              </a:rPr>
              <a:t>như hóa chất tẩy rửa, hóa chất diệt động vật gây hại.</a:t>
            </a:r>
          </a:p>
          <a:p>
            <a:pPr algn="just" fontAlgn="base">
              <a:lnSpc>
                <a:spcPct val="90000"/>
              </a:lnSpc>
              <a:spcAft>
                <a:spcPct val="0"/>
              </a:spcAft>
              <a:buClrTx/>
              <a:buFontTx/>
              <a:buChar char="•"/>
            </a:pPr>
            <a:endParaRPr lang="en-US" b="0" dirty="0">
              <a:solidFill>
                <a:srgbClr val="4D4D4D"/>
              </a:solidFill>
              <a:latin typeface="Arial" panose="020B0604020202020204" pitchFamily="34" charset="0"/>
              <a:ea typeface="Gulim" pitchFamily="34" charset="-127"/>
              <a:cs typeface="Times New Roman" panose="02020603050405020304" pitchFamily="18" charset="0"/>
            </a:endParaRPr>
          </a:p>
          <a:p>
            <a:pPr algn="just" fontAlgn="base">
              <a:lnSpc>
                <a:spcPct val="90000"/>
              </a:lnSpc>
              <a:spcAft>
                <a:spcPct val="0"/>
              </a:spcAft>
              <a:buClrTx/>
              <a:buFontTx/>
              <a:buChar char="•"/>
            </a:pPr>
            <a:endParaRPr lang="en-US" i="1" u="sng" dirty="0">
              <a:solidFill>
                <a:srgbClr val="4D4D4D"/>
              </a:solidFill>
              <a:latin typeface="Arial" panose="020B0604020202020204" pitchFamily="34" charset="0"/>
              <a:ea typeface="Gulim" pitchFamily="34" charset="-127"/>
              <a:cs typeface="Times New Roman" panose="02020603050405020304" pitchFamily="18" charset="0"/>
            </a:endParaRPr>
          </a:p>
        </p:txBody>
      </p:sp>
      <p:sp>
        <p:nvSpPr>
          <p:cNvPr id="10" name="Rectangle 2"/>
          <p:cNvSpPr txBox="1">
            <a:spLocks noChangeArrowheads="1"/>
          </p:cNvSpPr>
          <p:nvPr/>
        </p:nvSpPr>
        <p:spPr bwMode="auto">
          <a:xfrm>
            <a:off x="1043625" y="5299555"/>
            <a:ext cx="4133850" cy="609600"/>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marL="609600" marR="0" lvl="0" indent="-609600" algn="ctr" defTabSz="914400" eaLnBrk="1" fontAlgn="base" latinLnBrk="0" hangingPunct="1">
              <a:lnSpc>
                <a:spcPct val="100000"/>
              </a:lnSpc>
              <a:spcBef>
                <a:spcPts val="600"/>
              </a:spcBef>
              <a:spcAft>
                <a:spcPct val="0"/>
              </a:spcAft>
              <a:buClr>
                <a:srgbClr val="8FAD2F"/>
              </a:buClr>
              <a:buSzPct val="80000"/>
              <a:buFont typeface="Wingdings" panose="05000000000000000000" pitchFamily="2" charset="2"/>
              <a:buNone/>
              <a:tabLst/>
              <a:defRPr/>
            </a:pPr>
            <a:r>
              <a:rPr kumimoji="0" lang="en-US" sz="2800" b="0" i="0" u="none" strike="noStrike" kern="0" cap="none" spc="0" normalizeH="0" baseline="0" noProof="0" smtClean="0">
                <a:ln>
                  <a:noFill/>
                </a:ln>
                <a:solidFill>
                  <a:srgbClr val="0309ED"/>
                </a:solidFill>
                <a:effectLst/>
                <a:uLnTx/>
                <a:uFillTx/>
                <a:latin typeface="Arial" panose="020B0604020202020204" pitchFamily="34" charset="0"/>
                <a:ea typeface="Gulim" pitchFamily="34" charset="-127"/>
                <a:cs typeface="Times New Roman" panose="02020603050405020304" pitchFamily="18" charset="0"/>
              </a:rPr>
              <a:t>Lưu ý: sau khi hút thuốc  </a:t>
            </a:r>
          </a:p>
        </p:txBody>
      </p:sp>
    </p:spTree>
    <p:extLst>
      <p:ext uri="{BB962C8B-B14F-4D97-AF65-F5344CB8AC3E}">
        <p14:creationId xmlns:p14="http://schemas.microsoft.com/office/powerpoint/2010/main" val="313735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1000" fill="hold"/>
                                        <p:tgtEl>
                                          <p:spTgt spid="10">
                                            <p:txEl>
                                              <p:pRg st="0" end="0"/>
                                            </p:txEl>
                                          </p:spTgt>
                                        </p:tgtEl>
                                        <p:attrNameLst>
                                          <p:attrName>ppt_w</p:attrName>
                                        </p:attrNameLst>
                                      </p:cBhvr>
                                      <p:tavLst>
                                        <p:tav tm="0">
                                          <p:val>
                                            <p:strVal val="#ppt_w+.3"/>
                                          </p:val>
                                        </p:tav>
                                        <p:tav tm="100000">
                                          <p:val>
                                            <p:strVal val="#ppt_w"/>
                                          </p:val>
                                        </p:tav>
                                      </p:tavLst>
                                    </p:anim>
                                    <p:anim calcmode="lin" valueType="num">
                                      <p:cBhvr>
                                        <p:cTn id="14"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994" y="418332"/>
            <a:ext cx="8596668" cy="604838"/>
          </a:xfrm>
        </p:spPr>
        <p:txBody>
          <a:bodyPr>
            <a:normAutofit fontScale="90000"/>
          </a:bodyPr>
          <a:lstStyle/>
          <a:p>
            <a:pPr lvl="0" algn="ctr" defTabSz="914400" fontAlgn="base">
              <a:spcAft>
                <a:spcPct val="0"/>
              </a:spcAft>
            </a:pPr>
            <a:r>
              <a:rPr lang="en-US" sz="3200" b="1" dirty="0">
                <a:solidFill>
                  <a:srgbClr val="FF0000"/>
                </a:solidFill>
                <a:latin typeface="Arial" panose="020B0604020202020204" pitchFamily="34" charset="0"/>
                <a:ea typeface="Gulim" pitchFamily="34" charset="-127"/>
                <a:cs typeface="Times New Roman" panose="02020603050405020304" pitchFamily="18" charset="0"/>
              </a:rPr>
              <a:t>BẢO QUẢN Ở NHIỆT ĐỘ AN TOÀN</a:t>
            </a:r>
            <a:br>
              <a:rPr lang="en-US" sz="3200" b="1" dirty="0">
                <a:solidFill>
                  <a:srgbClr val="FF0000"/>
                </a:solidFill>
                <a:latin typeface="Arial" panose="020B0604020202020204" pitchFamily="34" charset="0"/>
                <a:ea typeface="Gulim" pitchFamily="34" charset="-127"/>
                <a:cs typeface="Times New Roman" panose="02020603050405020304" pitchFamily="18" charset="0"/>
              </a:rPr>
            </a:br>
            <a:endParaRPr lang="vi-VN" b="1" dirty="0"/>
          </a:p>
        </p:txBody>
      </p:sp>
      <p:sp>
        <p:nvSpPr>
          <p:cNvPr id="4" name="Rectangle 7"/>
          <p:cNvSpPr>
            <a:spLocks noChangeArrowheads="1"/>
          </p:cNvSpPr>
          <p:nvPr/>
        </p:nvSpPr>
        <p:spPr bwMode="auto">
          <a:xfrm>
            <a:off x="590796" y="996056"/>
            <a:ext cx="87407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eaLnBrk="1" hangingPunct="1">
              <a:spcBef>
                <a:spcPct val="0"/>
              </a:spcBef>
              <a:buClrTx/>
              <a:buFontTx/>
              <a:buNone/>
            </a:pPr>
            <a:r>
              <a:rPr lang="vi-VN" sz="2600" b="0" dirty="0">
                <a:solidFill>
                  <a:srgbClr val="3347AD"/>
                </a:solidFill>
                <a:latin typeface="Arial" panose="020B0604020202020204" pitchFamily="34" charset="0"/>
                <a:cs typeface="Times New Roman" panose="02020603050405020304" pitchFamily="18" charset="0"/>
              </a:rPr>
              <a:t>Thực phẩm nấu chín xong, chưa </a:t>
            </a:r>
            <a:r>
              <a:rPr lang="en-US" sz="2600" b="0" dirty="0">
                <a:solidFill>
                  <a:srgbClr val="3347AD"/>
                </a:solidFill>
                <a:latin typeface="Arial" panose="020B0604020202020204" pitchFamily="34" charset="0"/>
                <a:cs typeface="Times New Roman" panose="02020603050405020304" pitchFamily="18" charset="0"/>
              </a:rPr>
              <a:t>ăn</a:t>
            </a:r>
            <a:r>
              <a:rPr lang="vi-VN" sz="2600" b="0" dirty="0">
                <a:solidFill>
                  <a:srgbClr val="3347AD"/>
                </a:solidFill>
                <a:latin typeface="Arial" panose="020B0604020202020204" pitchFamily="34" charset="0"/>
                <a:cs typeface="Times New Roman" panose="02020603050405020304" pitchFamily="18" charset="0"/>
              </a:rPr>
              <a:t> ngay phải </a:t>
            </a:r>
            <a:r>
              <a:rPr lang="en-US" sz="2600" b="0" dirty="0">
                <a:solidFill>
                  <a:srgbClr val="3347AD"/>
                </a:solidFill>
                <a:latin typeface="Arial" panose="020B0604020202020204" pitchFamily="34" charset="0"/>
                <a:cs typeface="Times New Roman" panose="02020603050405020304" pitchFamily="18" charset="0"/>
              </a:rPr>
              <a:t>được </a:t>
            </a:r>
            <a:r>
              <a:rPr lang="vi-VN" sz="2600" b="0" dirty="0">
                <a:solidFill>
                  <a:srgbClr val="3347AD"/>
                </a:solidFill>
                <a:latin typeface="Arial" panose="020B0604020202020204" pitchFamily="34" charset="0"/>
                <a:cs typeface="Times New Roman" panose="02020603050405020304" pitchFamily="18" charset="0"/>
              </a:rPr>
              <a:t>bảo quản</a:t>
            </a:r>
            <a:r>
              <a:rPr lang="en-US" sz="2600" b="0" dirty="0">
                <a:solidFill>
                  <a:schemeClr val="tx1"/>
                </a:solidFill>
                <a:latin typeface="Arial" panose="020B0604020202020204" pitchFamily="34" charset="0"/>
                <a:cs typeface="Times New Roman" panose="02020603050405020304" pitchFamily="18" charset="0"/>
              </a:rPr>
              <a:t>          </a:t>
            </a:r>
            <a:endParaRPr lang="vi-VN" sz="2600" b="0" dirty="0">
              <a:solidFill>
                <a:schemeClr val="tx1"/>
              </a:solidFill>
              <a:latin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435062" y="2025089"/>
            <a:ext cx="1646063" cy="2072820"/>
          </a:xfrm>
          <a:prstGeom prst="rect">
            <a:avLst/>
          </a:prstGeom>
        </p:spPr>
      </p:pic>
      <p:pic>
        <p:nvPicPr>
          <p:cNvPr id="6" name="Picture 11" descr="n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994" y="4271237"/>
            <a:ext cx="2616200" cy="1665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0"/>
          <p:cNvSpPr>
            <a:spLocks noChangeArrowheads="1"/>
          </p:cNvSpPr>
          <p:nvPr/>
        </p:nvSpPr>
        <p:spPr bwMode="auto">
          <a:xfrm>
            <a:off x="3571875" y="2571750"/>
            <a:ext cx="5259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fontAlgn="base">
              <a:spcBef>
                <a:spcPct val="0"/>
              </a:spcBef>
              <a:spcAft>
                <a:spcPct val="0"/>
              </a:spcAft>
              <a:buClrTx/>
              <a:buFontTx/>
              <a:buNone/>
            </a:pPr>
            <a:r>
              <a:rPr lang="vi-VN" sz="2400" b="0" dirty="0" smtClean="0">
                <a:solidFill>
                  <a:srgbClr val="4D4D4D"/>
                </a:solidFill>
                <a:latin typeface="Arial" panose="020B0604020202020204" pitchFamily="34" charset="0"/>
                <a:ea typeface="Gulim" pitchFamily="34" charset="-127"/>
                <a:cs typeface="Times New Roman" panose="02020603050405020304" pitchFamily="18" charset="0"/>
              </a:rPr>
              <a:t>Bảo quản lạnh (ở 5</a:t>
            </a:r>
            <a:r>
              <a:rPr lang="vi-VN" sz="2400" b="0" baseline="30000" dirty="0" smtClean="0">
                <a:solidFill>
                  <a:srgbClr val="4D4D4D"/>
                </a:solidFill>
                <a:latin typeface="Arial" panose="020B0604020202020204" pitchFamily="34" charset="0"/>
                <a:ea typeface="Gulim" pitchFamily="34" charset="-127"/>
                <a:cs typeface="Times New Roman" panose="02020603050405020304" pitchFamily="18" charset="0"/>
              </a:rPr>
              <a:t>0</a:t>
            </a:r>
            <a:r>
              <a:rPr lang="vi-VN" sz="2400" b="0" dirty="0" smtClean="0">
                <a:solidFill>
                  <a:srgbClr val="4D4D4D"/>
                </a:solidFill>
                <a:latin typeface="Arial" panose="020B0604020202020204" pitchFamily="34" charset="0"/>
                <a:ea typeface="Gulim" pitchFamily="34" charset="-127"/>
                <a:cs typeface="Times New Roman" panose="02020603050405020304" pitchFamily="18" charset="0"/>
              </a:rPr>
              <a:t>C hoặc lạnh hơn)</a:t>
            </a:r>
            <a:endParaRPr lang="en-US" sz="2400" b="0" dirty="0" smtClean="0">
              <a:solidFill>
                <a:srgbClr val="4D4D4D"/>
              </a:solidFill>
              <a:latin typeface="Arial" panose="020B0604020202020204" pitchFamily="34" charset="0"/>
              <a:ea typeface="Gulim" pitchFamily="34" charset="-127"/>
              <a:cs typeface="Times New Roman" panose="02020603050405020304" pitchFamily="18" charset="0"/>
            </a:endParaRPr>
          </a:p>
        </p:txBody>
      </p:sp>
      <p:sp>
        <p:nvSpPr>
          <p:cNvPr id="8" name="Rectangle 9"/>
          <p:cNvSpPr>
            <a:spLocks noChangeArrowheads="1"/>
          </p:cNvSpPr>
          <p:nvPr/>
        </p:nvSpPr>
        <p:spPr bwMode="auto">
          <a:xfrm>
            <a:off x="3651250" y="4572000"/>
            <a:ext cx="53736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fontAlgn="base">
              <a:spcBef>
                <a:spcPct val="0"/>
              </a:spcBef>
              <a:spcAft>
                <a:spcPct val="0"/>
              </a:spcAft>
              <a:buClrTx/>
              <a:buFontTx/>
              <a:buNone/>
            </a:pPr>
            <a:r>
              <a:rPr lang="vi-VN" sz="2400" b="0" dirty="0" smtClean="0">
                <a:solidFill>
                  <a:srgbClr val="4D4D4D"/>
                </a:solidFill>
                <a:latin typeface="Arial" panose="020B0604020202020204" pitchFamily="34" charset="0"/>
                <a:ea typeface="Gulim" pitchFamily="34" charset="-127"/>
                <a:cs typeface="Times New Roman" panose="02020603050405020304" pitchFamily="18" charset="0"/>
              </a:rPr>
              <a:t>Bảo quản nóng (ở 60</a:t>
            </a:r>
            <a:r>
              <a:rPr lang="vi-VN" sz="2400" b="0" baseline="30000" dirty="0" smtClean="0">
                <a:solidFill>
                  <a:srgbClr val="4D4D4D"/>
                </a:solidFill>
                <a:latin typeface="Arial" panose="020B0604020202020204" pitchFamily="34" charset="0"/>
                <a:ea typeface="Gulim" pitchFamily="34" charset="-127"/>
                <a:cs typeface="Times New Roman" panose="02020603050405020304" pitchFamily="18" charset="0"/>
              </a:rPr>
              <a:t>0</a:t>
            </a:r>
            <a:r>
              <a:rPr lang="vi-VN" sz="2400" b="0" dirty="0" smtClean="0">
                <a:solidFill>
                  <a:srgbClr val="4D4D4D"/>
                </a:solidFill>
                <a:latin typeface="Arial" panose="020B0604020202020204" pitchFamily="34" charset="0"/>
                <a:ea typeface="Gulim" pitchFamily="34" charset="-127"/>
                <a:cs typeface="Times New Roman" panose="02020603050405020304" pitchFamily="18" charset="0"/>
              </a:rPr>
              <a:t>C hoặc nóng hơn)</a:t>
            </a:r>
          </a:p>
        </p:txBody>
      </p:sp>
      <p:sp>
        <p:nvSpPr>
          <p:cNvPr id="9" name="Rectangle 12"/>
          <p:cNvSpPr>
            <a:spLocks noChangeArrowheads="1"/>
          </p:cNvSpPr>
          <p:nvPr/>
        </p:nvSpPr>
        <p:spPr bwMode="auto">
          <a:xfrm>
            <a:off x="1636958" y="5664940"/>
            <a:ext cx="6648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u"/>
              <a:defRPr sz="2000" b="1">
                <a:solidFill>
                  <a:srgbClr val="026974"/>
                </a:solidFill>
                <a:latin typeface="Verdana" panose="020B0604030504040204" pitchFamily="34" charset="0"/>
              </a:defRPr>
            </a:lvl1pPr>
            <a:lvl2pPr marL="742950" indent="-285750">
              <a:spcBef>
                <a:spcPct val="20000"/>
              </a:spcBef>
              <a:buClr>
                <a:schemeClr val="accent1"/>
              </a:buClr>
              <a:buSzPct val="60000"/>
              <a:buFont typeface="Wingdings" panose="05000000000000000000" pitchFamily="2" charset="2"/>
              <a:buChar char="n"/>
              <a:defRPr sz="2800">
                <a:solidFill>
                  <a:schemeClr val="tx1"/>
                </a:solidFill>
                <a:latin typeface="Verdana" panose="020B0604030504040204" pitchFamily="34" charset="0"/>
              </a:defRPr>
            </a:lvl2pPr>
            <a:lvl3pPr marL="1143000" indent="-228600">
              <a:spcBef>
                <a:spcPct val="20000"/>
              </a:spcBef>
              <a:buClr>
                <a:schemeClr val="folHlink"/>
              </a:buClr>
              <a:buSzPct val="60000"/>
              <a:buFont typeface="Wingdings" panose="05000000000000000000" pitchFamily="2" charset="2"/>
              <a:buChar char="n"/>
              <a:defRPr sz="1600">
                <a:solidFill>
                  <a:schemeClr val="tx1"/>
                </a:solidFill>
                <a:latin typeface="Verdana" panose="020B0604030504040204" pitchFamily="34" charset="0"/>
              </a:defRPr>
            </a:lvl3pPr>
            <a:lvl4pPr marL="1600200" indent="-228600">
              <a:spcBef>
                <a:spcPct val="20000"/>
              </a:spcBef>
              <a:buClr>
                <a:schemeClr val="tx1"/>
              </a:buClr>
              <a:buSzPct val="60000"/>
              <a:buFont typeface="Wingdings" panose="05000000000000000000" pitchFamily="2" charset="2"/>
              <a:buChar char="n"/>
              <a:defRPr sz="1600">
                <a:solidFill>
                  <a:schemeClr val="tx1"/>
                </a:solidFill>
                <a:latin typeface="Verdana" panose="020B0604030504040204" pitchFamily="34" charset="0"/>
              </a:defRPr>
            </a:lvl4pPr>
            <a:lvl5pPr marL="2057400" indent="-228600">
              <a:spcBef>
                <a:spcPct val="20000"/>
              </a:spcBef>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bg1"/>
              </a:buClr>
              <a:buSzPct val="60000"/>
              <a:buFont typeface="Wingdings" panose="05000000000000000000" pitchFamily="2" charset="2"/>
              <a:buChar char="n"/>
              <a:defRPr sz="1400">
                <a:solidFill>
                  <a:schemeClr val="tx1"/>
                </a:solidFill>
                <a:latin typeface="Verdana" panose="020B0604030504040204" pitchFamily="34" charset="0"/>
              </a:defRPr>
            </a:lvl9pPr>
          </a:lstStyle>
          <a:p>
            <a:pPr fontAlgn="base">
              <a:spcBef>
                <a:spcPct val="0"/>
              </a:spcBef>
              <a:spcAft>
                <a:spcPct val="0"/>
              </a:spcAft>
              <a:buClrTx/>
              <a:buFontTx/>
              <a:buNone/>
            </a:pPr>
            <a:endParaRPr lang="en-US" sz="2400" b="0" dirty="0" smtClean="0">
              <a:solidFill>
                <a:srgbClr val="FF0000"/>
              </a:solidFill>
              <a:latin typeface="Arial" panose="020B0604020202020204" pitchFamily="34" charset="0"/>
              <a:ea typeface="Gulim" pitchFamily="34" charset="-127"/>
              <a:cs typeface="Times New Roman" panose="02020603050405020304" pitchFamily="18" charset="0"/>
            </a:endParaRPr>
          </a:p>
          <a:p>
            <a:pPr fontAlgn="base">
              <a:spcBef>
                <a:spcPct val="0"/>
              </a:spcBef>
              <a:spcAft>
                <a:spcPct val="0"/>
              </a:spcAft>
              <a:buClrTx/>
              <a:buFontTx/>
              <a:buNone/>
            </a:pPr>
            <a:r>
              <a:rPr lang="vi-VN" sz="2400" b="0" dirty="0" smtClean="0">
                <a:solidFill>
                  <a:srgbClr val="FF0000"/>
                </a:solidFill>
                <a:latin typeface="Arial" panose="020B0604020202020204" pitchFamily="34" charset="0"/>
                <a:ea typeface="Gulim" pitchFamily="34" charset="-127"/>
                <a:cs typeface="Times New Roman" panose="02020603050405020304" pitchFamily="18" charset="0"/>
              </a:rPr>
              <a:t>Không để quá </a:t>
            </a:r>
            <a:r>
              <a:rPr lang="vi-VN" sz="2400" dirty="0" smtClean="0">
                <a:solidFill>
                  <a:srgbClr val="FF0000"/>
                </a:solidFill>
                <a:latin typeface="Arial" panose="020B0604020202020204" pitchFamily="34" charset="0"/>
                <a:ea typeface="Gulim" pitchFamily="34" charset="-127"/>
                <a:cs typeface="Times New Roman" panose="02020603050405020304" pitchFamily="18" charset="0"/>
              </a:rPr>
              <a:t>2 tiếng</a:t>
            </a:r>
            <a:r>
              <a:rPr lang="vi-VN" sz="2400" b="0" dirty="0" smtClean="0">
                <a:solidFill>
                  <a:srgbClr val="FF0000"/>
                </a:solidFill>
                <a:latin typeface="Arial" panose="020B0604020202020204" pitchFamily="34" charset="0"/>
                <a:ea typeface="Gulim" pitchFamily="34" charset="-127"/>
                <a:cs typeface="Times New Roman" panose="02020603050405020304" pitchFamily="18" charset="0"/>
              </a:rPr>
              <a:t> ở nhiệt độ bình thường</a:t>
            </a:r>
          </a:p>
        </p:txBody>
      </p:sp>
    </p:spTree>
    <p:extLst>
      <p:ext uri="{BB962C8B-B14F-4D97-AF65-F5344CB8AC3E}">
        <p14:creationId xmlns:p14="http://schemas.microsoft.com/office/powerpoint/2010/main" val="998071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defTabSz="914400" eaLnBrk="0" fontAlgn="base" hangingPunct="0">
              <a:spcAft>
                <a:spcPct val="0"/>
              </a:spcAft>
              <a:defRPr/>
            </a:pPr>
            <a:r>
              <a:rPr lang="vi-VN" altLang="en-US" sz="2800" b="1" dirty="0" smtClean="0">
                <a:solidFill>
                  <a:prstClr val="black"/>
                </a:solidFill>
                <a:effectLst>
                  <a:outerShdw blurRad="38100" dist="38100" dir="2700000" algn="tl">
                    <a:srgbClr val="C0C0C0"/>
                  </a:outerShdw>
                </a:effectLst>
                <a:latin typeface="Times New Roman" pitchFamily="18" charset="0"/>
                <a:cs typeface="Times New Roman" pitchFamily="18" charset="0"/>
              </a:rPr>
              <a:t>3. THỰC </a:t>
            </a:r>
            <a:r>
              <a:rPr lang="vi-VN" altLang="en-US" sz="2800" b="1" dirty="0">
                <a:solidFill>
                  <a:prstClr val="black"/>
                </a:solidFill>
                <a:effectLst>
                  <a:outerShdw blurRad="38100" dist="38100" dir="2700000" algn="tl">
                    <a:srgbClr val="C0C0C0"/>
                  </a:outerShdw>
                </a:effectLst>
                <a:latin typeface="Times New Roman" pitchFamily="18" charset="0"/>
                <a:cs typeface="Times New Roman" pitchFamily="18" charset="0"/>
              </a:rPr>
              <a:t>HIỆN CHẾ ĐỘ KIỂM THỰC 3 BƯỚC VÀ LƯU MẪU THỨC ĂN ĐỐI VỚI CƠ SỞ </a:t>
            </a:r>
            <a:r>
              <a:rPr lang="en-US" altLang="en-US" sz="2800" b="1" dirty="0">
                <a:solidFill>
                  <a:prstClr val="black"/>
                </a:solidFill>
                <a:effectLst>
                  <a:outerShdw blurRad="38100" dist="38100" dir="2700000" algn="tl">
                    <a:srgbClr val="C0C0C0"/>
                  </a:outerShdw>
                </a:effectLst>
                <a:latin typeface="Times New Roman" pitchFamily="18" charset="0"/>
                <a:cs typeface="Times New Roman" pitchFamily="18" charset="0"/>
              </a:rPr>
              <a:t>KINH DOANH </a:t>
            </a:r>
            <a:r>
              <a:rPr lang="vi-VN" altLang="en-US" sz="2800" b="1" dirty="0">
                <a:solidFill>
                  <a:prstClr val="black"/>
                </a:solidFill>
                <a:effectLst>
                  <a:outerShdw blurRad="38100" dist="38100" dir="2700000" algn="tl">
                    <a:srgbClr val="C0C0C0"/>
                  </a:outerShdw>
                </a:effectLst>
                <a:latin typeface="Times New Roman" pitchFamily="18" charset="0"/>
                <a:cs typeface="Times New Roman" pitchFamily="18" charset="0"/>
              </a:rPr>
              <a:t>DỊCH VỤ ĂN UỐNG</a:t>
            </a:r>
            <a:r>
              <a:rPr lang="en-US" altLang="en-US" sz="2800" b="1" dirty="0">
                <a:solidFill>
                  <a:prstClr val="black"/>
                </a:solidFill>
                <a:effectLst>
                  <a:outerShdw blurRad="38100" dist="38100" dir="2700000" algn="tl">
                    <a:srgbClr val="C0C0C0"/>
                  </a:outerShdw>
                </a:effectLst>
                <a:latin typeface="Times New Roman" pitchFamily="18" charset="0"/>
                <a:cs typeface="Times New Roman" pitchFamily="18" charset="0"/>
              </a:rPr>
              <a:t/>
            </a:r>
            <a:br>
              <a:rPr lang="en-US" altLang="en-US" sz="2800" b="1" dirty="0">
                <a:solidFill>
                  <a:prstClr val="black"/>
                </a:solidFill>
                <a:effectLst>
                  <a:outerShdw blurRad="38100" dist="38100" dir="2700000" algn="tl">
                    <a:srgbClr val="C0C0C0"/>
                  </a:outerShdw>
                </a:effectLst>
                <a:latin typeface="Times New Roman" pitchFamily="18" charset="0"/>
                <a:cs typeface="Times New Roman" pitchFamily="18" charset="0"/>
              </a:rPr>
            </a:br>
            <a:endParaRPr lang="vi-VN" dirty="0"/>
          </a:p>
        </p:txBody>
      </p:sp>
      <p:pic>
        <p:nvPicPr>
          <p:cNvPr id="4" name="Content Placeholder 3"/>
          <p:cNvPicPr>
            <a:picLocks noGrp="1" noChangeAspect="1"/>
          </p:cNvPicPr>
          <p:nvPr>
            <p:ph idx="1"/>
          </p:nvPr>
        </p:nvPicPr>
        <p:blipFill>
          <a:blip r:embed="rId2"/>
          <a:stretch>
            <a:fillRect/>
          </a:stretch>
        </p:blipFill>
        <p:spPr>
          <a:xfrm>
            <a:off x="1584101" y="1930401"/>
            <a:ext cx="7186412" cy="4927600"/>
          </a:xfrm>
          <a:prstGeom prst="rect">
            <a:avLst/>
          </a:prstGeom>
        </p:spPr>
      </p:pic>
    </p:spTree>
    <p:extLst>
      <p:ext uri="{BB962C8B-B14F-4D97-AF65-F5344CB8AC3E}">
        <p14:creationId xmlns:p14="http://schemas.microsoft.com/office/powerpoint/2010/main" val="34554716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3627550"/>
          </a:xfrm>
        </p:spPr>
        <p:txBody>
          <a:bodyPr>
            <a:normAutofit/>
          </a:bodyPr>
          <a:lstStyle/>
          <a:p>
            <a:pPr algn="ctr">
              <a:defRPr/>
            </a:pPr>
            <a:r>
              <a:rPr lang="en-US" sz="4900" b="1" dirty="0">
                <a:solidFill>
                  <a:srgbClr val="C00000"/>
                </a:solidFill>
                <a:effectLst>
                  <a:outerShdw blurRad="38100" dist="38100" dir="2700000" algn="tl">
                    <a:srgbClr val="C0C0C0"/>
                  </a:outerShdw>
                </a:effectLst>
                <a:latin typeface="Times New Roman" pitchFamily="18" charset="0"/>
                <a:cs typeface="Times New Roman" pitchFamily="18" charset="0"/>
              </a:rPr>
              <a:t>NỘI DUNG I:</a:t>
            </a:r>
            <a:br>
              <a:rPr lang="en-US" sz="4900" b="1" dirty="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900" b="1" dirty="0">
                <a:solidFill>
                  <a:srgbClr val="C00000"/>
                </a:solidFill>
                <a:effectLst>
                  <a:outerShdw blurRad="38100" dist="38100" dir="2700000" algn="tl">
                    <a:srgbClr val="C0C0C0"/>
                  </a:outerShdw>
                </a:effectLst>
                <a:latin typeface="Times New Roman" pitchFamily="18" charset="0"/>
                <a:cs typeface="Times New Roman" pitchFamily="18" charset="0"/>
              </a:rPr>
              <a:t/>
            </a:r>
            <a:br>
              <a:rPr lang="en-US" sz="4900" b="1" dirty="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900" b="1" dirty="0">
                <a:solidFill>
                  <a:srgbClr val="C00000"/>
                </a:solidFill>
                <a:effectLst>
                  <a:outerShdw blurRad="38100" dist="38100" dir="2700000" algn="tl">
                    <a:srgbClr val="C0C0C0"/>
                  </a:outerShdw>
                </a:effectLst>
                <a:latin typeface="Times New Roman" pitchFamily="18" charset="0"/>
                <a:cs typeface="Times New Roman" pitchFamily="18" charset="0"/>
              </a:rPr>
              <a:t>NGỘ ĐỘC THỰC </a:t>
            </a:r>
            <a:r>
              <a:rPr lang="en-US" sz="49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PHẨM VÀ CÁC NGUYÊN NHÂN </a:t>
            </a:r>
            <a:r>
              <a:rPr lang="en-US" b="1" dirty="0">
                <a:effectLst>
                  <a:outerShdw blurRad="38100" dist="38100" dir="2700000" algn="tl">
                    <a:srgbClr val="C0C0C0"/>
                  </a:outerShdw>
                </a:effectLst>
                <a:latin typeface="Times New Roman" pitchFamily="18" charset="0"/>
                <a:cs typeface="Times New Roman" pitchFamily="18" charset="0"/>
              </a:rPr>
              <a:t/>
            </a:r>
            <a:br>
              <a:rPr lang="en-US" b="1" dirty="0">
                <a:effectLst>
                  <a:outerShdw blurRad="38100" dist="38100" dir="2700000" algn="tl">
                    <a:srgbClr val="C0C0C0"/>
                  </a:outerShdw>
                </a:effectLst>
                <a:latin typeface="Times New Roman" pitchFamily="18" charset="0"/>
                <a:cs typeface="Times New Roman" pitchFamily="18" charset="0"/>
              </a:rPr>
            </a:br>
            <a:endParaRPr lang="vi-VN" dirty="0"/>
          </a:p>
        </p:txBody>
      </p:sp>
      <p:pic>
        <p:nvPicPr>
          <p:cNvPr id="4" name="Picture 3"/>
          <p:cNvPicPr>
            <a:picLocks noChangeAspect="1"/>
          </p:cNvPicPr>
          <p:nvPr/>
        </p:nvPicPr>
        <p:blipFill>
          <a:blip r:embed="rId2"/>
          <a:stretch>
            <a:fillRect/>
          </a:stretch>
        </p:blipFill>
        <p:spPr>
          <a:xfrm>
            <a:off x="3756362" y="4237149"/>
            <a:ext cx="2438611" cy="2341067"/>
          </a:xfrm>
          <a:prstGeom prst="rect">
            <a:avLst/>
          </a:prstGeom>
        </p:spPr>
      </p:pic>
    </p:spTree>
    <p:extLst>
      <p:ext uri="{BB962C8B-B14F-4D97-AF65-F5344CB8AC3E}">
        <p14:creationId xmlns:p14="http://schemas.microsoft.com/office/powerpoint/2010/main" val="809638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defTabSz="914400" eaLnBrk="0" fontAlgn="base" hangingPunct="0">
              <a:spcBef>
                <a:spcPts val="600"/>
              </a:spcBef>
              <a:spcAft>
                <a:spcPts val="600"/>
              </a:spcAft>
            </a:pPr>
            <a:r>
              <a:rPr lang="en-US" altLang="ko-KR" dirty="0">
                <a:solidFill>
                  <a:prstClr val="black"/>
                </a:solidFill>
                <a:latin typeface="Times New Roman" panose="02020603050405020304" pitchFamily="18" charset="0"/>
                <a:ea typeface="Gulim" pitchFamily="34" charset="-127"/>
                <a:cs typeface="Times New Roman" panose="02020603050405020304" pitchFamily="18" charset="0"/>
              </a:rPr>
              <a:t>- Lưu mẫu được áp dụng với </a:t>
            </a:r>
            <a:r>
              <a:rPr lang="en-US" altLang="ko-KR" dirty="0">
                <a:solidFill>
                  <a:srgbClr val="FF0000"/>
                </a:solidFill>
                <a:latin typeface="Times New Roman" panose="02020603050405020304" pitchFamily="18" charset="0"/>
                <a:ea typeface="Gulim" pitchFamily="34" charset="-127"/>
                <a:cs typeface="Times New Roman" panose="02020603050405020304" pitchFamily="18" charset="0"/>
              </a:rPr>
              <a:t>tất cả các món ăn </a:t>
            </a:r>
            <a:r>
              <a:rPr lang="en-US" altLang="ko-KR" dirty="0">
                <a:solidFill>
                  <a:prstClr val="black"/>
                </a:solidFill>
                <a:latin typeface="Times New Roman" panose="02020603050405020304" pitchFamily="18" charset="0"/>
                <a:ea typeface="Gulim" pitchFamily="34" charset="-127"/>
                <a:cs typeface="Times New Roman" panose="02020603050405020304" pitchFamily="18" charset="0"/>
              </a:rPr>
              <a:t>của bữa ăn </a:t>
            </a:r>
            <a:r>
              <a:rPr lang="en-US" altLang="ko-KR" b="1" dirty="0">
                <a:solidFill>
                  <a:srgbClr val="0000FF"/>
                </a:solidFill>
                <a:latin typeface="Times New Roman" panose="02020603050405020304" pitchFamily="18" charset="0"/>
                <a:ea typeface="Gulim" pitchFamily="34" charset="-127"/>
                <a:cs typeface="Times New Roman" panose="02020603050405020304" pitchFamily="18" charset="0"/>
              </a:rPr>
              <a:t>từ 30 suất trở lên</a:t>
            </a:r>
            <a:r>
              <a:rPr lang="en-US" altLang="ko-KR" dirty="0">
                <a:solidFill>
                  <a:prstClr val="black"/>
                </a:solidFill>
                <a:latin typeface="Times New Roman" panose="02020603050405020304" pitchFamily="18" charset="0"/>
                <a:ea typeface="Gulim" pitchFamily="34" charset="-127"/>
                <a:cs typeface="Times New Roman" panose="02020603050405020304" pitchFamily="18" charset="0"/>
              </a:rPr>
              <a:t>.</a:t>
            </a:r>
            <a:r>
              <a:rPr lang="vi-VN" altLang="ko-KR" sz="2600" dirty="0">
                <a:solidFill>
                  <a:prstClr val="black"/>
                </a:solidFill>
                <a:latin typeface="Times New Roman" panose="02020603050405020304" pitchFamily="18" charset="0"/>
                <a:ea typeface="Gulim" pitchFamily="34" charset="-127"/>
                <a:cs typeface="Times New Roman" panose="02020603050405020304" pitchFamily="18" charset="0"/>
              </a:rPr>
              <a:t/>
            </a:r>
            <a:br>
              <a:rPr lang="vi-VN" altLang="ko-KR" sz="2600" dirty="0">
                <a:solidFill>
                  <a:prstClr val="black"/>
                </a:solidFill>
                <a:latin typeface="Times New Roman" panose="02020603050405020304" pitchFamily="18" charset="0"/>
                <a:ea typeface="Gulim" pitchFamily="34" charset="-127"/>
                <a:cs typeface="Times New Roman" panose="02020603050405020304" pitchFamily="18" charset="0"/>
              </a:rPr>
            </a:br>
            <a:endParaRPr lang="vi-VN" dirty="0"/>
          </a:p>
        </p:txBody>
      </p:sp>
      <p:pic>
        <p:nvPicPr>
          <p:cNvPr id="5" name="Picture 4"/>
          <p:cNvPicPr>
            <a:picLocks noChangeAspect="1"/>
          </p:cNvPicPr>
          <p:nvPr/>
        </p:nvPicPr>
        <p:blipFill>
          <a:blip r:embed="rId2"/>
          <a:stretch>
            <a:fillRect/>
          </a:stretch>
        </p:blipFill>
        <p:spPr>
          <a:xfrm>
            <a:off x="5411443" y="1843466"/>
            <a:ext cx="4083818" cy="4080816"/>
          </a:xfrm>
          <a:prstGeom prst="rect">
            <a:avLst/>
          </a:prstGeom>
        </p:spPr>
      </p:pic>
      <p:pic>
        <p:nvPicPr>
          <p:cNvPr id="7" name="Content Placeholder 6"/>
          <p:cNvPicPr>
            <a:picLocks noGrp="1" noChangeAspect="1"/>
          </p:cNvPicPr>
          <p:nvPr>
            <p:ph idx="1"/>
          </p:nvPr>
        </p:nvPicPr>
        <p:blipFill>
          <a:blip r:embed="rId3"/>
          <a:stretch>
            <a:fillRect/>
          </a:stretch>
        </p:blipFill>
        <p:spPr>
          <a:xfrm>
            <a:off x="1017431" y="1843466"/>
            <a:ext cx="4290981" cy="4059064"/>
          </a:xfrm>
          <a:prstGeom prst="rect">
            <a:avLst/>
          </a:prstGeom>
        </p:spPr>
      </p:pic>
    </p:spTree>
    <p:extLst>
      <p:ext uri="{BB962C8B-B14F-4D97-AF65-F5344CB8AC3E}">
        <p14:creationId xmlns:p14="http://schemas.microsoft.com/office/powerpoint/2010/main" val="26470840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818" y="255022"/>
            <a:ext cx="8596668" cy="678287"/>
          </a:xfrm>
        </p:spPr>
        <p:txBody>
          <a:bodyPr>
            <a:noAutofit/>
          </a:bodyPr>
          <a:lstStyle/>
          <a:p>
            <a:pPr lvl="0" algn="ctr" defTabSz="914400" eaLnBrk="0" fontAlgn="base" hangingPunct="0">
              <a:spcAft>
                <a:spcPct val="0"/>
              </a:spcAft>
            </a:pPr>
            <a:r>
              <a:rPr lang="en-US" altLang="ko-KR" sz="3200" b="1" dirty="0">
                <a:solidFill>
                  <a:srgbClr val="0000FF"/>
                </a:solidFill>
                <a:latin typeface="Arial" panose="020B0604020202020204" pitchFamily="34" charset="0"/>
                <a:cs typeface="휴먼매직체"/>
              </a:rPr>
              <a:t>Hướng dẫn kiểm thực 3 bước</a:t>
            </a:r>
            <a:r>
              <a:rPr lang="en-US" altLang="ko-KR" sz="3200" b="1" dirty="0">
                <a:solidFill>
                  <a:srgbClr val="0000FF"/>
                </a:solidFill>
                <a:latin typeface="VNI-Times" pitchFamily="2" charset="0"/>
                <a:ea typeface="Gulim" pitchFamily="34" charset="-127"/>
              </a:rPr>
              <a:t/>
            </a:r>
            <a:br>
              <a:rPr lang="en-US" altLang="ko-KR" sz="3200" b="1" dirty="0">
                <a:solidFill>
                  <a:srgbClr val="0000FF"/>
                </a:solidFill>
                <a:latin typeface="VNI-Times" pitchFamily="2" charset="0"/>
                <a:ea typeface="Gulim" pitchFamily="34" charset="-127"/>
              </a:rPr>
            </a:br>
            <a:endParaRPr lang="vi-VN" sz="3200" dirty="0"/>
          </a:p>
        </p:txBody>
      </p:sp>
      <p:sp>
        <p:nvSpPr>
          <p:cNvPr id="4" name="Rectangle 3"/>
          <p:cNvSpPr>
            <a:spLocks noChangeArrowheads="1"/>
          </p:cNvSpPr>
          <p:nvPr/>
        </p:nvSpPr>
        <p:spPr bwMode="auto">
          <a:xfrm>
            <a:off x="625818" y="1171156"/>
            <a:ext cx="60960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ts val="600"/>
              </a:spcBef>
              <a:spcAft>
                <a:spcPts val="600"/>
              </a:spcAft>
              <a:buFont typeface="Wingdings 2" panose="05020102010507070707" pitchFamily="18" charset="2"/>
              <a:buNone/>
            </a:pPr>
            <a:r>
              <a:rPr lang="en-US" altLang="ko-KR" sz="2400" b="1" dirty="0" smtClean="0">
                <a:solidFill>
                  <a:srgbClr val="000000"/>
                </a:solidFill>
                <a:latin typeface="Times New Roman" panose="02020603050405020304" pitchFamily="18" charset="0"/>
                <a:ea typeface="Gulim" pitchFamily="34" charset="-127"/>
                <a:cs typeface="Times New Roman" panose="02020603050405020304" pitchFamily="18" charset="0"/>
              </a:rPr>
              <a:t>Lấy mẫu thức ăn (Điều 7):</a:t>
            </a:r>
          </a:p>
          <a:p>
            <a:pPr algn="just" eaLnBrk="0" fontAlgn="base" hangingPunct="0">
              <a:spcBef>
                <a:spcPts val="600"/>
              </a:spcBef>
              <a:spcAft>
                <a:spcPts val="600"/>
              </a:spcAft>
            </a:pP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a:t>
            </a:r>
            <a:r>
              <a:rPr lang="en-US" altLang="ko-KR" sz="2400" b="1" dirty="0" smtClean="0">
                <a:solidFill>
                  <a:srgbClr val="000000"/>
                </a:solidFill>
                <a:latin typeface="Times New Roman" panose="02020603050405020304" pitchFamily="18" charset="0"/>
                <a:ea typeface="Gulim" pitchFamily="34" charset="-127"/>
                <a:cs typeface="Times New Roman" panose="02020603050405020304" pitchFamily="18" charset="0"/>
              </a:rPr>
              <a:t>1.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Mỗi món ăn</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được lấy và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lưu vào dụng cụ lưu mẫu riêng </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và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được niêm phong</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Mẫu thức ăn được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lấy trước khi bắt đầu ăn</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hoặc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trước khi vận chuyển đi nơi khác</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Mẫu thức ăn được </a:t>
            </a:r>
            <a:r>
              <a:rPr lang="en-US" altLang="ko-KR" sz="2400" b="1" dirty="0" smtClean="0">
                <a:solidFill>
                  <a:srgbClr val="0000FF"/>
                </a:solidFill>
                <a:latin typeface="Times New Roman" panose="02020603050405020304" pitchFamily="18" charset="0"/>
                <a:ea typeface="Gulim" pitchFamily="34" charset="-127"/>
                <a:cs typeface="Times New Roman" panose="02020603050405020304" pitchFamily="18" charset="0"/>
              </a:rPr>
              <a:t>lưu ngay sau khi lấy.</a:t>
            </a:r>
          </a:p>
          <a:p>
            <a:pPr algn="just" eaLnBrk="0" fontAlgn="base" hangingPunct="0">
              <a:spcBef>
                <a:spcPts val="600"/>
              </a:spcBef>
              <a:spcAft>
                <a:spcPts val="600"/>
              </a:spcAft>
            </a:pP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a:t>
            </a:r>
            <a:r>
              <a:rPr lang="en-US" altLang="ko-KR" sz="2400" b="1" dirty="0" smtClean="0">
                <a:solidFill>
                  <a:srgbClr val="000000"/>
                </a:solidFill>
                <a:latin typeface="Times New Roman" panose="02020603050405020304" pitchFamily="18" charset="0"/>
                <a:ea typeface="Gulim" pitchFamily="34" charset="-127"/>
                <a:cs typeface="Times New Roman" panose="02020603050405020304" pitchFamily="18" charset="0"/>
              </a:rPr>
              <a:t>2. </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Lượng mẫu thức ăn:</a:t>
            </a:r>
          </a:p>
          <a:p>
            <a:pPr algn="just" eaLnBrk="0" fontAlgn="base" hangingPunct="0">
              <a:spcBef>
                <a:spcPts val="600"/>
              </a:spcBef>
              <a:spcAft>
                <a:spcPts val="600"/>
              </a:spcAft>
            </a:pP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    - Thức ăn đặc (các món xào, hấp, rán, luộc..), rau, quả ăn ngay (rau sống, quả tráng miệng…):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tối thiểu 100 gam</a:t>
            </a:r>
            <a:r>
              <a:rPr lang="en-US" altLang="ko-KR" sz="2400" b="1" dirty="0" smtClean="0">
                <a:solidFill>
                  <a:prstClr val="black"/>
                </a:solidFill>
                <a:latin typeface="Times New Roman" panose="02020603050405020304" pitchFamily="18" charset="0"/>
                <a:ea typeface="Gulim" pitchFamily="34" charset="-127"/>
                <a:cs typeface="Times New Roman" panose="02020603050405020304" pitchFamily="18" charset="0"/>
              </a:rPr>
              <a:t>.</a:t>
            </a:r>
          </a:p>
          <a:p>
            <a:pPr algn="just" eaLnBrk="0" fontAlgn="base" hangingPunct="0">
              <a:spcBef>
                <a:spcPts val="600"/>
              </a:spcBef>
              <a:spcAft>
                <a:spcPts val="600"/>
              </a:spcAft>
            </a:pP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    </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 </a:t>
            </a:r>
            <a:r>
              <a:rPr lang="en-US" altLang="ko-KR" sz="2400" dirty="0" smtClean="0">
                <a:solidFill>
                  <a:srgbClr val="000000"/>
                </a:solidFill>
                <a:latin typeface="Times New Roman" panose="02020603050405020304" pitchFamily="18" charset="0"/>
                <a:ea typeface="Gulim" pitchFamily="34" charset="-127"/>
                <a:cs typeface="Times New Roman" panose="02020603050405020304" pitchFamily="18" charset="0"/>
              </a:rPr>
              <a:t>Thức ăn lỏng (súp, canh…): </a:t>
            </a:r>
            <a:r>
              <a:rPr lang="en-US" altLang="ko-KR" sz="2400" b="1" dirty="0" smtClean="0">
                <a:solidFill>
                  <a:srgbClr val="FF0000"/>
                </a:solidFill>
                <a:latin typeface="Times New Roman" panose="02020603050405020304" pitchFamily="18" charset="0"/>
                <a:ea typeface="Gulim" pitchFamily="34" charset="-127"/>
                <a:cs typeface="Times New Roman" panose="02020603050405020304" pitchFamily="18" charset="0"/>
              </a:rPr>
              <a:t>tối thiểu 150 ml</a:t>
            </a:r>
            <a:r>
              <a:rPr lang="en-US" altLang="ko-KR" sz="2400" b="1" dirty="0" smtClean="0">
                <a:solidFill>
                  <a:prstClr val="black"/>
                </a:solidFill>
                <a:latin typeface="Times New Roman" panose="02020603050405020304" pitchFamily="18" charset="0"/>
                <a:ea typeface="Gulim" pitchFamily="34" charset="-127"/>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6811971" y="1171156"/>
            <a:ext cx="4188966" cy="4669001"/>
          </a:xfrm>
          <a:prstGeom prst="rect">
            <a:avLst/>
          </a:prstGeom>
        </p:spPr>
      </p:pic>
    </p:spTree>
    <p:extLst>
      <p:ext uri="{BB962C8B-B14F-4D97-AF65-F5344CB8AC3E}">
        <p14:creationId xmlns:p14="http://schemas.microsoft.com/office/powerpoint/2010/main" val="109149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00" y="491819"/>
            <a:ext cx="8596668" cy="613893"/>
          </a:xfrm>
        </p:spPr>
        <p:txBody>
          <a:bodyPr>
            <a:normAutofit/>
          </a:bodyPr>
          <a:lstStyle/>
          <a:p>
            <a:pPr lvl="0" algn="ctr" defTabSz="914400" eaLnBrk="0" fontAlgn="base" hangingPunct="0">
              <a:spcAft>
                <a:spcPct val="0"/>
              </a:spcAft>
            </a:pPr>
            <a:r>
              <a:rPr lang="en-US" altLang="ko-KR" sz="3200" b="1" dirty="0">
                <a:solidFill>
                  <a:srgbClr val="0000FF"/>
                </a:solidFill>
                <a:latin typeface="Times New Roman" panose="02020603050405020304" pitchFamily="18" charset="0"/>
                <a:cs typeface="Times New Roman" panose="02020603050405020304" pitchFamily="18" charset="0"/>
              </a:rPr>
              <a:t>Hướng dẫn kiểm thực 3 </a:t>
            </a:r>
            <a:r>
              <a:rPr lang="en-US" altLang="ko-KR" sz="3200" b="1" dirty="0" smtClean="0">
                <a:solidFill>
                  <a:srgbClr val="0000FF"/>
                </a:solidFill>
                <a:latin typeface="Times New Roman" panose="02020603050405020304" pitchFamily="18" charset="0"/>
                <a:cs typeface="Times New Roman" panose="02020603050405020304" pitchFamily="18" charset="0"/>
              </a:rPr>
              <a:t>bước</a:t>
            </a:r>
            <a:endParaRPr lang="vi-VN" sz="3200" dirty="0"/>
          </a:p>
        </p:txBody>
      </p:sp>
      <p:pic>
        <p:nvPicPr>
          <p:cNvPr id="4" name="Picture 8" descr="C:\Users\ddcong\Desktop\Phụ lục lưu mẫu\images (18).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419" y="1223493"/>
            <a:ext cx="6264498" cy="24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583400" y="3706499"/>
            <a:ext cx="3907875" cy="3151501"/>
          </a:xfrm>
          <a:prstGeom prst="rect">
            <a:avLst/>
          </a:prstGeom>
        </p:spPr>
      </p:pic>
      <p:pic>
        <p:nvPicPr>
          <p:cNvPr id="6" name="Picture 11" descr="C:\Users\ddcong\Desktop\Phụ lục lưu mẫu\images (2).jf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1275" y="3764379"/>
            <a:ext cx="4953000" cy="294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27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2120900" y="-19050"/>
            <a:ext cx="4691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altLang="ko-KR" sz="2800" b="1" dirty="0" smtClean="0">
                <a:solidFill>
                  <a:srgbClr val="0000FF"/>
                </a:solidFill>
                <a:latin typeface="Times New Roman" panose="02020603050405020304" pitchFamily="18" charset="0"/>
                <a:cs typeface="Times New Roman" panose="02020603050405020304" pitchFamily="18" charset="0"/>
              </a:rPr>
              <a:t>Hướng dẫn kiểm thực 3 bước</a:t>
            </a:r>
            <a:endParaRPr lang="en-US" altLang="ko-KR" sz="2800" b="1" dirty="0" smtClean="0">
              <a:solidFill>
                <a:srgbClr val="0000FF"/>
              </a:solidFill>
              <a:latin typeface="Times New Roman" panose="02020603050405020304" pitchFamily="18" charset="0"/>
              <a:ea typeface="Gulim" pitchFamily="34" charset="-127"/>
              <a:cs typeface="Times New Roman" panose="02020603050405020304" pitchFamily="18" charset="0"/>
            </a:endParaRPr>
          </a:p>
        </p:txBody>
      </p:sp>
      <p:sp>
        <p:nvSpPr>
          <p:cNvPr id="5" name="Rectangle 8"/>
          <p:cNvSpPr>
            <a:spLocks noChangeArrowheads="1"/>
          </p:cNvSpPr>
          <p:nvPr/>
        </p:nvSpPr>
        <p:spPr bwMode="auto">
          <a:xfrm>
            <a:off x="475445" y="504825"/>
            <a:ext cx="5526110"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0" fontAlgn="base" hangingPunct="0">
              <a:spcBef>
                <a:spcPts val="600"/>
              </a:spcBef>
              <a:spcAft>
                <a:spcPts val="600"/>
              </a:spcAft>
              <a:buFont typeface="Wingdings 2" panose="05020102010507070707" pitchFamily="18" charset="2"/>
              <a:buNone/>
            </a:pPr>
            <a:r>
              <a:rPr lang="en-US" altLang="ko-KR" sz="2800" b="1" dirty="0" smtClean="0">
                <a:solidFill>
                  <a:prstClr val="black"/>
                </a:solidFill>
                <a:latin typeface="Times New Roman" panose="02020603050405020304" pitchFamily="18" charset="0"/>
                <a:ea typeface="Gulim" pitchFamily="34" charset="-127"/>
                <a:cs typeface="Times New Roman" panose="02020603050405020304" pitchFamily="18" charset="0"/>
              </a:rPr>
              <a:t>Điều 8. Bảo quản mẫu thức ăn lưu</a:t>
            </a:r>
          </a:p>
          <a:p>
            <a:pPr algn="just" eaLnBrk="0" fontAlgn="base" hangingPunct="0">
              <a:spcBef>
                <a:spcPts val="600"/>
              </a:spcBef>
              <a:spcAft>
                <a:spcPts val="600"/>
              </a:spcAft>
              <a:buFont typeface="Wingdings 2" panose="05020102010507070707" pitchFamily="18" charset="2"/>
              <a:buAutoNum type="arabicPeriod"/>
            </a:pPr>
            <a:r>
              <a:rPr lang="en-US" altLang="ko-KR" sz="2800" dirty="0" smtClean="0">
                <a:solidFill>
                  <a:prstClr val="black"/>
                </a:solidFill>
                <a:latin typeface="Times New Roman" panose="02020603050405020304" pitchFamily="18" charset="0"/>
                <a:ea typeface="Gulim" pitchFamily="34" charset="-127"/>
                <a:cs typeface="Times New Roman" panose="02020603050405020304" pitchFamily="18" charset="0"/>
              </a:rPr>
              <a:t> Mẫu thức ăn lưu được bảo quản riêng biệt với các loại thực phẩm khác, </a:t>
            </a:r>
            <a:r>
              <a:rPr lang="en-US" altLang="ko-KR" sz="2800" b="1" dirty="0" smtClean="0">
                <a:solidFill>
                  <a:srgbClr val="FF0000"/>
                </a:solidFill>
                <a:latin typeface="Times New Roman" panose="02020603050405020304" pitchFamily="18" charset="0"/>
                <a:ea typeface="Gulim" pitchFamily="34" charset="-127"/>
                <a:cs typeface="Times New Roman" panose="02020603050405020304" pitchFamily="18" charset="0"/>
              </a:rPr>
              <a:t>nhiệt độ mẫu thức ăn lưu từ 2</a:t>
            </a:r>
            <a:r>
              <a:rPr lang="en-US" altLang="ko-KR" sz="2800" b="1" baseline="30000" dirty="0" smtClean="0">
                <a:solidFill>
                  <a:srgbClr val="FF0000"/>
                </a:solidFill>
                <a:latin typeface="Times New Roman" panose="02020603050405020304" pitchFamily="18" charset="0"/>
                <a:ea typeface="Gulim" pitchFamily="34" charset="-127"/>
                <a:cs typeface="Times New Roman" panose="02020603050405020304" pitchFamily="18" charset="0"/>
              </a:rPr>
              <a:t>0</a:t>
            </a:r>
            <a:r>
              <a:rPr lang="en-US" altLang="ko-KR" sz="2800" b="1" dirty="0" smtClean="0">
                <a:solidFill>
                  <a:srgbClr val="FF0000"/>
                </a:solidFill>
                <a:latin typeface="Times New Roman" panose="02020603050405020304" pitchFamily="18" charset="0"/>
                <a:ea typeface="Gulim" pitchFamily="34" charset="-127"/>
                <a:cs typeface="Times New Roman" panose="02020603050405020304" pitchFamily="18" charset="0"/>
              </a:rPr>
              <a:t>C - 8</a:t>
            </a:r>
            <a:r>
              <a:rPr lang="en-US" altLang="ko-KR" sz="2800" b="1" baseline="30000" dirty="0" smtClean="0">
                <a:solidFill>
                  <a:srgbClr val="FF0000"/>
                </a:solidFill>
                <a:latin typeface="Times New Roman" panose="02020603050405020304" pitchFamily="18" charset="0"/>
                <a:ea typeface="Gulim" pitchFamily="34" charset="-127"/>
                <a:cs typeface="Times New Roman" panose="02020603050405020304" pitchFamily="18" charset="0"/>
              </a:rPr>
              <a:t>0</a:t>
            </a:r>
            <a:r>
              <a:rPr lang="en-US" altLang="ko-KR" sz="2800" b="1" dirty="0" smtClean="0">
                <a:solidFill>
                  <a:srgbClr val="FF0000"/>
                </a:solidFill>
                <a:latin typeface="Times New Roman" panose="02020603050405020304" pitchFamily="18" charset="0"/>
                <a:ea typeface="Gulim" pitchFamily="34" charset="-127"/>
                <a:cs typeface="Times New Roman" panose="02020603050405020304" pitchFamily="18" charset="0"/>
              </a:rPr>
              <a:t>C</a:t>
            </a:r>
            <a:r>
              <a:rPr lang="en-US" altLang="ko-KR" sz="2800" dirty="0" smtClean="0">
                <a:solidFill>
                  <a:prstClr val="black"/>
                </a:solidFill>
                <a:latin typeface="Times New Roman" panose="02020603050405020304" pitchFamily="18" charset="0"/>
                <a:ea typeface="Gulim" pitchFamily="34" charset="-127"/>
                <a:cs typeface="Times New Roman" panose="02020603050405020304" pitchFamily="18" charset="0"/>
              </a:rPr>
              <a:t>;</a:t>
            </a:r>
          </a:p>
          <a:p>
            <a:pPr algn="just" eaLnBrk="0" fontAlgn="base" hangingPunct="0">
              <a:spcBef>
                <a:spcPts val="600"/>
              </a:spcBef>
              <a:spcAft>
                <a:spcPts val="600"/>
              </a:spcAft>
              <a:buFont typeface="Wingdings 2" panose="05020102010507070707" pitchFamily="18" charset="2"/>
              <a:buAutoNum type="arabicPeriod"/>
            </a:pPr>
            <a:r>
              <a:rPr lang="en-US" altLang="ko-KR" sz="2800" dirty="0" smtClean="0">
                <a:solidFill>
                  <a:prstClr val="black"/>
                </a:solidFill>
                <a:latin typeface="Times New Roman" panose="02020603050405020304" pitchFamily="18" charset="0"/>
                <a:ea typeface="Gulim" pitchFamily="34" charset="-127"/>
                <a:cs typeface="Times New Roman" panose="02020603050405020304" pitchFamily="18" charset="0"/>
              </a:rPr>
              <a:t> Thời gian lưu mẫu thức ăn </a:t>
            </a:r>
            <a:r>
              <a:rPr lang="en-US" altLang="ko-KR" sz="2800" b="1" dirty="0" smtClean="0">
                <a:solidFill>
                  <a:srgbClr val="FF0000"/>
                </a:solidFill>
                <a:latin typeface="Times New Roman" panose="02020603050405020304" pitchFamily="18" charset="0"/>
                <a:ea typeface="Gulim" pitchFamily="34" charset="-127"/>
                <a:cs typeface="Times New Roman" panose="02020603050405020304" pitchFamily="18" charset="0"/>
              </a:rPr>
              <a:t>ít nhất là 24 giờ kể từ khi lấy mẫu thức ăn</a:t>
            </a:r>
            <a:r>
              <a:rPr lang="en-US" altLang="ko-KR" sz="2800" dirty="0" smtClean="0">
                <a:solidFill>
                  <a:prstClr val="black"/>
                </a:solidFill>
                <a:latin typeface="Times New Roman" panose="02020603050405020304" pitchFamily="18" charset="0"/>
                <a:ea typeface="Gulim" pitchFamily="34" charset="-127"/>
                <a:cs typeface="Times New Roman" panose="02020603050405020304" pitchFamily="18" charset="0"/>
              </a:rPr>
              <a:t>. Khi có nghi ngờ ngộ độc thực phẩm hoặc có yêu cầu của cơ quan quản lý thì không được hủy mẫu lưu cho đến khi có thông báo khác.</a:t>
            </a:r>
          </a:p>
          <a:p>
            <a:pPr algn="just" eaLnBrk="0" fontAlgn="base" hangingPunct="0">
              <a:spcBef>
                <a:spcPts val="600"/>
              </a:spcBef>
              <a:spcAft>
                <a:spcPts val="600"/>
              </a:spcAft>
              <a:buFont typeface="Wingdings 2" panose="05020102010507070707" pitchFamily="18" charset="2"/>
              <a:buAutoNum type="arabicPeriod"/>
            </a:pPr>
            <a:r>
              <a:rPr lang="en-US" altLang="ko-KR" sz="2800" dirty="0" smtClean="0">
                <a:solidFill>
                  <a:prstClr val="black"/>
                </a:solidFill>
                <a:latin typeface="Times New Roman" panose="02020603050405020304" pitchFamily="18" charset="0"/>
                <a:ea typeface="Gulim" pitchFamily="34" charset="-127"/>
                <a:cs typeface="Times New Roman" panose="02020603050405020304" pitchFamily="18" charset="0"/>
              </a:rPr>
              <a:t> Thời gian lấy và thời gian hủy mẫu lưu theo mẫu số 5- Phụ lục 2</a:t>
            </a:r>
          </a:p>
        </p:txBody>
      </p:sp>
      <p:pic>
        <p:nvPicPr>
          <p:cNvPr id="6" name="Picture 6" descr="C:\Users\ddcong\Desktop\Phụ lục lưu mẫu\images (2).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6493" y="619125"/>
            <a:ext cx="3276600" cy="290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Users\ddcong\Desktop\Phụ lục lưu mẫu\download (1).jf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493" y="3643111"/>
            <a:ext cx="3276600" cy="274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26265"/>
            <a:ext cx="8596668" cy="665408"/>
          </a:xfrm>
        </p:spPr>
        <p:txBody>
          <a:bodyPr>
            <a:normAutofit/>
          </a:bodyPr>
          <a:lstStyle/>
          <a:p>
            <a:pPr lvl="0" defTabSz="914400" eaLnBrk="0" fontAlgn="base" hangingPunct="0">
              <a:spcBef>
                <a:spcPts val="600"/>
              </a:spcBef>
              <a:spcAft>
                <a:spcPct val="0"/>
              </a:spcAft>
              <a:buClr>
                <a:srgbClr val="7FD13B"/>
              </a:buClr>
              <a:buSzPct val="70000"/>
            </a:pPr>
            <a:r>
              <a:rPr lang="en-US" altLang="en-US" sz="3200" b="1" i="1" dirty="0" smtClean="0">
                <a:solidFill>
                  <a:prstClr val="black"/>
                </a:solidFill>
                <a:latin typeface="Century Schoolbook" pitchFamily="18" charset="0"/>
              </a:rPr>
              <a:t>4. Thực </a:t>
            </a:r>
            <a:r>
              <a:rPr lang="en-US" altLang="en-US" sz="3200" b="1" i="1" dirty="0">
                <a:solidFill>
                  <a:prstClr val="black"/>
                </a:solidFill>
                <a:latin typeface="Century Schoolbook" pitchFamily="18" charset="0"/>
              </a:rPr>
              <a:t>hiện tự kiểm tra </a:t>
            </a:r>
            <a:r>
              <a:rPr lang="en-US" altLang="en-US" sz="3200" i="1" dirty="0">
                <a:solidFill>
                  <a:prstClr val="black"/>
                </a:solidFill>
                <a:latin typeface="Century Schoolbook" pitchFamily="18" charset="0"/>
              </a:rPr>
              <a:t>(Cấp trường)</a:t>
            </a:r>
          </a:p>
        </p:txBody>
      </p:sp>
      <p:sp>
        <p:nvSpPr>
          <p:cNvPr id="3" name="Content Placeholder 2"/>
          <p:cNvSpPr>
            <a:spLocks noGrp="1"/>
          </p:cNvSpPr>
          <p:nvPr>
            <p:ph idx="1"/>
          </p:nvPr>
        </p:nvSpPr>
        <p:spPr>
          <a:xfrm>
            <a:off x="574303" y="991673"/>
            <a:ext cx="9200762" cy="5074276"/>
          </a:xfrm>
        </p:spPr>
        <p:txBody>
          <a:bodyPr>
            <a:noAutofit/>
          </a:bodyPr>
          <a:lstStyle/>
          <a:p>
            <a:r>
              <a:rPr lang="en-US" altLang="en-US" sz="2400" dirty="0" smtClean="0">
                <a:solidFill>
                  <a:srgbClr val="0000FF"/>
                </a:solidFill>
                <a:latin typeface="Times New Roman" panose="02020603050405020304" pitchFamily="18" charset="0"/>
                <a:cs typeface="Times New Roman" panose="02020603050405020304" pitchFamily="18" charset="0"/>
              </a:rPr>
              <a:t> Thành lập tổ tự kiểm tra về ATTP: Ban giám hiệu nhà trường có quyết định phân công nhiệm vụ cho tổ kiểm tra ATTP tại trường học</a:t>
            </a:r>
          </a:p>
          <a:p>
            <a:r>
              <a:rPr lang="en-US" sz="2400" dirty="0" smtClean="0">
                <a:solidFill>
                  <a:srgbClr val="0000FF"/>
                </a:solidFill>
                <a:latin typeface="Times New Roman" panose="02020603050405020304" pitchFamily="18" charset="0"/>
                <a:cs typeface="Times New Roman" panose="02020603050405020304" pitchFamily="18" charset="0"/>
              </a:rPr>
              <a:t>Định </a:t>
            </a:r>
            <a:r>
              <a:rPr lang="en-US" sz="2400" dirty="0">
                <a:solidFill>
                  <a:srgbClr val="0000FF"/>
                </a:solidFill>
                <a:latin typeface="Times New Roman" panose="02020603050405020304" pitchFamily="18" charset="0"/>
                <a:cs typeface="Times New Roman" panose="02020603050405020304" pitchFamily="18" charset="0"/>
              </a:rPr>
              <a:t>kỳ, tổ tự kiểm tra ATTP sẽ tiến hành kiểm tra đột xuất việc chấp hành các quy định về ATTP tại bếp ăn, căng tin …, nội dung thực hiện bao gồm: </a:t>
            </a:r>
          </a:p>
          <a:p>
            <a:pPr marL="0" lvl="0" indent="346075" algn="just" defTabSz="914400" eaLnBrk="0" fontAlgn="base" hangingPunct="0">
              <a:spcBef>
                <a:spcPts val="300"/>
              </a:spcBef>
              <a:spcAft>
                <a:spcPts val="300"/>
              </a:spcAft>
              <a:buClrTx/>
              <a:buSzTx/>
              <a:buNone/>
              <a:defRPr/>
            </a:pPr>
            <a:r>
              <a:rPr lang="en-US" sz="2400" i="1" dirty="0" smtClean="0">
                <a:solidFill>
                  <a:srgbClr val="0000FF"/>
                </a:solidFill>
                <a:latin typeface="Times New Roman" panose="02020603050405020304" pitchFamily="18" charset="0"/>
                <a:cs typeface="Times New Roman" panose="02020603050405020304" pitchFamily="18" charset="0"/>
              </a:rPr>
              <a:t>- Ghi </a:t>
            </a:r>
            <a:r>
              <a:rPr lang="en-US" sz="2400" i="1" dirty="0">
                <a:solidFill>
                  <a:srgbClr val="0000FF"/>
                </a:solidFill>
                <a:latin typeface="Times New Roman" panose="02020603050405020304" pitchFamily="18" charset="0"/>
                <a:cs typeface="Times New Roman" panose="02020603050405020304" pitchFamily="18" charset="0"/>
              </a:rPr>
              <a:t>chép, đánh giá biên bản kiểm tra định kỳ </a:t>
            </a:r>
            <a:endParaRPr lang="en-US" sz="2400" i="1" dirty="0" smtClean="0">
              <a:solidFill>
                <a:srgbClr val="0000FF"/>
              </a:solidFill>
              <a:latin typeface="Times New Roman" panose="02020603050405020304" pitchFamily="18" charset="0"/>
              <a:cs typeface="Times New Roman" panose="02020603050405020304" pitchFamily="18" charset="0"/>
            </a:endParaRPr>
          </a:p>
          <a:p>
            <a:pPr marL="0" lvl="0" indent="346075" algn="just" defTabSz="914400" eaLnBrk="0" fontAlgn="base" hangingPunct="0">
              <a:spcBef>
                <a:spcPts val="300"/>
              </a:spcBef>
              <a:spcAft>
                <a:spcPts val="300"/>
              </a:spcAft>
              <a:buClrTx/>
              <a:buSzTx/>
              <a:buNone/>
              <a:defRPr/>
            </a:pPr>
            <a:r>
              <a:rPr lang="en-US" sz="2400" i="1" dirty="0" smtClean="0">
                <a:solidFill>
                  <a:srgbClr val="0000FF"/>
                </a:solidFill>
                <a:latin typeface="Times New Roman" panose="02020603050405020304" pitchFamily="18" charset="0"/>
                <a:cs typeface="Times New Roman" panose="02020603050405020304" pitchFamily="18" charset="0"/>
              </a:rPr>
              <a:t>- Thực </a:t>
            </a:r>
            <a:r>
              <a:rPr lang="en-US" sz="2400" i="1" dirty="0">
                <a:solidFill>
                  <a:srgbClr val="0000FF"/>
                </a:solidFill>
                <a:latin typeface="Times New Roman" panose="02020603050405020304" pitchFamily="18" charset="0"/>
                <a:cs typeface="Times New Roman" panose="02020603050405020304" pitchFamily="18" charset="0"/>
              </a:rPr>
              <a:t>hiện kiểm tra như:</a:t>
            </a:r>
            <a:endParaRPr lang="en-US" sz="2400" dirty="0">
              <a:solidFill>
                <a:srgbClr val="0000FF"/>
              </a:solidFill>
              <a:latin typeface="Times New Roman" panose="02020603050405020304" pitchFamily="18" charset="0"/>
              <a:cs typeface="Times New Roman" panose="02020603050405020304" pitchFamily="18" charset="0"/>
            </a:endParaRPr>
          </a:p>
          <a:p>
            <a:pPr marL="0" lvl="0" indent="346075" algn="just" defTabSz="914400" eaLnBrk="0" fontAlgn="base" hangingPunct="0">
              <a:spcBef>
                <a:spcPts val="300"/>
              </a:spcBef>
              <a:spcAft>
                <a:spcPts val="300"/>
              </a:spcAft>
              <a:buClrTx/>
              <a:buSzTx/>
              <a:buFont typeface="Wingdings" pitchFamily="2" charset="2"/>
              <a:buChar char="ü"/>
              <a:defRPr/>
            </a:pPr>
            <a:r>
              <a:rPr lang="en-US" sz="2400" dirty="0">
                <a:solidFill>
                  <a:srgbClr val="0000FF"/>
                </a:solidFill>
                <a:latin typeface="Times New Roman" panose="02020603050405020304" pitchFamily="18" charset="0"/>
                <a:cs typeface="Times New Roman" panose="02020603050405020304" pitchFamily="18" charset="0"/>
              </a:rPr>
              <a:t>Điều kiên về cơ sở vật chất, trang thiết bị, dụng cụ;</a:t>
            </a:r>
          </a:p>
          <a:p>
            <a:pPr marL="0" lvl="0" indent="346075" algn="just" defTabSz="914400" eaLnBrk="0" fontAlgn="base" hangingPunct="0">
              <a:spcBef>
                <a:spcPts val="300"/>
              </a:spcBef>
              <a:spcAft>
                <a:spcPts val="300"/>
              </a:spcAft>
              <a:buClrTx/>
              <a:buSzTx/>
              <a:buFont typeface="Wingdings" pitchFamily="2" charset="2"/>
              <a:buChar char="ü"/>
              <a:defRPr/>
            </a:pPr>
            <a:r>
              <a:rPr lang="en-US" sz="2400" dirty="0">
                <a:solidFill>
                  <a:srgbClr val="0000FF"/>
                </a:solidFill>
                <a:latin typeface="Times New Roman" panose="02020603050405020304" pitchFamily="18" charset="0"/>
                <a:cs typeface="Times New Roman" panose="02020603050405020304" pitchFamily="18" charset="0"/>
              </a:rPr>
              <a:t>Việc thực hiện sổ kiểm thực 03 bước;</a:t>
            </a:r>
          </a:p>
          <a:p>
            <a:pPr marL="0" lvl="0" indent="346075" algn="just" defTabSz="914400" eaLnBrk="0" fontAlgn="base" hangingPunct="0">
              <a:spcBef>
                <a:spcPts val="300"/>
              </a:spcBef>
              <a:spcAft>
                <a:spcPts val="300"/>
              </a:spcAft>
              <a:buClrTx/>
              <a:buSzTx/>
              <a:buFont typeface="Wingdings" pitchFamily="2" charset="2"/>
              <a:buChar char="ü"/>
              <a:defRPr/>
            </a:pPr>
            <a:r>
              <a:rPr lang="en-US" sz="2400" dirty="0">
                <a:solidFill>
                  <a:srgbClr val="0000FF"/>
                </a:solidFill>
                <a:latin typeface="Times New Roman" panose="02020603050405020304" pitchFamily="18" charset="0"/>
                <a:cs typeface="Times New Roman" panose="02020603050405020304" pitchFamily="18" charset="0"/>
              </a:rPr>
              <a:t>Việc lưu mẫu thực phẩm;</a:t>
            </a:r>
          </a:p>
          <a:p>
            <a:pPr marL="0" lvl="0" indent="346075" algn="just" defTabSz="914400" eaLnBrk="0" fontAlgn="base" hangingPunct="0">
              <a:spcBef>
                <a:spcPts val="300"/>
              </a:spcBef>
              <a:spcAft>
                <a:spcPts val="300"/>
              </a:spcAft>
              <a:buClrTx/>
              <a:buSzTx/>
              <a:buFont typeface="Wingdings" pitchFamily="2" charset="2"/>
              <a:buChar char="ü"/>
              <a:defRPr/>
            </a:pPr>
            <a:r>
              <a:rPr lang="en-US" sz="2400" dirty="0">
                <a:solidFill>
                  <a:srgbClr val="0000FF"/>
                </a:solidFill>
                <a:latin typeface="Times New Roman" panose="02020603050405020304" pitchFamily="18" charset="0"/>
                <a:cs typeface="Times New Roman" panose="02020603050405020304" pitchFamily="18" charset="0"/>
              </a:rPr>
              <a:t>Các hóa đơn, chứng từ thu mua thực phẩm;Kiểm tra hồ sơ khám sức khỏe; Kiến thức về ATTP của người quản lý và nhân viên trực tiếp tiếp xúc thực phẩm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11733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7"/>
          <p:cNvGrpSpPr>
            <a:grpSpLocks noChangeAspect="1"/>
          </p:cNvGrpSpPr>
          <p:nvPr/>
        </p:nvGrpSpPr>
        <p:grpSpPr bwMode="auto">
          <a:xfrm>
            <a:off x="406400" y="685800"/>
            <a:ext cx="11480800" cy="5892800"/>
            <a:chOff x="1440" y="-1376"/>
            <a:chExt cx="9209" cy="6002"/>
          </a:xfrm>
        </p:grpSpPr>
        <p:sp>
          <p:nvSpPr>
            <p:cNvPr id="37893" name="AutoShape 48"/>
            <p:cNvSpPr>
              <a:spLocks noChangeAspect="1" noChangeArrowheads="1" noTextEdit="1"/>
            </p:cNvSpPr>
            <p:nvPr/>
          </p:nvSpPr>
          <p:spPr bwMode="auto">
            <a:xfrm>
              <a:off x="1440" y="-1376"/>
              <a:ext cx="9209" cy="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z="2400"/>
            </a:p>
          </p:txBody>
        </p:sp>
        <p:sp>
          <p:nvSpPr>
            <p:cNvPr id="37894" name="Rectangle 47"/>
            <p:cNvSpPr>
              <a:spLocks noChangeArrowheads="1"/>
            </p:cNvSpPr>
            <p:nvPr/>
          </p:nvSpPr>
          <p:spPr bwMode="auto">
            <a:xfrm>
              <a:off x="1891" y="2282"/>
              <a:ext cx="2029" cy="78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67">
                  <a:solidFill>
                    <a:srgbClr val="0000FF"/>
                  </a:solidFill>
                  <a:cs typeface="Times New Roman" panose="02020603050405020304" pitchFamily="18" charset="0"/>
                </a:rPr>
                <a:t>Biên bản kiểm tra định kỳ (đính kèm)</a:t>
              </a:r>
              <a:endParaRPr lang="en-US" altLang="en-US" sz="3200">
                <a:solidFill>
                  <a:srgbClr val="0000FF"/>
                </a:solidFill>
              </a:endParaRPr>
            </a:p>
          </p:txBody>
        </p:sp>
        <p:sp>
          <p:nvSpPr>
            <p:cNvPr id="37895" name="Rectangle 46"/>
            <p:cNvSpPr>
              <a:spLocks noChangeArrowheads="1"/>
            </p:cNvSpPr>
            <p:nvPr/>
          </p:nvSpPr>
          <p:spPr bwMode="auto">
            <a:xfrm>
              <a:off x="1629" y="3327"/>
              <a:ext cx="2553" cy="1299"/>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1867">
                  <a:solidFill>
                    <a:srgbClr val="0000FF"/>
                  </a:solidFill>
                  <a:cs typeface="Times New Roman" panose="02020603050405020304" pitchFamily="18" charset="0"/>
                </a:rPr>
                <a:t>Ghi chép, đánh giá đầy đủ nội dung trong biên bản đánh giá định kỳ.</a:t>
              </a:r>
              <a:endParaRPr lang="en-US" altLang="en-US" sz="3200">
                <a:solidFill>
                  <a:srgbClr val="0000FF"/>
                </a:solidFill>
              </a:endParaRPr>
            </a:p>
          </p:txBody>
        </p:sp>
        <p:sp>
          <p:nvSpPr>
            <p:cNvPr id="37896" name="Rectangle 45"/>
            <p:cNvSpPr>
              <a:spLocks noChangeArrowheads="1"/>
            </p:cNvSpPr>
            <p:nvPr/>
          </p:nvSpPr>
          <p:spPr bwMode="auto">
            <a:xfrm>
              <a:off x="4727" y="2282"/>
              <a:ext cx="2382" cy="782"/>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67">
                  <a:solidFill>
                    <a:srgbClr val="0000FF"/>
                  </a:solidFill>
                  <a:cs typeface="Times New Roman" panose="02020603050405020304" pitchFamily="18" charset="0"/>
                </a:rPr>
                <a:t>Giám sát việc thực hiện khắc phục tồn tại</a:t>
              </a:r>
              <a:endParaRPr lang="en-US" altLang="en-US" sz="3200">
                <a:solidFill>
                  <a:srgbClr val="0000FF"/>
                </a:solidFill>
              </a:endParaRPr>
            </a:p>
          </p:txBody>
        </p:sp>
        <p:sp>
          <p:nvSpPr>
            <p:cNvPr id="37897" name="Rectangle 44"/>
            <p:cNvSpPr>
              <a:spLocks noChangeArrowheads="1"/>
            </p:cNvSpPr>
            <p:nvPr/>
          </p:nvSpPr>
          <p:spPr bwMode="auto">
            <a:xfrm>
              <a:off x="7431" y="3281"/>
              <a:ext cx="3138" cy="1331"/>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1867">
                  <a:solidFill>
                    <a:srgbClr val="0000FF"/>
                  </a:solidFill>
                  <a:cs typeface="Times New Roman" panose="02020603050405020304" pitchFamily="18" charset="0"/>
                </a:rPr>
                <a:t>Lưu biên bản kiểm tra định kỳ trong hồ sơ; Báo cáo việc kiểm tra định kỳ mỗi tháng cho BGH nhà trường</a:t>
              </a:r>
              <a:endParaRPr lang="en-US" altLang="en-US" sz="3200">
                <a:solidFill>
                  <a:srgbClr val="0000FF"/>
                </a:solidFill>
              </a:endParaRPr>
            </a:p>
          </p:txBody>
        </p:sp>
        <p:sp>
          <p:nvSpPr>
            <p:cNvPr id="37898" name="Rectangle 43"/>
            <p:cNvSpPr>
              <a:spLocks noChangeArrowheads="1"/>
            </p:cNvSpPr>
            <p:nvPr/>
          </p:nvSpPr>
          <p:spPr bwMode="auto">
            <a:xfrm>
              <a:off x="8117" y="2282"/>
              <a:ext cx="1764" cy="744"/>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867">
                  <a:solidFill>
                    <a:srgbClr val="0000FF"/>
                  </a:solidFill>
                  <a:cs typeface="Times New Roman" panose="02020603050405020304" pitchFamily="18" charset="0"/>
                </a:rPr>
                <a:t>Lưu hồ sơ</a:t>
              </a:r>
              <a:endParaRPr lang="en-US" altLang="en-US" sz="3200">
                <a:solidFill>
                  <a:srgbClr val="0000FF"/>
                </a:solidFill>
              </a:endParaRPr>
            </a:p>
          </p:txBody>
        </p:sp>
        <p:sp>
          <p:nvSpPr>
            <p:cNvPr id="37899" name="Rectangle 42"/>
            <p:cNvSpPr>
              <a:spLocks noChangeArrowheads="1"/>
            </p:cNvSpPr>
            <p:nvPr/>
          </p:nvSpPr>
          <p:spPr bwMode="auto">
            <a:xfrm>
              <a:off x="4502" y="3293"/>
              <a:ext cx="2825" cy="1333"/>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2133">
                  <a:solidFill>
                    <a:srgbClr val="0000FF"/>
                  </a:solidFill>
                  <a:cs typeface="Times New Roman" panose="02020603050405020304" pitchFamily="18" charset="0"/>
                </a:rPr>
                <a:t>Ghi nhận những tồn tại điển hình và giải pháp khắc phục của bếp ăn, căng tin </a:t>
              </a:r>
              <a:endParaRPr lang="en-US" altLang="en-US" sz="3200">
                <a:solidFill>
                  <a:srgbClr val="0000FF"/>
                </a:solidFill>
              </a:endParaRPr>
            </a:p>
          </p:txBody>
        </p:sp>
        <p:cxnSp>
          <p:nvCxnSpPr>
            <p:cNvPr id="37900" name="AutoShape 41"/>
            <p:cNvCxnSpPr>
              <a:cxnSpLocks noChangeShapeType="1"/>
            </p:cNvCxnSpPr>
            <p:nvPr/>
          </p:nvCxnSpPr>
          <p:spPr bwMode="auto">
            <a:xfrm flipH="1">
              <a:off x="2906" y="1995"/>
              <a:ext cx="5" cy="2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1" name="AutoShape 40"/>
            <p:cNvCxnSpPr>
              <a:cxnSpLocks noChangeShapeType="1"/>
            </p:cNvCxnSpPr>
            <p:nvPr/>
          </p:nvCxnSpPr>
          <p:spPr bwMode="auto">
            <a:xfrm>
              <a:off x="2906" y="3074"/>
              <a:ext cx="1" cy="2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2" name="AutoShape 39"/>
            <p:cNvCxnSpPr>
              <a:cxnSpLocks noChangeShapeType="1"/>
            </p:cNvCxnSpPr>
            <p:nvPr/>
          </p:nvCxnSpPr>
          <p:spPr bwMode="auto">
            <a:xfrm flipH="1">
              <a:off x="5915" y="3074"/>
              <a:ext cx="3" cy="25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3" name="AutoShape 38"/>
            <p:cNvCxnSpPr>
              <a:cxnSpLocks noChangeShapeType="1"/>
            </p:cNvCxnSpPr>
            <p:nvPr/>
          </p:nvCxnSpPr>
          <p:spPr bwMode="auto">
            <a:xfrm>
              <a:off x="8999" y="3026"/>
              <a:ext cx="1" cy="25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4" name="AutoShape 37"/>
            <p:cNvCxnSpPr>
              <a:cxnSpLocks noChangeShapeType="1"/>
            </p:cNvCxnSpPr>
            <p:nvPr/>
          </p:nvCxnSpPr>
          <p:spPr bwMode="auto">
            <a:xfrm>
              <a:off x="5917" y="1869"/>
              <a:ext cx="1" cy="41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5" name="AutoShape 36"/>
            <p:cNvCxnSpPr>
              <a:cxnSpLocks noChangeShapeType="1"/>
            </p:cNvCxnSpPr>
            <p:nvPr/>
          </p:nvCxnSpPr>
          <p:spPr bwMode="auto">
            <a:xfrm>
              <a:off x="9018" y="1995"/>
              <a:ext cx="1" cy="2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7906" name="AutoShape 35"/>
            <p:cNvCxnSpPr>
              <a:cxnSpLocks noChangeShapeType="1"/>
            </p:cNvCxnSpPr>
            <p:nvPr/>
          </p:nvCxnSpPr>
          <p:spPr bwMode="auto">
            <a:xfrm>
              <a:off x="2918" y="1995"/>
              <a:ext cx="6100" cy="1"/>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sp>
          <p:nvSpPr>
            <p:cNvPr id="37907" name="Rectangle 34"/>
            <p:cNvSpPr>
              <a:spLocks noChangeArrowheads="1"/>
            </p:cNvSpPr>
            <p:nvPr/>
          </p:nvSpPr>
          <p:spPr bwMode="auto">
            <a:xfrm>
              <a:off x="4912" y="-922"/>
              <a:ext cx="2029" cy="684"/>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33" dirty="0">
                  <a:solidFill>
                    <a:srgbClr val="0000FF"/>
                  </a:solidFill>
                  <a:cs typeface="Times New Roman" panose="02020603050405020304" pitchFamily="18" charset="0"/>
                </a:rPr>
                <a:t>Ban Giám hiệu</a:t>
              </a:r>
              <a:endParaRPr lang="en-US" altLang="en-US" sz="1333" dirty="0">
                <a:solidFill>
                  <a:srgbClr val="0000FF"/>
                </a:solidFill>
              </a:endParaRPr>
            </a:p>
          </p:txBody>
        </p:sp>
        <p:sp>
          <p:nvSpPr>
            <p:cNvPr id="37908" name="Rectangle 33"/>
            <p:cNvSpPr>
              <a:spLocks noChangeArrowheads="1"/>
            </p:cNvSpPr>
            <p:nvPr/>
          </p:nvSpPr>
          <p:spPr bwMode="auto">
            <a:xfrm>
              <a:off x="4299" y="136"/>
              <a:ext cx="3251" cy="917"/>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33" dirty="0">
                  <a:solidFill>
                    <a:srgbClr val="0000FF"/>
                  </a:solidFill>
                  <a:cs typeface="Times New Roman" panose="02020603050405020304" pitchFamily="18" charset="0"/>
                </a:rPr>
                <a:t>Thành lập tổ tự kiểm tra về </a:t>
              </a:r>
              <a:endParaRPr lang="en-US" altLang="en-US" sz="1333" dirty="0">
                <a:solidFill>
                  <a:srgbClr val="0000FF"/>
                </a:solidFill>
              </a:endParaRPr>
            </a:p>
            <a:p>
              <a:pPr algn="ctr"/>
              <a:r>
                <a:rPr lang="en-US" altLang="en-US" sz="2133" dirty="0">
                  <a:solidFill>
                    <a:srgbClr val="0000FF"/>
                  </a:solidFill>
                  <a:cs typeface="Times New Roman" panose="02020603050405020304" pitchFamily="18" charset="0"/>
                </a:rPr>
                <a:t>an toàn thực phẩm</a:t>
              </a:r>
              <a:endParaRPr lang="en-US" altLang="en-US" sz="3200" dirty="0">
                <a:solidFill>
                  <a:srgbClr val="0000FF"/>
                </a:solidFill>
              </a:endParaRPr>
            </a:p>
          </p:txBody>
        </p:sp>
        <p:sp>
          <p:nvSpPr>
            <p:cNvPr id="37909" name="Rectangle 32"/>
            <p:cNvSpPr>
              <a:spLocks noChangeArrowheads="1"/>
            </p:cNvSpPr>
            <p:nvPr/>
          </p:nvSpPr>
          <p:spPr bwMode="auto">
            <a:xfrm>
              <a:off x="4486" y="1396"/>
              <a:ext cx="2862" cy="473"/>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133">
                  <a:solidFill>
                    <a:srgbClr val="0000FF"/>
                  </a:solidFill>
                  <a:cs typeface="Times New Roman" panose="02020603050405020304" pitchFamily="18" charset="0"/>
                </a:rPr>
                <a:t>KIỂM TRA ĐỊNH KỲ</a:t>
              </a:r>
              <a:endParaRPr lang="en-US" altLang="en-US" sz="3200">
                <a:solidFill>
                  <a:srgbClr val="0000FF"/>
                </a:solidFill>
              </a:endParaRPr>
            </a:p>
          </p:txBody>
        </p:sp>
        <p:cxnSp>
          <p:nvCxnSpPr>
            <p:cNvPr id="37910" name="AutoShape 30"/>
            <p:cNvCxnSpPr>
              <a:cxnSpLocks noChangeShapeType="1"/>
              <a:stCxn id="37908" idx="2"/>
              <a:endCxn id="37909" idx="0"/>
            </p:cNvCxnSpPr>
            <p:nvPr/>
          </p:nvCxnSpPr>
          <p:spPr bwMode="auto">
            <a:xfrm rot="5400000">
              <a:off x="5749" y="1221"/>
              <a:ext cx="343" cy="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cxnSp>
        <p:nvCxnSpPr>
          <p:cNvPr id="37891" name="AutoShape 30"/>
          <p:cNvCxnSpPr>
            <a:cxnSpLocks noChangeShapeType="1"/>
          </p:cNvCxnSpPr>
          <p:nvPr/>
        </p:nvCxnSpPr>
        <p:spPr bwMode="auto">
          <a:xfrm rot="5400000">
            <a:off x="5811309" y="1967443"/>
            <a:ext cx="336551" cy="846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7892" name="Rectangle 3"/>
          <p:cNvSpPr txBox="1">
            <a:spLocks noChangeArrowheads="1"/>
          </p:cNvSpPr>
          <p:nvPr/>
        </p:nvSpPr>
        <p:spPr bwMode="auto">
          <a:xfrm>
            <a:off x="-824248" y="236980"/>
            <a:ext cx="1219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3460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800"/>
              </a:spcBef>
              <a:buClr>
                <a:schemeClr val="accent1"/>
              </a:buClr>
              <a:buSzPct val="70000"/>
            </a:pPr>
            <a:r>
              <a:rPr lang="en-US" altLang="en-US" sz="3733" b="1" i="1" dirty="0">
                <a:latin typeface="Century Schoolbook" pitchFamily="18" charset="0"/>
              </a:rPr>
              <a:t>Sơ đồ quy trình đánh giá tự kiểm tra</a:t>
            </a:r>
          </a:p>
        </p:txBody>
      </p:sp>
    </p:spTree>
    <p:extLst>
      <p:ext uri="{BB962C8B-B14F-4D97-AF65-F5344CB8AC3E}">
        <p14:creationId xmlns:p14="http://schemas.microsoft.com/office/powerpoint/2010/main" val="12719497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973547" y="383304"/>
            <a:ext cx="8596668" cy="3557631"/>
          </a:xfrm>
          <a:prstGeom prst="rect">
            <a:avLst/>
          </a:prstGeom>
        </p:spPr>
        <p:txBody>
          <a:bodyP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NỘI DUNG III:</a:t>
            </a:r>
            <a:b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
            </a:r>
            <a:b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QUY TRÌNH XỬ LÝ NGỘ ĐỘC THỰC PHẨM  TRONG NHÀ TRƯỜNG</a:t>
            </a:r>
            <a:r>
              <a:rPr lang="en-US" sz="3200" b="1" dirty="0" smtClean="0">
                <a:solidFill>
                  <a:srgbClr val="90C226"/>
                </a:solidFill>
                <a:effectLst>
                  <a:outerShdw blurRad="38100" dist="38100" dir="2700000" algn="tl">
                    <a:srgbClr val="C0C0C0"/>
                  </a:outerShdw>
                </a:effectLst>
                <a:latin typeface="Times New Roman" pitchFamily="18" charset="0"/>
                <a:cs typeface="Times New Roman" pitchFamily="18" charset="0"/>
              </a:rPr>
              <a:t/>
            </a:r>
            <a:br>
              <a:rPr lang="en-US" sz="3200" b="1" dirty="0" smtClean="0">
                <a:solidFill>
                  <a:srgbClr val="90C226"/>
                </a:solidFill>
                <a:effectLst>
                  <a:outerShdw blurRad="38100" dist="38100" dir="2700000" algn="tl">
                    <a:srgbClr val="C0C0C0"/>
                  </a:outerShdw>
                </a:effectLst>
                <a:latin typeface="Times New Roman" pitchFamily="18" charset="0"/>
                <a:cs typeface="Times New Roman" pitchFamily="18" charset="0"/>
              </a:rPr>
            </a:br>
            <a:endParaRPr lang="vi-VN" dirty="0"/>
          </a:p>
        </p:txBody>
      </p:sp>
      <p:pic>
        <p:nvPicPr>
          <p:cNvPr id="3" name="Picture 2"/>
          <p:cNvPicPr>
            <a:picLocks noChangeAspect="1"/>
          </p:cNvPicPr>
          <p:nvPr/>
        </p:nvPicPr>
        <p:blipFill>
          <a:blip r:embed="rId2"/>
          <a:stretch>
            <a:fillRect/>
          </a:stretch>
        </p:blipFill>
        <p:spPr>
          <a:xfrm>
            <a:off x="3294571" y="3677352"/>
            <a:ext cx="4340728" cy="2877561"/>
          </a:xfrm>
          <a:prstGeom prst="rect">
            <a:avLst/>
          </a:prstGeom>
        </p:spPr>
      </p:pic>
    </p:spTree>
    <p:extLst>
      <p:ext uri="{BB962C8B-B14F-4D97-AF65-F5344CB8AC3E}">
        <p14:creationId xmlns:p14="http://schemas.microsoft.com/office/powerpoint/2010/main" val="34675414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164345" cy="1320800"/>
          </a:xfrm>
        </p:spPr>
        <p:txBody>
          <a:bodyPr>
            <a:normAutofit/>
          </a:bodyPr>
          <a:lstStyle/>
          <a:p>
            <a:r>
              <a:rPr lang="vi-VN" sz="4000" b="1" dirty="0" smtClean="0">
                <a:solidFill>
                  <a:srgbClr val="C00000"/>
                </a:solidFill>
                <a:latin typeface="Times New Roman" panose="02020603050405020304" pitchFamily="18" charset="0"/>
                <a:cs typeface="Times New Roman" panose="02020603050405020304" pitchFamily="18" charset="0"/>
              </a:rPr>
              <a:t>Lưu</a:t>
            </a:r>
            <a:r>
              <a:rPr lang="en-US" sz="4000" b="1" dirty="0" smtClean="0">
                <a:solidFill>
                  <a:srgbClr val="C00000"/>
                </a:solidFill>
                <a:latin typeface="Times New Roman" panose="02020603050405020304" pitchFamily="18" charset="0"/>
                <a:cs typeface="Times New Roman" panose="02020603050405020304" pitchFamily="18" charset="0"/>
              </a:rPr>
              <a:t> đồ</a:t>
            </a:r>
            <a:endParaRPr lang="vi-VN" sz="40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182432" y="1"/>
            <a:ext cx="6536565" cy="6857999"/>
          </a:xfrm>
          <a:prstGeom prst="rect">
            <a:avLst/>
          </a:prstGeom>
        </p:spPr>
      </p:pic>
    </p:spTree>
    <p:extLst>
      <p:ext uri="{BB962C8B-B14F-4D97-AF65-F5344CB8AC3E}">
        <p14:creationId xmlns:p14="http://schemas.microsoft.com/office/powerpoint/2010/main" val="4104962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787" y="300507"/>
            <a:ext cx="8596668" cy="1193442"/>
          </a:xfrm>
        </p:spPr>
        <p:txBody>
          <a:bodyPr>
            <a:norm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NHIỆM VỤ CỦA TRƯỜNG HỌC KHI CÓ NGỘ ĐỘC THỰC PHẨM XẢY RA</a:t>
            </a:r>
            <a:endParaRPr lang="vi-VN" sz="3200" b="1"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522787" y="1621307"/>
            <a:ext cx="6006802" cy="4959797"/>
          </a:xfrm>
        </p:spPr>
        <p:txBody>
          <a:bodyPr>
            <a:normAutofit fontScale="92500" lnSpcReduction="20000"/>
          </a:bodyPr>
          <a:lstStyle/>
          <a:p>
            <a:r>
              <a:rPr lang="en-US" sz="2600" dirty="0" smtClean="0">
                <a:latin typeface="Times New Roman" panose="02020603050405020304" pitchFamily="18" charset="0"/>
                <a:cs typeface="Times New Roman" panose="02020603050405020304" pitchFamily="18" charset="0"/>
              </a:rPr>
              <a:t>Giữ nguyên tủ lưu mẫu chờ cơ quan chức năng đến lấy mẫu</a:t>
            </a:r>
          </a:p>
          <a:p>
            <a:r>
              <a:rPr lang="en-US" sz="2600" dirty="0" smtClean="0">
                <a:latin typeface="Times New Roman" panose="02020603050405020304" pitchFamily="18" charset="0"/>
                <a:cs typeface="Times New Roman" panose="02020603050405020304" pitchFamily="18" charset="0"/>
              </a:rPr>
              <a:t>Tham gia sơ cấp cứu tại chỗ cho học sinh/người bị ngộ độc.</a:t>
            </a:r>
          </a:p>
          <a:p>
            <a:r>
              <a:rPr lang="en-US" sz="2600" dirty="0" smtClean="0">
                <a:latin typeface="Times New Roman" panose="02020603050405020304" pitchFamily="18" charset="0"/>
                <a:cs typeface="Times New Roman" panose="02020603050405020304" pitchFamily="18" charset="0"/>
              </a:rPr>
              <a:t>Tham gia phân loại cấp độ ngộ độc (chuẩn bị dây cổ tay, hoặc bất cứ vật liệu có các màu sắc phù hợp để phân loại):</a:t>
            </a:r>
          </a:p>
          <a:p>
            <a:pPr>
              <a:buFontTx/>
              <a:buChar char="-"/>
            </a:pPr>
            <a:r>
              <a:rPr lang="en-US" sz="2600" dirty="0" smtClean="0">
                <a:latin typeface="Times New Roman" panose="02020603050405020304" pitchFamily="18" charset="0"/>
                <a:cs typeface="Times New Roman" panose="02020603050405020304" pitchFamily="18" charset="0"/>
              </a:rPr>
              <a:t>Ngộ độc với triệu chứng nặng : dây màu đỏ</a:t>
            </a:r>
          </a:p>
          <a:p>
            <a:pPr>
              <a:buFontTx/>
              <a:buChar char="-"/>
            </a:pPr>
            <a:r>
              <a:rPr lang="en-US" sz="2600" dirty="0" smtClean="0">
                <a:latin typeface="Times New Roman" panose="02020603050405020304" pitchFamily="18" charset="0"/>
                <a:cs typeface="Times New Roman" panose="02020603050405020304" pitchFamily="18" charset="0"/>
              </a:rPr>
              <a:t>Ngộ độc với triệu chứng nhẹ : dây cam hoặc vàng</a:t>
            </a:r>
          </a:p>
          <a:p>
            <a:pPr>
              <a:buFontTx/>
              <a:buChar char="-"/>
            </a:pPr>
            <a:r>
              <a:rPr lang="en-US" sz="2600" dirty="0" smtClean="0">
                <a:latin typeface="Times New Roman" panose="02020603050405020304" pitchFamily="18" charset="0"/>
                <a:cs typeface="Times New Roman" panose="02020603050405020304" pitchFamily="18" charset="0"/>
              </a:rPr>
              <a:t>Không ngộ độc, không triệu chứng : dây xanh</a:t>
            </a:r>
          </a:p>
          <a:p>
            <a:pPr lvl="0">
              <a:buClr>
                <a:srgbClr val="90C226"/>
              </a:buClr>
            </a:pPr>
            <a:r>
              <a:rPr lang="en-US" sz="2600" dirty="0">
                <a:solidFill>
                  <a:prstClr val="black">
                    <a:lumMod val="75000"/>
                    <a:lumOff val="25000"/>
                  </a:prstClr>
                </a:solidFill>
                <a:latin typeface="Times New Roman" panose="02020603050405020304" pitchFamily="18" charset="0"/>
                <a:cs typeface="Times New Roman" panose="02020603050405020304" pitchFamily="18" charset="0"/>
              </a:rPr>
              <a:t>Tham gia vận chuyển người bị ngộ độc tới các nơi cấp cứu chuyên sâu</a:t>
            </a:r>
          </a:p>
          <a:p>
            <a:pPr marL="0" indent="0">
              <a:buNone/>
            </a:pPr>
            <a:endParaRPr lang="vi-VN" dirty="0"/>
          </a:p>
        </p:txBody>
      </p:sp>
      <p:pic>
        <p:nvPicPr>
          <p:cNvPr id="6" name="Picture 5"/>
          <p:cNvPicPr>
            <a:picLocks noChangeAspect="1"/>
          </p:cNvPicPr>
          <p:nvPr/>
        </p:nvPicPr>
        <p:blipFill>
          <a:blip r:embed="rId2"/>
          <a:stretch>
            <a:fillRect/>
          </a:stretch>
        </p:blipFill>
        <p:spPr>
          <a:xfrm>
            <a:off x="6439436" y="1355651"/>
            <a:ext cx="4340181" cy="4980753"/>
          </a:xfrm>
          <a:prstGeom prst="rect">
            <a:avLst/>
          </a:prstGeom>
        </p:spPr>
      </p:pic>
    </p:spTree>
    <p:extLst>
      <p:ext uri="{BB962C8B-B14F-4D97-AF65-F5344CB8AC3E}">
        <p14:creationId xmlns:p14="http://schemas.microsoft.com/office/powerpoint/2010/main" val="3892905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5813" y="4487870"/>
            <a:ext cx="9022287" cy="1983345"/>
          </a:xfrm>
          <a:prstGeom prst="rect">
            <a:avLst/>
          </a:prstGeom>
        </p:spPr>
      </p:pic>
      <p:sp>
        <p:nvSpPr>
          <p:cNvPr id="5" name="Rectangle 8"/>
          <p:cNvSpPr>
            <a:spLocks noChangeArrowheads="1"/>
          </p:cNvSpPr>
          <p:nvPr/>
        </p:nvSpPr>
        <p:spPr bwMode="auto">
          <a:xfrm>
            <a:off x="1371578" y="287897"/>
            <a:ext cx="7105851" cy="1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smtClean="0">
                <a:solidFill>
                  <a:srgbClr val="FF00FF"/>
                </a:solidFill>
                <a:latin typeface="Times New Roman" panose="02020603050405020304" pitchFamily="18" charset="0"/>
                <a:cs typeface="Times New Roman" panose="02020603050405020304" pitchFamily="18" charset="0"/>
              </a:rPr>
              <a:t>Đảm bảo an toàn thực phẩm</a:t>
            </a:r>
          </a:p>
          <a:p>
            <a:pPr algn="ctr" fontAlgn="base">
              <a:spcBef>
                <a:spcPct val="0"/>
              </a:spcBef>
              <a:spcAft>
                <a:spcPct val="0"/>
              </a:spcAft>
            </a:pPr>
            <a:r>
              <a:rPr lang="en-US" altLang="en-US" sz="3200" b="1" dirty="0" smtClean="0">
                <a:solidFill>
                  <a:srgbClr val="FF00FF"/>
                </a:solidFill>
                <a:latin typeface="Times New Roman" panose="02020603050405020304" pitchFamily="18" charset="0"/>
                <a:cs typeface="Times New Roman" panose="02020603050405020304" pitchFamily="18" charset="0"/>
              </a:rPr>
              <a:t>là giữ sức khoẻ cho chính mình </a:t>
            </a:r>
          </a:p>
          <a:p>
            <a:pPr algn="ctr" fontAlgn="base">
              <a:spcBef>
                <a:spcPct val="0"/>
              </a:spcBef>
              <a:spcAft>
                <a:spcPct val="0"/>
              </a:spcAft>
            </a:pPr>
            <a:r>
              <a:rPr lang="en-US" altLang="en-US" sz="3200" b="1" dirty="0" smtClean="0">
                <a:solidFill>
                  <a:srgbClr val="FF00FF"/>
                </a:solidFill>
                <a:latin typeface="Times New Roman" panose="02020603050405020304" pitchFamily="18" charset="0"/>
                <a:cs typeface="Times New Roman" panose="02020603050405020304" pitchFamily="18" charset="0"/>
              </a:rPr>
              <a:t>và cho cả cộng đồng</a:t>
            </a:r>
          </a:p>
        </p:txBody>
      </p:sp>
      <p:pic>
        <p:nvPicPr>
          <p:cNvPr id="6" name="Picture 5"/>
          <p:cNvPicPr>
            <a:picLocks noChangeAspect="1"/>
          </p:cNvPicPr>
          <p:nvPr/>
        </p:nvPicPr>
        <p:blipFill>
          <a:blip r:embed="rId3"/>
          <a:stretch>
            <a:fillRect/>
          </a:stretch>
        </p:blipFill>
        <p:spPr>
          <a:xfrm>
            <a:off x="3062295" y="2018876"/>
            <a:ext cx="3724415" cy="2468994"/>
          </a:xfrm>
          <a:prstGeom prst="rect">
            <a:avLst/>
          </a:prstGeom>
        </p:spPr>
      </p:pic>
    </p:spTree>
    <p:extLst>
      <p:ext uri="{BB962C8B-B14F-4D97-AF65-F5344CB8AC3E}">
        <p14:creationId xmlns:p14="http://schemas.microsoft.com/office/powerpoint/2010/main" val="20190915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807076"/>
          </a:xfrm>
        </p:spPr>
        <p:txBody>
          <a:bodyPr>
            <a:normAutofit/>
          </a:bodyPr>
          <a:lstStyle/>
          <a:p>
            <a:r>
              <a:rPr lang="en-US" sz="4400" b="1" dirty="0" smtClean="0">
                <a:solidFill>
                  <a:schemeClr val="tx1"/>
                </a:solidFill>
                <a:latin typeface="Times New Roman" panose="02020603050405020304" pitchFamily="18" charset="0"/>
                <a:cs typeface="Times New Roman" panose="02020603050405020304" pitchFamily="18" charset="0"/>
              </a:rPr>
              <a:t>1. Định nghĩa :</a:t>
            </a:r>
            <a:endParaRPr lang="vi-VN" sz="4400" b="1"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77334" y="1738649"/>
            <a:ext cx="8596668" cy="2897748"/>
          </a:xfrm>
        </p:spPr>
        <p:txBody>
          <a:bodyPr>
            <a:normAutofit fontScale="77500" lnSpcReduction="20000"/>
          </a:bodyPr>
          <a:lstStyle/>
          <a:p>
            <a:pPr marL="0" lvl="0" indent="0" algn="just" defTabSz="914400" eaLnBrk="0" fontAlgn="base" hangingPunct="0">
              <a:spcBef>
                <a:spcPts val="600"/>
              </a:spcBef>
              <a:spcAft>
                <a:spcPct val="0"/>
              </a:spcAft>
              <a:buClr>
                <a:srgbClr val="7FD13B"/>
              </a:buClr>
              <a:buSzPct val="70000"/>
              <a:buNone/>
            </a:pPr>
            <a:r>
              <a:rPr lang="en-US" altLang="en-US" sz="5200" dirty="0">
                <a:solidFill>
                  <a:prstClr val="black"/>
                </a:solidFill>
                <a:latin typeface="Times New Roman" panose="02020603050405020304" pitchFamily="18" charset="0"/>
                <a:cs typeface="Times New Roman" panose="02020603050405020304" pitchFamily="18" charset="0"/>
              </a:rPr>
              <a:t>Ngộ độc thực phẩm l</a:t>
            </a:r>
            <a:r>
              <a:rPr lang="vi-VN" altLang="en-US" sz="5200" dirty="0">
                <a:solidFill>
                  <a:prstClr val="black"/>
                </a:solidFill>
                <a:latin typeface="Times New Roman" panose="02020603050405020304" pitchFamily="18" charset="0"/>
                <a:cs typeface="Times New Roman" panose="02020603050405020304" pitchFamily="18" charset="0"/>
              </a:rPr>
              <a:t>à tình trạng bệnh lý </a:t>
            </a:r>
            <a:r>
              <a:rPr lang="vi-VN" altLang="en-US" sz="5200" dirty="0">
                <a:solidFill>
                  <a:srgbClr val="FF0000"/>
                </a:solidFill>
                <a:latin typeface="Times New Roman" panose="02020603050405020304" pitchFamily="18" charset="0"/>
                <a:cs typeface="Times New Roman" panose="02020603050405020304" pitchFamily="18" charset="0"/>
              </a:rPr>
              <a:t>do hấp thụ thực phẩm bị ô nhiễm hoặc có chứa chất độc</a:t>
            </a:r>
            <a:r>
              <a:rPr lang="en-US" altLang="en-US" sz="5200" dirty="0">
                <a:solidFill>
                  <a:prstClr val="black"/>
                </a:solidFill>
                <a:latin typeface="Times New Roman" panose="02020603050405020304" pitchFamily="18" charset="0"/>
                <a:cs typeface="Times New Roman" panose="02020603050405020304" pitchFamily="18" charset="0"/>
              </a:rPr>
              <a:t>.</a:t>
            </a:r>
          </a:p>
          <a:p>
            <a:pPr marL="0" lvl="0" indent="0" algn="just" defTabSz="914400" eaLnBrk="0" fontAlgn="base" hangingPunct="0">
              <a:spcBef>
                <a:spcPts val="600"/>
              </a:spcBef>
              <a:spcAft>
                <a:spcPct val="0"/>
              </a:spcAft>
              <a:buClr>
                <a:srgbClr val="7FD13B"/>
              </a:buClr>
              <a:buSzPct val="70000"/>
              <a:buNone/>
            </a:pPr>
            <a:r>
              <a:rPr lang="en-US" altLang="en-US" sz="5200" dirty="0">
                <a:solidFill>
                  <a:prstClr val="black"/>
                </a:solidFill>
                <a:latin typeface="Times New Roman" panose="02020603050405020304" pitchFamily="18" charset="0"/>
                <a:cs typeface="Times New Roman" panose="02020603050405020304" pitchFamily="18" charset="0"/>
              </a:rPr>
              <a:t>      - Ngộ độc cấp tính;</a:t>
            </a:r>
          </a:p>
          <a:p>
            <a:pPr marL="0" lvl="0" indent="0" algn="just" defTabSz="914400" eaLnBrk="0" fontAlgn="base" hangingPunct="0">
              <a:spcBef>
                <a:spcPts val="600"/>
              </a:spcBef>
              <a:spcAft>
                <a:spcPct val="0"/>
              </a:spcAft>
              <a:buClr>
                <a:srgbClr val="7FD13B"/>
              </a:buClr>
              <a:buSzPct val="70000"/>
              <a:buNone/>
            </a:pPr>
            <a:r>
              <a:rPr lang="en-US" altLang="en-US" sz="5200" dirty="0">
                <a:solidFill>
                  <a:prstClr val="black"/>
                </a:solidFill>
                <a:latin typeface="Times New Roman" panose="02020603050405020304" pitchFamily="18" charset="0"/>
                <a:cs typeface="Times New Roman" panose="02020603050405020304" pitchFamily="18" charset="0"/>
              </a:rPr>
              <a:t>      - Ngộ độc mạn tính. </a:t>
            </a:r>
          </a:p>
          <a:p>
            <a:endParaRPr lang="vi-VN" dirty="0"/>
          </a:p>
        </p:txBody>
      </p:sp>
      <p:pic>
        <p:nvPicPr>
          <p:cNvPr id="4" name="Picture 3"/>
          <p:cNvPicPr>
            <a:picLocks noChangeAspect="1"/>
          </p:cNvPicPr>
          <p:nvPr/>
        </p:nvPicPr>
        <p:blipFill>
          <a:blip r:embed="rId2"/>
          <a:stretch>
            <a:fillRect/>
          </a:stretch>
        </p:blipFill>
        <p:spPr>
          <a:xfrm>
            <a:off x="5944767" y="3187522"/>
            <a:ext cx="4856022" cy="3367823"/>
          </a:xfrm>
          <a:prstGeom prst="rect">
            <a:avLst/>
          </a:prstGeom>
        </p:spPr>
      </p:pic>
    </p:spTree>
    <p:extLst>
      <p:ext uri="{BB962C8B-B14F-4D97-AF65-F5344CB8AC3E}">
        <p14:creationId xmlns:p14="http://schemas.microsoft.com/office/powerpoint/2010/main" val="36284019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334851"/>
            <a:ext cx="8596668" cy="5526207"/>
          </a:xfrm>
        </p:spPr>
        <p:txBody>
          <a:bodyPr>
            <a:normAutofit/>
          </a:bodyPr>
          <a:lstStyle/>
          <a:p>
            <a:pPr algn="just"/>
            <a:r>
              <a:rPr lang="vi-VN" sz="2800" b="1" i="1" u="sng" dirty="0">
                <a:solidFill>
                  <a:srgbClr val="C00000"/>
                </a:solidFill>
              </a:rPr>
              <a:t>Vụ ngộ độc thực </a:t>
            </a:r>
            <a:r>
              <a:rPr lang="vi-VN" sz="2800" b="1" i="1" u="sng" dirty="0" smtClean="0">
                <a:solidFill>
                  <a:srgbClr val="C00000"/>
                </a:solidFill>
              </a:rPr>
              <a:t>phẩm:</a:t>
            </a:r>
            <a:r>
              <a:rPr lang="vi-VN" sz="2800" b="1" i="1" dirty="0" smtClean="0">
                <a:solidFill>
                  <a:srgbClr val="C00000"/>
                </a:solidFill>
              </a:rPr>
              <a:t>  </a:t>
            </a:r>
            <a:r>
              <a:rPr lang="vi-VN" sz="2600" dirty="0"/>
              <a:t>là tình trạng ngộ độc cấp xảy ra với 02 người trở lên có dấu hiệu ngộ độc khi ăn cùng một loại thực phẩm tại cùng một địa điểm, thời gian. Trường hợp chỉ có một người mắc và bị tử vong cũng được coi là một vụ ngộ độc thực phẩm.</a:t>
            </a:r>
          </a:p>
        </p:txBody>
      </p:sp>
      <p:pic>
        <p:nvPicPr>
          <p:cNvPr id="4" name="Picture 3"/>
          <p:cNvPicPr>
            <a:picLocks noChangeAspect="1"/>
          </p:cNvPicPr>
          <p:nvPr/>
        </p:nvPicPr>
        <p:blipFill>
          <a:blip r:embed="rId2"/>
          <a:stretch>
            <a:fillRect/>
          </a:stretch>
        </p:blipFill>
        <p:spPr>
          <a:xfrm>
            <a:off x="573335" y="2615582"/>
            <a:ext cx="4603972" cy="3373710"/>
          </a:xfrm>
          <a:prstGeom prst="rect">
            <a:avLst/>
          </a:prstGeom>
        </p:spPr>
      </p:pic>
      <p:pic>
        <p:nvPicPr>
          <p:cNvPr id="5" name="Picture 4"/>
          <p:cNvPicPr>
            <a:picLocks noChangeAspect="1"/>
          </p:cNvPicPr>
          <p:nvPr/>
        </p:nvPicPr>
        <p:blipFill>
          <a:blip r:embed="rId3"/>
          <a:stretch>
            <a:fillRect/>
          </a:stretch>
        </p:blipFill>
        <p:spPr>
          <a:xfrm>
            <a:off x="5281306" y="2615582"/>
            <a:ext cx="4413886" cy="3373710"/>
          </a:xfrm>
          <a:prstGeom prst="rect">
            <a:avLst/>
          </a:prstGeom>
        </p:spPr>
      </p:pic>
    </p:spTree>
    <p:extLst>
      <p:ext uri="{BB962C8B-B14F-4D97-AF65-F5344CB8AC3E}">
        <p14:creationId xmlns:p14="http://schemas.microsoft.com/office/powerpoint/2010/main" val="40553708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724243" cy="807076"/>
          </a:xfrm>
        </p:spPr>
        <p:txBody>
          <a:bodyPr>
            <a:noAutofit/>
          </a:bodyPr>
          <a:lstStyle/>
          <a:p>
            <a:r>
              <a:rPr lang="en-US" sz="3400" dirty="0" smtClean="0">
                <a:solidFill>
                  <a:srgbClr val="0070C0"/>
                </a:solidFill>
                <a:latin typeface="Times New Roman" panose="02020603050405020304" pitchFamily="18" charset="0"/>
                <a:cs typeface="Times New Roman" panose="02020603050405020304" pitchFamily="18" charset="0"/>
              </a:rPr>
              <a:t>2. </a:t>
            </a:r>
            <a:r>
              <a:rPr lang="en-US" altLang="en-US" sz="3400" b="1" dirty="0">
                <a:solidFill>
                  <a:srgbClr val="0070C0"/>
                </a:solidFill>
                <a:latin typeface="Times New Roman" panose="02020603050405020304" pitchFamily="18" charset="0"/>
                <a:cs typeface="Times New Roman" panose="02020603050405020304" pitchFamily="18" charset="0"/>
              </a:rPr>
              <a:t>TRIỆU CHỨNG </a:t>
            </a:r>
            <a:r>
              <a:rPr lang="vi-VN" altLang="en-US" sz="3400" b="1" dirty="0">
                <a:solidFill>
                  <a:srgbClr val="0070C0"/>
                </a:solidFill>
                <a:latin typeface="Times New Roman" panose="02020603050405020304" pitchFamily="18" charset="0"/>
                <a:cs typeface="Times New Roman" panose="02020603050405020304" pitchFamily="18" charset="0"/>
              </a:rPr>
              <a:t>NGỘ ĐỘC THỰC PHẨM</a:t>
            </a:r>
            <a:r>
              <a:rPr lang="en-US" altLang="en-US" sz="3400" b="1" dirty="0">
                <a:solidFill>
                  <a:srgbClr val="0070C0"/>
                </a:solidFill>
                <a:latin typeface="Times New Roman" panose="02020603050405020304" pitchFamily="18" charset="0"/>
                <a:cs typeface="Times New Roman" panose="02020603050405020304" pitchFamily="18" charset="0"/>
              </a:rPr>
              <a:t/>
            </a:r>
            <a:br>
              <a:rPr lang="en-US" altLang="en-US" sz="3400" b="1" dirty="0">
                <a:solidFill>
                  <a:srgbClr val="0070C0"/>
                </a:solidFill>
                <a:latin typeface="Times New Roman" panose="02020603050405020304" pitchFamily="18" charset="0"/>
                <a:cs typeface="Times New Roman" panose="02020603050405020304" pitchFamily="18" charset="0"/>
              </a:rPr>
            </a:br>
            <a:endParaRPr lang="vi-VN" sz="3400" dirty="0">
              <a:solidFill>
                <a:srgbClr val="0070C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487279" y="1416676"/>
            <a:ext cx="9323294" cy="4291915"/>
          </a:xfrm>
          <a:prstGeom prst="rect">
            <a:avLst/>
          </a:prstGeom>
        </p:spPr>
      </p:pic>
    </p:spTree>
    <p:extLst>
      <p:ext uri="{BB962C8B-B14F-4D97-AF65-F5344CB8AC3E}">
        <p14:creationId xmlns:p14="http://schemas.microsoft.com/office/powerpoint/2010/main" val="3642284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29952"/>
            <a:ext cx="8596668" cy="781318"/>
          </a:xfrm>
        </p:spPr>
        <p:txBody>
          <a:bodyPr>
            <a:normAutofit fontScale="90000"/>
          </a:bodyPr>
          <a:lstStyle/>
          <a:p>
            <a:r>
              <a:rPr lang="en-US" altLang="en-US" b="1" dirty="0">
                <a:solidFill>
                  <a:srgbClr val="0000FF"/>
                </a:solidFill>
                <a:latin typeface="Times New Roman" panose="02020603050405020304" pitchFamily="18" charset="0"/>
                <a:cs typeface="Times New Roman" panose="02020603050405020304" pitchFamily="18" charset="0"/>
              </a:rPr>
              <a:t>TRIỆU CHỨNG </a:t>
            </a:r>
            <a:r>
              <a:rPr lang="vi-VN" altLang="en-US" b="1" dirty="0">
                <a:solidFill>
                  <a:srgbClr val="0000FF"/>
                </a:solidFill>
                <a:latin typeface="Times New Roman" panose="02020603050405020304" pitchFamily="18" charset="0"/>
                <a:cs typeface="Times New Roman" panose="02020603050405020304" pitchFamily="18" charset="0"/>
              </a:rPr>
              <a:t>NGỘ ĐỘC THỰC </a:t>
            </a:r>
            <a:r>
              <a:rPr lang="vi-VN" altLang="en-US" b="1" dirty="0" smtClean="0">
                <a:solidFill>
                  <a:srgbClr val="0000FF"/>
                </a:solidFill>
                <a:latin typeface="Times New Roman" panose="02020603050405020304" pitchFamily="18" charset="0"/>
                <a:cs typeface="Times New Roman" panose="02020603050405020304" pitchFamily="18" charset="0"/>
              </a:rPr>
              <a:t>PHẨM</a:t>
            </a:r>
            <a:endParaRPr lang="vi-VN" dirty="0"/>
          </a:p>
        </p:txBody>
      </p:sp>
      <p:sp>
        <p:nvSpPr>
          <p:cNvPr id="3" name="Content Placeholder 2"/>
          <p:cNvSpPr>
            <a:spLocks noGrp="1"/>
          </p:cNvSpPr>
          <p:nvPr>
            <p:ph idx="1"/>
          </p:nvPr>
        </p:nvSpPr>
        <p:spPr>
          <a:xfrm>
            <a:off x="677334" y="1030966"/>
            <a:ext cx="8596668" cy="3880773"/>
          </a:xfrm>
        </p:spPr>
        <p:txBody>
          <a:bodyPr/>
          <a:lstStyle/>
          <a:p>
            <a:pPr marL="0" lvl="0" indent="0" algn="just" defTabSz="914400" eaLnBrk="0" fontAlgn="base" hangingPunct="0">
              <a:spcBef>
                <a:spcPts val="600"/>
              </a:spcBef>
              <a:spcAft>
                <a:spcPct val="0"/>
              </a:spcAft>
              <a:buClr>
                <a:srgbClr val="7FD13B"/>
              </a:buClr>
              <a:buSzPct val="70000"/>
              <a:buNone/>
            </a:pPr>
            <a:r>
              <a:rPr lang="en-ZW" altLang="en-US" sz="3200" dirty="0">
                <a:solidFill>
                  <a:prstClr val="black"/>
                </a:solidFill>
                <a:latin typeface="Times New Roman" panose="02020603050405020304" pitchFamily="18" charset="0"/>
                <a:cs typeface="Times New Roman" panose="02020603050405020304" pitchFamily="18" charset="0"/>
              </a:rPr>
              <a:t>Theo các chuyên gia y tế, </a:t>
            </a:r>
            <a:r>
              <a:rPr lang="en-ZW" altLang="en-US" sz="3200" dirty="0">
                <a:solidFill>
                  <a:srgbClr val="FF0000"/>
                </a:solidFill>
                <a:latin typeface="Times New Roman" panose="02020603050405020304" pitchFamily="18" charset="0"/>
                <a:cs typeface="Times New Roman" panose="02020603050405020304" pitchFamily="18" charset="0"/>
              </a:rPr>
              <a:t>sau khi ăn hay uống một thực phẩm bị nhiễm độc </a:t>
            </a:r>
            <a:r>
              <a:rPr lang="en-ZW" altLang="en-US" sz="3200" dirty="0">
                <a:solidFill>
                  <a:prstClr val="black"/>
                </a:solidFill>
                <a:latin typeface="Times New Roman" panose="02020603050405020304" pitchFamily="18" charset="0"/>
                <a:cs typeface="Times New Roman" panose="02020603050405020304" pitchFamily="18" charset="0"/>
              </a:rPr>
              <a:t>(sau vài phút, vài giờ, có thể sau một vài ngày), người bệnh thấy đột ngột có những triệu chứng lâm sàng như: </a:t>
            </a:r>
            <a:r>
              <a:rPr lang="en-ZW" altLang="en-US" sz="3200" dirty="0">
                <a:solidFill>
                  <a:srgbClr val="FF0000"/>
                </a:solidFill>
                <a:latin typeface="Times New Roman" panose="02020603050405020304" pitchFamily="18" charset="0"/>
                <a:cs typeface="Times New Roman" panose="02020603050405020304" pitchFamily="18" charset="0"/>
              </a:rPr>
              <a:t>buồn nôn, nôn, đau bụng, tiêu chảy nhiều lần, sốt cao trên 38</a:t>
            </a:r>
            <a:r>
              <a:rPr lang="en-ZW" altLang="en-US" sz="3200" baseline="30000" dirty="0">
                <a:solidFill>
                  <a:srgbClr val="FF0000"/>
                </a:solidFill>
                <a:latin typeface="Times New Roman" panose="02020603050405020304" pitchFamily="18" charset="0"/>
                <a:cs typeface="Times New Roman" panose="02020603050405020304" pitchFamily="18" charset="0"/>
              </a:rPr>
              <a:t>0</a:t>
            </a:r>
            <a:r>
              <a:rPr lang="en-ZW" altLang="en-US" sz="3200" dirty="0">
                <a:solidFill>
                  <a:srgbClr val="FF0000"/>
                </a:solidFill>
                <a:latin typeface="Times New Roman" panose="02020603050405020304" pitchFamily="18" charset="0"/>
                <a:cs typeface="Times New Roman" panose="02020603050405020304" pitchFamily="18" charset="0"/>
              </a:rPr>
              <a:t>C hoặc không sốt…vv</a:t>
            </a:r>
            <a:r>
              <a:rPr lang="en-ZW" altLang="en-US" sz="3200" dirty="0">
                <a:solidFill>
                  <a:prstClr val="black"/>
                </a:solidFill>
                <a:latin typeface="Times New Roman" panose="02020603050405020304" pitchFamily="18" charset="0"/>
                <a:cs typeface="Times New Roman" panose="02020603050405020304" pitchFamily="18" charset="0"/>
              </a:rPr>
              <a:t>.</a:t>
            </a:r>
            <a:endParaRPr lang="en-US" altLang="en-US" sz="3200" dirty="0">
              <a:solidFill>
                <a:prstClr val="black"/>
              </a:solidFill>
              <a:latin typeface="Times New Roman" panose="02020603050405020304" pitchFamily="18" charset="0"/>
              <a:cs typeface="Times New Roman" panose="02020603050405020304" pitchFamily="18" charset="0"/>
            </a:endParaRPr>
          </a:p>
          <a:p>
            <a:endParaRPr lang="vi-VN" dirty="0"/>
          </a:p>
        </p:txBody>
      </p:sp>
      <p:pic>
        <p:nvPicPr>
          <p:cNvPr id="4" name="Picture 3"/>
          <p:cNvPicPr>
            <a:picLocks noChangeAspect="1"/>
          </p:cNvPicPr>
          <p:nvPr/>
        </p:nvPicPr>
        <p:blipFill>
          <a:blip r:embed="rId2"/>
          <a:stretch>
            <a:fillRect/>
          </a:stretch>
        </p:blipFill>
        <p:spPr>
          <a:xfrm>
            <a:off x="2780918" y="4095483"/>
            <a:ext cx="4389500" cy="2575774"/>
          </a:xfrm>
          <a:prstGeom prst="rect">
            <a:avLst/>
          </a:prstGeom>
        </p:spPr>
      </p:pic>
    </p:spTree>
    <p:extLst>
      <p:ext uri="{BB962C8B-B14F-4D97-AF65-F5344CB8AC3E}">
        <p14:creationId xmlns:p14="http://schemas.microsoft.com/office/powerpoint/2010/main" val="795551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60" y="493690"/>
            <a:ext cx="10045521" cy="819955"/>
          </a:xfrm>
        </p:spPr>
        <p:txBody>
          <a:bodyPr>
            <a:normAutofit/>
          </a:bodyPr>
          <a:lstStyle/>
          <a:p>
            <a:r>
              <a:rPr lang="vi-VN" altLang="en-US" sz="3400" b="1" dirty="0">
                <a:solidFill>
                  <a:srgbClr val="0000FF"/>
                </a:solidFill>
                <a:latin typeface="Times New Roman" panose="02020603050405020304" pitchFamily="18" charset="0"/>
              </a:rPr>
              <a:t>NGUYÊN NHÂN GÂY NGỘ ĐỘC THỰC PHẨM</a:t>
            </a:r>
            <a:endParaRPr lang="vi-VN" sz="3400" dirty="0"/>
          </a:p>
        </p:txBody>
      </p:sp>
      <p:pic>
        <p:nvPicPr>
          <p:cNvPr id="4" name="Content Placeholder 3"/>
          <p:cNvPicPr>
            <a:picLocks noGrp="1" noChangeAspect="1"/>
          </p:cNvPicPr>
          <p:nvPr>
            <p:ph idx="1"/>
          </p:nvPr>
        </p:nvPicPr>
        <p:blipFill>
          <a:blip r:embed="rId2"/>
          <a:stretch>
            <a:fillRect/>
          </a:stretch>
        </p:blipFill>
        <p:spPr>
          <a:xfrm>
            <a:off x="795620" y="1558343"/>
            <a:ext cx="10022634" cy="4288665"/>
          </a:xfrm>
          <a:prstGeom prst="rect">
            <a:avLst/>
          </a:prstGeom>
        </p:spPr>
      </p:pic>
    </p:spTree>
    <p:extLst>
      <p:ext uri="{BB962C8B-B14F-4D97-AF65-F5344CB8AC3E}">
        <p14:creationId xmlns:p14="http://schemas.microsoft.com/office/powerpoint/2010/main" val="2892710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5126976" y="1674255"/>
            <a:ext cx="5137486" cy="3761736"/>
          </a:xfrm>
          <a:prstGeom prst="rect">
            <a:avLst/>
          </a:prstGeom>
        </p:spPr>
      </p:pic>
      <p:pic>
        <p:nvPicPr>
          <p:cNvPr id="6" name="Picture 5"/>
          <p:cNvPicPr>
            <a:picLocks noChangeAspect="1"/>
          </p:cNvPicPr>
          <p:nvPr/>
        </p:nvPicPr>
        <p:blipFill>
          <a:blip r:embed="rId3"/>
          <a:stretch>
            <a:fillRect/>
          </a:stretch>
        </p:blipFill>
        <p:spPr>
          <a:xfrm>
            <a:off x="700896" y="1260698"/>
            <a:ext cx="4426080" cy="4560203"/>
          </a:xfrm>
          <a:prstGeom prst="rect">
            <a:avLst/>
          </a:prstGeom>
        </p:spPr>
      </p:pic>
      <p:sp>
        <p:nvSpPr>
          <p:cNvPr id="8" name="Text Box 10"/>
          <p:cNvSpPr txBox="1">
            <a:spLocks noGrp="1" noChangeArrowheads="1"/>
          </p:cNvSpPr>
          <p:nvPr>
            <p:ph type="title"/>
          </p:nvPr>
        </p:nvSpPr>
        <p:spPr bwMode="auto">
          <a:xfrm>
            <a:off x="309093" y="348560"/>
            <a:ext cx="9955369" cy="646331"/>
          </a:xfrm>
          <a:prstGeom prst="rect">
            <a:avLst/>
          </a:prstGeom>
          <a:ln/>
        </p:spPr>
        <p:style>
          <a:lnRef idx="1">
            <a:schemeClr val="accent1"/>
          </a:lnRef>
          <a:fillRef idx="3">
            <a:schemeClr val="accent1"/>
          </a:fillRef>
          <a:effectRef idx="2">
            <a:schemeClr val="accent1"/>
          </a:effectRef>
          <a:fontRef idx="minor">
            <a:schemeClr val="lt1"/>
          </a:fontRef>
        </p:style>
        <p:txBody>
          <a:bodyPr wrap="square" anchor="ct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r>
              <a:rPr lang="vi-VN" b="1" dirty="0" smtClean="0">
                <a:latin typeface="Times New Roman" pitchFamily="18" charset="0"/>
              </a:rPr>
              <a:t>Những người có nguy cơ cao n</a:t>
            </a:r>
            <a:r>
              <a:rPr lang="en-US" b="1" dirty="0" smtClean="0">
                <a:latin typeface="Times New Roman" pitchFamily="18" charset="0"/>
              </a:rPr>
              <a:t>gộ độc</a:t>
            </a:r>
            <a:r>
              <a:rPr lang="vi-VN" b="1" dirty="0" smtClean="0">
                <a:latin typeface="Times New Roman" pitchFamily="18" charset="0"/>
              </a:rPr>
              <a:t> thực phẩm</a:t>
            </a:r>
          </a:p>
        </p:txBody>
      </p:sp>
    </p:spTree>
    <p:extLst>
      <p:ext uri="{BB962C8B-B14F-4D97-AF65-F5344CB8AC3E}">
        <p14:creationId xmlns:p14="http://schemas.microsoft.com/office/powerpoint/2010/main" val="3069153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3547" y="383304"/>
            <a:ext cx="8596668" cy="3557631"/>
          </a:xfrm>
        </p:spPr>
        <p:txBody>
          <a:bodyPr>
            <a:normAutofit lnSpcReduction="10000"/>
          </a:bodyPr>
          <a:lstStyle/>
          <a:p>
            <a:pPr marL="0" indent="0" algn="ctr">
              <a:buNone/>
            </a:pPr>
            <a: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t>NỘI DUNG </a:t>
            </a: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II:</a:t>
            </a:r>
            <a: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t/>
            </a:r>
            <a:b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t/>
            </a:r>
            <a:b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b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CÁC </a:t>
            </a:r>
            <a:r>
              <a:rPr lang="en-US" sz="4400" b="1" dirty="0">
                <a:solidFill>
                  <a:srgbClr val="C00000"/>
                </a:solidFill>
                <a:effectLst>
                  <a:outerShdw blurRad="38100" dist="38100" dir="2700000" algn="tl">
                    <a:srgbClr val="C0C0C0"/>
                  </a:outerShdw>
                </a:effectLst>
                <a:latin typeface="Times New Roman" pitchFamily="18" charset="0"/>
                <a:cs typeface="Times New Roman" pitchFamily="18" charset="0"/>
              </a:rPr>
              <a:t>BIỆN PHÁP PHÒNG NGỪA NGỘ ĐỘC THỰC </a:t>
            </a:r>
            <a:r>
              <a:rPr lang="en-US" sz="4400" b="1" dirty="0" smtClean="0">
                <a:solidFill>
                  <a:srgbClr val="C00000"/>
                </a:solidFill>
                <a:effectLst>
                  <a:outerShdw blurRad="38100" dist="38100" dir="2700000" algn="tl">
                    <a:srgbClr val="C0C0C0"/>
                  </a:outerShdw>
                </a:effectLst>
                <a:latin typeface="Times New Roman" pitchFamily="18" charset="0"/>
                <a:cs typeface="Times New Roman" pitchFamily="18" charset="0"/>
              </a:rPr>
              <a:t>PHẨM TRONG NHÀ TRƯỜNG</a:t>
            </a:r>
            <a:r>
              <a:rPr lang="en-US" sz="3200" b="1" dirty="0">
                <a:solidFill>
                  <a:srgbClr val="90C226"/>
                </a:solidFill>
                <a:effectLst>
                  <a:outerShdw blurRad="38100" dist="38100" dir="2700000" algn="tl">
                    <a:srgbClr val="C0C0C0"/>
                  </a:outerShdw>
                </a:effectLst>
                <a:latin typeface="Times New Roman" pitchFamily="18" charset="0"/>
                <a:cs typeface="Times New Roman" pitchFamily="18" charset="0"/>
              </a:rPr>
              <a:t/>
            </a:r>
            <a:br>
              <a:rPr lang="en-US" sz="3200" b="1" dirty="0">
                <a:solidFill>
                  <a:srgbClr val="90C226"/>
                </a:solidFill>
                <a:effectLst>
                  <a:outerShdw blurRad="38100" dist="38100" dir="2700000" algn="tl">
                    <a:srgbClr val="C0C0C0"/>
                  </a:outerShdw>
                </a:effectLst>
                <a:latin typeface="Times New Roman" pitchFamily="18" charset="0"/>
                <a:cs typeface="Times New Roman" pitchFamily="18" charset="0"/>
              </a:rPr>
            </a:br>
            <a:endParaRPr lang="vi-VN" dirty="0"/>
          </a:p>
        </p:txBody>
      </p:sp>
      <p:pic>
        <p:nvPicPr>
          <p:cNvPr id="4" name="Picture 3"/>
          <p:cNvPicPr>
            <a:picLocks noChangeAspect="1"/>
          </p:cNvPicPr>
          <p:nvPr/>
        </p:nvPicPr>
        <p:blipFill>
          <a:blip r:embed="rId2"/>
          <a:stretch>
            <a:fillRect/>
          </a:stretch>
        </p:blipFill>
        <p:spPr>
          <a:xfrm>
            <a:off x="3489638" y="3757753"/>
            <a:ext cx="3838441" cy="2295011"/>
          </a:xfrm>
          <a:prstGeom prst="rect">
            <a:avLst/>
          </a:prstGeom>
        </p:spPr>
      </p:pic>
    </p:spTree>
    <p:extLst>
      <p:ext uri="{BB962C8B-B14F-4D97-AF65-F5344CB8AC3E}">
        <p14:creationId xmlns:p14="http://schemas.microsoft.com/office/powerpoint/2010/main" val="4145045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196</TotalTime>
  <Words>1090</Words>
  <Application>Microsoft Office PowerPoint</Application>
  <PresentationFormat>Widescreen</PresentationFormat>
  <Paragraphs>91</Paragraphs>
  <Slides>29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맑은 고딕</vt:lpstr>
      <vt:lpstr>Arial</vt:lpstr>
      <vt:lpstr>Century Schoolbook</vt:lpstr>
      <vt:lpstr>Gulim</vt:lpstr>
      <vt:lpstr>HY그래픽M</vt:lpstr>
      <vt:lpstr>휴먼매직체</vt:lpstr>
      <vt:lpstr>Tahoma</vt:lpstr>
      <vt:lpstr>Times New Roman</vt:lpstr>
      <vt:lpstr>Trebuchet MS</vt:lpstr>
      <vt:lpstr>VNI-Times</vt:lpstr>
      <vt:lpstr>Wingdings</vt:lpstr>
      <vt:lpstr>Wingdings 2</vt:lpstr>
      <vt:lpstr>Wingdings 3</vt:lpstr>
      <vt:lpstr>Facet</vt:lpstr>
      <vt:lpstr>TRUNG TÂM Y TẾ QUẬN 5 TRƯỜNG TIỂU HỌC LÊ ĐÌNH CHINH</vt:lpstr>
      <vt:lpstr>NỘI DUNG I:  NGỘ ĐỘC THỰC PHẨM VÀ CÁC NGUYÊN NHÂN  </vt:lpstr>
      <vt:lpstr>1. Định nghĩa :</vt:lpstr>
      <vt:lpstr>PowerPoint Presentation</vt:lpstr>
      <vt:lpstr>2. TRIỆU CHỨNG NGỘ ĐỘC THỰC PHẨM </vt:lpstr>
      <vt:lpstr>TRIỆU CHỨNG NGỘ ĐỘC THỰC PHẨM</vt:lpstr>
      <vt:lpstr>NGUYÊN NHÂN GÂY NGỘ ĐỘC THỰC PHẨM</vt:lpstr>
      <vt:lpstr>Những người có nguy cơ cao ngộ độc thực phẩm</vt:lpstr>
      <vt:lpstr>PowerPoint Presentation</vt:lpstr>
      <vt:lpstr>PowerPoint Presentation</vt:lpstr>
      <vt:lpstr>PowerPoint Presentation</vt:lpstr>
      <vt:lpstr>2. CÁC QUY TẮC THỰC HÀNH CHẾ BIẾN THỨC ĂN ĐẢM BẢO AN TOÀN THỰC PHẨM  </vt:lpstr>
      <vt:lpstr>Dụng cụ chứa đựng thực  phẩm phải hợp vệ sinh</vt:lpstr>
      <vt:lpstr>Đảm bảo đủ nước sạch</vt:lpstr>
      <vt:lpstr>CÁC QUY TẮC THỰC HÀNH CHẾ BIẾN THỨC ĂN ĐẢM BẢO AN TOÀN THỰC PHẨM  </vt:lpstr>
      <vt:lpstr>Có dụng cụ đựng chất thải.</vt:lpstr>
      <vt:lpstr>PowerPoint Presentation</vt:lpstr>
      <vt:lpstr>BẢO QUẢN Ở NHIỆT ĐỘ AN TOÀN </vt:lpstr>
      <vt:lpstr>3. THỰC HIỆN CHẾ ĐỘ KIỂM THỰC 3 BƯỚC VÀ LƯU MẪU THỨC ĂN ĐỐI VỚI CƠ SỞ KINH DOANH DỊCH VỤ ĂN UỐNG </vt:lpstr>
      <vt:lpstr>- Lưu mẫu được áp dụng với tất cả các món ăn của bữa ăn từ 30 suất trở lên. </vt:lpstr>
      <vt:lpstr>Hướng dẫn kiểm thực 3 bước </vt:lpstr>
      <vt:lpstr>Hướng dẫn kiểm thực 3 bước</vt:lpstr>
      <vt:lpstr>PowerPoint Presentation</vt:lpstr>
      <vt:lpstr>4. Thực hiện tự kiểm tra (Cấp trường)</vt:lpstr>
      <vt:lpstr>PowerPoint Presentation</vt:lpstr>
      <vt:lpstr>PowerPoint Presentation</vt:lpstr>
      <vt:lpstr>Lưu đồ</vt:lpstr>
      <vt:lpstr>NHIỆM VỤ CỦA TRƯỜNG HỌC KHI CÓ NGỘ ĐỘC THỰC PHẨM XẢY RA</vt:lpstr>
      <vt:lpstr>PowerPoint Presentation</vt:lpstr>
    </vt:vector>
  </TitlesOfParts>
  <Company>BewareNha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TRUNG TÂM Y TẾ QUẬN 5</dc:title>
  <dc:creator>IK</dc:creator>
  <cp:lastModifiedBy>TAM</cp:lastModifiedBy>
  <cp:revision>23</cp:revision>
  <dcterms:created xsi:type="dcterms:W3CDTF">2023-08-24T08:20:13Z</dcterms:created>
  <dcterms:modified xsi:type="dcterms:W3CDTF">2023-09-22T00:37:31Z</dcterms:modified>
</cp:coreProperties>
</file>