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6" r:id="rId2"/>
    <p:sldId id="266" r:id="rId3"/>
    <p:sldId id="267" r:id="rId4"/>
    <p:sldId id="268" r:id="rId5"/>
    <p:sldId id="269" r:id="rId6"/>
    <p:sldId id="265" r:id="rId7"/>
    <p:sldId id="257" r:id="rId8"/>
    <p:sldId id="258" r:id="rId9"/>
    <p:sldId id="260" r:id="rId10"/>
    <p:sldId id="259" r:id="rId11"/>
    <p:sldId id="261" r:id="rId12"/>
    <p:sldId id="262" r:id="rId13"/>
    <p:sldId id="263"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09DE0A-3CF7-4AE8-B155-F188FA070755}" type="datetimeFigureOut">
              <a:rPr lang="en-US" smtClean="0"/>
              <a:t>24-Aug-22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75874F0-14CE-49D8-862F-9020EC9D38F3}"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813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09DE0A-3CF7-4AE8-B155-F188FA070755}" type="datetimeFigureOut">
              <a:rPr lang="en-US" smtClean="0"/>
              <a:t>24-Aug-22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874F0-14CE-49D8-862F-9020EC9D38F3}"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766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09DE0A-3CF7-4AE8-B155-F188FA070755}" type="datetimeFigureOut">
              <a:rPr lang="en-US" smtClean="0"/>
              <a:t>24-Aug-22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874F0-14CE-49D8-862F-9020EC9D38F3}"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311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24417"/>
            <a:ext cx="12192000" cy="709648"/>
          </a:xfrm>
        </p:spPr>
        <p:txBody>
          <a:bodyPr/>
          <a:lstStyle>
            <a:lvl1pPr algn="l">
              <a:defRPr b="1">
                <a:latin typeface="Times New Roman" panose="02020603050405020304" pitchFamily="18" charset="0"/>
                <a:cs typeface="Times New Roman" panose="02020603050405020304" pitchFamily="18" charset="0"/>
              </a:defRPr>
            </a:lvl1pPr>
          </a:lstStyle>
          <a:p>
            <a:r>
              <a:rPr lang="en-US"/>
              <a:t>Click to edit Master title style</a:t>
            </a:r>
            <a:endParaRPr lang="en-US" dirty="0"/>
          </a:p>
        </p:txBody>
      </p:sp>
      <p:sp>
        <p:nvSpPr>
          <p:cNvPr id="3" name="Content Placeholder 2"/>
          <p:cNvSpPr>
            <a:spLocks noGrp="1"/>
          </p:cNvSpPr>
          <p:nvPr>
            <p:ph idx="1"/>
          </p:nvPr>
        </p:nvSpPr>
        <p:spPr>
          <a:xfrm>
            <a:off x="242211" y="1071835"/>
            <a:ext cx="11812137" cy="4916008"/>
          </a:xfrm>
        </p:spPr>
        <p:txBody>
          <a:bodyPr anchor="t">
            <a:normAutofit/>
          </a:bodyPr>
          <a:lstStyle>
            <a:lvl1pPr>
              <a:defRPr sz="2800" b="1">
                <a:latin typeface="Times New Roman" panose="02020603050405020304" pitchFamily="18" charset="0"/>
                <a:cs typeface="Times New Roman" panose="02020603050405020304" pitchFamily="18" charset="0"/>
              </a:defRPr>
            </a:lvl1pPr>
            <a:lvl2pPr>
              <a:defRPr sz="2800" b="1">
                <a:latin typeface="Times New Roman" panose="02020603050405020304" pitchFamily="18" charset="0"/>
                <a:cs typeface="Times New Roman" panose="02020603050405020304" pitchFamily="18" charset="0"/>
              </a:defRPr>
            </a:lvl2pPr>
            <a:lvl3pPr>
              <a:defRPr sz="2800" b="1">
                <a:latin typeface="Times New Roman" panose="02020603050405020304" pitchFamily="18" charset="0"/>
                <a:cs typeface="Times New Roman" panose="02020603050405020304" pitchFamily="18" charset="0"/>
              </a:defRPr>
            </a:lvl3pPr>
            <a:lvl4pPr>
              <a:defRPr sz="2800" b="1">
                <a:latin typeface="Times New Roman" panose="02020603050405020304" pitchFamily="18" charset="0"/>
                <a:cs typeface="Times New Roman" panose="02020603050405020304" pitchFamily="18" charset="0"/>
              </a:defRPr>
            </a:lvl4pPr>
            <a:lvl5pPr>
              <a:defRPr sz="2800" b="1">
                <a:latin typeface="Times New Roman" panose="02020603050405020304" pitchFamily="18" charset="0"/>
                <a:cs typeface="Times New Roman" panose="0202060305040502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33" name="Straight Connector 32"/>
          <p:cNvCxnSpPr>
            <a:cxnSpLocks/>
          </p:cNvCxnSpPr>
          <p:nvPr/>
        </p:nvCxnSpPr>
        <p:spPr>
          <a:xfrm>
            <a:off x="0" y="942521"/>
            <a:ext cx="1219200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458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09DE0A-3CF7-4AE8-B155-F188FA070755}" type="datetimeFigureOut">
              <a:rPr lang="en-US" smtClean="0"/>
              <a:t>24-Aug-22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5874F0-14CE-49D8-862F-9020EC9D38F3}"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1896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09DE0A-3CF7-4AE8-B155-F188FA070755}" type="datetimeFigureOut">
              <a:rPr lang="en-US" smtClean="0"/>
              <a:t>24-Aug-22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874F0-14CE-49D8-862F-9020EC9D38F3}"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546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09DE0A-3CF7-4AE8-B155-F188FA070755}" type="datetimeFigureOut">
              <a:rPr lang="en-US" smtClean="0"/>
              <a:t>24-Aug-22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5874F0-14CE-49D8-862F-9020EC9D38F3}"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696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09DE0A-3CF7-4AE8-B155-F188FA070755}" type="datetimeFigureOut">
              <a:rPr lang="en-US" smtClean="0"/>
              <a:t>24-Aug-22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5874F0-14CE-49D8-862F-9020EC9D38F3}"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231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09DE0A-3CF7-4AE8-B155-F188FA070755}" type="datetimeFigureOut">
              <a:rPr lang="en-US" smtClean="0"/>
              <a:t>24-Aug-22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5874F0-14CE-49D8-862F-9020EC9D38F3}" type="slidenum">
              <a:rPr lang="en-US" smtClean="0"/>
              <a:t>‹#›</a:t>
            </a:fld>
            <a:endParaRPr lang="en-US"/>
          </a:p>
        </p:txBody>
      </p:sp>
    </p:spTree>
    <p:extLst>
      <p:ext uri="{BB962C8B-B14F-4D97-AF65-F5344CB8AC3E}">
        <p14:creationId xmlns:p14="http://schemas.microsoft.com/office/powerpoint/2010/main" val="2166458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09DE0A-3CF7-4AE8-B155-F188FA070755}" type="datetimeFigureOut">
              <a:rPr lang="en-US" smtClean="0"/>
              <a:t>24-Aug-22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5874F0-14CE-49D8-862F-9020EC9D38F3}"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539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209DE0A-3CF7-4AE8-B155-F188FA070755}" type="datetimeFigureOut">
              <a:rPr lang="en-US" smtClean="0"/>
              <a:t>24-Aug-22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C75874F0-14CE-49D8-862F-9020EC9D38F3}"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7600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209DE0A-3CF7-4AE8-B155-F188FA070755}" type="datetimeFigureOut">
              <a:rPr lang="en-US" smtClean="0"/>
              <a:t>24-Aug-22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75874F0-14CE-49D8-862F-9020EC9D38F3}"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6811876"/>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F13BC49-0CB2-CA31-A86B-21276A62C53D}"/>
              </a:ext>
            </a:extLst>
          </p:cNvPr>
          <p:cNvSpPr>
            <a:spLocks noGrp="1"/>
          </p:cNvSpPr>
          <p:nvPr>
            <p:ph type="subTitle" idx="1"/>
          </p:nvPr>
        </p:nvSpPr>
        <p:spPr>
          <a:xfrm>
            <a:off x="1124778" y="1653968"/>
            <a:ext cx="10782299" cy="1784971"/>
          </a:xfrm>
        </p:spPr>
        <p:txBody>
          <a:bodyPr>
            <a:normAutofit/>
          </a:bodyPr>
          <a:lstStyle/>
          <a:p>
            <a:pPr algn="ctr"/>
            <a:r>
              <a:rPr lang="en-US" sz="4000" b="1">
                <a:latin typeface="Times New Roman" panose="02020603050405020304" pitchFamily="18" charset="0"/>
                <a:cs typeface="Times New Roman" panose="02020603050405020304" pitchFamily="18" charset="0"/>
              </a:rPr>
              <a:t>Đánh giá học sinh lớp 3 </a:t>
            </a:r>
          </a:p>
          <a:p>
            <a:pPr algn="ctr"/>
            <a:r>
              <a:rPr lang="en-US" sz="4000" b="1">
                <a:latin typeface="Times New Roman" panose="02020603050405020304" pitchFamily="18" charset="0"/>
                <a:cs typeface="Times New Roman" panose="02020603050405020304" pitchFamily="18" charset="0"/>
              </a:rPr>
              <a:t>môn TIN HỌC CHƯƠNG TRÌNH GDPT 2018</a:t>
            </a:r>
          </a:p>
        </p:txBody>
      </p:sp>
    </p:spTree>
    <p:extLst>
      <p:ext uri="{BB962C8B-B14F-4D97-AF65-F5344CB8AC3E}">
        <p14:creationId xmlns:p14="http://schemas.microsoft.com/office/powerpoint/2010/main" val="4251925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83038-1921-D994-FA52-EB19EF0C8C14}"/>
              </a:ext>
            </a:extLst>
          </p:cNvPr>
          <p:cNvSpPr>
            <a:spLocks noGrp="1"/>
          </p:cNvSpPr>
          <p:nvPr>
            <p:ph type="title"/>
          </p:nvPr>
        </p:nvSpPr>
        <p:spPr/>
        <p:txBody>
          <a:bodyPr/>
          <a:lstStyle/>
          <a:p>
            <a:r>
              <a:rPr lang="en-US"/>
              <a:t>Đề kiểm tra định kì môn Công nghệ</a:t>
            </a:r>
          </a:p>
        </p:txBody>
      </p:sp>
      <p:graphicFrame>
        <p:nvGraphicFramePr>
          <p:cNvPr id="4" name="Table 4">
            <a:extLst>
              <a:ext uri="{FF2B5EF4-FFF2-40B4-BE49-F238E27FC236}">
                <a16:creationId xmlns:a16="http://schemas.microsoft.com/office/drawing/2014/main" id="{F5E39C21-C465-9554-10C2-83F661137D6F}"/>
              </a:ext>
            </a:extLst>
          </p:cNvPr>
          <p:cNvGraphicFramePr>
            <a:graphicFrameLocks noGrp="1"/>
          </p:cNvGraphicFramePr>
          <p:nvPr>
            <p:extLst>
              <p:ext uri="{D42A27DB-BD31-4B8C-83A1-F6EECF244321}">
                <p14:modId xmlns:p14="http://schemas.microsoft.com/office/powerpoint/2010/main" val="156594817"/>
              </p:ext>
            </p:extLst>
          </p:nvPr>
        </p:nvGraphicFramePr>
        <p:xfrm>
          <a:off x="838200" y="1417320"/>
          <a:ext cx="10431669" cy="4023360"/>
        </p:xfrm>
        <a:graphic>
          <a:graphicData uri="http://schemas.openxmlformats.org/drawingml/2006/table">
            <a:tbl>
              <a:tblPr firstRow="1" bandRow="1">
                <a:tableStyleId>{D7AC3CCA-C797-4891-BE02-D94E43425B78}</a:tableStyleId>
              </a:tblPr>
              <a:tblGrid>
                <a:gridCol w="1168400">
                  <a:extLst>
                    <a:ext uri="{9D8B030D-6E8A-4147-A177-3AD203B41FA5}">
                      <a16:colId xmlns:a16="http://schemas.microsoft.com/office/drawing/2014/main" val="1372312151"/>
                    </a:ext>
                  </a:extLst>
                </a:gridCol>
                <a:gridCol w="7113104">
                  <a:extLst>
                    <a:ext uri="{9D8B030D-6E8A-4147-A177-3AD203B41FA5}">
                      <a16:colId xmlns:a16="http://schemas.microsoft.com/office/drawing/2014/main" val="537851871"/>
                    </a:ext>
                  </a:extLst>
                </a:gridCol>
                <a:gridCol w="2150165">
                  <a:extLst>
                    <a:ext uri="{9D8B030D-6E8A-4147-A177-3AD203B41FA5}">
                      <a16:colId xmlns:a16="http://schemas.microsoft.com/office/drawing/2014/main" val="1850733901"/>
                    </a:ext>
                  </a:extLst>
                </a:gridCol>
              </a:tblGrid>
              <a:tr h="370840">
                <a:tc>
                  <a:txBody>
                    <a:bodyPr/>
                    <a:lstStyle/>
                    <a:p>
                      <a:pPr algn="ctr"/>
                      <a:r>
                        <a:rPr lang="en-US" sz="2400" b="1">
                          <a:latin typeface="Times New Roman" panose="02020603050405020304" pitchFamily="18" charset="0"/>
                          <a:cs typeface="Times New Roman" panose="02020603050405020304" pitchFamily="18" charset="0"/>
                        </a:rPr>
                        <a:t>Mức độ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b="1">
                          <a:latin typeface="Times New Roman" panose="02020603050405020304" pitchFamily="18" charset="0"/>
                          <a:cs typeface="Times New Roman" panose="02020603050405020304" pitchFamily="18" charset="0"/>
                        </a:rPr>
                        <a:t>Mô tả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b="1">
                          <a:latin typeface="Times New Roman" panose="02020603050405020304" pitchFamily="18" charset="0"/>
                          <a:cs typeface="Times New Roman" panose="02020603050405020304" pitchFamily="18" charset="0"/>
                        </a:rPr>
                        <a:t>Tỉ lệ </a:t>
                      </a:r>
                    </a:p>
                    <a:p>
                      <a:pPr algn="ctr"/>
                      <a:r>
                        <a:rPr lang="en-US" sz="2400" b="1">
                          <a:latin typeface="Times New Roman" panose="02020603050405020304" pitchFamily="18" charset="0"/>
                          <a:cs typeface="Times New Roman" panose="02020603050405020304" pitchFamily="18" charset="0"/>
                        </a:rPr>
                        <a:t>khuyến nghị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99624672"/>
                  </a:ext>
                </a:extLst>
              </a:tr>
              <a:tr h="370840">
                <a:tc>
                  <a:txBody>
                    <a:bodyPr/>
                    <a:lstStyle/>
                    <a:p>
                      <a:r>
                        <a:rPr lang="en-US" sz="2400" b="1">
                          <a:latin typeface="Times New Roman" panose="02020603050405020304" pitchFamily="18" charset="0"/>
                          <a:cs typeface="Times New Roman" panose="02020603050405020304" pitchFamily="18" charset="0"/>
                        </a:rPr>
                        <a:t>Mức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400" b="1">
                          <a:solidFill>
                            <a:srgbClr val="000000"/>
                          </a:solidFill>
                          <a:effectLst/>
                          <a:latin typeface="Times New Roman" panose="02020603050405020304" pitchFamily="18" charset="0"/>
                          <a:cs typeface="Times New Roman" panose="02020603050405020304" pitchFamily="18" charset="0"/>
                        </a:rPr>
                        <a:t>Nhận biết, nhắc lại hoặc mô tả được nội dung đã học và áp dụng trực tiếp để giải quyết một số tình huống, vấn đề quen thuộc trong học tập</a:t>
                      </a:r>
                      <a:endParaRPr lang="en-US" sz="24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a:latin typeface="Times New Roman" panose="02020603050405020304" pitchFamily="18" charset="0"/>
                          <a:cs typeface="Times New Roman" panose="020206030504050203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1888759"/>
                  </a:ext>
                </a:extLst>
              </a:tr>
              <a:tr h="370840">
                <a:tc>
                  <a:txBody>
                    <a:bodyPr/>
                    <a:lstStyle/>
                    <a:p>
                      <a:r>
                        <a:rPr lang="en-US" sz="2400" b="1">
                          <a:latin typeface="Times New Roman" panose="02020603050405020304" pitchFamily="18" charset="0"/>
                          <a:cs typeface="Times New Roman" panose="02020603050405020304" pitchFamily="18" charset="0"/>
                        </a:rPr>
                        <a:t>Mức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400" b="1">
                          <a:solidFill>
                            <a:srgbClr val="000000"/>
                          </a:solidFill>
                          <a:effectLst/>
                          <a:latin typeface="Times New Roman" panose="02020603050405020304" pitchFamily="18" charset="0"/>
                          <a:cs typeface="Times New Roman" panose="02020603050405020304" pitchFamily="18" charset="0"/>
                        </a:rPr>
                        <a:t>Kết nối, sắp xếp được một số nội dung đã học để giải quyết vấn đề có nội dung tương tự</a:t>
                      </a:r>
                      <a:endParaRPr lang="en-US" sz="24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a:latin typeface="Times New Roman" panose="02020603050405020304" pitchFamily="18" charset="0"/>
                          <a:cs typeface="Times New Roman" panose="02020603050405020304" pitchFamily="18" charset="0"/>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968081"/>
                  </a:ext>
                </a:extLst>
              </a:tr>
              <a:tr h="370840">
                <a:tc>
                  <a:txBody>
                    <a:bodyPr/>
                    <a:lstStyle/>
                    <a:p>
                      <a:r>
                        <a:rPr lang="en-US" sz="2400" b="1">
                          <a:latin typeface="Times New Roman" panose="02020603050405020304" pitchFamily="18" charset="0"/>
                          <a:cs typeface="Times New Roman" panose="02020603050405020304" pitchFamily="18" charset="0"/>
                        </a:rPr>
                        <a:t>Mức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vi-VN" sz="2400" b="1">
                          <a:solidFill>
                            <a:srgbClr val="000000"/>
                          </a:solidFill>
                          <a:effectLst/>
                          <a:latin typeface="Times New Roman" panose="02020603050405020304" pitchFamily="18" charset="0"/>
                          <a:cs typeface="Times New Roman" panose="02020603050405020304" pitchFamily="18" charset="0"/>
                        </a:rPr>
                        <a:t>Vận dụng các nội dung đã học để giải quyết một số vấn đề mới hoặc đưa ra những phản hồi hợp lý trong học tập và cuộc sống</a:t>
                      </a:r>
                      <a:endParaRPr lang="en-US" sz="24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1">
                          <a:latin typeface="Times New Roman" panose="02020603050405020304" pitchFamily="18" charset="0"/>
                          <a:cs typeface="Times New Roman" panose="02020603050405020304" pitchFamily="18" charset="0"/>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0197422"/>
                  </a:ext>
                </a:extLst>
              </a:tr>
            </a:tbl>
          </a:graphicData>
        </a:graphic>
      </p:graphicFrame>
    </p:spTree>
    <p:extLst>
      <p:ext uri="{BB962C8B-B14F-4D97-AF65-F5344CB8AC3E}">
        <p14:creationId xmlns:p14="http://schemas.microsoft.com/office/powerpoint/2010/main" val="977053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66619-C34B-3AAD-31A7-825B9193C582}"/>
              </a:ext>
            </a:extLst>
          </p:cNvPr>
          <p:cNvSpPr>
            <a:spLocks noGrp="1"/>
          </p:cNvSpPr>
          <p:nvPr>
            <p:ph type="title"/>
          </p:nvPr>
        </p:nvSpPr>
        <p:spPr/>
        <p:txBody>
          <a:bodyPr/>
          <a:lstStyle/>
          <a:p>
            <a:r>
              <a:rPr lang="en-US"/>
              <a:t>Tổng hợp kết quả đánh giá</a:t>
            </a:r>
          </a:p>
        </p:txBody>
      </p:sp>
      <p:sp>
        <p:nvSpPr>
          <p:cNvPr id="3" name="Content Placeholder 2">
            <a:extLst>
              <a:ext uri="{FF2B5EF4-FFF2-40B4-BE49-F238E27FC236}">
                <a16:creationId xmlns:a16="http://schemas.microsoft.com/office/drawing/2014/main" id="{BEEB0D8C-1710-19FB-8F36-21A90539067C}"/>
              </a:ext>
            </a:extLst>
          </p:cNvPr>
          <p:cNvSpPr>
            <a:spLocks noGrp="1"/>
          </p:cNvSpPr>
          <p:nvPr>
            <p:ph idx="1"/>
          </p:nvPr>
        </p:nvSpPr>
        <p:spPr>
          <a:xfrm>
            <a:off x="838200" y="1716050"/>
            <a:ext cx="10515600" cy="3223698"/>
          </a:xfrm>
        </p:spPr>
        <p:txBody>
          <a:bodyPr>
            <a:noAutofit/>
          </a:bodyPr>
          <a:lstStyle/>
          <a:p>
            <a:pPr marL="0" indent="0" algn="just">
              <a:buNone/>
            </a:pPr>
            <a:r>
              <a:rPr lang="vi-VN" sz="3200" i="0">
                <a:solidFill>
                  <a:srgbClr val="000000"/>
                </a:solidFill>
                <a:effectLst/>
              </a:rPr>
              <a:t>Giáo viên dạy môn học căn cứ vào </a:t>
            </a:r>
            <a:r>
              <a:rPr lang="vi-VN" sz="3200" i="0">
                <a:solidFill>
                  <a:srgbClr val="FF0000"/>
                </a:solidFill>
                <a:effectLst/>
              </a:rPr>
              <a:t>quá trình đánh giá thường xuyên</a:t>
            </a:r>
            <a:r>
              <a:rPr lang="vi-VN" sz="3200" i="0">
                <a:solidFill>
                  <a:srgbClr val="000000"/>
                </a:solidFill>
                <a:effectLst/>
              </a:rPr>
              <a:t> và các mức đạt được từ đánh giá định </a:t>
            </a:r>
            <a:r>
              <a:rPr lang="en-US" sz="3200" i="0">
                <a:solidFill>
                  <a:srgbClr val="000000"/>
                </a:solidFill>
                <a:effectLst/>
              </a:rPr>
              <a:t>kì</a:t>
            </a:r>
            <a:r>
              <a:rPr lang="vi-VN" sz="3200" i="0">
                <a:solidFill>
                  <a:srgbClr val="000000"/>
                </a:solidFill>
                <a:effectLst/>
              </a:rPr>
              <a:t> về môn học, hoạt động giáo dục để </a:t>
            </a:r>
            <a:r>
              <a:rPr lang="vi-VN" sz="3200" i="0">
                <a:solidFill>
                  <a:srgbClr val="FF0000"/>
                </a:solidFill>
                <a:effectLst/>
              </a:rPr>
              <a:t>tổng hợp</a:t>
            </a:r>
            <a:r>
              <a:rPr lang="vi-VN" sz="3200" i="0">
                <a:solidFill>
                  <a:srgbClr val="000000"/>
                </a:solidFill>
                <a:effectLst/>
              </a:rPr>
              <a:t> và ghi kết quả đánh giá giáo dục của từng học sinh vào Bảng tổng hợp kết quả đánh giá giáo dục của lớp.</a:t>
            </a:r>
            <a:endParaRPr lang="en-US" sz="3200"/>
          </a:p>
        </p:txBody>
      </p:sp>
    </p:spTree>
    <p:extLst>
      <p:ext uri="{BB962C8B-B14F-4D97-AF65-F5344CB8AC3E}">
        <p14:creationId xmlns:p14="http://schemas.microsoft.com/office/powerpoint/2010/main" val="388821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F13BC49-0CB2-CA31-A86B-21276A62C53D}"/>
              </a:ext>
            </a:extLst>
          </p:cNvPr>
          <p:cNvSpPr>
            <a:spLocks noGrp="1"/>
          </p:cNvSpPr>
          <p:nvPr>
            <p:ph type="subTitle" idx="1"/>
          </p:nvPr>
        </p:nvSpPr>
        <p:spPr>
          <a:xfrm>
            <a:off x="2110408" y="1733481"/>
            <a:ext cx="9144000" cy="2003632"/>
          </a:xfrm>
        </p:spPr>
        <p:txBody>
          <a:bodyPr>
            <a:noAutofit/>
          </a:bodyPr>
          <a:lstStyle/>
          <a:p>
            <a:pPr algn="ctr"/>
            <a:r>
              <a:rPr lang="en-US" sz="4000" b="1">
                <a:latin typeface="Times New Roman" panose="02020603050405020304" pitchFamily="18" charset="0"/>
                <a:cs typeface="Times New Roman" panose="02020603050405020304" pitchFamily="18" charset="0"/>
              </a:rPr>
              <a:t>Đánh giá học sinh lớp 3 </a:t>
            </a:r>
          </a:p>
          <a:p>
            <a:pPr algn="ctr"/>
            <a:r>
              <a:rPr lang="en-US" sz="4000" b="1">
                <a:latin typeface="Times New Roman" panose="02020603050405020304" pitchFamily="18" charset="0"/>
                <a:cs typeface="Times New Roman" panose="02020603050405020304" pitchFamily="18" charset="0"/>
              </a:rPr>
              <a:t>môn toán</a:t>
            </a:r>
          </a:p>
        </p:txBody>
      </p:sp>
    </p:spTree>
    <p:extLst>
      <p:ext uri="{BB962C8B-B14F-4D97-AF65-F5344CB8AC3E}">
        <p14:creationId xmlns:p14="http://schemas.microsoft.com/office/powerpoint/2010/main" val="121587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0C0D9-C6B9-740B-91FA-BC8B959AB361}"/>
              </a:ext>
            </a:extLst>
          </p:cNvPr>
          <p:cNvSpPr>
            <a:spLocks noGrp="1"/>
          </p:cNvSpPr>
          <p:nvPr>
            <p:ph type="title"/>
          </p:nvPr>
        </p:nvSpPr>
        <p:spPr/>
        <p:txBody>
          <a:bodyPr/>
          <a:lstStyle/>
          <a:p>
            <a:r>
              <a:rPr lang="en-US"/>
              <a:t>XÁC ĐỊNH TỈ LỆ MẠCH KIẾN THỨC</a:t>
            </a:r>
          </a:p>
        </p:txBody>
      </p:sp>
      <p:sp>
        <p:nvSpPr>
          <p:cNvPr id="3" name="Content Placeholder 2">
            <a:extLst>
              <a:ext uri="{FF2B5EF4-FFF2-40B4-BE49-F238E27FC236}">
                <a16:creationId xmlns:a16="http://schemas.microsoft.com/office/drawing/2014/main" id="{39BDB246-4E4F-4E70-DA88-C7531094FF70}"/>
              </a:ext>
            </a:extLst>
          </p:cNvPr>
          <p:cNvSpPr>
            <a:spLocks noGrp="1"/>
          </p:cNvSpPr>
          <p:nvPr>
            <p:ph idx="1"/>
          </p:nvPr>
        </p:nvSpPr>
        <p:spPr>
          <a:xfrm>
            <a:off x="291908" y="1409766"/>
            <a:ext cx="11674806" cy="4205843"/>
          </a:xfrm>
        </p:spPr>
        <p:txBody>
          <a:bodyPr>
            <a:normAutofit/>
          </a:bodyPr>
          <a:lstStyle/>
          <a:p>
            <a:pPr marL="0" indent="0" algn="just">
              <a:buNone/>
            </a:pPr>
            <a:r>
              <a:rPr lang="en-US">
                <a:effectLst/>
                <a:latin typeface="Times New Roman" panose="02020603050405020304" pitchFamily="18" charset="0"/>
                <a:ea typeface="Times New Roman" panose="02020603050405020304" pitchFamily="18" charset="0"/>
              </a:rPr>
              <a:t>Căn cứ vào thời lượng của mỗi mạch kiến thức theo từng giai đoạn để xác định tỉ lệ phần trăm của các mạch kiến thức.</a:t>
            </a:r>
          </a:p>
          <a:p>
            <a:pPr marL="0" indent="0" algn="just">
              <a:buNone/>
            </a:pPr>
            <a:r>
              <a:rPr lang="en-US"/>
              <a:t>Ví dụ: </a:t>
            </a:r>
          </a:p>
          <a:p>
            <a:pPr marL="0" indent="0" algn="just">
              <a:buNone/>
            </a:pPr>
            <a:r>
              <a:rPr lang="en-US">
                <a:ea typeface="Times New Roman" panose="02020603050405020304" pitchFamily="18" charset="0"/>
              </a:rPr>
              <a:t>G</a:t>
            </a:r>
            <a:r>
              <a:rPr lang="en-US">
                <a:effectLst/>
                <a:latin typeface="Times New Roman" panose="02020603050405020304" pitchFamily="18" charset="0"/>
                <a:ea typeface="Times New Roman" panose="02020603050405020304" pitchFamily="18" charset="0"/>
              </a:rPr>
              <a:t>iai đoạn cuối năm: Số và phép tính 70%, Hình học đo lường 22%, Một số yếu tố thống kê xác suất 3%, Hoạt động trải nghiệm 5%. </a:t>
            </a:r>
          </a:p>
          <a:p>
            <a:pPr marL="0" indent="0" algn="just">
              <a:buNone/>
            </a:pPr>
            <a:r>
              <a:rPr lang="en-US">
                <a:effectLst/>
                <a:latin typeface="Times New Roman" panose="02020603050405020304" pitchFamily="18" charset="0"/>
                <a:ea typeface="Times New Roman" panose="02020603050405020304" pitchFamily="18" charset="0"/>
              </a:rPr>
              <a:t>Có thể lồng ghép các mạch kiến thức, chẳng hạn có thể lồng ghép một số yếu tố thống kê xác suất vào hình học đo lường để được 25%.</a:t>
            </a:r>
          </a:p>
          <a:p>
            <a:pPr marL="0" indent="0" algn="just">
              <a:buNone/>
            </a:pPr>
            <a:endParaRPr lang="en-US"/>
          </a:p>
        </p:txBody>
      </p:sp>
    </p:spTree>
    <p:extLst>
      <p:ext uri="{BB962C8B-B14F-4D97-AF65-F5344CB8AC3E}">
        <p14:creationId xmlns:p14="http://schemas.microsoft.com/office/powerpoint/2010/main" val="67621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4908-8100-314F-53F5-2971CD25692F}"/>
              </a:ext>
            </a:extLst>
          </p:cNvPr>
          <p:cNvSpPr>
            <a:spLocks noGrp="1"/>
          </p:cNvSpPr>
          <p:nvPr>
            <p:ph type="title"/>
          </p:nvPr>
        </p:nvSpPr>
        <p:spPr/>
        <p:txBody>
          <a:bodyPr/>
          <a:lstStyle/>
          <a:p>
            <a:r>
              <a:rPr lang="en-US"/>
              <a:t> HÌNH THỨC KIỂM TRA</a:t>
            </a:r>
          </a:p>
        </p:txBody>
      </p:sp>
      <p:sp>
        <p:nvSpPr>
          <p:cNvPr id="3" name="Content Placeholder 2">
            <a:extLst>
              <a:ext uri="{FF2B5EF4-FFF2-40B4-BE49-F238E27FC236}">
                <a16:creationId xmlns:a16="http://schemas.microsoft.com/office/drawing/2014/main" id="{E756E945-C5A7-908C-5D4A-50C34A044E49}"/>
              </a:ext>
            </a:extLst>
          </p:cNvPr>
          <p:cNvSpPr>
            <a:spLocks noGrp="1"/>
          </p:cNvSpPr>
          <p:nvPr>
            <p:ph idx="1"/>
          </p:nvPr>
        </p:nvSpPr>
        <p:spPr>
          <a:xfrm>
            <a:off x="1096977" y="1291291"/>
            <a:ext cx="8375015" cy="4275417"/>
          </a:xfrm>
        </p:spPr>
        <p:txBody>
          <a:bodyPr>
            <a:normAutofit/>
          </a:bodyPr>
          <a:lstStyle/>
          <a:p>
            <a:r>
              <a:rPr lang="en-US">
                <a:effectLst/>
                <a:latin typeface="Times New Roman" panose="02020603050405020304" pitchFamily="18" charset="0"/>
                <a:ea typeface="Times New Roman" panose="02020603050405020304" pitchFamily="18" charset="0"/>
              </a:rPr>
              <a:t>Trắc nghiệm kết hợp tự luận:</a:t>
            </a:r>
          </a:p>
          <a:p>
            <a:pPr lvl="1"/>
            <a:r>
              <a:rPr lang="en-US">
                <a:ea typeface="Times New Roman" panose="02020603050405020304" pitchFamily="18" charset="0"/>
              </a:rPr>
              <a:t>Tỉ lệ câu hỏi trắc nghiệm: </a:t>
            </a:r>
            <a:r>
              <a:rPr lang="en-US">
                <a:effectLst/>
                <a:latin typeface="Times New Roman" panose="02020603050405020304" pitchFamily="18" charset="0"/>
                <a:ea typeface="Times New Roman" panose="02020603050405020304" pitchFamily="18" charset="0"/>
              </a:rPr>
              <a:t>chiếm 30%</a:t>
            </a:r>
          </a:p>
          <a:p>
            <a:pPr lvl="1"/>
            <a:r>
              <a:rPr lang="en-US">
                <a:ea typeface="Times New Roman" panose="02020603050405020304" pitchFamily="18" charset="0"/>
              </a:rPr>
              <a:t>Tỉ lệ câu hỏi </a:t>
            </a:r>
            <a:r>
              <a:rPr lang="en-US">
                <a:effectLst/>
                <a:latin typeface="Times New Roman" panose="02020603050405020304" pitchFamily="18" charset="0"/>
                <a:ea typeface="Times New Roman" panose="02020603050405020304" pitchFamily="18" charset="0"/>
              </a:rPr>
              <a:t>tự luận: chiếm 70%</a:t>
            </a:r>
          </a:p>
          <a:p>
            <a:r>
              <a:rPr lang="en-US">
                <a:effectLst/>
                <a:latin typeface="Times New Roman" panose="02020603050405020304" pitchFamily="18" charset="0"/>
                <a:ea typeface="Times New Roman" panose="02020603050405020304" pitchFamily="18" charset="0"/>
              </a:rPr>
              <a:t>Tỉ lệ giữa các mức độ:</a:t>
            </a:r>
          </a:p>
          <a:p>
            <a:pPr lvl="1"/>
            <a:r>
              <a:rPr lang="en-US">
                <a:ea typeface="Times New Roman" panose="02020603050405020304" pitchFamily="18" charset="0"/>
              </a:rPr>
              <a:t>Mức </a:t>
            </a:r>
            <a:r>
              <a:rPr lang="en-US">
                <a:effectLst/>
                <a:latin typeface="Times New Roman" panose="02020603050405020304" pitchFamily="18" charset="0"/>
                <a:ea typeface="Times New Roman" panose="02020603050405020304" pitchFamily="18" charset="0"/>
              </a:rPr>
              <a:t>1: 50%</a:t>
            </a:r>
          </a:p>
          <a:p>
            <a:pPr lvl="1"/>
            <a:r>
              <a:rPr lang="en-US">
                <a:ea typeface="Times New Roman" panose="02020603050405020304" pitchFamily="18" charset="0"/>
              </a:rPr>
              <a:t>Mức 2: 30%</a:t>
            </a:r>
          </a:p>
          <a:p>
            <a:pPr lvl="1"/>
            <a:r>
              <a:rPr lang="en-US">
                <a:effectLst/>
                <a:latin typeface="Times New Roman" panose="02020603050405020304" pitchFamily="18" charset="0"/>
                <a:ea typeface="Times New Roman" panose="02020603050405020304" pitchFamily="18" charset="0"/>
              </a:rPr>
              <a:t>M</a:t>
            </a:r>
            <a:r>
              <a:rPr lang="en-US">
                <a:ea typeface="Times New Roman" panose="02020603050405020304" pitchFamily="18" charset="0"/>
              </a:rPr>
              <a:t>ức 3: 20%</a:t>
            </a:r>
          </a:p>
        </p:txBody>
      </p:sp>
    </p:spTree>
    <p:extLst>
      <p:ext uri="{BB962C8B-B14F-4D97-AF65-F5344CB8AC3E}">
        <p14:creationId xmlns:p14="http://schemas.microsoft.com/office/powerpoint/2010/main" val="217323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FC44-9098-2F3B-83F9-247343350A3F}"/>
              </a:ext>
            </a:extLst>
          </p:cNvPr>
          <p:cNvSpPr>
            <a:spLocks noGrp="1"/>
          </p:cNvSpPr>
          <p:nvPr>
            <p:ph type="title"/>
          </p:nvPr>
        </p:nvSpPr>
        <p:spPr/>
        <p:txBody>
          <a:bodyPr/>
          <a:lstStyle/>
          <a:p>
            <a:r>
              <a:rPr lang="en-US"/>
              <a:t>ĐẶC ĐIỂM MÔN TIN HỌC LỚP 3 CHƯƠNG TRÌNH GDPT 2018</a:t>
            </a:r>
          </a:p>
        </p:txBody>
      </p:sp>
      <p:sp>
        <p:nvSpPr>
          <p:cNvPr id="3" name="Content Placeholder 2">
            <a:extLst>
              <a:ext uri="{FF2B5EF4-FFF2-40B4-BE49-F238E27FC236}">
                <a16:creationId xmlns:a16="http://schemas.microsoft.com/office/drawing/2014/main" id="{82D6CD43-EF5F-6A93-E4C5-6E72BBB34C7B}"/>
              </a:ext>
            </a:extLst>
          </p:cNvPr>
          <p:cNvSpPr>
            <a:spLocks noGrp="1"/>
          </p:cNvSpPr>
          <p:nvPr>
            <p:ph idx="1"/>
          </p:nvPr>
        </p:nvSpPr>
        <p:spPr>
          <a:xfrm>
            <a:off x="242211" y="1744521"/>
            <a:ext cx="11812137" cy="2764669"/>
          </a:xfrm>
        </p:spPr>
        <p:txBody>
          <a:bodyPr/>
          <a:lstStyle/>
          <a:p>
            <a:r>
              <a:rPr lang="en-US"/>
              <a:t>Thời lượng bắt buộc: 35 tiết/năm học</a:t>
            </a:r>
          </a:p>
          <a:p>
            <a:r>
              <a:rPr lang="en-US"/>
              <a:t>Bắt đầu mới hoàn toàn, các kiến thức nền tảng, cơ bản</a:t>
            </a:r>
          </a:p>
          <a:p>
            <a:r>
              <a:rPr lang="en-US"/>
              <a:t>Phát huy các năng lực chung và năng lực tin học</a:t>
            </a:r>
          </a:p>
          <a:p>
            <a:r>
              <a:rPr lang="en-US"/>
              <a:t>Là môn học bắt buộc, có kiểm tra định kì cuối kì 1 và cuối năm học</a:t>
            </a:r>
          </a:p>
          <a:p>
            <a:endParaRPr lang="en-US"/>
          </a:p>
        </p:txBody>
      </p:sp>
    </p:spTree>
    <p:extLst>
      <p:ext uri="{BB962C8B-B14F-4D97-AF65-F5344CB8AC3E}">
        <p14:creationId xmlns:p14="http://schemas.microsoft.com/office/powerpoint/2010/main" val="256803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8E5FE-70DD-7071-493F-19D794F20DE5}"/>
              </a:ext>
            </a:extLst>
          </p:cNvPr>
          <p:cNvSpPr>
            <a:spLocks noGrp="1"/>
          </p:cNvSpPr>
          <p:nvPr>
            <p:ph type="title"/>
          </p:nvPr>
        </p:nvSpPr>
        <p:spPr/>
        <p:txBody>
          <a:bodyPr/>
          <a:lstStyle/>
          <a:p>
            <a:r>
              <a:rPr lang="en-US"/>
              <a:t>Đánh giá kết quả học tập của học sinh</a:t>
            </a:r>
          </a:p>
        </p:txBody>
      </p:sp>
      <p:sp>
        <p:nvSpPr>
          <p:cNvPr id="3" name="Content Placeholder 2">
            <a:extLst>
              <a:ext uri="{FF2B5EF4-FFF2-40B4-BE49-F238E27FC236}">
                <a16:creationId xmlns:a16="http://schemas.microsoft.com/office/drawing/2014/main" id="{5981C833-C3A2-AEF9-B01A-DA1B27C22D7A}"/>
              </a:ext>
            </a:extLst>
          </p:cNvPr>
          <p:cNvSpPr>
            <a:spLocks noGrp="1"/>
          </p:cNvSpPr>
          <p:nvPr>
            <p:ph idx="1"/>
          </p:nvPr>
        </p:nvSpPr>
        <p:spPr/>
        <p:txBody>
          <a:bodyPr/>
          <a:lstStyle/>
          <a:p>
            <a:r>
              <a:rPr lang="en-US"/>
              <a:t>Thực hiện theo hướng dẫn tại Thông tư 27/2020/TT-BGDĐT</a:t>
            </a:r>
          </a:p>
          <a:p>
            <a:pPr marL="457200" lvl="1" indent="0">
              <a:buNone/>
            </a:pPr>
            <a:r>
              <a:rPr lang="en-US"/>
              <a:t>+ 4 phương pháp đánh giá (quan sát, qua hồ sơ, sản phẩm, vấn đáp, kiểm tra viết)</a:t>
            </a:r>
          </a:p>
          <a:p>
            <a:pPr marL="457200" lvl="1" indent="0">
              <a:buNone/>
            </a:pPr>
            <a:r>
              <a:rPr lang="en-US"/>
              <a:t>+ Đánh giá định kì: Bài kiểm tra có 3 mức độ:</a:t>
            </a:r>
          </a:p>
          <a:p>
            <a:pPr marL="804863" indent="0" algn="just">
              <a:spcBef>
                <a:spcPts val="600"/>
              </a:spcBef>
              <a:spcAft>
                <a:spcPts val="600"/>
              </a:spcAft>
              <a:buNone/>
            </a:pPr>
            <a:r>
              <a:rPr lang="vi-VN" sz="2000" b="0" i="0">
                <a:solidFill>
                  <a:srgbClr val="000000"/>
                </a:solidFill>
                <a:effectLst/>
                <a:latin typeface="+mj-lt"/>
              </a:rPr>
              <a:t>- Mức 1: Nhận biết, nhắc lại hoặc mô tả được nội dung đã học và áp dụng trực tiếp để giải quyết một số tình huống, vấn đề quen thuộc trong học tập;</a:t>
            </a:r>
          </a:p>
          <a:p>
            <a:pPr marL="804863" indent="0" algn="just">
              <a:spcBef>
                <a:spcPts val="600"/>
              </a:spcBef>
              <a:spcAft>
                <a:spcPts val="600"/>
              </a:spcAft>
              <a:buNone/>
            </a:pPr>
            <a:r>
              <a:rPr lang="vi-VN" sz="2000" b="0" i="0">
                <a:solidFill>
                  <a:srgbClr val="000000"/>
                </a:solidFill>
                <a:effectLst/>
                <a:latin typeface="+mj-lt"/>
              </a:rPr>
              <a:t>- Mức 2: Kết nối, sắp xếp được một số nội dung đã học để giải quyết vấn đề có nội dung tương tự;</a:t>
            </a:r>
          </a:p>
          <a:p>
            <a:pPr marL="804863" indent="0" algn="just">
              <a:spcBef>
                <a:spcPts val="600"/>
              </a:spcBef>
              <a:spcAft>
                <a:spcPts val="600"/>
              </a:spcAft>
              <a:buNone/>
            </a:pPr>
            <a:r>
              <a:rPr lang="vi-VN" sz="2000" b="0" i="0">
                <a:solidFill>
                  <a:srgbClr val="000000"/>
                </a:solidFill>
                <a:effectLst/>
                <a:latin typeface="+mj-lt"/>
              </a:rPr>
              <a:t>- Mức 3: Vận dụng các nội dung đã học để giải quyết một số vấn đề mới hoặc đưa ra những phản hồi hợp lý trong học tập và cuộc sống.</a:t>
            </a:r>
          </a:p>
          <a:p>
            <a:pPr marL="457200" lvl="1" indent="0">
              <a:buNone/>
            </a:pPr>
            <a:endParaRPr lang="en-US"/>
          </a:p>
        </p:txBody>
      </p:sp>
    </p:spTree>
    <p:extLst>
      <p:ext uri="{BB962C8B-B14F-4D97-AF65-F5344CB8AC3E}">
        <p14:creationId xmlns:p14="http://schemas.microsoft.com/office/powerpoint/2010/main" val="1398406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F30D6-E300-A8A7-7E1E-66536BF6C0FC}"/>
              </a:ext>
            </a:extLst>
          </p:cNvPr>
          <p:cNvSpPr>
            <a:spLocks noGrp="1"/>
          </p:cNvSpPr>
          <p:nvPr>
            <p:ph type="title"/>
          </p:nvPr>
        </p:nvSpPr>
        <p:spPr/>
        <p:txBody>
          <a:bodyPr/>
          <a:lstStyle/>
          <a:p>
            <a:r>
              <a:rPr lang="en-US"/>
              <a:t>Đánh giá kết quả học tập của học sinh</a:t>
            </a:r>
          </a:p>
        </p:txBody>
      </p:sp>
      <p:sp>
        <p:nvSpPr>
          <p:cNvPr id="4" name="Content Placeholder 2">
            <a:extLst>
              <a:ext uri="{FF2B5EF4-FFF2-40B4-BE49-F238E27FC236}">
                <a16:creationId xmlns:a16="http://schemas.microsoft.com/office/drawing/2014/main" id="{1BB470E4-2C5E-67E2-47EF-FE47EB38613A}"/>
              </a:ext>
            </a:extLst>
          </p:cNvPr>
          <p:cNvSpPr txBox="1">
            <a:spLocks/>
          </p:cNvSpPr>
          <p:nvPr/>
        </p:nvSpPr>
        <p:spPr>
          <a:xfrm>
            <a:off x="496957" y="1298607"/>
            <a:ext cx="11608904" cy="2567716"/>
          </a:xfrm>
          <a:prstGeom prst="rect">
            <a:avLst/>
          </a:prstGeom>
        </p:spPr>
        <p:txBody>
          <a:bodyPr vert="horz" lIns="91440" tIns="45720" rIns="91440" bIns="45720" rtlCol="0" anchor="t">
            <a:normAutofit fontScale="925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800" b="1" kern="1200">
                <a:solidFill>
                  <a:schemeClr val="tx1"/>
                </a:solidFill>
                <a:effectLst/>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2800" b="1" kern="1200" cap="none" baseline="0">
                <a:solidFill>
                  <a:schemeClr val="tx1"/>
                </a:solidFill>
                <a:effectLst/>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2800" b="1" kern="1200">
                <a:solidFill>
                  <a:schemeClr val="tx1"/>
                </a:solidFill>
                <a:effectLst/>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2800" b="1" kern="1200" cap="none" baseline="0">
                <a:solidFill>
                  <a:schemeClr val="tx1"/>
                </a:solidFill>
                <a:effectLst/>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2800" b="1" kern="1200">
                <a:solidFill>
                  <a:schemeClr val="tx1"/>
                </a:solidFill>
                <a:effectLst/>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r>
              <a:rPr lang="en-US"/>
              <a:t>Bài kiểm tra định kì cho điểm theo thang điểm 10, không cho điểm thập phân.</a:t>
            </a:r>
          </a:p>
          <a:p>
            <a:pPr algn="just"/>
            <a:r>
              <a:rPr lang="en-US"/>
              <a:t>Bài kiểm tra bao gồm:</a:t>
            </a:r>
          </a:p>
          <a:p>
            <a:pPr marL="0" indent="0" algn="just">
              <a:buFont typeface="Arial" panose="020B0604020202020204" pitchFamily="34" charset="0"/>
              <a:buNone/>
            </a:pPr>
            <a:r>
              <a:rPr lang="en-US"/>
              <a:t>	+ Các câu hỏi trắc nghiệm (tỉ lệ 50% số điểm)</a:t>
            </a:r>
          </a:p>
          <a:p>
            <a:pPr marL="0" indent="0" algn="just">
              <a:buFont typeface="Arial" panose="020B0604020202020204" pitchFamily="34" charset="0"/>
              <a:buNone/>
            </a:pPr>
            <a:r>
              <a:rPr lang="en-US"/>
              <a:t>	+ Các câu hỏi tự luận hoặc bài tập thực hành trên máy (tỉ lệ 50% số điểm)</a:t>
            </a:r>
          </a:p>
          <a:p>
            <a:pPr marL="0" indent="0" algn="just">
              <a:buFont typeface="Arial" panose="020B0604020202020204" pitchFamily="34" charset="0"/>
              <a:buNone/>
            </a:pPr>
            <a:endParaRPr lang="en-US"/>
          </a:p>
          <a:p>
            <a:endParaRPr lang="en-US"/>
          </a:p>
        </p:txBody>
      </p:sp>
      <p:graphicFrame>
        <p:nvGraphicFramePr>
          <p:cNvPr id="5" name="Table 4">
            <a:extLst>
              <a:ext uri="{FF2B5EF4-FFF2-40B4-BE49-F238E27FC236}">
                <a16:creationId xmlns:a16="http://schemas.microsoft.com/office/drawing/2014/main" id="{F8BEAD8C-A435-84D2-A952-F7DFC057B69B}"/>
              </a:ext>
            </a:extLst>
          </p:cNvPr>
          <p:cNvGraphicFramePr>
            <a:graphicFrameLocks noGrp="1"/>
          </p:cNvGraphicFramePr>
          <p:nvPr>
            <p:extLst>
              <p:ext uri="{D42A27DB-BD31-4B8C-83A1-F6EECF244321}">
                <p14:modId xmlns:p14="http://schemas.microsoft.com/office/powerpoint/2010/main" val="1302897176"/>
              </p:ext>
            </p:extLst>
          </p:nvPr>
        </p:nvGraphicFramePr>
        <p:xfrm>
          <a:off x="1085574" y="3649650"/>
          <a:ext cx="10431669" cy="3108960"/>
        </p:xfrm>
        <a:graphic>
          <a:graphicData uri="http://schemas.openxmlformats.org/drawingml/2006/table">
            <a:tbl>
              <a:tblPr firstRow="1" bandRow="1">
                <a:tableStyleId>{D7AC3CCA-C797-4891-BE02-D94E43425B78}</a:tableStyleId>
              </a:tblPr>
              <a:tblGrid>
                <a:gridCol w="1168400">
                  <a:extLst>
                    <a:ext uri="{9D8B030D-6E8A-4147-A177-3AD203B41FA5}">
                      <a16:colId xmlns:a16="http://schemas.microsoft.com/office/drawing/2014/main" val="1372312151"/>
                    </a:ext>
                  </a:extLst>
                </a:gridCol>
                <a:gridCol w="7595704">
                  <a:extLst>
                    <a:ext uri="{9D8B030D-6E8A-4147-A177-3AD203B41FA5}">
                      <a16:colId xmlns:a16="http://schemas.microsoft.com/office/drawing/2014/main" val="537851871"/>
                    </a:ext>
                  </a:extLst>
                </a:gridCol>
                <a:gridCol w="1667565">
                  <a:extLst>
                    <a:ext uri="{9D8B030D-6E8A-4147-A177-3AD203B41FA5}">
                      <a16:colId xmlns:a16="http://schemas.microsoft.com/office/drawing/2014/main" val="1850733901"/>
                    </a:ext>
                  </a:extLst>
                </a:gridCol>
              </a:tblGrid>
              <a:tr h="370840">
                <a:tc>
                  <a:txBody>
                    <a:bodyPr/>
                    <a:lstStyle/>
                    <a:p>
                      <a:pPr algn="ctr"/>
                      <a:r>
                        <a:rPr lang="en-US" sz="2000" b="1">
                          <a:latin typeface="Times New Roman" panose="02020603050405020304" pitchFamily="18" charset="0"/>
                          <a:cs typeface="Times New Roman" panose="02020603050405020304" pitchFamily="18" charset="0"/>
                        </a:rPr>
                        <a:t>Mức độ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2000" b="1">
                          <a:latin typeface="Times New Roman" panose="02020603050405020304" pitchFamily="18" charset="0"/>
                          <a:cs typeface="Times New Roman" panose="02020603050405020304" pitchFamily="18" charset="0"/>
                        </a:rPr>
                        <a:t>Mô tả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US" sz="2000" b="1">
                          <a:latin typeface="Times New Roman" panose="02020603050405020304" pitchFamily="18" charset="0"/>
                          <a:cs typeface="Times New Roman" panose="02020603050405020304" pitchFamily="18" charset="0"/>
                        </a:rPr>
                        <a:t>Tỉ lệ </a:t>
                      </a:r>
                    </a:p>
                    <a:p>
                      <a:pPr algn="ctr"/>
                      <a:r>
                        <a:rPr lang="en-US" sz="2000" b="1">
                          <a:latin typeface="Times New Roman" panose="02020603050405020304" pitchFamily="18" charset="0"/>
                          <a:cs typeface="Times New Roman" panose="02020603050405020304" pitchFamily="18" charset="0"/>
                        </a:rPr>
                        <a:t>khuyến nghị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599624672"/>
                  </a:ext>
                </a:extLst>
              </a:tr>
              <a:tr h="370840">
                <a:tc>
                  <a:txBody>
                    <a:bodyPr/>
                    <a:lstStyle/>
                    <a:p>
                      <a:r>
                        <a:rPr lang="en-US" sz="2000" b="1">
                          <a:latin typeface="Times New Roman" panose="02020603050405020304" pitchFamily="18" charset="0"/>
                          <a:cs typeface="Times New Roman" panose="02020603050405020304" pitchFamily="18" charset="0"/>
                        </a:rPr>
                        <a:t>Mức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sz="2000" b="1">
                          <a:solidFill>
                            <a:srgbClr val="000000"/>
                          </a:solidFill>
                          <a:effectLst/>
                          <a:latin typeface="Times New Roman" panose="02020603050405020304" pitchFamily="18" charset="0"/>
                          <a:cs typeface="Times New Roman" panose="02020603050405020304" pitchFamily="18" charset="0"/>
                        </a:rPr>
                        <a:t>Nhận biết, nhắc lại hoặc mô tả được nội dung đã học và áp dụng trực tiếp để giải quyết một số tình huống, vấn đề quen thuộc trong học tập</a:t>
                      </a:r>
                      <a:endParaRPr lang="en-US" sz="20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latin typeface="Times New Roman" panose="02020603050405020304" pitchFamily="18" charset="0"/>
                          <a:cs typeface="Times New Roman" panose="02020603050405020304"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1888759"/>
                  </a:ext>
                </a:extLst>
              </a:tr>
              <a:tr h="370840">
                <a:tc>
                  <a:txBody>
                    <a:bodyPr/>
                    <a:lstStyle/>
                    <a:p>
                      <a:r>
                        <a:rPr lang="en-US" sz="2000" b="1">
                          <a:latin typeface="Times New Roman" panose="02020603050405020304" pitchFamily="18" charset="0"/>
                          <a:cs typeface="Times New Roman" panose="02020603050405020304" pitchFamily="18" charset="0"/>
                        </a:rPr>
                        <a:t>Mức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sz="2000" b="1">
                          <a:solidFill>
                            <a:srgbClr val="000000"/>
                          </a:solidFill>
                          <a:effectLst/>
                          <a:latin typeface="Times New Roman" panose="02020603050405020304" pitchFamily="18" charset="0"/>
                          <a:cs typeface="Times New Roman" panose="02020603050405020304" pitchFamily="18" charset="0"/>
                        </a:rPr>
                        <a:t>Kết nối, sắp xếp được một số nội dung đã học để giải quyết vấn đề có nội dung tương tự</a:t>
                      </a:r>
                      <a:endParaRPr lang="en-US" sz="20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latin typeface="Times New Roman" panose="02020603050405020304" pitchFamily="18" charset="0"/>
                          <a:cs typeface="Times New Roman" panose="02020603050405020304" pitchFamily="18" charset="0"/>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1968081"/>
                  </a:ext>
                </a:extLst>
              </a:tr>
              <a:tr h="370840">
                <a:tc>
                  <a:txBody>
                    <a:bodyPr/>
                    <a:lstStyle/>
                    <a:p>
                      <a:r>
                        <a:rPr lang="en-US" sz="2000" b="1">
                          <a:latin typeface="Times New Roman" panose="02020603050405020304" pitchFamily="18" charset="0"/>
                          <a:cs typeface="Times New Roman" panose="02020603050405020304" pitchFamily="18" charset="0"/>
                        </a:rPr>
                        <a:t>Mức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vi-VN" sz="2000" b="1">
                          <a:solidFill>
                            <a:srgbClr val="000000"/>
                          </a:solidFill>
                          <a:effectLst/>
                          <a:latin typeface="Times New Roman" panose="02020603050405020304" pitchFamily="18" charset="0"/>
                          <a:cs typeface="Times New Roman" panose="02020603050405020304" pitchFamily="18" charset="0"/>
                        </a:rPr>
                        <a:t>Vận dụng các nội dung đã học để giải quyết một số vấn đề mới hoặc đưa ra những phản hồi hợp lý trong học tập và cuộc sống</a:t>
                      </a:r>
                      <a:endParaRPr lang="en-US" sz="2000" b="1">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1">
                          <a:latin typeface="Times New Roman" panose="02020603050405020304" pitchFamily="18" charset="0"/>
                          <a:cs typeface="Times New Roman" panose="02020603050405020304" pitchFamily="18" charset="0"/>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0197422"/>
                  </a:ext>
                </a:extLst>
              </a:tr>
            </a:tbl>
          </a:graphicData>
        </a:graphic>
      </p:graphicFrame>
    </p:spTree>
    <p:extLst>
      <p:ext uri="{BB962C8B-B14F-4D97-AF65-F5344CB8AC3E}">
        <p14:creationId xmlns:p14="http://schemas.microsoft.com/office/powerpoint/2010/main" val="3632607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33F38-E293-F9D7-70DE-DFD146A110B6}"/>
              </a:ext>
            </a:extLst>
          </p:cNvPr>
          <p:cNvSpPr>
            <a:spLocks noGrp="1"/>
          </p:cNvSpPr>
          <p:nvPr>
            <p:ph type="title"/>
          </p:nvPr>
        </p:nvSpPr>
        <p:spPr/>
        <p:txBody>
          <a:bodyPr/>
          <a:lstStyle/>
          <a:p>
            <a:r>
              <a:rPr lang="en-US"/>
              <a:t>Thực hiện đề án 762 của ubnd tp hồ chí minh</a:t>
            </a:r>
          </a:p>
        </p:txBody>
      </p:sp>
      <p:sp>
        <p:nvSpPr>
          <p:cNvPr id="3" name="Content Placeholder 2">
            <a:extLst>
              <a:ext uri="{FF2B5EF4-FFF2-40B4-BE49-F238E27FC236}">
                <a16:creationId xmlns:a16="http://schemas.microsoft.com/office/drawing/2014/main" id="{00771694-5FA4-444D-01EA-8D5446CBEEE9}"/>
              </a:ext>
            </a:extLst>
          </p:cNvPr>
          <p:cNvSpPr>
            <a:spLocks noGrp="1"/>
          </p:cNvSpPr>
          <p:nvPr>
            <p:ph idx="1"/>
          </p:nvPr>
        </p:nvSpPr>
        <p:spPr/>
        <p:txBody>
          <a:bodyPr/>
          <a:lstStyle/>
          <a:p>
            <a:r>
              <a:rPr lang="en-US"/>
              <a:t>Sau khi thực hiện xong tiết dạy tin học của Chương trình GDPT 2018;</a:t>
            </a:r>
          </a:p>
          <a:p>
            <a:pPr algn="just"/>
            <a:r>
              <a:rPr lang="en-US"/>
              <a:t>Thực hiện chương trình tin học định hướng chuẩn quốc tế theo đề án 762 ở tiết thứ hai trở đi theo hướng dẫn tại công văn số 1529/SGDĐT-GDTH ngày 16/5/2022 của Sở Giáo dục và Đào tạo TPHCM;</a:t>
            </a:r>
          </a:p>
          <a:p>
            <a:pPr algn="just"/>
            <a:r>
              <a:rPr lang="en-US"/>
              <a:t>Trên tinh thần tự nguyện, đồng thuận của cha mẹ học sinh;</a:t>
            </a:r>
          </a:p>
          <a:p>
            <a:pPr algn="just"/>
            <a:r>
              <a:rPr lang="en-US"/>
              <a:t>Xếp thời khoá biểu linh hoạt, khai thác tối đa công suất của các phòng máy tính.</a:t>
            </a:r>
          </a:p>
          <a:p>
            <a:pPr algn="just"/>
            <a:r>
              <a:rPr lang="en-US"/>
              <a:t>Vẫn thực hiện các hoạt động đánh giá thường xuyên, ghi nhận kết quả.</a:t>
            </a:r>
          </a:p>
        </p:txBody>
      </p:sp>
    </p:spTree>
    <p:extLst>
      <p:ext uri="{BB962C8B-B14F-4D97-AF65-F5344CB8AC3E}">
        <p14:creationId xmlns:p14="http://schemas.microsoft.com/office/powerpoint/2010/main" val="1311745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F13BC49-0CB2-CA31-A86B-21276A62C53D}"/>
              </a:ext>
            </a:extLst>
          </p:cNvPr>
          <p:cNvSpPr>
            <a:spLocks noGrp="1"/>
          </p:cNvSpPr>
          <p:nvPr>
            <p:ph type="subTitle" idx="1"/>
          </p:nvPr>
        </p:nvSpPr>
        <p:spPr>
          <a:xfrm>
            <a:off x="2120347" y="1862690"/>
            <a:ext cx="9144000" cy="1695519"/>
          </a:xfrm>
        </p:spPr>
        <p:txBody>
          <a:bodyPr>
            <a:normAutofit lnSpcReduction="10000"/>
          </a:bodyPr>
          <a:lstStyle/>
          <a:p>
            <a:pPr algn="ctr"/>
            <a:r>
              <a:rPr lang="en-US" sz="4000" b="1">
                <a:latin typeface="Times New Roman" panose="02020603050405020304" pitchFamily="18" charset="0"/>
                <a:cs typeface="Times New Roman" panose="02020603050405020304" pitchFamily="18" charset="0"/>
              </a:rPr>
              <a:t>Đánh giá học sinh lớp 3 </a:t>
            </a:r>
          </a:p>
          <a:p>
            <a:pPr algn="ctr"/>
            <a:r>
              <a:rPr lang="en-US" sz="4000" b="1">
                <a:latin typeface="Times New Roman" panose="02020603050405020304" pitchFamily="18" charset="0"/>
                <a:cs typeface="Times New Roman" panose="02020603050405020304" pitchFamily="18" charset="0"/>
              </a:rPr>
              <a:t>môn Công nghệ</a:t>
            </a:r>
          </a:p>
        </p:txBody>
      </p:sp>
    </p:spTree>
    <p:extLst>
      <p:ext uri="{BB962C8B-B14F-4D97-AF65-F5344CB8AC3E}">
        <p14:creationId xmlns:p14="http://schemas.microsoft.com/office/powerpoint/2010/main" val="121974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FE964-7158-52F4-EB6B-09DCE48FC0E6}"/>
              </a:ext>
            </a:extLst>
          </p:cNvPr>
          <p:cNvSpPr>
            <a:spLocks noGrp="1"/>
          </p:cNvSpPr>
          <p:nvPr>
            <p:ph type="title"/>
          </p:nvPr>
        </p:nvSpPr>
        <p:spPr/>
        <p:txBody>
          <a:bodyPr/>
          <a:lstStyle/>
          <a:p>
            <a:r>
              <a:rPr lang="en-US"/>
              <a:t>Một số đặc điểm của môn Công nghệ</a:t>
            </a:r>
          </a:p>
        </p:txBody>
      </p:sp>
      <p:sp>
        <p:nvSpPr>
          <p:cNvPr id="3" name="Content Placeholder 2">
            <a:extLst>
              <a:ext uri="{FF2B5EF4-FFF2-40B4-BE49-F238E27FC236}">
                <a16:creationId xmlns:a16="http://schemas.microsoft.com/office/drawing/2014/main" id="{D964628E-5305-DAA4-35B7-8DC26A6CF357}"/>
              </a:ext>
            </a:extLst>
          </p:cNvPr>
          <p:cNvSpPr>
            <a:spLocks noGrp="1"/>
          </p:cNvSpPr>
          <p:nvPr>
            <p:ph idx="1"/>
          </p:nvPr>
        </p:nvSpPr>
        <p:spPr>
          <a:xfrm>
            <a:off x="778564" y="1451113"/>
            <a:ext cx="11039061" cy="3955773"/>
          </a:xfrm>
        </p:spPr>
        <p:txBody>
          <a:bodyPr>
            <a:noAutofit/>
          </a:bodyPr>
          <a:lstStyle/>
          <a:p>
            <a:pPr>
              <a:buFontTx/>
              <a:buChar char="-"/>
            </a:pPr>
            <a:r>
              <a:rPr lang="en-US" sz="2800">
                <a:latin typeface="Times New Roman" panose="02020603050405020304" pitchFamily="18" charset="0"/>
                <a:cs typeface="Times New Roman" panose="02020603050405020304" pitchFamily="18" charset="0"/>
              </a:rPr>
              <a:t>Phát triển từ môn Thủ công – Kĩ thuật của chương trình hiện hành;</a:t>
            </a:r>
          </a:p>
          <a:p>
            <a:pPr>
              <a:buFontTx/>
              <a:buChar char="-"/>
            </a:pPr>
            <a:r>
              <a:rPr lang="en-US" sz="2800">
                <a:latin typeface="Times New Roman" panose="02020603050405020304" pitchFamily="18" charset="0"/>
                <a:cs typeface="Times New Roman" panose="02020603050405020304" pitchFamily="18" charset="0"/>
              </a:rPr>
              <a:t>Bám sát chương trình GDPT 2018 môn Công nghệ;</a:t>
            </a:r>
          </a:p>
          <a:p>
            <a:pPr>
              <a:buFontTx/>
              <a:buChar char="-"/>
            </a:pPr>
            <a:r>
              <a:rPr lang="en-US" sz="2800">
                <a:latin typeface="Times New Roman" panose="02020603050405020304" pitchFamily="18" charset="0"/>
                <a:cs typeface="Times New Roman" panose="02020603050405020304" pitchFamily="18" charset="0"/>
              </a:rPr>
              <a:t>35 tiết/năm học</a:t>
            </a:r>
          </a:p>
          <a:p>
            <a:pPr>
              <a:buFontTx/>
              <a:buChar char="-"/>
            </a:pPr>
            <a:r>
              <a:rPr lang="en-US" sz="2800">
                <a:latin typeface="Times New Roman" panose="02020603050405020304" pitchFamily="18" charset="0"/>
                <a:cs typeface="Times New Roman" panose="02020603050405020304" pitchFamily="18" charset="0"/>
              </a:rPr>
              <a:t>Gồm hai phần: </a:t>
            </a:r>
          </a:p>
          <a:p>
            <a:pPr marL="0" indent="0">
              <a:buNone/>
            </a:pPr>
            <a:r>
              <a:rPr lang="en-US" sz="2800">
                <a:latin typeface="Times New Roman" panose="02020603050405020304" pitchFamily="18" charset="0"/>
                <a:cs typeface="Times New Roman" panose="02020603050405020304" pitchFamily="18" charset="0"/>
              </a:rPr>
              <a:t>	+ Công nghệ và đời sống: 6 bài học, 1 dự án (20 tiết) </a:t>
            </a:r>
          </a:p>
          <a:p>
            <a:pPr marL="0" indent="0">
              <a:buNone/>
            </a:pPr>
            <a:r>
              <a:rPr lang="en-US" sz="2800">
                <a:latin typeface="Times New Roman" panose="02020603050405020304" pitchFamily="18" charset="0"/>
                <a:cs typeface="Times New Roman" panose="02020603050405020304" pitchFamily="18" charset="0"/>
              </a:rPr>
              <a:t>	+ Thủ công kĩ thuật: 3 bài học, 1 dự án (15 tiết)</a:t>
            </a:r>
          </a:p>
        </p:txBody>
      </p:sp>
    </p:spTree>
    <p:extLst>
      <p:ext uri="{BB962C8B-B14F-4D97-AF65-F5344CB8AC3E}">
        <p14:creationId xmlns:p14="http://schemas.microsoft.com/office/powerpoint/2010/main" val="1693354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1976F-2629-35E1-EFD6-857714E343BA}"/>
              </a:ext>
            </a:extLst>
          </p:cNvPr>
          <p:cNvSpPr>
            <a:spLocks noGrp="1"/>
          </p:cNvSpPr>
          <p:nvPr>
            <p:ph type="title"/>
          </p:nvPr>
        </p:nvSpPr>
        <p:spPr/>
        <p:txBody>
          <a:bodyPr/>
          <a:lstStyle/>
          <a:p>
            <a:r>
              <a:rPr lang="en-US"/>
              <a:t>Đánh giá kết quả học tập của học sinh</a:t>
            </a:r>
          </a:p>
        </p:txBody>
      </p:sp>
      <p:sp>
        <p:nvSpPr>
          <p:cNvPr id="3" name="Content Placeholder 2">
            <a:extLst>
              <a:ext uri="{FF2B5EF4-FFF2-40B4-BE49-F238E27FC236}">
                <a16:creationId xmlns:a16="http://schemas.microsoft.com/office/drawing/2014/main" id="{8D6FE7D9-03AC-7965-2B41-8F2C48DA8196}"/>
              </a:ext>
            </a:extLst>
          </p:cNvPr>
          <p:cNvSpPr>
            <a:spLocks noGrp="1"/>
          </p:cNvSpPr>
          <p:nvPr>
            <p:ph idx="1"/>
          </p:nvPr>
        </p:nvSpPr>
        <p:spPr>
          <a:xfrm>
            <a:off x="0" y="1180297"/>
            <a:ext cx="12013096" cy="4783181"/>
          </a:xfrm>
        </p:spPr>
        <p:txBody>
          <a:bodyPr>
            <a:noAutofit/>
          </a:bodyPr>
          <a:lstStyle/>
          <a:p>
            <a:pPr marL="571500" indent="-342900" algn="just">
              <a:spcAft>
                <a:spcPts val="600"/>
              </a:spcAft>
              <a:buAutoNum type="alphaLcParenR"/>
            </a:pPr>
            <a:r>
              <a:rPr lang="vi-VN" sz="2000" b="0" i="0" u="sng">
                <a:solidFill>
                  <a:srgbClr val="000000"/>
                </a:solidFill>
                <a:effectLst/>
                <a:latin typeface="+mj-lt"/>
              </a:rPr>
              <a:t>Phương pháp quan sát</a:t>
            </a:r>
            <a:r>
              <a:rPr lang="vi-VN" sz="2000" b="0" i="0">
                <a:solidFill>
                  <a:srgbClr val="000000"/>
                </a:solidFill>
                <a:effectLst/>
                <a:latin typeface="+mj-lt"/>
              </a:rPr>
              <a:t>: Giáo viên theo dõi, lắng nghe học sinh trong quá trình giảng dạy trên lớp, sử dụng phiếu quan sát, bảng kiểm tra, nhật ký ghi chép lại các biểu hiện của học sinh để sử dụng làm minh chứng đánh giá quá trình học tập, rèn luyện của học sinh.</a:t>
            </a:r>
            <a:endParaRPr lang="en-US" sz="2000" b="0" i="0">
              <a:solidFill>
                <a:srgbClr val="000000"/>
              </a:solidFill>
              <a:effectLst/>
              <a:latin typeface="+mj-lt"/>
            </a:endParaRPr>
          </a:p>
          <a:p>
            <a:pPr marL="571500" indent="-342900" algn="just">
              <a:spcAft>
                <a:spcPts val="600"/>
              </a:spcAft>
              <a:buAutoNum type="alphaLcParenR"/>
            </a:pPr>
            <a:r>
              <a:rPr lang="vi-VN" sz="2000" b="0" i="0" u="sng">
                <a:solidFill>
                  <a:srgbClr val="000000"/>
                </a:solidFill>
                <a:effectLst/>
                <a:latin typeface="+mj-lt"/>
              </a:rPr>
              <a:t>Phương pháp đánh giá qua hồ sơ học tập, các sản phẩm, hoạt động của học sinh</a:t>
            </a:r>
            <a:r>
              <a:rPr lang="vi-VN" sz="2000" b="0" i="0">
                <a:solidFill>
                  <a:srgbClr val="000000"/>
                </a:solidFill>
                <a:effectLst/>
                <a:latin typeface="+mj-lt"/>
              </a:rPr>
              <a:t>: Giáo viên đưa ra các nhận xét, đánh giá về các sản phẩm, kết quả hoạt động của học sinh, từ đó đánh giá học sinh theo từng nội dung đánh giá có liên quan.</a:t>
            </a:r>
            <a:endParaRPr lang="en-US" sz="2000" b="0" i="0">
              <a:solidFill>
                <a:srgbClr val="222222"/>
              </a:solidFill>
              <a:effectLst/>
              <a:latin typeface="+mj-lt"/>
            </a:endParaRPr>
          </a:p>
          <a:p>
            <a:pPr marL="571500" indent="-342900" algn="just">
              <a:spcAft>
                <a:spcPts val="600"/>
              </a:spcAft>
              <a:buAutoNum type="alphaLcParenR"/>
            </a:pPr>
            <a:r>
              <a:rPr lang="vi-VN" sz="2000" b="0" i="0" u="sng">
                <a:solidFill>
                  <a:srgbClr val="000000"/>
                </a:solidFill>
                <a:effectLst/>
                <a:latin typeface="+mj-lt"/>
              </a:rPr>
              <a:t>Phương pháp vấn đáp</a:t>
            </a:r>
            <a:r>
              <a:rPr lang="vi-VN" sz="2000" b="0" i="0">
                <a:solidFill>
                  <a:srgbClr val="000000"/>
                </a:solidFill>
                <a:effectLst/>
                <a:latin typeface="+mj-lt"/>
              </a:rPr>
              <a:t>: Giáo viên trao đổi với học sinh thông qua việc hỏi-đáp để thu thập thông tin nhằm đưa ra những nhận xét, biện pháp giúp đỡ kịp thời.</a:t>
            </a:r>
            <a:endParaRPr lang="en-US" sz="2000" b="0">
              <a:solidFill>
                <a:srgbClr val="222222"/>
              </a:solidFill>
              <a:latin typeface="+mj-lt"/>
            </a:endParaRPr>
          </a:p>
          <a:p>
            <a:pPr marL="571500" indent="-342900" algn="just">
              <a:spcAft>
                <a:spcPts val="600"/>
              </a:spcAft>
              <a:buAutoNum type="alphaLcParenR"/>
            </a:pPr>
            <a:r>
              <a:rPr lang="vi-VN" sz="2000" b="0" i="0" u="sng">
                <a:solidFill>
                  <a:srgbClr val="000000"/>
                </a:solidFill>
                <a:effectLst/>
                <a:latin typeface="+mj-lt"/>
              </a:rPr>
              <a:t>Phương pháp kiểm tra viết</a:t>
            </a:r>
            <a:r>
              <a:rPr lang="vi-VN" sz="2000" b="0" i="0">
                <a:solidFill>
                  <a:srgbClr val="000000"/>
                </a:solidFill>
                <a:effectLst/>
                <a:latin typeface="+mj-lt"/>
              </a:rPr>
              <a:t>: Giáo viên sử dụng các bài kiểm tra gồm các câu hỏi, bài tập được thiết kế theo mức độ, yêu cầu cần đạt của chương trình, dưới hình thức trắc nghiệm, tự luận hoặc kết hợp trắc nghiệm và tự luận để đánh giá mức đạt được về các nội dung giáo dục cần đánh giá.</a:t>
            </a:r>
            <a:endParaRPr lang="vi-VN" sz="2000" b="0" i="0">
              <a:solidFill>
                <a:srgbClr val="222222"/>
              </a:solidFill>
              <a:effectLst/>
              <a:latin typeface="+mj-lt"/>
            </a:endParaRPr>
          </a:p>
        </p:txBody>
      </p:sp>
    </p:spTree>
    <p:extLst>
      <p:ext uri="{BB962C8B-B14F-4D97-AF65-F5344CB8AC3E}">
        <p14:creationId xmlns:p14="http://schemas.microsoft.com/office/powerpoint/2010/main" val="136035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270A-1316-1ADB-5C0A-9FCA5BD5C6EC}"/>
              </a:ext>
            </a:extLst>
          </p:cNvPr>
          <p:cNvSpPr>
            <a:spLocks noGrp="1"/>
          </p:cNvSpPr>
          <p:nvPr>
            <p:ph type="title"/>
          </p:nvPr>
        </p:nvSpPr>
        <p:spPr/>
        <p:txBody>
          <a:bodyPr/>
          <a:lstStyle/>
          <a:p>
            <a:r>
              <a:rPr lang="en-US"/>
              <a:t>Đề kiểm tra định kì môn Công nghệ</a:t>
            </a:r>
          </a:p>
        </p:txBody>
      </p:sp>
      <p:sp>
        <p:nvSpPr>
          <p:cNvPr id="3" name="Content Placeholder 2">
            <a:extLst>
              <a:ext uri="{FF2B5EF4-FFF2-40B4-BE49-F238E27FC236}">
                <a16:creationId xmlns:a16="http://schemas.microsoft.com/office/drawing/2014/main" id="{5AAE8782-55A2-DA83-1CD1-6FC61658E85F}"/>
              </a:ext>
            </a:extLst>
          </p:cNvPr>
          <p:cNvSpPr>
            <a:spLocks noGrp="1"/>
          </p:cNvSpPr>
          <p:nvPr>
            <p:ph idx="1"/>
          </p:nvPr>
        </p:nvSpPr>
        <p:spPr>
          <a:xfrm>
            <a:off x="838200" y="1298607"/>
            <a:ext cx="10750826" cy="2567716"/>
          </a:xfrm>
        </p:spPr>
        <p:txBody>
          <a:bodyPr>
            <a:normAutofit fontScale="92500" lnSpcReduction="20000"/>
          </a:bodyPr>
          <a:lstStyle/>
          <a:p>
            <a:r>
              <a:rPr lang="en-US"/>
              <a:t>Bài kiểm tra định kì cho điểm theo thang điểm 10, không cho điểm thập phân.</a:t>
            </a:r>
          </a:p>
          <a:p>
            <a:pPr algn="just"/>
            <a:r>
              <a:rPr lang="en-US"/>
              <a:t>Bài kiểm tra bao gồm:</a:t>
            </a:r>
          </a:p>
          <a:p>
            <a:pPr marL="0" indent="0" algn="just">
              <a:buNone/>
            </a:pPr>
            <a:r>
              <a:rPr lang="en-US"/>
              <a:t>	+ Các câu hỏi trắc nghiệm (tỉ lệ 50% số điểm)</a:t>
            </a:r>
          </a:p>
          <a:p>
            <a:pPr marL="0" indent="0" algn="just">
              <a:buNone/>
            </a:pPr>
            <a:r>
              <a:rPr lang="en-US"/>
              <a:t>	+ Các câu hỏi tự luận hoặc sản phẩm dự án (tỉ lệ 50% số điểm)</a:t>
            </a:r>
          </a:p>
          <a:p>
            <a:pPr marL="0" indent="0" algn="just">
              <a:buNone/>
            </a:pPr>
            <a:endParaRPr lang="en-US"/>
          </a:p>
          <a:p>
            <a:endParaRPr lang="en-US"/>
          </a:p>
        </p:txBody>
      </p:sp>
    </p:spTree>
    <p:extLst>
      <p:ext uri="{BB962C8B-B14F-4D97-AF65-F5344CB8AC3E}">
        <p14:creationId xmlns:p14="http://schemas.microsoft.com/office/powerpoint/2010/main" val="414383861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53</TotalTime>
  <Words>1255</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Gill Sans MT</vt:lpstr>
      <vt:lpstr>Times New Roman</vt:lpstr>
      <vt:lpstr>Gallery</vt:lpstr>
      <vt:lpstr>PowerPoint Presentation</vt:lpstr>
      <vt:lpstr>ĐẶC ĐIỂM MÔN TIN HỌC LỚP 3 CHƯƠNG TRÌNH GDPT 2018</vt:lpstr>
      <vt:lpstr>Đánh giá kết quả học tập của học sinh</vt:lpstr>
      <vt:lpstr>Đánh giá kết quả học tập của học sinh</vt:lpstr>
      <vt:lpstr>Thực hiện đề án 762 của ubnd tp hồ chí minh</vt:lpstr>
      <vt:lpstr>PowerPoint Presentation</vt:lpstr>
      <vt:lpstr>Một số đặc điểm của môn Công nghệ</vt:lpstr>
      <vt:lpstr>Đánh giá kết quả học tập của học sinh</vt:lpstr>
      <vt:lpstr>Đề kiểm tra định kì môn Công nghệ</vt:lpstr>
      <vt:lpstr>Đề kiểm tra định kì môn Công nghệ</vt:lpstr>
      <vt:lpstr>Tổng hợp kết quả đánh giá</vt:lpstr>
      <vt:lpstr>PowerPoint Presentation</vt:lpstr>
      <vt:lpstr>XÁC ĐỊNH TỈ LỆ MẠCH KIẾN THỨC</vt:lpstr>
      <vt:lpstr> HÌNH THỨC KIỂM TRA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HUẤN</dc:title>
  <dc:creator>Thien Hoang</dc:creator>
  <cp:lastModifiedBy>Thien Hoang</cp:lastModifiedBy>
  <cp:revision>7</cp:revision>
  <dcterms:created xsi:type="dcterms:W3CDTF">2022-08-23T13:26:23Z</dcterms:created>
  <dcterms:modified xsi:type="dcterms:W3CDTF">2022-08-24T05:03:35Z</dcterms:modified>
</cp:coreProperties>
</file>