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89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6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30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88" r:id="rId46"/>
    <p:sldId id="301" r:id="rId47"/>
    <p:sldId id="302" r:id="rId48"/>
    <p:sldId id="307" r:id="rId49"/>
    <p:sldId id="311" r:id="rId50"/>
    <p:sldId id="305" r:id="rId51"/>
    <p:sldId id="306" r:id="rId52"/>
    <p:sldId id="309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3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6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87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9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4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7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1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7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9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5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bandeanssc@thessc.v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zalo.me/605144994493356649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811" y="802298"/>
            <a:ext cx="11016866" cy="2541431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HUẤN SỬ DỤNG</a:t>
            </a:r>
            <a:br>
              <a:rPr lang="en-GB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THỐNG QUẢN LÝ NGUỒN THU - SSC</a:t>
            </a:r>
            <a:endParaRPr lang="en-US" sz="36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798" y="3905777"/>
            <a:ext cx="8637072" cy="977621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- 2021</a:t>
            </a:r>
          </a:p>
        </p:txBody>
      </p:sp>
    </p:spTree>
    <p:extLst>
      <p:ext uri="{BB962C8B-B14F-4D97-AF65-F5344CB8AC3E}">
        <p14:creationId xmlns:p14="http://schemas.microsoft.com/office/powerpoint/2010/main" val="403224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985" y="2061556"/>
            <a:ext cx="5941370" cy="2908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876" y="2061556"/>
            <a:ext cx="4571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Tích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mặt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tất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mặt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phép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phép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4: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9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2019993"/>
            <a:ext cx="6162384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9354" y="2019993"/>
            <a:ext cx="3472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để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quả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xuất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Excel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9507556" y="4836405"/>
            <a:ext cx="1641514" cy="63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07556" y="5469631"/>
            <a:ext cx="1685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 kế hoạch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5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061" y="2049376"/>
            <a:ext cx="6543545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2607" y="2049376"/>
            <a:ext cx="3730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Hoàn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Tất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013" y="2016126"/>
            <a:ext cx="6184294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3307" y="2016126"/>
            <a:ext cx="397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9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15" y="2066001"/>
            <a:ext cx="6145559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8574" y="2078182"/>
            <a:ext cx="367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độ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đủ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tích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được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tiền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hoặc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Hoàn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tất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9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328" y="779581"/>
            <a:ext cx="9603275" cy="1049235"/>
          </a:xfrm>
        </p:spPr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678" y="2041064"/>
            <a:ext cx="6578515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1783" y="2069869"/>
            <a:ext cx="3485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độ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6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618" y="2019993"/>
            <a:ext cx="6445881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80" y="2019993"/>
            <a:ext cx="3503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Tích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được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Hiệu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chỉnh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được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hưởng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độ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miễn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giảm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93" y="2124190"/>
            <a:ext cx="5785164" cy="3449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0756" y="2124190"/>
            <a:ext cx="4367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Tháng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nút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Lấy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cấu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hình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trong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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4: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tiền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xuống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5: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Duyệt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7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999499"/>
            <a:ext cx="5830370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1950" y="1999499"/>
            <a:ext cx="39171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thu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theo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B2: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Tháng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Khối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B3: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nút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Lấy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”(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đã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cấu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hình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trong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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B4: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tên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tiền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Gán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xuống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lưới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5: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nút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Lấy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dữ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liệu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khấu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trừ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6: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Lưu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“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Duyệt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kế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hoạch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5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3307" y="1979006"/>
            <a:ext cx="429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phiếu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03" y="1979006"/>
            <a:ext cx="6210676" cy="3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TRÌNH THỰC HIỆN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4943192"/>
            <a:ext cx="9603275" cy="5231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các bước quy trình để được hướng dẫn chi tiết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451579" y="2154723"/>
            <a:ext cx="1231271" cy="84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06574" y="2507810"/>
            <a:ext cx="651850" cy="11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582148" y="2154723"/>
            <a:ext cx="1231271" cy="84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kế hoạch thu phí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937143" y="2516861"/>
            <a:ext cx="651850" cy="11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712717" y="2154723"/>
            <a:ext cx="1231271" cy="84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và duyêt KH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7843286" y="2113981"/>
            <a:ext cx="923454" cy="90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 phí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067712" y="2507808"/>
            <a:ext cx="651850" cy="11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9666038" y="2164995"/>
            <a:ext cx="1231271" cy="84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soát và báo cáo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890464" y="2507805"/>
            <a:ext cx="651850" cy="11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1579" y="3230348"/>
            <a:ext cx="1747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phí,nhắc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458424" y="3230348"/>
            <a:ext cx="2000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Quản lý kế hoạch thu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Miễn giảm/khấu trừ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Điểm danh/cấn trừ</a:t>
            </a:r>
            <a:endParaRPr lang="en-US" sz="1400"/>
          </a:p>
        </p:txBody>
      </p:sp>
      <p:sp>
        <p:nvSpPr>
          <p:cNvPr id="15" name="Rectangle 14"/>
          <p:cNvSpPr/>
          <p:nvPr/>
        </p:nvSpPr>
        <p:spPr>
          <a:xfrm>
            <a:off x="5588993" y="3230348"/>
            <a:ext cx="165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1.Rà soát, chỉnh sửa kế hoạch thu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DUYỆT KẾ HOẠCH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7857" y="3228609"/>
            <a:ext cx="1653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Ngân hàng, Ví.. Thực hiện thu hộ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 tiền mặt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42313" y="3226870"/>
            <a:ext cx="18679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Tra soát Tiền trên hệ thống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Chuyển HDDT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Báo cáo thuế</a:t>
            </a:r>
          </a:p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Báo cáo tài chính </a:t>
            </a:r>
          </a:p>
        </p:txBody>
      </p:sp>
    </p:spTree>
    <p:extLst>
      <p:ext uri="{BB962C8B-B14F-4D97-AF65-F5344CB8AC3E}">
        <p14:creationId xmlns:p14="http://schemas.microsoft.com/office/powerpoint/2010/main" val="196700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775" y="376705"/>
            <a:ext cx="3545934" cy="501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0775" y="5447348"/>
            <a:ext cx="30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9827045" y="4755640"/>
            <a:ext cx="1641514" cy="63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58399" y="5383114"/>
            <a:ext cx="1178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Thu phí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86B84-004D-8048-A065-6BC71140483D}"/>
              </a:ext>
            </a:extLst>
          </p:cNvPr>
          <p:cNvSpPr txBox="1"/>
          <p:nvPr/>
        </p:nvSpPr>
        <p:spPr>
          <a:xfrm>
            <a:off x="682906" y="2176041"/>
            <a:ext cx="432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Khuyến cáo:</a:t>
            </a:r>
            <a:r>
              <a:rPr lang="en-VN" dirty="0"/>
              <a:t>   Thời gian đầu thực hiện nhà trường cần phải in phiếu và phát tận tay phụ huynh để làm quen mã SSCID/mã thanh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083EA-0061-5445-A732-3754FB00E198}"/>
              </a:ext>
            </a:extLst>
          </p:cNvPr>
          <p:cNvSpPr txBox="1"/>
          <p:nvPr/>
        </p:nvSpPr>
        <p:spPr>
          <a:xfrm>
            <a:off x="682906" y="3622876"/>
            <a:ext cx="541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Giai đoạn thúc đẩy thanh toán không tiền mặt:</a:t>
            </a:r>
            <a:r>
              <a:rPr lang="en-VN" dirty="0"/>
              <a:t> </a:t>
            </a:r>
          </a:p>
          <a:p>
            <a:r>
              <a:rPr lang="en-VN" dirty="0"/>
              <a:t>Hệ thống SSC sẽ hỗ trợ nhà trường gửi phiếu báo và nhắc nợ qua Zalo </a:t>
            </a:r>
          </a:p>
        </p:txBody>
      </p:sp>
    </p:spTree>
    <p:extLst>
      <p:ext uri="{BB962C8B-B14F-4D97-AF65-F5344CB8AC3E}">
        <p14:creationId xmlns:p14="http://schemas.microsoft.com/office/powerpoint/2010/main" val="38870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phí BẰNG TIỀN MẶT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74" y="2124190"/>
            <a:ext cx="6762939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0301" y="2036056"/>
            <a:ext cx="3458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tiền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toán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5977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3711380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3644" y="2016125"/>
            <a:ext cx="580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9827045" y="4755640"/>
            <a:ext cx="1641514" cy="63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71960" y="5388866"/>
            <a:ext cx="169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Xem giao dịch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771960" y="2935190"/>
            <a:ext cx="1641514" cy="63322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71960" y="3489538"/>
            <a:ext cx="1558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Hủy giao dịch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0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41" y="2091378"/>
            <a:ext cx="6417563" cy="3652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4211" y="2091378"/>
            <a:ext cx="3223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lại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biên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Xuất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phiếu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0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222" y="2024438"/>
            <a:ext cx="6658494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3716" y="2024438"/>
            <a:ext cx="3732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 Vào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Bấm ”Tìm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2 .. Trang tiếp theo</a:t>
            </a:r>
          </a:p>
        </p:txBody>
      </p:sp>
    </p:spTree>
    <p:extLst>
      <p:ext uri="{BB962C8B-B14F-4D97-AF65-F5344CB8AC3E}">
        <p14:creationId xmlns:p14="http://schemas.microsoft.com/office/powerpoint/2010/main" val="115536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058" y="2049376"/>
            <a:ext cx="7183627" cy="344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0545" y="2177935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2: Nhập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Hủy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9827045" y="4755640"/>
            <a:ext cx="1641514" cy="63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00770" y="5314348"/>
            <a:ext cx="128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Trở về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8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SOÁT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374" y="2015732"/>
            <a:ext cx="3517028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soát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excel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7050795" cy="38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559" y="1982874"/>
            <a:ext cx="6721758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2317" y="1982874"/>
            <a:ext cx="3567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 Chọn Báo cáo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Báo cáo Chi tiết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phí theo nội dung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Nhập điều kiện tìm kiếm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Nhấn nút Xuất báo cáo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6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99500"/>
            <a:ext cx="8041831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3410" y="1999500"/>
            <a:ext cx="249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0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968" y="1949623"/>
            <a:ext cx="6970670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6226" y="1949623"/>
            <a:ext cx="3195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 Chọn Báo cáo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Báo cáo Chi tiết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phí theo nội dung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Nhập điều kiện tìm kiếm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Nhấn nút Xuất báo cáo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7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6" y="1853754"/>
            <a:ext cx="5974286" cy="3737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3263" y="2011680"/>
            <a:ext cx="3302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Ngoài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chi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”,…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Hiểu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chỉnh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09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91186"/>
            <a:ext cx="7235221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1615" y="2044931"/>
            <a:ext cx="32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1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296" y="2072620"/>
            <a:ext cx="6798753" cy="3449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7049" y="2213693"/>
            <a:ext cx="3413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 Chọn Báo cáo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Báo cáo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Nhập điều kiện tìm kiếm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Nhấn nút Xuất báo cáo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750" y="1957936"/>
            <a:ext cx="8055128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9062" y="2019993"/>
            <a:ext cx="284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15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850" y="1966249"/>
            <a:ext cx="7224665" cy="3449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6515" y="2213693"/>
            <a:ext cx="3503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 Chọn Báo cáo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Báo cáo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Nhập điều kiện tìm kiếm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Nhấn nút Xuất báo cáo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11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471" y="2074314"/>
            <a:ext cx="6308284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7338" y="2119745"/>
            <a:ext cx="37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nợ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18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 học phí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69274" y="3004647"/>
            <a:ext cx="1726187" cy="86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Nhà trường duyệt kế hoạch thu phí</a:t>
            </a: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4300396" y="2064190"/>
            <a:ext cx="1231271" cy="123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Thu tiền mặt</a:t>
            </a:r>
          </a:p>
        </p:txBody>
      </p:sp>
      <p:sp>
        <p:nvSpPr>
          <p:cNvPr id="6" name="Oval 5"/>
          <p:cNvSpPr/>
          <p:nvPr/>
        </p:nvSpPr>
        <p:spPr>
          <a:xfrm>
            <a:off x="4300396" y="3664447"/>
            <a:ext cx="1231271" cy="123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Thu </a:t>
            </a:r>
            <a:r>
              <a:rPr lang="en-US" dirty="0" err="1"/>
              <a:t>hộ</a:t>
            </a:r>
            <a:endParaRPr lang="en-US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6409854" y="2256851"/>
            <a:ext cx="1692998" cy="84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Trường gạch nợ trên phần mềm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9854" y="3857108"/>
            <a:ext cx="1692998" cy="84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Hê thống gạch nợ tự động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9388443" y="2256850"/>
            <a:ext cx="2046083" cy="244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Nhà trường xem, kiểm tra, đối chiếu trên hệ thống với chức năng “Quản lý giao dịch”</a:t>
            </a:r>
          </a:p>
        </p:txBody>
      </p:sp>
      <p:cxnSp>
        <p:nvCxnSpPr>
          <p:cNvPr id="12" name="Elbow Connector 11"/>
          <p:cNvCxnSpPr>
            <a:stCxn id="4" idx="3"/>
            <a:endCxn id="5" idx="2"/>
          </p:cNvCxnSpPr>
          <p:nvPr/>
        </p:nvCxnSpPr>
        <p:spPr>
          <a:xfrm flipV="1">
            <a:off x="3295461" y="2679826"/>
            <a:ext cx="1004935" cy="754861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3"/>
            <a:endCxn id="6" idx="2"/>
          </p:cNvCxnSpPr>
          <p:nvPr/>
        </p:nvCxnSpPr>
        <p:spPr>
          <a:xfrm>
            <a:off x="3295461" y="3434687"/>
            <a:ext cx="1004935" cy="845396"/>
          </a:xfrm>
          <a:prstGeom prst="bentConnector3">
            <a:avLst>
              <a:gd name="adj1" fmla="val 50001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7" idx="1"/>
          </p:cNvCxnSpPr>
          <p:nvPr/>
        </p:nvCxnSpPr>
        <p:spPr>
          <a:xfrm flipV="1">
            <a:off x="5531667" y="2679825"/>
            <a:ext cx="878187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  <a:endCxn id="8" idx="1"/>
          </p:cNvCxnSpPr>
          <p:nvPr/>
        </p:nvCxnSpPr>
        <p:spPr>
          <a:xfrm flipV="1">
            <a:off x="5531667" y="4280082"/>
            <a:ext cx="878187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9" idx="1"/>
          </p:cNvCxnSpPr>
          <p:nvPr/>
        </p:nvCxnSpPr>
        <p:spPr>
          <a:xfrm>
            <a:off x="8102852" y="2679825"/>
            <a:ext cx="1285591" cy="8001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9" idx="1"/>
          </p:cNvCxnSpPr>
          <p:nvPr/>
        </p:nvCxnSpPr>
        <p:spPr>
          <a:xfrm flipV="1">
            <a:off x="8102852" y="3479953"/>
            <a:ext cx="1285591" cy="8001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>
            <a:hlinkClick r:id="rId4" action="ppaction://hlinksldjump"/>
          </p:cNvPr>
          <p:cNvSpPr/>
          <p:nvPr/>
        </p:nvSpPr>
        <p:spPr>
          <a:xfrm rot="10800000">
            <a:off x="9820623" y="4833119"/>
            <a:ext cx="1641514" cy="63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820623" y="5466346"/>
            <a:ext cx="2069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Trở về trang đầu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5EAA27-23CD-4C44-A756-901D390EADE5}"/>
              </a:ext>
            </a:extLst>
          </p:cNvPr>
          <p:cNvCxnSpPr/>
          <p:nvPr/>
        </p:nvCxnSpPr>
        <p:spPr>
          <a:xfrm>
            <a:off x="3043097" y="4703055"/>
            <a:ext cx="13573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7088C2C-38E6-884A-860F-B61671346FE2}"/>
              </a:ext>
            </a:extLst>
          </p:cNvPr>
          <p:cNvSpPr/>
          <p:nvPr/>
        </p:nvSpPr>
        <p:spPr>
          <a:xfrm>
            <a:off x="757474" y="4013848"/>
            <a:ext cx="2357438" cy="1763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EC6D4-8AAC-954A-9C35-CF906F71FC7F}"/>
              </a:ext>
            </a:extLst>
          </p:cNvPr>
          <p:cNvSpPr txBox="1"/>
          <p:nvPr/>
        </p:nvSpPr>
        <p:spPr>
          <a:xfrm>
            <a:off x="879319" y="4543016"/>
            <a:ext cx="213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>
                <a:solidFill>
                  <a:schemeClr val="bg1"/>
                </a:solidFill>
              </a:rPr>
              <a:t>Truyền thông hướng dẫn thao tác thanh toán online </a:t>
            </a:r>
          </a:p>
        </p:txBody>
      </p:sp>
    </p:spTree>
    <p:extLst>
      <p:ext uri="{BB962C8B-B14F-4D97-AF65-F5344CB8AC3E}">
        <p14:creationId xmlns:p14="http://schemas.microsoft.com/office/powerpoint/2010/main" val="108983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388719"/>
            <a:ext cx="9603275" cy="1049235"/>
          </a:xfrm>
        </p:spPr>
        <p:txBody>
          <a:bodyPr/>
          <a:lstStyle/>
          <a:p>
            <a:r>
              <a:rPr lang="en-US"/>
              <a:t>TRA SOÁT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2" y="1969433"/>
            <a:ext cx="9603275" cy="395680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pPr lvl="1"/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pPr lvl="2"/>
            <a:r>
              <a:rPr lang="en-US" dirty="0" err="1"/>
              <a:t>Kênh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hộ</a:t>
            </a:r>
            <a:endParaRPr lang="en-US" dirty="0"/>
          </a:p>
          <a:p>
            <a:pPr lvl="2"/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tiền</a:t>
            </a:r>
            <a:endParaRPr lang="en-US" dirty="0"/>
          </a:p>
          <a:p>
            <a:pPr lvl="2"/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  <a:p>
            <a:pPr lvl="1"/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Ý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,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do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nợ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sâo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hạch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,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69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6D07-2E17-4CA9-A8E7-6BAC1994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8BA1-D9C7-427A-BE61-8937052B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B067E-12A7-4488-955C-14BC69043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0" y="7230"/>
            <a:ext cx="12192000" cy="68507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5AE784-6FDD-4C91-ADA0-009782BF9379}"/>
              </a:ext>
            </a:extLst>
          </p:cNvPr>
          <p:cNvSpPr/>
          <p:nvPr/>
        </p:nvSpPr>
        <p:spPr>
          <a:xfrm>
            <a:off x="0" y="2915478"/>
            <a:ext cx="1683026" cy="2385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5956A26-7703-4779-9149-30A7B6A32964}"/>
              </a:ext>
            </a:extLst>
          </p:cNvPr>
          <p:cNvSpPr/>
          <p:nvPr/>
        </p:nvSpPr>
        <p:spPr>
          <a:xfrm rot="19835193">
            <a:off x="1311965" y="3313488"/>
            <a:ext cx="185530" cy="274984"/>
          </a:xfrm>
          <a:prstGeom prst="up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EE277-64FC-40A4-A46C-7A6332913F39}"/>
              </a:ext>
            </a:extLst>
          </p:cNvPr>
          <p:cNvSpPr txBox="1"/>
          <p:nvPr/>
        </p:nvSpPr>
        <p:spPr>
          <a:xfrm>
            <a:off x="7063409" y="2573082"/>
            <a:ext cx="439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” –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“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309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BB29-9CA8-4B7E-8BA5-70CC58F9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85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3EB3-6BE4-4355-972D-1FE3FF1A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35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46D60-1F65-48EC-8835-FDCE5F801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0" y="183399"/>
            <a:ext cx="12192000" cy="649120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82633062-614F-40CD-AB78-F34B263C5FEB}"/>
              </a:ext>
            </a:extLst>
          </p:cNvPr>
          <p:cNvSpPr/>
          <p:nvPr/>
        </p:nvSpPr>
        <p:spPr>
          <a:xfrm rot="19835193">
            <a:off x="5709132" y="2489638"/>
            <a:ext cx="185530" cy="274984"/>
          </a:xfrm>
          <a:prstGeom prst="up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6040CB-1F46-4871-8EEB-511C293A5FEA}"/>
              </a:ext>
            </a:extLst>
          </p:cNvPr>
          <p:cNvSpPr/>
          <p:nvPr/>
        </p:nvSpPr>
        <p:spPr>
          <a:xfrm>
            <a:off x="1855304" y="1872413"/>
            <a:ext cx="1086679" cy="3634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76FC7-893C-4D45-9531-2680FE7C1C84}"/>
              </a:ext>
            </a:extLst>
          </p:cNvPr>
          <p:cNvSpPr txBox="1"/>
          <p:nvPr/>
        </p:nvSpPr>
        <p:spPr>
          <a:xfrm>
            <a:off x="2040835" y="4823791"/>
            <a:ext cx="985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58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A0B9-CAAA-41BD-BCDE-51984735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85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2C2B0-1AEE-42C4-8498-BEE4C4A0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35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0F4A9-C59D-4141-8214-CC161127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0" y="183399"/>
            <a:ext cx="12192000" cy="6491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0A0DC7-9AB4-453C-9131-BAD20643C8B1}"/>
              </a:ext>
            </a:extLst>
          </p:cNvPr>
          <p:cNvSpPr/>
          <p:nvPr/>
        </p:nvSpPr>
        <p:spPr>
          <a:xfrm>
            <a:off x="1789043" y="2182803"/>
            <a:ext cx="781879" cy="4108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C4463-82D0-4191-9166-8D6C36D38C08}"/>
              </a:ext>
            </a:extLst>
          </p:cNvPr>
          <p:cNvSpPr txBox="1"/>
          <p:nvPr/>
        </p:nvSpPr>
        <p:spPr>
          <a:xfrm>
            <a:off x="1926312" y="5579711"/>
            <a:ext cx="1026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GV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C35F8-BBA7-4F0D-A0F1-4EB0065AF959}"/>
              </a:ext>
            </a:extLst>
          </p:cNvPr>
          <p:cNvCxnSpPr>
            <a:cxnSpLocks/>
          </p:cNvCxnSpPr>
          <p:nvPr/>
        </p:nvCxnSpPr>
        <p:spPr>
          <a:xfrm>
            <a:off x="2696595" y="2593621"/>
            <a:ext cx="586854" cy="545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8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45865"/>
            <a:ext cx="5818354" cy="3776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9644" y="2027347"/>
            <a:ext cx="34952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Thêm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mới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những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dấu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*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bắt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buộc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phải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Hoàn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tất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06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DE2-7B8B-4EAF-A953-83540AE8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5DEB-DCF7-4451-B85B-3F5BB8FA9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BCBA6-0561-4FC9-B5BD-89B4A721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778DA9-D344-447C-B6A9-25B5C65E4F33}"/>
              </a:ext>
            </a:extLst>
          </p:cNvPr>
          <p:cNvSpPr/>
          <p:nvPr/>
        </p:nvSpPr>
        <p:spPr>
          <a:xfrm>
            <a:off x="6960357" y="1690689"/>
            <a:ext cx="1173708" cy="3634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BF7D9C-7785-4A39-ACC6-32157C500BC3}"/>
              </a:ext>
            </a:extLst>
          </p:cNvPr>
          <p:cNvCxnSpPr>
            <a:cxnSpLocks/>
          </p:cNvCxnSpPr>
          <p:nvPr/>
        </p:nvCxnSpPr>
        <p:spPr>
          <a:xfrm>
            <a:off x="8171027" y="1872415"/>
            <a:ext cx="440710" cy="352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D23FF4-B4AB-4081-80B5-8FF3821AD5AE}"/>
              </a:ext>
            </a:extLst>
          </p:cNvPr>
          <p:cNvSpPr txBox="1"/>
          <p:nvPr/>
        </p:nvSpPr>
        <p:spPr>
          <a:xfrm>
            <a:off x="8611737" y="1307997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1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4B85-068C-49CA-BA2E-DC607C23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99CA-D249-49E3-8EE7-EE7791CD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C9845-48E6-4022-B8B2-FBC96441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6A9B36-C403-40AC-A705-FAD6C901DAEB}"/>
              </a:ext>
            </a:extLst>
          </p:cNvPr>
          <p:cNvSpPr/>
          <p:nvPr/>
        </p:nvSpPr>
        <p:spPr>
          <a:xfrm>
            <a:off x="6970643" y="2332383"/>
            <a:ext cx="1510748" cy="3578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23D6E-980A-409A-BC96-626BF22C8B90}"/>
              </a:ext>
            </a:extLst>
          </p:cNvPr>
          <p:cNvSpPr txBox="1"/>
          <p:nvPr/>
        </p:nvSpPr>
        <p:spPr>
          <a:xfrm>
            <a:off x="3313044" y="4055165"/>
            <a:ext cx="86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1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9C3D-222D-4ACC-93BD-3BD11CBC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DC2B-7FE8-4D62-8FDC-4B9D56E9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3088C-E7D7-4559-929D-BD525CEB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6" y="0"/>
            <a:ext cx="10981268" cy="6221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67D66-2B36-47E1-98A9-E453475402BE}"/>
              </a:ext>
            </a:extLst>
          </p:cNvPr>
          <p:cNvSpPr txBox="1"/>
          <p:nvPr/>
        </p:nvSpPr>
        <p:spPr>
          <a:xfrm>
            <a:off x="395926" y="6226503"/>
            <a:ext cx="13468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52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A63A-EB8B-43CE-94B4-3A97409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211A-24E6-4DC5-A607-1EA6F574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2FB80-EBED-4D13-905C-3D19E681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2" y="37806"/>
            <a:ext cx="10935648" cy="6782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DC046E-3F30-4A2C-9B4F-5B314CCE72C6}"/>
              </a:ext>
            </a:extLst>
          </p:cNvPr>
          <p:cNvSpPr txBox="1"/>
          <p:nvPr/>
        </p:nvSpPr>
        <p:spPr>
          <a:xfrm>
            <a:off x="4233865" y="5713748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A6C6EA-EED0-4F26-9D41-38F2D4E2008D}"/>
              </a:ext>
            </a:extLst>
          </p:cNvPr>
          <p:cNvCxnSpPr/>
          <p:nvPr/>
        </p:nvCxnSpPr>
        <p:spPr>
          <a:xfrm>
            <a:off x="1781666" y="5571241"/>
            <a:ext cx="537328" cy="490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80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A6F82D-63DA-4542-800F-2E0BC43B8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01" y="754721"/>
            <a:ext cx="11517480" cy="3638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C046E-3F30-4A2C-9B4F-5B314CCE72C6}"/>
              </a:ext>
            </a:extLst>
          </p:cNvPr>
          <p:cNvSpPr txBox="1"/>
          <p:nvPr/>
        </p:nvSpPr>
        <p:spPr>
          <a:xfrm>
            <a:off x="3971314" y="4573011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Mẫu Báo cáo tra soát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8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0440" y="142687"/>
            <a:ext cx="9604375" cy="104933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ĐỐI TÁC THU HỘ VÀ BIỂU PHÍ DỊCH VỤ:</a:t>
            </a:r>
            <a:b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1C852F-DE8B-C540-B268-50A5817EE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48966"/>
              </p:ext>
            </p:extLst>
          </p:nvPr>
        </p:nvGraphicFramePr>
        <p:xfrm>
          <a:off x="676215" y="816616"/>
          <a:ext cx="11172826" cy="51658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43063">
                  <a:extLst>
                    <a:ext uri="{9D8B030D-6E8A-4147-A177-3AD203B41FA5}">
                      <a16:colId xmlns:a16="http://schemas.microsoft.com/office/drawing/2014/main" val="3475028677"/>
                    </a:ext>
                  </a:extLst>
                </a:gridCol>
                <a:gridCol w="3864769">
                  <a:extLst>
                    <a:ext uri="{9D8B030D-6E8A-4147-A177-3AD203B41FA5}">
                      <a16:colId xmlns:a16="http://schemas.microsoft.com/office/drawing/2014/main" val="3792307787"/>
                    </a:ext>
                  </a:extLst>
                </a:gridCol>
                <a:gridCol w="2832497">
                  <a:extLst>
                    <a:ext uri="{9D8B030D-6E8A-4147-A177-3AD203B41FA5}">
                      <a16:colId xmlns:a16="http://schemas.microsoft.com/office/drawing/2014/main" val="3891588562"/>
                    </a:ext>
                  </a:extLst>
                </a:gridCol>
                <a:gridCol w="2832497">
                  <a:extLst>
                    <a:ext uri="{9D8B030D-6E8A-4147-A177-3AD203B41FA5}">
                      <a16:colId xmlns:a16="http://schemas.microsoft.com/office/drawing/2014/main" val="890240813"/>
                    </a:ext>
                  </a:extLst>
                </a:gridCol>
              </a:tblGrid>
              <a:tr h="451116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NHÀ CUNG CẤP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PHÍ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84357"/>
                  </a:ext>
                </a:extLst>
              </a:tr>
              <a:tr h="714344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Miễn phí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50893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Miễn phí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21432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Miễn phí theo từng thời kỳ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26945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74156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1172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91028"/>
                  </a:ext>
                </a:extLst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52622"/>
                  </a:ext>
                </a:extLst>
              </a:tr>
            </a:tbl>
          </a:graphicData>
        </a:graphic>
      </p:graphicFrame>
      <p:pic>
        <p:nvPicPr>
          <p:cNvPr id="36" name="Picture 35" descr="Platfin">
            <a:extLst>
              <a:ext uri="{FF2B5EF4-FFF2-40B4-BE49-F238E27FC236}">
                <a16:creationId xmlns:a16="http://schemas.microsoft.com/office/drawing/2014/main" id="{AD056D7D-B641-3342-8545-C8BF68C85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03" y="1320642"/>
            <a:ext cx="1089343" cy="56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0E7D44-924F-8E41-928E-6D0AACEDB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66" y="1756929"/>
            <a:ext cx="1089343" cy="10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LOGO VIETINBANK – NGÂN HÀNG THƯƠNG MẠI CỔ PHẦN CÔNG THƯƠNG VIỆT NAM : Thiết  kế logo">
            <a:extLst>
              <a:ext uri="{FF2B5EF4-FFF2-40B4-BE49-F238E27FC236}">
                <a16:creationId xmlns:a16="http://schemas.microsoft.com/office/drawing/2014/main" id="{504A21D8-4DB3-8441-8555-8B1A0612E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03" y="2663506"/>
            <a:ext cx="1320795" cy="48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Sacombank - Vành Đai Trong ở Quận Bình Tân, TP. HCM | Foody.vn">
            <a:extLst>
              <a:ext uri="{FF2B5EF4-FFF2-40B4-BE49-F238E27FC236}">
                <a16:creationId xmlns:a16="http://schemas.microsoft.com/office/drawing/2014/main" id="{671338A3-568B-7A4D-843F-CC1C2A6C9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38" y="3375249"/>
            <a:ext cx="1205070" cy="57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bidv – VIỆT GROUP">
            <a:extLst>
              <a:ext uri="{FF2B5EF4-FFF2-40B4-BE49-F238E27FC236}">
                <a16:creationId xmlns:a16="http://schemas.microsoft.com/office/drawing/2014/main" id="{75057E39-D4E7-3949-AC0D-42FF8E258F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99" y="4078449"/>
            <a:ext cx="1062196" cy="40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Thông tin ngân hàng Saigonbank: Ngân Hàng TMCP Công Thương | Money24h">
            <a:extLst>
              <a:ext uri="{FF2B5EF4-FFF2-40B4-BE49-F238E27FC236}">
                <a16:creationId xmlns:a16="http://schemas.microsoft.com/office/drawing/2014/main" id="{887BF0B9-73E6-BE41-84AB-8E886077AE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99" y="4718957"/>
            <a:ext cx="1062196" cy="49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Tải Logo Ngân Hàng TPBank - Free.Vector6.com">
            <a:extLst>
              <a:ext uri="{FF2B5EF4-FFF2-40B4-BE49-F238E27FC236}">
                <a16:creationId xmlns:a16="http://schemas.microsoft.com/office/drawing/2014/main" id="{DF9B6B54-9299-9C4B-8095-D5B557610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52" y="5361872"/>
            <a:ext cx="1089343" cy="54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943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8A454C-6D8D-BE49-AF32-60648958C2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2579253"/>
              </p:ext>
            </p:extLst>
          </p:nvPr>
        </p:nvGraphicFramePr>
        <p:xfrm>
          <a:off x="185195" y="0"/>
          <a:ext cx="11620982" cy="61577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8934">
                  <a:extLst>
                    <a:ext uri="{9D8B030D-6E8A-4147-A177-3AD203B41FA5}">
                      <a16:colId xmlns:a16="http://schemas.microsoft.com/office/drawing/2014/main" val="3354730043"/>
                    </a:ext>
                  </a:extLst>
                </a:gridCol>
                <a:gridCol w="3524016">
                  <a:extLst>
                    <a:ext uri="{9D8B030D-6E8A-4147-A177-3AD203B41FA5}">
                      <a16:colId xmlns:a16="http://schemas.microsoft.com/office/drawing/2014/main" val="979580003"/>
                    </a:ext>
                  </a:extLst>
                </a:gridCol>
                <a:gridCol w="3524016">
                  <a:extLst>
                    <a:ext uri="{9D8B030D-6E8A-4147-A177-3AD203B41FA5}">
                      <a16:colId xmlns:a16="http://schemas.microsoft.com/office/drawing/2014/main" val="3784626113"/>
                    </a:ext>
                  </a:extLst>
                </a:gridCol>
                <a:gridCol w="3524016">
                  <a:extLst>
                    <a:ext uri="{9D8B030D-6E8A-4147-A177-3AD203B41FA5}">
                      <a16:colId xmlns:a16="http://schemas.microsoft.com/office/drawing/2014/main" val="4012373621"/>
                    </a:ext>
                  </a:extLst>
                </a:gridCol>
              </a:tblGrid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NHÀ CUNG CẤP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PHÍ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600022"/>
                  </a:ext>
                </a:extLst>
              </a:tr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957895"/>
                  </a:ext>
                </a:extLst>
              </a:tr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Miễn phí theo từng thời kỳ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090246"/>
                  </a:ext>
                </a:extLst>
              </a:tr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Miễn phí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708035"/>
                  </a:ext>
                </a:extLst>
              </a:tr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Quầy: 6.500 đồng</a:t>
                      </a:r>
                    </a:p>
                    <a:p>
                      <a:r>
                        <a:rPr lang="en-VN" dirty="0"/>
                        <a:t>App: Miễn phí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275675"/>
                  </a:ext>
                </a:extLst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10.000 đồng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40911"/>
                  </a:ext>
                </a:extLst>
              </a:tr>
              <a:tr h="794742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1% trên tổng giao dịch (tối thiểu 11.000 đồng)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341603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dirty="0"/>
                        <a:t>1% trên tổng giao dịch (tối thiểu 11.000 đồng)</a:t>
                      </a:r>
                    </a:p>
                    <a:p>
                      <a:endParaRPr lang="en-VN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47304"/>
                  </a:ext>
                </a:extLst>
              </a:tr>
            </a:tbl>
          </a:graphicData>
        </a:graphic>
      </p:graphicFrame>
      <p:pic>
        <p:nvPicPr>
          <p:cNvPr id="5" name="Picture 4" descr="Ý nghĩa biểu tượng VPBank | VPBank">
            <a:extLst>
              <a:ext uri="{FF2B5EF4-FFF2-40B4-BE49-F238E27FC236}">
                <a16:creationId xmlns:a16="http://schemas.microsoft.com/office/drawing/2014/main" id="{94EA01D9-1883-404A-B75E-CC08E491C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1" y="896577"/>
            <a:ext cx="12001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ông tin công ty &amp;amp; tin tuyển dụng từ Ngân Hàng TMCP Á Châu ( ACB )">
            <a:extLst>
              <a:ext uri="{FF2B5EF4-FFF2-40B4-BE49-F238E27FC236}">
                <a16:creationId xmlns:a16="http://schemas.microsoft.com/office/drawing/2014/main" id="{B5ED9135-F159-4242-8DEC-5D171BAF7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7" y="1705007"/>
            <a:ext cx="683260" cy="58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alo PC - Tải Zalo PC để làm việc nhóm hiệu quả và gửi file nhanh">
            <a:extLst>
              <a:ext uri="{FF2B5EF4-FFF2-40B4-BE49-F238E27FC236}">
                <a16:creationId xmlns:a16="http://schemas.microsoft.com/office/drawing/2014/main" id="{F2C6DC15-07C6-864D-9DFF-81F0E8E57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7" y="2460723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D29DA-ECED-8C45-ABB9-67B19267F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7" y="3229981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í Smartpay là gì? Hướng dẫn sử dụng smartpay A đến Z">
            <a:extLst>
              <a:ext uri="{FF2B5EF4-FFF2-40B4-BE49-F238E27FC236}">
                <a16:creationId xmlns:a16="http://schemas.microsoft.com/office/drawing/2014/main" id="{3D54997C-3071-F740-AC97-B078D6D5BF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9" y="4033745"/>
            <a:ext cx="962833" cy="5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y Định Sử Dụng Thương Hiệu | MoMo Developers">
            <a:extLst>
              <a:ext uri="{FF2B5EF4-FFF2-40B4-BE49-F238E27FC236}">
                <a16:creationId xmlns:a16="http://schemas.microsoft.com/office/drawing/2014/main" id="{CAEC0C0B-5BDD-8D4A-B06B-9A0C6C446B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7" y="4696896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3EF482-8A2E-8246-88AB-B5CED797AD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5" y="5503049"/>
            <a:ext cx="683260" cy="51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966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4C1BDF-CAB9-1A4D-B0E9-68DDDABBE21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39946859"/>
              </p:ext>
            </p:extLst>
          </p:nvPr>
        </p:nvGraphicFramePr>
        <p:xfrm>
          <a:off x="1145894" y="632098"/>
          <a:ext cx="10307639" cy="53896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6910">
                  <a:extLst>
                    <a:ext uri="{9D8B030D-6E8A-4147-A177-3AD203B41FA5}">
                      <a16:colId xmlns:a16="http://schemas.microsoft.com/office/drawing/2014/main" val="2310129578"/>
                    </a:ext>
                  </a:extLst>
                </a:gridCol>
                <a:gridCol w="2359045">
                  <a:extLst>
                    <a:ext uri="{9D8B030D-6E8A-4147-A177-3AD203B41FA5}">
                      <a16:colId xmlns:a16="http://schemas.microsoft.com/office/drawing/2014/main" val="1456573977"/>
                    </a:ext>
                  </a:extLst>
                </a:gridCol>
                <a:gridCol w="2794774">
                  <a:extLst>
                    <a:ext uri="{9D8B030D-6E8A-4147-A177-3AD203B41FA5}">
                      <a16:colId xmlns:a16="http://schemas.microsoft.com/office/drawing/2014/main" val="1296043396"/>
                    </a:ext>
                  </a:extLst>
                </a:gridCol>
                <a:gridCol w="2576910">
                  <a:extLst>
                    <a:ext uri="{9D8B030D-6E8A-4147-A177-3AD203B41FA5}">
                      <a16:colId xmlns:a16="http://schemas.microsoft.com/office/drawing/2014/main" val="1632655021"/>
                    </a:ext>
                  </a:extLst>
                </a:gridCol>
              </a:tblGrid>
              <a:tr h="49448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KÊNH QUẦY</a:t>
                      </a: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PHÍ</a:t>
                      </a:r>
                    </a:p>
                  </a:txBody>
                  <a:tcPr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65315"/>
                  </a:ext>
                </a:extLst>
              </a:tr>
              <a:tr h="676165">
                <a:tc rowSpan="1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0350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29814"/>
                  </a:ext>
                </a:extLst>
              </a:tr>
              <a:tr h="591552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518607"/>
                  </a:ext>
                </a:extLst>
              </a:tr>
              <a:tr h="189545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  <a:endParaRPr kumimoji="0" lang="en-V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46887"/>
                  </a:ext>
                </a:extLst>
              </a:tr>
              <a:tr h="486620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6669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24866"/>
                  </a:ext>
                </a:extLst>
              </a:tr>
              <a:tr h="494483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302279"/>
                  </a:ext>
                </a:extLst>
              </a:tr>
              <a:tr h="286080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734548"/>
                  </a:ext>
                </a:extLst>
              </a:tr>
              <a:tr h="32066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91877"/>
                  </a:ext>
                </a:extLst>
              </a:tr>
              <a:tr h="231154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154504"/>
                  </a:ext>
                </a:extLst>
              </a:tr>
              <a:tr h="12434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29016"/>
                  </a:ext>
                </a:extLst>
              </a:tr>
              <a:tr h="36336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41717"/>
                  </a:ext>
                </a:extLst>
              </a:tr>
              <a:tr h="312801">
                <a:tc rowSpan="3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8230848"/>
                  </a:ext>
                </a:extLst>
              </a:tr>
              <a:tr h="18168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V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6.500 đồng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80686"/>
                  </a:ext>
                </a:extLst>
              </a:tr>
              <a:tr h="494483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7730331"/>
                  </a:ext>
                </a:extLst>
              </a:tr>
            </a:tbl>
          </a:graphicData>
        </a:graphic>
      </p:graphicFrame>
      <p:pic>
        <p:nvPicPr>
          <p:cNvPr id="5" name="Picture 4" descr="Liên Kết &amp;amp; Cộng Tác">
            <a:extLst>
              <a:ext uri="{FF2B5EF4-FFF2-40B4-BE49-F238E27FC236}">
                <a16:creationId xmlns:a16="http://schemas.microsoft.com/office/drawing/2014/main" id="{51BC993B-C8D2-ED41-A3AA-616258D5F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35" y="2412965"/>
            <a:ext cx="913964" cy="9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Vinmart + - Trần Bình ở Quận Cầu Giấy, Hà Nội | Foody.vn">
            <a:extLst>
              <a:ext uri="{FF2B5EF4-FFF2-40B4-BE49-F238E27FC236}">
                <a16:creationId xmlns:a16="http://schemas.microsoft.com/office/drawing/2014/main" id="{943AA6B7-B621-6147-AA47-8AA3ACE1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79" y="1305005"/>
            <a:ext cx="780983" cy="4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ircle K | Circle K Norge">
            <a:extLst>
              <a:ext uri="{FF2B5EF4-FFF2-40B4-BE49-F238E27FC236}">
                <a16:creationId xmlns:a16="http://schemas.microsoft.com/office/drawing/2014/main" id="{5AAE89D5-DAB6-0C49-9E51-7F1303EC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74" y="1991112"/>
            <a:ext cx="1010610" cy="5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amima – Chuỗi cửa hàng tiện lợi tại Việt Nam">
            <a:extLst>
              <a:ext uri="{FF2B5EF4-FFF2-40B4-BE49-F238E27FC236}">
                <a16:creationId xmlns:a16="http://schemas.microsoft.com/office/drawing/2014/main" id="{6FB8B591-1176-D749-88EB-1A0A9ACE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44" y="2759664"/>
            <a:ext cx="1010610" cy="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rang chủ - Cửa Hàng Tiện Lợi B&amp;#39;s mart">
            <a:extLst>
              <a:ext uri="{FF2B5EF4-FFF2-40B4-BE49-F238E27FC236}">
                <a16:creationId xmlns:a16="http://schemas.microsoft.com/office/drawing/2014/main" id="{EB3CAEFA-D285-E54E-AC2A-DA7E4189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44" y="3245916"/>
            <a:ext cx="1224209" cy="3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76316-58E1-0940-BDE4-87B2737AB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282" y="3821397"/>
            <a:ext cx="450575" cy="458846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21F493B5-7328-9E46-81E3-720BEAD0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11" y="4688610"/>
            <a:ext cx="725135" cy="2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Viettel bất ngờ thay đổi bộ nhận diện thương hiệu mới – Hội Những Người  Thích Quảng Cáo | Adsangtao.com">
            <a:extLst>
              <a:ext uri="{FF2B5EF4-FFF2-40B4-BE49-F238E27FC236}">
                <a16:creationId xmlns:a16="http://schemas.microsoft.com/office/drawing/2014/main" id="{F99686BA-82AD-A74A-BD2F-624ADA69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44" y="5177773"/>
            <a:ext cx="975840" cy="6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Viettel bất ngờ thay đổi bộ nhận diện thương hiệu mới – Hội Những Người  Thích Quảng Cáo | Adsangtao.com">
            <a:extLst>
              <a:ext uri="{FF2B5EF4-FFF2-40B4-BE49-F238E27FC236}">
                <a16:creationId xmlns:a16="http://schemas.microsoft.com/office/drawing/2014/main" id="{CE01E3D5-90CD-3B43-B465-82F1BD74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29" y="5179789"/>
            <a:ext cx="975840" cy="6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0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F58-766A-074F-B462-BAE723D6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61" y="342420"/>
            <a:ext cx="9603275" cy="1049235"/>
          </a:xfrm>
        </p:spPr>
        <p:txBody>
          <a:bodyPr>
            <a:normAutofit/>
          </a:bodyPr>
          <a:lstStyle/>
          <a:p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PHUƠNG THỨC LIÊN HỆ </a:t>
            </a:r>
            <a:b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ĐỀ ÁN SSC: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6E17-8D5B-1146-B76B-2439C4A2E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VN" sz="2400" dirty="0"/>
              <a:t>Qua Zalo Ban đề án SSC Ngôi Nhà Xanh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2C5B3-DC7B-3A4D-A8CF-F2B10FB8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14" y="2592730"/>
            <a:ext cx="3189869" cy="3297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54DAA-6251-9D47-ACA4-D3AB70B2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56" y="226674"/>
            <a:ext cx="3161510" cy="58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4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ED5FD4-6142-6C46-BC2E-6157D84E6CDC}"/>
              </a:ext>
            </a:extLst>
          </p:cNvPr>
          <p:cNvSpPr txBox="1"/>
          <p:nvPr/>
        </p:nvSpPr>
        <p:spPr>
          <a:xfrm>
            <a:off x="1122744" y="1006999"/>
            <a:ext cx="68811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Hotline: 028 7107 9888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Email: 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bandeanssc@thessc.vn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88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2074315"/>
            <a:ext cx="6162385" cy="3565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7339" y="2074315"/>
            <a:ext cx="3377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Tích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lớp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3 .. Trang tiếp theo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41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4B831-1AD3-473F-9DAF-0AF5D926A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257" y="1865368"/>
            <a:ext cx="5080000" cy="4036800"/>
          </a:xfrm>
        </p:spPr>
        <p:txBody>
          <a:bodyPr/>
          <a:lstStyle/>
          <a:p>
            <a:pPr marL="152396" indent="0">
              <a:buNone/>
            </a:pP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QUA KÊNH ZALO CHAT: </a:t>
            </a:r>
          </a:p>
          <a:p>
            <a:pPr>
              <a:buFontTx/>
              <a:buChar char="-"/>
            </a:pP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https://zalo.me/605144994493356649</a:t>
            </a:r>
            <a:endParaRPr lang="en-US" sz="21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chat: “Thanh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SSC” </a:t>
            </a:r>
          </a:p>
          <a:p>
            <a:pPr>
              <a:buFontTx/>
              <a:buChar char="-"/>
            </a:pPr>
            <a:r>
              <a:rPr lang="vi-VN" sz="2133" b="1" dirty="0">
                <a:solidFill>
                  <a:srgbClr val="002060"/>
                </a:solidFill>
                <a:latin typeface="+mj-lt"/>
              </a:rPr>
              <a:t>Kênh </a:t>
            </a:r>
            <a:r>
              <a:rPr lang="en-US" sz="2133" b="1" dirty="0" err="1">
                <a:solidFill>
                  <a:srgbClr val="002060"/>
                </a:solidFill>
                <a:latin typeface="+mj-lt"/>
              </a:rPr>
              <a:t>Zalo</a:t>
            </a:r>
            <a:r>
              <a:rPr lang="vi-VN" sz="2133" b="1" dirty="0">
                <a:solidFill>
                  <a:srgbClr val="002060"/>
                </a:solidFill>
                <a:latin typeface="+mj-lt"/>
              </a:rPr>
              <a:t> sẽ có nhân viên hỗ trợ trực từ 8h - 23h mỗi ngày</a:t>
            </a:r>
            <a:endParaRPr lang="en-US" sz="2133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FF6B0-63A3-45EE-9EB5-FDA0CDC366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50</a:t>
            </a:fld>
            <a:endParaRPr lang="en"/>
          </a:p>
        </p:txBody>
      </p:sp>
      <p:sp>
        <p:nvSpPr>
          <p:cNvPr id="6" name="Google Shape;71;p14">
            <a:extLst>
              <a:ext uri="{FF2B5EF4-FFF2-40B4-BE49-F238E27FC236}">
                <a16:creationId xmlns:a16="http://schemas.microsoft.com/office/drawing/2014/main" id="{51871CD9-43C0-4ABD-AB97-E2955E4E38E8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9743449" cy="9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/>
            <a: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THỨC KẾT NỐI GIỮA PHỤ HUYNH VÀ SSC</a:t>
            </a:r>
            <a:b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67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Thanh Toán Học Phí SSC">
            <a:extLst>
              <a:ext uri="{FF2B5EF4-FFF2-40B4-BE49-F238E27FC236}">
                <a16:creationId xmlns:a16="http://schemas.microsoft.com/office/drawing/2014/main" id="{ACC471BC-D017-435E-B36F-63B5DBCF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54" y="482600"/>
            <a:ext cx="1134743" cy="648424"/>
          </a:xfrm>
          <a:prstGeom prst="rect">
            <a:avLst/>
          </a:prstGeom>
          <a:noFill/>
          <a:ln w="15875">
            <a:solidFill>
              <a:schemeClr val="tx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10">
            <a:extLst>
              <a:ext uri="{FF2B5EF4-FFF2-40B4-BE49-F238E27FC236}">
                <a16:creationId xmlns:a16="http://schemas.microsoft.com/office/drawing/2014/main" id="{62416B00-4BC6-41DB-AF1E-3271872A2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9997"/>
            <a:ext cx="2438397" cy="4782203"/>
          </a:xfrm>
          <a:prstGeom prst="rect">
            <a:avLst/>
          </a:prstGeom>
        </p:spPr>
      </p:pic>
      <p:pic>
        <p:nvPicPr>
          <p:cNvPr id="9" name="Hình ảnh 12">
            <a:extLst>
              <a:ext uri="{FF2B5EF4-FFF2-40B4-BE49-F238E27FC236}">
                <a16:creationId xmlns:a16="http://schemas.microsoft.com/office/drawing/2014/main" id="{BF95A38C-F4A4-41C2-A612-7680E4B5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1" y="1333320"/>
            <a:ext cx="2467297" cy="48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7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A3591-F696-4069-9524-01CF838D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33" y="5562600"/>
            <a:ext cx="6289067" cy="1623696"/>
          </a:xfrm>
        </p:spPr>
        <p:txBody>
          <a:bodyPr/>
          <a:lstStyle/>
          <a:p>
            <a:pPr marL="152396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thessc.vn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D671-F4C1-4D39-B284-95AF35623B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51</a:t>
            </a:fld>
            <a:endParaRPr lang="en"/>
          </a:p>
        </p:txBody>
      </p:sp>
      <p:sp>
        <p:nvSpPr>
          <p:cNvPr id="6" name="Google Shape;71;p14">
            <a:extLst>
              <a:ext uri="{FF2B5EF4-FFF2-40B4-BE49-F238E27FC236}">
                <a16:creationId xmlns:a16="http://schemas.microsoft.com/office/drawing/2014/main" id="{062CF194-8554-4B73-9C58-CA5B93C8D221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9743449" cy="9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/>
            <a: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THỨC KẾT NỐI GIỮA PHỤ HUYNH VÀ SSC</a:t>
            </a:r>
            <a:b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67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9D569-1F57-4E4C-85D6-E44A2E18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498600"/>
            <a:ext cx="6333379" cy="40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4162CF-E8D5-4355-9740-4D4083FB9B45}"/>
              </a:ext>
            </a:extLst>
          </p:cNvPr>
          <p:cNvSpPr txBox="1"/>
          <p:nvPr/>
        </p:nvSpPr>
        <p:spPr>
          <a:xfrm>
            <a:off x="7721601" y="2616200"/>
            <a:ext cx="3524849" cy="2241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thessc.vn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“SSC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67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Thanh Toán Học Phí SSC">
            <a:extLst>
              <a:ext uri="{FF2B5EF4-FFF2-40B4-BE49-F238E27FC236}">
                <a16:creationId xmlns:a16="http://schemas.microsoft.com/office/drawing/2014/main" id="{18571B3D-5471-473C-8541-B568EE83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54" y="482600"/>
            <a:ext cx="1134743" cy="648424"/>
          </a:xfrm>
          <a:prstGeom prst="rect">
            <a:avLst/>
          </a:prstGeom>
          <a:noFill/>
          <a:ln w="15875">
            <a:solidFill>
              <a:schemeClr val="tx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32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68F47-FE39-4630-A5E1-27E3F8471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52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6DFB3-30A8-43CE-800F-D71E100D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1" y="808046"/>
            <a:ext cx="2821231" cy="5016500"/>
          </a:xfrm>
          <a:prstGeom prst="rect">
            <a:avLst/>
          </a:prstGeom>
        </p:spPr>
      </p:pic>
      <p:pic>
        <p:nvPicPr>
          <p:cNvPr id="8" name="Picture 4" descr="Thanh Toán Học Phí SSC">
            <a:extLst>
              <a:ext uri="{FF2B5EF4-FFF2-40B4-BE49-F238E27FC236}">
                <a16:creationId xmlns:a16="http://schemas.microsoft.com/office/drawing/2014/main" id="{0D215BBA-2957-4F01-BA4B-FA17583A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54" y="482600"/>
            <a:ext cx="1134743" cy="648424"/>
          </a:xfrm>
          <a:prstGeom prst="rect">
            <a:avLst/>
          </a:prstGeom>
          <a:noFill/>
          <a:ln w="15875">
            <a:solidFill>
              <a:schemeClr val="tx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1ACFC-C695-404A-B339-41E0D0EF893B}"/>
              </a:ext>
            </a:extLst>
          </p:cNvPr>
          <p:cNvSpPr txBox="1"/>
          <p:nvPr/>
        </p:nvSpPr>
        <p:spPr>
          <a:xfrm>
            <a:off x="5283200" y="2413000"/>
            <a:ext cx="5486400" cy="1133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</a:t>
            </a:r>
          </a:p>
        </p:txBody>
      </p:sp>
      <p:sp>
        <p:nvSpPr>
          <p:cNvPr id="10" name="Google Shape;71;p14">
            <a:extLst>
              <a:ext uri="{FF2B5EF4-FFF2-40B4-BE49-F238E27FC236}">
                <a16:creationId xmlns:a16="http://schemas.microsoft.com/office/drawing/2014/main" id="{31C877B1-AA56-4D98-8FA7-8330A3758DBE}"/>
              </a:ext>
            </a:extLst>
          </p:cNvPr>
          <p:cNvSpPr txBox="1">
            <a:spLocks/>
          </p:cNvSpPr>
          <p:nvPr/>
        </p:nvSpPr>
        <p:spPr>
          <a:xfrm>
            <a:off x="5333560" y="808046"/>
            <a:ext cx="5366992" cy="9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/>
            <a: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THỨC KẾT NỐI GIỮA PHỤ HUYNH VÀ SSC</a:t>
            </a:r>
            <a:br>
              <a:rPr lang="en-US" sz="2667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67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5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6F04-D9AC-C440-81ED-B5F3D740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213" y="2674933"/>
            <a:ext cx="9998370" cy="2097092"/>
          </a:xfrm>
        </p:spPr>
        <p:txBody>
          <a:bodyPr/>
          <a:lstStyle/>
          <a:p>
            <a:r>
              <a:rPr lang="en-VN" sz="4400" dirty="0">
                <a:solidFill>
                  <a:srgbClr val="FF0000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401240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948472"/>
            <a:ext cx="6062797" cy="35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4125" y="2095304"/>
            <a:ext cx="324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bấm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2" y="2057688"/>
            <a:ext cx="52619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Xác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trường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Tìm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kiếm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Xác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trường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4 .. Trang tiếp theo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13" y="2015732"/>
            <a:ext cx="5244958" cy="34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023" y="1991186"/>
            <a:ext cx="6476636" cy="3697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4744" y="1991186"/>
            <a:ext cx="332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539" y="2107564"/>
            <a:ext cx="6527548" cy="3405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7995" y="2107565"/>
            <a:ext cx="33971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điểm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Bước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nút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tháng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cần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thiết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lập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Đánh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dấu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những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trong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tháng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Chọn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Đánh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dấu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ngày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68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{57122241-13B7-6641-9058-9BB94A10E6C5}tf10001119</Template>
  <TotalTime>465</TotalTime>
  <Words>2496</Words>
  <Application>Microsoft Macintosh PowerPoint</Application>
  <PresentationFormat>Widescreen</PresentationFormat>
  <Paragraphs>255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Gill Sans MT</vt:lpstr>
      <vt:lpstr>Raleway ExtraBold</vt:lpstr>
      <vt:lpstr>Tahoma</vt:lpstr>
      <vt:lpstr>Times New Roman</vt:lpstr>
      <vt:lpstr>Gallery</vt:lpstr>
      <vt:lpstr>TẬP HUẤN SỬ DỤNG HỆ THỐNG QUẢN LÝ NGUỒN THU - SSC</vt:lpstr>
      <vt:lpstr>QUY TRÌNH THỰC HIỆN</vt:lpstr>
      <vt:lpstr>1. chức năng quản lý học sinh a. Tìm kiếm học sinh</vt:lpstr>
      <vt:lpstr>1. chức năng quản lý học sinh b. Thêm mới học sinh</vt:lpstr>
      <vt:lpstr>1. chức năng quản lý học sinh c. Chuyển lớp/lên lớp </vt:lpstr>
      <vt:lpstr>1. chức năng quản lý học sinh c. Chuyển lớp/lên lớp </vt:lpstr>
      <vt:lpstr>1. chức năng quản lý học sinh D. Xác nhận ra trường</vt:lpstr>
      <vt:lpstr>1. chức năng quản lý học sinh D. Xác nhận ra trường</vt:lpstr>
      <vt:lpstr>2. chức năng điểm danh: a. Thiết lập ngày học:</vt:lpstr>
      <vt:lpstr>2. chức năng điểm danh: B. Điểm danh:</vt:lpstr>
      <vt:lpstr>2. chức năng điểm danh: C. Tìm kiếm điểm danh:</vt:lpstr>
      <vt:lpstr>3. quản lý học phí a. thêm mới danh mục phí</vt:lpstr>
      <vt:lpstr>3. quản lý học phí b. danh mục phí</vt:lpstr>
      <vt:lpstr>4. Quản lý miễn giảm a. Thêm mới danh mục miễn giảm</vt:lpstr>
      <vt:lpstr>4. Quản lý miễn giảm B. Tìm kiếm danh mục miễn giảm</vt:lpstr>
      <vt:lpstr>4. Quản lý miễn giảm C. Gán miễn giảm cho học sinh</vt:lpstr>
      <vt:lpstr>5. Quản lý thu phí: a. lập kế hoạch theo lớp:</vt:lpstr>
      <vt:lpstr>5. Lập kế hoạch thu phí: B. lập kế hoạch theo Học sinh:</vt:lpstr>
      <vt:lpstr>5. Quản lý thu phí: c. Thông báo học phí</vt:lpstr>
      <vt:lpstr>5. Quản lý thu phí:  c. Thông báo học phí</vt:lpstr>
      <vt:lpstr>5. Quản lý thu phí: d. Thanh toán học phí BẰNG TIỀN MẶT</vt:lpstr>
      <vt:lpstr>5. Quản lý thu phí: d. Thanh toán học phí</vt:lpstr>
      <vt:lpstr>6. Quản lý giao dịch: A. in lại biên nhận</vt:lpstr>
      <vt:lpstr>6. Quản lý giao dịch: B. Hủy giao dịch</vt:lpstr>
      <vt:lpstr>6. Quản lý giao dịch: B. Hủy giao dịch</vt:lpstr>
      <vt:lpstr>TRA SOÁT</vt:lpstr>
      <vt:lpstr>7. Báo cáo a. Báo cáo thu theo nội dung và người thu</vt:lpstr>
      <vt:lpstr>7. Báo cáo a. Báo cáo thu theo nội dung và người thu</vt:lpstr>
      <vt:lpstr>7. Báo cáo b. Báo cáo chi tiết thu phí theo nội dung</vt:lpstr>
      <vt:lpstr>7. Báo cáo b. Báo cáo chi tiết thu phí theo nội dung</vt:lpstr>
      <vt:lpstr>7. Báo cáo c. Báo cáo nợ phí theo tháng</vt:lpstr>
      <vt:lpstr>7. Báo cáo c. Báo cáo nợ phí theo tháng</vt:lpstr>
      <vt:lpstr>7. Báo cáo d. Báo cáo nợ phí theo nội dung</vt:lpstr>
      <vt:lpstr>7. Báo cáo d. Báo cáo nợ phí theo nội dung</vt:lpstr>
      <vt:lpstr>Thu học phí</vt:lpstr>
      <vt:lpstr>TRA SOÁT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ĐỐI TÁC THU HỘ VÀ BIỂU PHÍ DỊCH VỤ: </vt:lpstr>
      <vt:lpstr>PowerPoint Presentation</vt:lpstr>
      <vt:lpstr>PowerPoint Presentation</vt:lpstr>
      <vt:lpstr>CÁC PHUƠNG THỨC LIÊN HỆ  BAN ĐỀ ÁN SSC: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NÂNG CẤP HỆ THỐNG BILLER</dc:title>
  <dc:creator>Quy Phan</dc:creator>
  <cp:lastModifiedBy>Microsoft Office User</cp:lastModifiedBy>
  <cp:revision>35</cp:revision>
  <dcterms:created xsi:type="dcterms:W3CDTF">2021-08-24T02:42:15Z</dcterms:created>
  <dcterms:modified xsi:type="dcterms:W3CDTF">2022-02-22T10:44:16Z</dcterms:modified>
</cp:coreProperties>
</file>