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67" r:id="rId3"/>
    <p:sldId id="289" r:id="rId4"/>
    <p:sldId id="277" r:id="rId5"/>
    <p:sldId id="279" r:id="rId6"/>
    <p:sldId id="288" r:id="rId7"/>
    <p:sldId id="286" r:id="rId8"/>
    <p:sldId id="276" r:id="rId9"/>
    <p:sldId id="261" r:id="rId10"/>
    <p:sldId id="281" r:id="rId11"/>
    <p:sldId id="282" r:id="rId12"/>
    <p:sldId id="290" r:id="rId13"/>
    <p:sldId id="291" r:id="rId14"/>
    <p:sldId id="292" r:id="rId15"/>
    <p:sldId id="293" r:id="rId16"/>
    <p:sldId id="285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A0FA-8EE3-4AE0-89BA-5DFDC4C583D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A987-1221-44A1-A07D-4F7FD805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41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A0FA-8EE3-4AE0-89BA-5DFDC4C583D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A987-1221-44A1-A07D-4F7FD805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01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A0FA-8EE3-4AE0-89BA-5DFDC4C583D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A987-1221-44A1-A07D-4F7FD805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6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A0FA-8EE3-4AE0-89BA-5DFDC4C583D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A987-1221-44A1-A07D-4F7FD805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4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A0FA-8EE3-4AE0-89BA-5DFDC4C583D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A987-1221-44A1-A07D-4F7FD805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0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A0FA-8EE3-4AE0-89BA-5DFDC4C583D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A987-1221-44A1-A07D-4F7FD805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3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A0FA-8EE3-4AE0-89BA-5DFDC4C583D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A987-1221-44A1-A07D-4F7FD805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8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A0FA-8EE3-4AE0-89BA-5DFDC4C583D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A987-1221-44A1-A07D-4F7FD805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2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A0FA-8EE3-4AE0-89BA-5DFDC4C583D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A987-1221-44A1-A07D-4F7FD805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2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A0FA-8EE3-4AE0-89BA-5DFDC4C583D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A987-1221-44A1-A07D-4F7FD805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51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A0FA-8EE3-4AE0-89BA-5DFDC4C583D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A987-1221-44A1-A07D-4F7FD805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7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BA0FA-8EE3-4AE0-89BA-5DFDC4C583D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1A987-1221-44A1-A07D-4F7FD805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8.jpe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9.jpe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21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3.m4a"/><Relationship Id="rId7" Type="http://schemas.openxmlformats.org/officeDocument/2006/relationships/image" Target="../media/image7.jpe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media5.m4a"/><Relationship Id="rId7" Type="http://schemas.openxmlformats.org/officeDocument/2006/relationships/image" Target="../media/image11.jp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3"/>
          <p:cNvSpPr>
            <a:spLocks noChangeArrowheads="1" noChangeShapeType="1" noTextEdit="1"/>
          </p:cNvSpPr>
          <p:nvPr/>
        </p:nvSpPr>
        <p:spPr bwMode="auto">
          <a:xfrm>
            <a:off x="1610784" y="2286000"/>
            <a:ext cx="8538633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7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CHÀO MỪNG  CÁC EM HỌC SINH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845608" y="4462462"/>
            <a:ext cx="10500783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KĨ THUẬT LỚP 4</a:t>
            </a:r>
          </a:p>
        </p:txBody>
      </p:sp>
      <p:pic>
        <p:nvPicPr>
          <p:cNvPr id="5124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0784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25668" y="5719764"/>
            <a:ext cx="1538817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5719764"/>
            <a:ext cx="1788584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8020" y="-170656"/>
            <a:ext cx="1154112" cy="159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863" y="379043"/>
            <a:ext cx="84762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LÊ VĂN SĨ</a:t>
            </a:r>
          </a:p>
          <a:p>
            <a:pPr algn="ctr"/>
            <a:endParaRPr lang="en-US" sz="4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29129"/>
      </p:ext>
    </p:extLst>
  </p:cSld>
  <p:clrMapOvr>
    <a:masterClrMapping/>
  </p:clrMapOvr>
  <p:transition advTm="6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1">
            <a:extLst>
              <a:ext uri="{FF2B5EF4-FFF2-40B4-BE49-F238E27FC236}">
                <a16:creationId xmlns:a16="http://schemas.microsoft.com/office/drawing/2014/main" id="{F4DDB014-48AF-49FC-A2FC-1119BEAF3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2214"/>
            <a:ext cx="12192001" cy="68878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1EDB5D-94B8-470D-A764-D35B7B324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428" y="1843088"/>
            <a:ext cx="4064842" cy="2325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4E27FD-0C74-4C38-B5E4-84F1485004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788" y="4140562"/>
            <a:ext cx="2946752" cy="2851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2A0B92-F7BC-48D3-806E-088AC0991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28" y="627105"/>
            <a:ext cx="10515600" cy="1325563"/>
          </a:xfrm>
        </p:spPr>
        <p:txBody>
          <a:bodyPr>
            <a:normAutofit/>
          </a:bodyPr>
          <a:lstStyle/>
          <a:p>
            <a:r>
              <a:rPr lang="vi-VN" sz="3600" b="1" dirty="0">
                <a:solidFill>
                  <a:srgbClr val="C00000"/>
                </a:solidFill>
              </a:rPr>
              <a:t>2. Dụng cụ cắt, khâu, thêu</a:t>
            </a:r>
            <a:r>
              <a:rPr lang="en-US" sz="3600" b="1" dirty="0">
                <a:solidFill>
                  <a:srgbClr val="C00000"/>
                </a:solidFill>
              </a:rPr>
              <a:t/>
            </a:r>
            <a:br>
              <a:rPr lang="en-US" sz="3600" b="1" dirty="0">
                <a:solidFill>
                  <a:srgbClr val="C00000"/>
                </a:solidFill>
              </a:rPr>
            </a:br>
            <a:endParaRPr lang="en-US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83578E-0955-4BEB-9C63-160095F972A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A1FE66-BD32-4AD9-8C25-9FC29A4ABC3A}"/>
              </a:ext>
            </a:extLst>
          </p:cNvPr>
          <p:cNvSpPr txBox="1">
            <a:spLocks/>
          </p:cNvSpPr>
          <p:nvPr/>
        </p:nvSpPr>
        <p:spPr>
          <a:xfrm>
            <a:off x="308089" y="2121096"/>
            <a:ext cx="10515600" cy="1026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a. Kéo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0A28B9-1935-443B-8E87-FEBD716246C6}"/>
              </a:ext>
            </a:extLst>
          </p:cNvPr>
          <p:cNvSpPr txBox="1"/>
          <p:nvPr/>
        </p:nvSpPr>
        <p:spPr>
          <a:xfrm>
            <a:off x="8740163" y="3937819"/>
            <a:ext cx="2612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E2652E-DD3A-4658-BBE0-83BCB004127D}"/>
              </a:ext>
            </a:extLst>
          </p:cNvPr>
          <p:cNvSpPr txBox="1"/>
          <p:nvPr/>
        </p:nvSpPr>
        <p:spPr>
          <a:xfrm>
            <a:off x="8740163" y="6000062"/>
            <a:ext cx="2612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B35955B-6FAE-412B-A8E8-155F4075FF28}"/>
              </a:ext>
            </a:extLst>
          </p:cNvPr>
          <p:cNvSpPr txBox="1">
            <a:spLocks/>
          </p:cNvSpPr>
          <p:nvPr/>
        </p:nvSpPr>
        <p:spPr>
          <a:xfrm>
            <a:off x="56865" y="2810125"/>
            <a:ext cx="7899698" cy="1231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vi-VN" sz="3200" dirty="0">
                <a:latin typeface="+mj-lt"/>
              </a:rPr>
              <a:t> Đặc điểm cấu tạo: Cả hai loại kéo đều </a:t>
            </a:r>
            <a:r>
              <a:rPr lang="vi-VN" sz="3200">
                <a:latin typeface="+mj-lt"/>
              </a:rPr>
              <a:t>có </a:t>
            </a:r>
            <a:r>
              <a:rPr lang="vi-VN" sz="3200" smtClean="0">
                <a:latin typeface="+mj-lt"/>
              </a:rPr>
              <a:t>tay cầm </a:t>
            </a:r>
            <a:r>
              <a:rPr lang="vi-VN" sz="3200" dirty="0">
                <a:latin typeface="+mj-lt"/>
              </a:rPr>
              <a:t>và lưỡi kéo, ở giữa có chốt hoặc vít để bắt chéo hai lưỡi kéo</a:t>
            </a:r>
            <a:r>
              <a:rPr lang="vi-VN" sz="3200">
                <a:latin typeface="+mj-lt"/>
              </a:rPr>
              <a:t>. </a:t>
            </a:r>
            <a:endParaRPr lang="vi-VN" sz="3200" dirty="0">
              <a:latin typeface="+mj-lt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5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78"/>
    </mc:Choice>
    <mc:Fallback xmlns="">
      <p:transition spd="slow" advTm="34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9" grpId="0"/>
      <p:bldP spid="20" grpId="0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45BB3258-2B7C-4BE7-A3C9-D4739B92C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2214"/>
            <a:ext cx="12192001" cy="688781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73FB9B-2F09-4EB0-B09C-EA9C7FA23B59}"/>
              </a:ext>
            </a:extLst>
          </p:cNvPr>
          <p:cNvSpPr txBox="1">
            <a:spLocks/>
          </p:cNvSpPr>
          <p:nvPr/>
        </p:nvSpPr>
        <p:spPr>
          <a:xfrm>
            <a:off x="203370" y="2174076"/>
            <a:ext cx="11793012" cy="2234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cắt vải, tay phải cầm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kéo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(đặt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ngón cái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tay cầm, các ngón còn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lại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tay cầm bên kia) để điều khiển lưỡi kéo.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uồn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lưỡi kéo nhọn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vải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EF822F-41E3-4996-86F3-95858C28BDB6}"/>
              </a:ext>
            </a:extLst>
          </p:cNvPr>
          <p:cNvSpPr txBox="1"/>
          <p:nvPr/>
        </p:nvSpPr>
        <p:spPr>
          <a:xfrm>
            <a:off x="3876953" y="481304"/>
            <a:ext cx="35515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4400" b="1" smtClean="0">
                <a:solidFill>
                  <a:srgbClr val="FF0000"/>
                </a:solidFill>
                <a:latin typeface="+mj-lt"/>
              </a:rPr>
              <a:t>Sử dụng</a:t>
            </a:r>
            <a:r>
              <a:rPr lang="en-US" sz="4400" b="1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kéo: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  <a:p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074" y="4408228"/>
            <a:ext cx="10134506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dùng kéo cắt vải để cắt các vật cứng hoặc kim loại.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3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29"/>
    </mc:Choice>
    <mc:Fallback xmlns="">
      <p:transition spd="slow" advTm="58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45BB3258-2B7C-4BE7-A3C9-D4739B92C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861"/>
            <a:ext cx="12192001" cy="68878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2A0B92-F7BC-48D3-806E-088AC0991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28" y="627105"/>
            <a:ext cx="10515600" cy="1325563"/>
          </a:xfrm>
        </p:spPr>
        <p:txBody>
          <a:bodyPr>
            <a:normAutofit/>
          </a:bodyPr>
          <a:lstStyle/>
          <a:p>
            <a:r>
              <a:rPr lang="vi-VN" sz="3600" b="1" dirty="0">
                <a:solidFill>
                  <a:srgbClr val="C00000"/>
                </a:solidFill>
              </a:rPr>
              <a:t>2. Dụng cụ cắt, khâu, thêu</a:t>
            </a:r>
            <a:r>
              <a:rPr lang="en-US" sz="3600" b="1" dirty="0">
                <a:solidFill>
                  <a:srgbClr val="C00000"/>
                </a:solidFill>
              </a:rPr>
              <a:t/>
            </a:r>
            <a:br>
              <a:rPr lang="en-US" sz="3600" b="1" dirty="0">
                <a:solidFill>
                  <a:srgbClr val="C00000"/>
                </a:solidFill>
              </a:rPr>
            </a:br>
            <a:endParaRPr lang="en-US" sz="3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A1FE66-BD32-4AD9-8C25-9FC29A4ABC3A}"/>
              </a:ext>
            </a:extLst>
          </p:cNvPr>
          <p:cNvSpPr txBox="1">
            <a:spLocks/>
          </p:cNvSpPr>
          <p:nvPr/>
        </p:nvSpPr>
        <p:spPr>
          <a:xfrm>
            <a:off x="581044" y="2118290"/>
            <a:ext cx="1602598" cy="1026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Kim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2901" y="2634475"/>
            <a:ext cx="4722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cấu tạo: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2259" y="3219250"/>
            <a:ext cx="7969250" cy="3117850"/>
          </a:xfr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206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61"/>
    </mc:Choice>
    <mc:Fallback>
      <p:transition spd="slow" advTm="33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45BB3258-2B7C-4BE7-A3C9-D4739B92C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2214"/>
            <a:ext cx="12192001" cy="6887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EF822F-41E3-4996-86F3-95858C28BDB6}"/>
              </a:ext>
            </a:extLst>
          </p:cNvPr>
          <p:cNvSpPr txBox="1"/>
          <p:nvPr/>
        </p:nvSpPr>
        <p:spPr>
          <a:xfrm>
            <a:off x="3876953" y="481304"/>
            <a:ext cx="50896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s</a:t>
            </a:r>
            <a:r>
              <a:rPr lang="vi-VN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vi-VN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1910" y="2093110"/>
            <a:ext cx="4891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xâu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vê nút chỉ</a:t>
            </a: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8"/>
          <a:stretch>
            <a:fillRect/>
          </a:stretch>
        </p:blipFill>
        <p:spPr bwMode="auto">
          <a:xfrm>
            <a:off x="524153" y="3275165"/>
            <a:ext cx="33528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94" y="3181695"/>
            <a:ext cx="7159139" cy="330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62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886"/>
    </mc:Choice>
    <mc:Fallback>
      <p:transition spd="slow" advTm="92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45BB3258-2B7C-4BE7-A3C9-D4739B92C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2214"/>
            <a:ext cx="12192001" cy="68878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1627" y="639964"/>
            <a:ext cx="8712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</a:t>
            </a:r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 khâu xong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phải làm gì?</a:t>
            </a:r>
            <a:endParaRPr lang="en-US" sz="36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17008" y="2417243"/>
            <a:ext cx="92463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Kim khâu dùng xong phải để vào lọ có nắp đậy hoặc cài vào vỉ kim để giữ cho kim không bị gỉ, mũi kim nhọn, sắc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793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00"/>
    </mc:Choice>
    <mc:Fallback>
      <p:transition spd="slow" advTm="1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45BB3258-2B7C-4BE7-A3C9-D4739B92C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2214"/>
            <a:ext cx="12192001" cy="688781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5675" r="4762" b="9198"/>
          <a:stretch>
            <a:fillRect/>
          </a:stretch>
        </p:blipFill>
        <p:spPr bwMode="auto">
          <a:xfrm>
            <a:off x="1" y="1869742"/>
            <a:ext cx="12192000" cy="498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11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97"/>
    </mc:Choice>
    <mc:Fallback>
      <p:transition spd="slow" advTm="14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1AB7-8A34-41DA-9D75-580E65A27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3499CB-B0B6-47E1-9F8A-F7E8F7964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WordArt 16">
            <a:extLst>
              <a:ext uri="{FF2B5EF4-FFF2-40B4-BE49-F238E27FC236}">
                <a16:creationId xmlns:a16="http://schemas.microsoft.com/office/drawing/2014/main" id="{383F6338-ADAE-4FE8-908F-44B8403782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25033" y="1838326"/>
            <a:ext cx="9550400" cy="12738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sức khỏe và học tốt!</a:t>
            </a:r>
            <a:endParaRPr lang="en-US" sz="3600" b="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9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9"/>
    </mc:Choice>
    <mc:Fallback>
      <p:transition spd="slow" advTm="19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6" descr="00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943601"/>
            <a:ext cx="15240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7" descr="00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5638801"/>
            <a:ext cx="15240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8" descr="00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334001"/>
            <a:ext cx="15240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0" descr="1STAR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6858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31" descr="1STAR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32" descr="1STAR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048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EE0032-B6E7-4C86-96C8-D6DB02D2DF75}"/>
              </a:ext>
            </a:extLst>
          </p:cNvPr>
          <p:cNvSpPr txBox="1"/>
          <p:nvPr/>
        </p:nvSpPr>
        <p:spPr>
          <a:xfrm>
            <a:off x="624006" y="421395"/>
            <a:ext cx="175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50F64E-7F5D-4AFE-B6BF-F760558886DC}"/>
              </a:ext>
            </a:extLst>
          </p:cNvPr>
          <p:cNvSpPr txBox="1"/>
          <p:nvPr/>
        </p:nvSpPr>
        <p:spPr>
          <a:xfrm>
            <a:off x="1836382" y="1127553"/>
            <a:ext cx="10558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liệu,dụng cụ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0F64E-7F5D-4AFE-B6BF-F760558886DC}"/>
              </a:ext>
            </a:extLst>
          </p:cNvPr>
          <p:cNvSpPr txBox="1"/>
          <p:nvPr/>
        </p:nvSpPr>
        <p:spPr>
          <a:xfrm>
            <a:off x="915917" y="2480710"/>
            <a:ext cx="371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khâu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50F64E-7F5D-4AFE-B6BF-F760558886DC}"/>
              </a:ext>
            </a:extLst>
          </p:cNvPr>
          <p:cNvSpPr txBox="1"/>
          <p:nvPr/>
        </p:nvSpPr>
        <p:spPr>
          <a:xfrm>
            <a:off x="6678303" y="2535357"/>
            <a:ext cx="5045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1022066" y="3424932"/>
            <a:ext cx="1213134" cy="1106934"/>
          </a:xfrm>
          <a:prstGeom prst="ellipse">
            <a:avLst/>
          </a:prstGeom>
          <a:solidFill>
            <a:srgbClr val="5B9BD5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1F4D7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Song" panose="02010609030101010101" pitchFamily="49" charset="-122"/>
                <a:cs typeface="Times New Roman" panose="02020603050405020304" pitchFamily="18" charset="0"/>
              </a:rPr>
              <a:t>Vải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Song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>
            <a:off x="3092398" y="3424932"/>
            <a:ext cx="1213134" cy="1106934"/>
          </a:xfrm>
          <a:prstGeom prst="ellipse">
            <a:avLst/>
          </a:prstGeom>
          <a:solidFill>
            <a:srgbClr val="5B9BD5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1F4D7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kumimoji="0" lang="en-US" alt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2"/>
          <p:cNvSpPr>
            <a:spLocks noChangeArrowheads="1"/>
          </p:cNvSpPr>
          <p:nvPr/>
        </p:nvSpPr>
        <p:spPr bwMode="auto">
          <a:xfrm>
            <a:off x="7253784" y="3501703"/>
            <a:ext cx="1213134" cy="1106934"/>
          </a:xfrm>
          <a:prstGeom prst="ellipse">
            <a:avLst/>
          </a:prstGeom>
          <a:solidFill>
            <a:srgbClr val="5B9BD5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1F4D7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</a:p>
        </p:txBody>
      </p:sp>
      <p:sp>
        <p:nvSpPr>
          <p:cNvPr id="15" name="Oval 2"/>
          <p:cNvSpPr>
            <a:spLocks noChangeArrowheads="1"/>
          </p:cNvSpPr>
          <p:nvPr/>
        </p:nvSpPr>
        <p:spPr bwMode="auto">
          <a:xfrm>
            <a:off x="9759666" y="3512883"/>
            <a:ext cx="1213134" cy="1106934"/>
          </a:xfrm>
          <a:prstGeom prst="ellipse">
            <a:avLst/>
          </a:prstGeom>
          <a:solidFill>
            <a:srgbClr val="5B9BD5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1F4D7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</a:p>
        </p:txBody>
      </p:sp>
      <p:sp>
        <p:nvSpPr>
          <p:cNvPr id="16" name="Oval 2"/>
          <p:cNvSpPr>
            <a:spLocks noChangeArrowheads="1"/>
          </p:cNvSpPr>
          <p:nvPr/>
        </p:nvSpPr>
        <p:spPr bwMode="auto">
          <a:xfrm>
            <a:off x="8594297" y="5012568"/>
            <a:ext cx="1213134" cy="1106934"/>
          </a:xfrm>
          <a:prstGeom prst="ellipse">
            <a:avLst/>
          </a:prstGeom>
          <a:solidFill>
            <a:srgbClr val="5B9BD5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1F4D7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 cụ khác</a:t>
            </a:r>
            <a:endParaRPr kumimoji="0" lang="en-US" altLang="en-US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578910"/>
      </p:ext>
    </p:extLst>
  </p:cSld>
  <p:clrMapOvr>
    <a:masterClrMapping/>
  </p:clrMapOvr>
  <p:transition advTm="33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1" grpId="0"/>
      <p:bldP spid="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BF77B9C-40F1-49EC-8C92-FEBA34A84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88"/>
            <a:ext cx="12192000" cy="6858000"/>
          </a:xfrm>
        </p:spPr>
      </p:pic>
      <p:sp>
        <p:nvSpPr>
          <p:cNvPr id="2" name="Rectangle 1"/>
          <p:cNvSpPr/>
          <p:nvPr/>
        </p:nvSpPr>
        <p:spPr>
          <a:xfrm>
            <a:off x="3196774" y="867997"/>
            <a:ext cx="7325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1: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 </a:t>
            </a: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liệu khâu, thêu: </a:t>
            </a:r>
            <a:r>
              <a:rPr lang="en-US" sz="3200" b="1">
                <a:solidFill>
                  <a:srgbClr val="C00000"/>
                </a:solidFill>
              </a:rPr>
              <a:t>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6499" y="2269407"/>
            <a:ext cx="1214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a/ Vải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09251" y="2854182"/>
            <a:ext cx="4047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Quan sát các loại vải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3" y="3438957"/>
            <a:ext cx="3087591" cy="324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1 mét vải bố linen màu đỏ sẫm (Khổ 1m5) giảm chỉ còn 150,000 đ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75" y="3448187"/>
            <a:ext cx="3108492" cy="323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Vải voan là gì? Đặc điểm và ứng dụng của vải voan trong đời sống | Blo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67" y="3457417"/>
            <a:ext cx="3057097" cy="323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Vải thun là gì? Ứng dụng của chất liệu vải thun - Đệm Xa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364" y="3438957"/>
            <a:ext cx="2829637" cy="323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39677" y="6189306"/>
            <a:ext cx="11336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Vải lụa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305957" y="6234967"/>
            <a:ext cx="1048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Vải bố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6591870" y="6085183"/>
            <a:ext cx="1356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Vải voan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9788644" y="6141791"/>
            <a:ext cx="1340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Vải thun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772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3"/>
    </mc:Choice>
    <mc:Fallback xmlns="">
      <p:transition spd="slow" advTm="2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8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BF77B9C-40F1-49EC-8C92-FEBA34A84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88"/>
            <a:ext cx="12192000" cy="6858000"/>
          </a:xfr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7909DCD9-3747-4745-AE54-73F1AADC4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58" y="3076822"/>
            <a:ext cx="118590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: vải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tanh,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sợi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hợp,…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nhiều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rất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6774" y="867997"/>
            <a:ext cx="7325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1: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 </a:t>
            </a: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liệu khâu, thêu: </a:t>
            </a:r>
            <a:r>
              <a:rPr lang="en-US" sz="3200" b="1">
                <a:solidFill>
                  <a:srgbClr val="C00000"/>
                </a:solidFill>
              </a:rPr>
              <a:t>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713" y="4646482"/>
            <a:ext cx="11668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Khi may, khâu, thêu cần lựa chọn loại vải cho phù hợp với mục đích và yêu cầu sử dụng.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7740" y="2470167"/>
            <a:ext cx="1183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a/ Vải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9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69"/>
    </mc:Choice>
    <mc:Fallback xmlns="">
      <p:transition spd="slow" advTm="40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3D7F744-1C8F-42C3-A5D9-198C86F07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0"/>
            <a:ext cx="12192000" cy="6858000"/>
          </a:xfr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C1E8849D-78FF-4565-976D-21870AD8A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385" y="783694"/>
            <a:ext cx="8957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745" y="2213719"/>
            <a:ext cx="5085732" cy="465102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45" y="2220465"/>
            <a:ext cx="3966783" cy="4644281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766" y="2384237"/>
            <a:ext cx="4362603" cy="463753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02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8"/>
    </mc:Choice>
    <mc:Fallback xmlns="">
      <p:transition spd="slow" advTm="1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Vải kate là gì? Phân loại chất vải kate &amp; Ứng dụng của chú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685" y="276129"/>
            <a:ext cx="44069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 descr="Top 3 loại vải may áo sơ mi không nhăn được khách hàng ưa chuộng | May đo  vest nam | Veston Duy Nguyễn - Thước Đo Thành Công Của Bạ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685" y="3718636"/>
            <a:ext cx="44069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B60FF2-2A54-475A-937D-FBAC53F45259}"/>
              </a:ext>
            </a:extLst>
          </p:cNvPr>
          <p:cNvSpPr txBox="1"/>
          <p:nvPr/>
        </p:nvSpPr>
        <p:spPr>
          <a:xfrm>
            <a:off x="320249" y="1105469"/>
            <a:ext cx="60195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latin typeface="+mj-lt"/>
              </a:rPr>
              <a:t>- </a:t>
            </a:r>
            <a:r>
              <a:rPr lang="en-US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vi-VN" sz="3200" smtClean="0">
                <a:latin typeface="+mj-lt"/>
              </a:rPr>
              <a:t>họn </a:t>
            </a:r>
            <a:r>
              <a:rPr lang="vi-VN" sz="3200" dirty="0">
                <a:latin typeface="+mj-lt"/>
              </a:rPr>
              <a:t>vải trắng hoặc vải màu có sợi thô, dày </a:t>
            </a:r>
            <a:r>
              <a:rPr lang="vi-VN" sz="3200">
                <a:latin typeface="+mj-lt"/>
              </a:rPr>
              <a:t>như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vải ka tê, vải cô tông,…</a:t>
            </a:r>
            <a:endParaRPr lang="vi-VN" sz="3200" dirty="0"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9DB877-E655-43B9-A80E-74DA1ACE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69" y="586853"/>
            <a:ext cx="5565633" cy="518616"/>
          </a:xfrm>
        </p:spPr>
        <p:txBody>
          <a:bodyPr>
            <a:normAutofit fontScale="90000"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Hướng </a:t>
            </a:r>
            <a:r>
              <a:rPr lang="vi-VN" sz="4400" b="1">
                <a:solidFill>
                  <a:srgbClr val="FF0000"/>
                </a:solidFill>
                <a:latin typeface="+mj-lt"/>
              </a:rPr>
              <a:t>dẫn </a:t>
            </a:r>
            <a:r>
              <a:rPr lang="vi-VN" sz="4400" b="1" smtClean="0">
                <a:solidFill>
                  <a:srgbClr val="FF0000"/>
                </a:solidFill>
                <a:latin typeface="+mj-lt"/>
              </a:rPr>
              <a:t>chọnvải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/>
            </a:r>
            <a:br>
              <a:rPr lang="vi-VN" sz="4400" b="1" dirty="0">
                <a:solidFill>
                  <a:srgbClr val="FF0000"/>
                </a:solidFill>
                <a:latin typeface="+mj-lt"/>
              </a:rPr>
            </a:b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82008" y="3572699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  <a:r>
              <a:rPr lang="en-US" sz="3200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dụng vải lụa, xa tanh, vải ni lông...  Vì những loại vải này mềm, nhũn, khó cắt, khó vạch dấu và khó khâu, thêu.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6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28"/>
    </mc:Choice>
    <mc:Fallback xmlns="">
      <p:transition spd="slow" advTm="31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B5807AB0-79AB-4CCA-B08F-8BF063921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7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ABCA63-A4B3-4C60-950B-1CBC8DE4F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0967" y="500062"/>
            <a:ext cx="2833481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0794" y="2503641"/>
            <a:ext cx="10217624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FontTx/>
              <a:buChar char="-"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Chỉ khâu, chỉ thêu được làm từ các nguyên liệu như sợi bông, sợi lanh, sợi hóa học, tơ, …  và được nhuộm thành nhiều màu hoặc để trắng.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5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36"/>
    </mc:Choice>
    <mc:Fallback xmlns="">
      <p:transition spd="slow" advTm="30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media.tinmoi.vn/2016/07/27/chi-may-quan-ao-khau-vet-thu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3813"/>
            <a:ext cx="904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3452813"/>
            <a:ext cx="90424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1219201"/>
            <a:ext cx="3676651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4263033"/>
            <a:ext cx="27657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thêu</a:t>
            </a:r>
            <a:endParaRPr lang="en-US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67964" y="102028"/>
            <a:ext cx="904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khâu thường được quấn thành cuộn quanh lõi tròn bằng gỗ, nhựa hoặc bìa cứng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5385" y="5972601"/>
            <a:ext cx="7931980" cy="6076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thêu thường được đánh thành con chỉ cho tiện sử dụng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97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1"/>
    </mc:Choice>
    <mc:Fallback xmlns="">
      <p:transition spd="slow" advTm="27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20601CBA-7A1C-4AE6-A39A-852092DCD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7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936" y="2307489"/>
            <a:ext cx="11353800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Muốn có đường khâu, thêu đẹp phải chọn chỉ khâu có độ mảnh và độ dai phù hợp với độ dày và độ dai của sợi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0F94C5-AC12-4AE6-AEE5-FCF35AA5DE61}"/>
              </a:ext>
            </a:extLst>
          </p:cNvPr>
          <p:cNvSpPr txBox="1"/>
          <p:nvPr/>
        </p:nvSpPr>
        <p:spPr>
          <a:xfrm>
            <a:off x="3326296" y="845928"/>
            <a:ext cx="5539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chọn chỉ 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936" y="4223469"/>
            <a:ext cx="1135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 dụ: khâu vải mỏng ta chọn chỉ mảnh. Nếu khâu vải dày, ta chọn sợi chỉ to hơn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0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2"/>
    </mc:Choice>
    <mc:Fallback xmlns="">
      <p:transition spd="slow" advTm="2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bcee93de4bae6f93fde752c9f8fc853926c1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5|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3|28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6.1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4.2|35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6|1.7|2|6.2|1.6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9|4.3|1.9|1.4|1|1.4|1|1.5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8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3|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2|3.5|3.1|3.5|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553</Words>
  <Application>Microsoft Office PowerPoint</Application>
  <PresentationFormat>Widescreen</PresentationFormat>
  <Paragraphs>53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MS Song</vt:lpstr>
      <vt:lpstr>.VnBahamasBH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chọnvải  </vt:lpstr>
      <vt:lpstr>b) Chỉ</vt:lpstr>
      <vt:lpstr>PowerPoint Presentation</vt:lpstr>
      <vt:lpstr>PowerPoint Presentation</vt:lpstr>
      <vt:lpstr>2. Dụng cụ cắt, khâu, thêu </vt:lpstr>
      <vt:lpstr>PowerPoint Presentation</vt:lpstr>
      <vt:lpstr>2. Dụng cụ cắt, khâu, thêu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1.  Kĩ thuật cắt, khâu, thêu</dc:title>
  <dc:creator>Windows 10 Version 2</dc:creator>
  <cp:lastModifiedBy>User</cp:lastModifiedBy>
  <cp:revision>57</cp:revision>
  <dcterms:created xsi:type="dcterms:W3CDTF">2019-08-26T14:33:13Z</dcterms:created>
  <dcterms:modified xsi:type="dcterms:W3CDTF">2021-09-15T15:15:19Z</dcterms:modified>
</cp:coreProperties>
</file>