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9" r:id="rId4"/>
    <p:sldId id="264" r:id="rId5"/>
    <p:sldId id="269" r:id="rId6"/>
    <p:sldId id="266" r:id="rId7"/>
    <p:sldId id="25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79" autoAdjust="0"/>
    <p:restoredTop sz="94660"/>
  </p:normalViewPr>
  <p:slideViewPr>
    <p:cSldViewPr>
      <p:cViewPr>
        <p:scale>
          <a:sx n="72" d="100"/>
          <a:sy n="72" d="100"/>
        </p:scale>
        <p:origin x="-126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C6C255-AC27-44C2-86DB-F6B6F3BB3529}" type="datetimeFigureOut">
              <a:rPr lang="en-US" smtClean="0"/>
              <a:pPr/>
              <a:t>25-Oct-21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C2409F-709A-4323-98D3-6E9666A9BB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6C255-AC27-44C2-86DB-F6B6F3BB3529}" type="datetimeFigureOut">
              <a:rPr lang="en-US" smtClean="0"/>
              <a:pPr/>
              <a:t>25-Oct-21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C2409F-709A-4323-98D3-6E9666A9BB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6C255-AC27-44C2-86DB-F6B6F3BB3529}" type="datetimeFigureOut">
              <a:rPr lang="en-US" smtClean="0"/>
              <a:pPr/>
              <a:t>25-Oct-21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C2409F-709A-4323-98D3-6E9666A9BB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6C255-AC27-44C2-86DB-F6B6F3BB3529}" type="datetimeFigureOut">
              <a:rPr lang="en-US" smtClean="0"/>
              <a:pPr/>
              <a:t>25-Oct-21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C2409F-709A-4323-98D3-6E9666A9BB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C6C255-AC27-44C2-86DB-F6B6F3BB3529}" type="datetimeFigureOut">
              <a:rPr lang="en-US" smtClean="0"/>
              <a:pPr/>
              <a:t>25-Oct-21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C2409F-709A-4323-98D3-6E9666A9BB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C6C255-AC27-44C2-86DB-F6B6F3BB3529}" type="datetimeFigureOut">
              <a:rPr lang="en-US" smtClean="0"/>
              <a:pPr/>
              <a:t>25-Oct-21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C2409F-709A-4323-98D3-6E9666A9BB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C6C255-AC27-44C2-86DB-F6B6F3BB3529}" type="datetimeFigureOut">
              <a:rPr lang="en-US" smtClean="0"/>
              <a:pPr/>
              <a:t>25-Oct-21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C2409F-709A-4323-98D3-6E9666A9BB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C6C255-AC27-44C2-86DB-F6B6F3BB3529}" type="datetimeFigureOut">
              <a:rPr lang="en-US" smtClean="0"/>
              <a:pPr/>
              <a:t>25-Oct-21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C2409F-709A-4323-98D3-6E9666A9BB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C6C255-AC27-44C2-86DB-F6B6F3BB3529}" type="datetimeFigureOut">
              <a:rPr lang="en-US" smtClean="0"/>
              <a:pPr/>
              <a:t>25-Oct-21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C2409F-709A-4323-98D3-6E9666A9BB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C6C255-AC27-44C2-86DB-F6B6F3BB3529}" type="datetimeFigureOut">
              <a:rPr lang="en-US" smtClean="0"/>
              <a:pPr/>
              <a:t>25-Oct-21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C2409F-709A-4323-98D3-6E9666A9BB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C6C255-AC27-44C2-86DB-F6B6F3BB3529}" type="datetimeFigureOut">
              <a:rPr lang="en-US" smtClean="0"/>
              <a:pPr/>
              <a:t>25-Oct-21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C2409F-709A-4323-98D3-6E9666A9BB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C6C255-AC27-44C2-86DB-F6B6F3BB3529}" type="datetimeFigureOut">
              <a:rPr lang="en-US" smtClean="0"/>
              <a:pPr/>
              <a:t>25-Oct-21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C2409F-709A-4323-98D3-6E9666A9BB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gif"/><Relationship Id="rId7" Type="http://schemas.openxmlformats.org/officeDocument/2006/relationships/image" Target="../media/image6.wm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5.gif"/><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3.gif"/><Relationship Id="rId5" Type="http://schemas.openxmlformats.org/officeDocument/2006/relationships/image" Target="../media/image6.wmf"/><Relationship Id="rId4" Type="http://schemas.openxmlformats.org/officeDocument/2006/relationships/image" Target="../media/image7.gif"/></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gif"/><Relationship Id="rId5" Type="http://schemas.openxmlformats.org/officeDocument/2006/relationships/image" Target="../media/image3.gif"/><Relationship Id="rId4"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2050" name="Picture 4" descr="PTIX"/>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 name="TextBox 4"/>
          <p:cNvSpPr txBox="1"/>
          <p:nvPr/>
        </p:nvSpPr>
        <p:spPr>
          <a:xfrm>
            <a:off x="1143000" y="0"/>
            <a:ext cx="7086600" cy="830997"/>
          </a:xfrm>
          <a:prstGeom prst="rect">
            <a:avLst/>
          </a:prstGeom>
          <a:noFill/>
        </p:spPr>
        <p:txBody>
          <a:bodyPr wrap="square" rtlCol="0">
            <a:spAutoFit/>
          </a:bodyPr>
          <a:lstStyle/>
          <a:p>
            <a:pPr algn="ctr"/>
            <a:r>
              <a:rPr lang="en-US" sz="2400" dirty="0" smtClean="0">
                <a:solidFill>
                  <a:schemeClr val="tx2"/>
                </a:solidFill>
                <a:latin typeface="Times New Roman" pitchFamily="18" charset="0"/>
                <a:cs typeface="Times New Roman" pitchFamily="18" charset="0"/>
              </a:rPr>
              <a:t>PHÒNG GD&amp;ĐT </a:t>
            </a:r>
            <a:r>
              <a:rPr lang="vi-VN" sz="2400" dirty="0" smtClean="0">
                <a:solidFill>
                  <a:schemeClr val="tx2"/>
                </a:solidFill>
                <a:latin typeface="Times New Roman" pitchFamily="18" charset="0"/>
                <a:cs typeface="Times New Roman" pitchFamily="18" charset="0"/>
              </a:rPr>
              <a:t>HUYỆN CỦ CHI</a:t>
            </a:r>
            <a:endParaRPr lang="en-US" sz="2400" dirty="0" smtClean="0">
              <a:solidFill>
                <a:schemeClr val="tx2"/>
              </a:solidFill>
              <a:latin typeface="Times New Roman" pitchFamily="18" charset="0"/>
              <a:cs typeface="Times New Roman" pitchFamily="18" charset="0"/>
            </a:endParaRPr>
          </a:p>
          <a:p>
            <a:pPr algn="ctr"/>
            <a:r>
              <a:rPr lang="en-US" sz="2400" b="1" dirty="0" smtClean="0">
                <a:solidFill>
                  <a:schemeClr val="tx2"/>
                </a:solidFill>
                <a:latin typeface="Times New Roman" pitchFamily="18" charset="0"/>
                <a:cs typeface="Times New Roman" pitchFamily="18" charset="0"/>
              </a:rPr>
              <a:t>TRƯỜNG TH </a:t>
            </a:r>
            <a:r>
              <a:rPr lang="vi-VN" sz="2400" b="1" dirty="0" smtClean="0">
                <a:solidFill>
                  <a:schemeClr val="tx2"/>
                </a:solidFill>
                <a:latin typeface="Times New Roman" pitchFamily="18" charset="0"/>
                <a:cs typeface="Times New Roman" pitchFamily="18" charset="0"/>
              </a:rPr>
              <a:t>LÊ VĂN THẾ</a:t>
            </a:r>
            <a:endParaRPr lang="en-US" sz="2400" b="1" dirty="0">
              <a:solidFill>
                <a:schemeClr val="tx2"/>
              </a:solidFill>
              <a:latin typeface="Times New Roman" pitchFamily="18" charset="0"/>
              <a:cs typeface="Times New Roman" pitchFamily="18" charset="0"/>
            </a:endParaRPr>
          </a:p>
        </p:txBody>
      </p:sp>
      <p:sp>
        <p:nvSpPr>
          <p:cNvPr id="7" name="Rectangle 6"/>
          <p:cNvSpPr/>
          <p:nvPr/>
        </p:nvSpPr>
        <p:spPr>
          <a:xfrm>
            <a:off x="3276600" y="6324600"/>
            <a:ext cx="2514600"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b="1" dirty="0" smtClean="0">
                <a:solidFill>
                  <a:schemeClr val="accent4">
                    <a:lumMod val="50000"/>
                  </a:schemeClr>
                </a:solidFill>
                <a:latin typeface="Times New Roman" pitchFamily="18" charset="0"/>
                <a:cs typeface="Times New Roman" pitchFamily="18" charset="0"/>
              </a:rPr>
              <a:t>GV: </a:t>
            </a:r>
            <a:r>
              <a:rPr lang="vi-VN" b="1" dirty="0">
                <a:solidFill>
                  <a:schemeClr val="accent4">
                    <a:lumMod val="50000"/>
                  </a:schemeClr>
                </a:solidFill>
                <a:latin typeface="Times New Roman" pitchFamily="18" charset="0"/>
                <a:cs typeface="Times New Roman" pitchFamily="18" charset="0"/>
              </a:rPr>
              <a:t> </a:t>
            </a:r>
            <a:r>
              <a:rPr lang="vi-VN" b="1" dirty="0" smtClean="0">
                <a:solidFill>
                  <a:schemeClr val="accent4">
                    <a:lumMod val="50000"/>
                  </a:schemeClr>
                </a:solidFill>
                <a:latin typeface="Times New Roman" pitchFamily="18" charset="0"/>
                <a:cs typeface="Times New Roman" pitchFamily="18" charset="0"/>
              </a:rPr>
              <a:t>Hà Hồng Phúc</a:t>
            </a:r>
          </a:p>
        </p:txBody>
      </p:sp>
      <p:sp>
        <p:nvSpPr>
          <p:cNvPr id="23" name="TextBox 22"/>
          <p:cNvSpPr txBox="1"/>
          <p:nvPr/>
        </p:nvSpPr>
        <p:spPr>
          <a:xfrm>
            <a:off x="1219200" y="2514600"/>
            <a:ext cx="7159602" cy="2743200"/>
          </a:xfrm>
          <a:prstGeom prst="rect">
            <a:avLst/>
          </a:prstGeom>
          <a:noFill/>
        </p:spPr>
        <p:txBody>
          <a:bodyPr spcFirstLastPara="1" wrap="none" numCol="1">
            <a:prstTxWarp prst="textArchUp">
              <a:avLst>
                <a:gd name="adj" fmla="val 10878711"/>
              </a:avLst>
            </a:prstTxWarp>
            <a:spAutoFit/>
          </a:bodyPr>
          <a:lstStyle/>
          <a:p>
            <a:pPr lvl="0" algn="ctr" fontAlgn="base">
              <a:spcBef>
                <a:spcPct val="0"/>
              </a:spcBef>
              <a:spcAft>
                <a:spcPct val="0"/>
              </a:spcAft>
              <a:defRPr/>
            </a:pPr>
            <a:r>
              <a:rPr lang="en-US" sz="3200" b="1" smtClean="0">
                <a:ln w="10541" cmpd="sng">
                  <a:solidFill>
                    <a:schemeClr val="accent1">
                      <a:shade val="88000"/>
                      <a:satMod val="110000"/>
                    </a:schemeClr>
                  </a:solidFill>
                  <a:prstDash val="solid"/>
                </a:ln>
                <a:solidFill>
                  <a:srgbClr val="9933FF"/>
                </a:solidFill>
                <a:latin typeface="Times New Roman" pitchFamily="18" charset="0"/>
                <a:cs typeface="Times New Roman" pitchFamily="18" charset="0"/>
              </a:rPr>
              <a:t>Chào mừng các bạn đến với tiết học trực tuyến </a:t>
            </a:r>
          </a:p>
          <a:p>
            <a:pPr lvl="0" algn="ctr" fontAlgn="base">
              <a:spcBef>
                <a:spcPct val="0"/>
              </a:spcBef>
              <a:spcAft>
                <a:spcPct val="0"/>
              </a:spcAft>
              <a:defRPr/>
            </a:pPr>
            <a:endParaRPr lang="en-US" sz="3200" b="1" smtClean="0">
              <a:ln w="10541" cmpd="sng">
                <a:solidFill>
                  <a:schemeClr val="accent1">
                    <a:shade val="88000"/>
                    <a:satMod val="110000"/>
                  </a:schemeClr>
                </a:solidFill>
                <a:prstDash val="solid"/>
              </a:ln>
              <a:solidFill>
                <a:srgbClr val="9933FF"/>
              </a:solidFill>
              <a:latin typeface="Times New Roman" pitchFamily="18" charset="0"/>
              <a:cs typeface="Times New Roman" pitchFamily="18" charset="0"/>
            </a:endParaRPr>
          </a:p>
          <a:p>
            <a:pPr lvl="0" algn="ctr" fontAlgn="base">
              <a:spcBef>
                <a:spcPct val="0"/>
              </a:spcBef>
              <a:spcAft>
                <a:spcPct val="0"/>
              </a:spcAft>
              <a:defRPr/>
            </a:pPr>
            <a:r>
              <a:rPr lang="en-US" sz="3200" b="1" smtClean="0">
                <a:ln w="10541" cmpd="sng">
                  <a:solidFill>
                    <a:schemeClr val="accent1">
                      <a:shade val="88000"/>
                      <a:satMod val="110000"/>
                    </a:schemeClr>
                  </a:solidFill>
                  <a:prstDash val="solid"/>
                </a:ln>
                <a:solidFill>
                  <a:srgbClr val="9933FF"/>
                </a:solidFill>
                <a:latin typeface="Times New Roman" pitchFamily="18" charset="0"/>
                <a:cs typeface="Times New Roman" pitchFamily="18" charset="0"/>
              </a:rPr>
              <a:t>Môn: Thể dục</a:t>
            </a:r>
            <a:r>
              <a:rPr lang="vi-VN" sz="3200" b="1" smtClean="0">
                <a:ln w="10541" cmpd="sng">
                  <a:solidFill>
                    <a:schemeClr val="accent1">
                      <a:shade val="88000"/>
                      <a:satMod val="110000"/>
                    </a:schemeClr>
                  </a:solidFill>
                  <a:prstDash val="solid"/>
                </a:ln>
                <a:solidFill>
                  <a:srgbClr val="9933FF"/>
                </a:solidFill>
                <a:latin typeface="Times New Roman" pitchFamily="18" charset="0"/>
                <a:cs typeface="Times New Roman" pitchFamily="18" charset="0"/>
              </a:rPr>
              <a:t> LỚP 4</a:t>
            </a:r>
            <a:endParaRPr lang="en-US" sz="3200" b="1" dirty="0">
              <a:ln w="10541" cmpd="sng">
                <a:solidFill>
                  <a:schemeClr val="accent1">
                    <a:shade val="88000"/>
                    <a:satMod val="110000"/>
                  </a:schemeClr>
                </a:solidFill>
                <a:prstDash val="solid"/>
              </a:ln>
              <a:solidFill>
                <a:srgbClr val="9933FF"/>
              </a:solidFill>
              <a:latin typeface="Times New Roman" pitchFamily="18" charset="0"/>
              <a:cs typeface="Times New Roman" pitchFamily="18" charset="0"/>
            </a:endParaRPr>
          </a:p>
        </p:txBody>
      </p:sp>
      <p:pic>
        <p:nvPicPr>
          <p:cNvPr id="12" name="Picture 30" descr="2067166a35x1e8i0t"/>
          <p:cNvPicPr>
            <a:picLocks noChangeAspect="1" noChangeArrowheads="1" noCrop="1"/>
          </p:cNvPicPr>
          <p:nvPr/>
        </p:nvPicPr>
        <p:blipFill>
          <a:blip r:embed="rId3"/>
          <a:srcRect/>
          <a:stretch>
            <a:fillRect/>
          </a:stretch>
        </p:blipFill>
        <p:spPr bwMode="auto">
          <a:xfrm>
            <a:off x="0" y="5257800"/>
            <a:ext cx="1828800" cy="1600200"/>
          </a:xfrm>
          <a:prstGeom prst="rect">
            <a:avLst/>
          </a:prstGeom>
          <a:noFill/>
          <a:ln w="9525">
            <a:noFill/>
            <a:miter lim="800000"/>
            <a:headEnd/>
            <a:tailEnd/>
          </a:ln>
        </p:spPr>
      </p:pic>
      <p:pic>
        <p:nvPicPr>
          <p:cNvPr id="13" name="Picture 9" descr="729747d8za2kbusq"/>
          <p:cNvPicPr>
            <a:picLocks noChangeAspect="1" noChangeArrowheads="1" noCrop="1"/>
          </p:cNvPicPr>
          <p:nvPr/>
        </p:nvPicPr>
        <p:blipFill>
          <a:blip r:embed="rId4"/>
          <a:srcRect/>
          <a:stretch>
            <a:fillRect/>
          </a:stretch>
        </p:blipFill>
        <p:spPr bwMode="auto">
          <a:xfrm>
            <a:off x="2438400" y="2590800"/>
            <a:ext cx="4724400" cy="3200400"/>
          </a:xfrm>
          <a:prstGeom prst="rect">
            <a:avLst/>
          </a:prstGeom>
          <a:noFill/>
          <a:ln w="9525">
            <a:noFill/>
            <a:miter lim="800000"/>
            <a:headEnd/>
            <a:tailEnd/>
          </a:ln>
        </p:spPr>
      </p:pic>
      <p:pic>
        <p:nvPicPr>
          <p:cNvPr id="14" name="Picture 8" descr="724608s7aonrbepf"/>
          <p:cNvPicPr>
            <a:picLocks noChangeAspect="1" noChangeArrowheads="1" noCrop="1"/>
          </p:cNvPicPr>
          <p:nvPr/>
        </p:nvPicPr>
        <p:blipFill>
          <a:blip r:embed="rId5"/>
          <a:srcRect/>
          <a:stretch>
            <a:fillRect/>
          </a:stretch>
        </p:blipFill>
        <p:spPr bwMode="auto">
          <a:xfrm>
            <a:off x="152400" y="2362200"/>
            <a:ext cx="762000" cy="2447925"/>
          </a:xfrm>
          <a:prstGeom prst="rect">
            <a:avLst/>
          </a:prstGeom>
          <a:noFill/>
          <a:ln w="9525">
            <a:noFill/>
            <a:miter lim="800000"/>
            <a:headEnd/>
            <a:tailEnd/>
          </a:ln>
        </p:spPr>
      </p:pic>
      <p:pic>
        <p:nvPicPr>
          <p:cNvPr id="15" name="Picture 8" descr="724608s7aonrbepf"/>
          <p:cNvPicPr>
            <a:picLocks noChangeAspect="1" noChangeArrowheads="1" noCrop="1"/>
          </p:cNvPicPr>
          <p:nvPr/>
        </p:nvPicPr>
        <p:blipFill>
          <a:blip r:embed="rId5"/>
          <a:srcRect/>
          <a:stretch>
            <a:fillRect/>
          </a:stretch>
        </p:blipFill>
        <p:spPr bwMode="auto">
          <a:xfrm>
            <a:off x="8382000" y="2514600"/>
            <a:ext cx="762000" cy="2447925"/>
          </a:xfrm>
          <a:prstGeom prst="rect">
            <a:avLst/>
          </a:prstGeom>
          <a:noFill/>
          <a:ln w="9525">
            <a:noFill/>
            <a:miter lim="800000"/>
            <a:headEnd/>
            <a:tailEnd/>
          </a:ln>
        </p:spPr>
      </p:pic>
      <p:pic>
        <p:nvPicPr>
          <p:cNvPr id="16" name="Picture 8" descr="724608s7aonrbepf"/>
          <p:cNvPicPr>
            <a:picLocks noChangeAspect="1" noChangeArrowheads="1" noCrop="1"/>
          </p:cNvPicPr>
          <p:nvPr/>
        </p:nvPicPr>
        <p:blipFill>
          <a:blip r:embed="rId5"/>
          <a:srcRect/>
          <a:stretch>
            <a:fillRect/>
          </a:stretch>
        </p:blipFill>
        <p:spPr bwMode="auto">
          <a:xfrm>
            <a:off x="2362200" y="4410075"/>
            <a:ext cx="762000" cy="2447925"/>
          </a:xfrm>
          <a:prstGeom prst="rect">
            <a:avLst/>
          </a:prstGeom>
          <a:noFill/>
          <a:ln w="9525">
            <a:noFill/>
            <a:miter lim="800000"/>
            <a:headEnd/>
            <a:tailEnd/>
          </a:ln>
        </p:spPr>
      </p:pic>
      <p:pic>
        <p:nvPicPr>
          <p:cNvPr id="17" name="Picture 8" descr="724608s7aonrbepf"/>
          <p:cNvPicPr>
            <a:picLocks noChangeAspect="1" noChangeArrowheads="1" noCrop="1"/>
          </p:cNvPicPr>
          <p:nvPr/>
        </p:nvPicPr>
        <p:blipFill>
          <a:blip r:embed="rId5"/>
          <a:srcRect/>
          <a:stretch>
            <a:fillRect/>
          </a:stretch>
        </p:blipFill>
        <p:spPr bwMode="auto">
          <a:xfrm>
            <a:off x="6553200" y="4410075"/>
            <a:ext cx="762000" cy="2447925"/>
          </a:xfrm>
          <a:prstGeom prst="rect">
            <a:avLst/>
          </a:prstGeom>
          <a:noFill/>
          <a:ln w="9525">
            <a:noFill/>
            <a:miter lim="800000"/>
            <a:headEnd/>
            <a:tailEnd/>
          </a:ln>
        </p:spPr>
      </p:pic>
      <p:pic>
        <p:nvPicPr>
          <p:cNvPr id="18" name="Picture 13" descr="3d butterfly"/>
          <p:cNvPicPr>
            <a:picLocks noChangeAspect="1" noChangeArrowheads="1" noCrop="1"/>
          </p:cNvPicPr>
          <p:nvPr/>
        </p:nvPicPr>
        <p:blipFill>
          <a:blip r:embed="rId6"/>
          <a:srcRect/>
          <a:stretch>
            <a:fillRect/>
          </a:stretch>
        </p:blipFill>
        <p:spPr bwMode="auto">
          <a:xfrm>
            <a:off x="4038600" y="3581400"/>
            <a:ext cx="990600" cy="838200"/>
          </a:xfrm>
          <a:prstGeom prst="rect">
            <a:avLst/>
          </a:prstGeom>
          <a:noFill/>
          <a:ln w="9525">
            <a:noFill/>
            <a:miter lim="800000"/>
            <a:headEnd/>
            <a:tailEnd/>
          </a:ln>
        </p:spPr>
      </p:pic>
      <p:pic>
        <p:nvPicPr>
          <p:cNvPr id="19" name="Picture 13" descr="3d butterfly"/>
          <p:cNvPicPr>
            <a:picLocks noChangeAspect="1" noChangeArrowheads="1" noCrop="1"/>
          </p:cNvPicPr>
          <p:nvPr/>
        </p:nvPicPr>
        <p:blipFill>
          <a:blip r:embed="rId6"/>
          <a:srcRect/>
          <a:stretch>
            <a:fillRect/>
          </a:stretch>
        </p:blipFill>
        <p:spPr bwMode="auto">
          <a:xfrm>
            <a:off x="4648200" y="1524000"/>
            <a:ext cx="990600" cy="838200"/>
          </a:xfrm>
          <a:prstGeom prst="rect">
            <a:avLst/>
          </a:prstGeom>
          <a:noFill/>
          <a:ln w="9525">
            <a:noFill/>
            <a:miter lim="800000"/>
            <a:headEnd/>
            <a:tailEnd/>
          </a:ln>
        </p:spPr>
      </p:pic>
      <p:pic>
        <p:nvPicPr>
          <p:cNvPr id="20" name="Picture 13" descr="3d butterfly"/>
          <p:cNvPicPr>
            <a:picLocks noChangeAspect="1" noChangeArrowheads="1" noCrop="1"/>
          </p:cNvPicPr>
          <p:nvPr/>
        </p:nvPicPr>
        <p:blipFill>
          <a:blip r:embed="rId6"/>
          <a:srcRect/>
          <a:stretch>
            <a:fillRect/>
          </a:stretch>
        </p:blipFill>
        <p:spPr bwMode="auto">
          <a:xfrm>
            <a:off x="1676400" y="2438400"/>
            <a:ext cx="990600" cy="838200"/>
          </a:xfrm>
          <a:prstGeom prst="rect">
            <a:avLst/>
          </a:prstGeom>
          <a:noFill/>
          <a:ln w="9525">
            <a:noFill/>
            <a:miter lim="800000"/>
            <a:headEnd/>
            <a:tailEnd/>
          </a:ln>
        </p:spPr>
      </p:pic>
      <p:pic>
        <p:nvPicPr>
          <p:cNvPr id="21" name="Picture 13" descr="3d butterfly"/>
          <p:cNvPicPr>
            <a:picLocks noChangeAspect="1" noChangeArrowheads="1" noCrop="1"/>
          </p:cNvPicPr>
          <p:nvPr/>
        </p:nvPicPr>
        <p:blipFill>
          <a:blip r:embed="rId6"/>
          <a:srcRect/>
          <a:stretch>
            <a:fillRect/>
          </a:stretch>
        </p:blipFill>
        <p:spPr bwMode="auto">
          <a:xfrm>
            <a:off x="7162800" y="2514600"/>
            <a:ext cx="990600" cy="838200"/>
          </a:xfrm>
          <a:prstGeom prst="rect">
            <a:avLst/>
          </a:prstGeom>
          <a:noFill/>
          <a:ln w="9525">
            <a:noFill/>
            <a:miter lim="800000"/>
            <a:headEnd/>
            <a:tailEnd/>
          </a:ln>
        </p:spPr>
      </p:pic>
      <p:pic>
        <p:nvPicPr>
          <p:cNvPr id="2053" name="Picture 4" descr="POINSET2"/>
          <p:cNvPicPr>
            <a:picLocks noChangeAspect="1" noChangeArrowheads="1"/>
          </p:cNvPicPr>
          <p:nvPr/>
        </p:nvPicPr>
        <p:blipFill>
          <a:blip r:embed="rId7"/>
          <a:srcRect/>
          <a:stretch>
            <a:fillRect/>
          </a:stretch>
        </p:blipFill>
        <p:spPr bwMode="auto">
          <a:xfrm>
            <a:off x="0" y="0"/>
            <a:ext cx="1447800" cy="1295400"/>
          </a:xfrm>
          <a:prstGeom prst="rect">
            <a:avLst/>
          </a:prstGeom>
          <a:noFill/>
          <a:ln w="9525">
            <a:noFill/>
            <a:miter lim="800000"/>
            <a:headEnd/>
            <a:tailEnd/>
          </a:ln>
        </p:spPr>
      </p:pic>
      <p:pic>
        <p:nvPicPr>
          <p:cNvPr id="2054" name="Picture 12" descr="POINSET2"/>
          <p:cNvPicPr>
            <a:picLocks noChangeAspect="1" noChangeArrowheads="1"/>
          </p:cNvPicPr>
          <p:nvPr/>
        </p:nvPicPr>
        <p:blipFill>
          <a:blip r:embed="rId7"/>
          <a:srcRect/>
          <a:stretch>
            <a:fillRect/>
          </a:stretch>
        </p:blipFill>
        <p:spPr bwMode="auto">
          <a:xfrm rot="5400000">
            <a:off x="7772400" y="-76200"/>
            <a:ext cx="1295400" cy="1447800"/>
          </a:xfrm>
          <a:prstGeom prst="rect">
            <a:avLst/>
          </a:prstGeom>
          <a:noFill/>
          <a:ln w="9525">
            <a:noFill/>
            <a:miter lim="800000"/>
            <a:headEnd/>
            <a:tailEnd/>
          </a:ln>
        </p:spPr>
      </p:pic>
      <p:pic>
        <p:nvPicPr>
          <p:cNvPr id="22" name="Picture 19" descr="pretty_flower_orange_hb"/>
          <p:cNvPicPr>
            <a:picLocks noChangeAspect="1" noChangeArrowheads="1" noCrop="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28600" y="228600"/>
            <a:ext cx="1028700" cy="102870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19" descr="pretty_flower_orange_hb"/>
          <p:cNvPicPr>
            <a:picLocks noChangeAspect="1" noChangeArrowheads="1" noCrop="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848600" y="228600"/>
            <a:ext cx="1028700" cy="102870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13" descr="3d butterfly"/>
          <p:cNvPicPr>
            <a:picLocks noChangeAspect="1" noChangeArrowheads="1" noCrop="1"/>
          </p:cNvPicPr>
          <p:nvPr/>
        </p:nvPicPr>
        <p:blipFill>
          <a:blip r:embed="rId6"/>
          <a:srcRect/>
          <a:stretch>
            <a:fillRect/>
          </a:stretch>
        </p:blipFill>
        <p:spPr bwMode="auto">
          <a:xfrm>
            <a:off x="1066800" y="304800"/>
            <a:ext cx="990600" cy="838200"/>
          </a:xfrm>
          <a:prstGeom prst="rect">
            <a:avLst/>
          </a:prstGeom>
          <a:noFill/>
          <a:ln w="9525">
            <a:noFill/>
            <a:miter lim="800000"/>
            <a:headEnd/>
            <a:tailEnd/>
          </a:ln>
        </p:spPr>
      </p:pic>
      <p:pic>
        <p:nvPicPr>
          <p:cNvPr id="26" name="Picture 13" descr="3d butterfly"/>
          <p:cNvPicPr>
            <a:picLocks noChangeAspect="1" noChangeArrowheads="1" noCrop="1"/>
          </p:cNvPicPr>
          <p:nvPr/>
        </p:nvPicPr>
        <p:blipFill>
          <a:blip r:embed="rId6"/>
          <a:srcRect/>
          <a:stretch>
            <a:fillRect/>
          </a:stretch>
        </p:blipFill>
        <p:spPr bwMode="auto">
          <a:xfrm>
            <a:off x="6781800" y="0"/>
            <a:ext cx="990600" cy="83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4" descr="PTIX"/>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381000" y="396270"/>
            <a:ext cx="8305800" cy="1384995"/>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 </a:t>
            </a:r>
            <a:r>
              <a:rPr lang="vi-VN" sz="2000" dirty="0" smtClean="0">
                <a:latin typeface="Times New Roman" pitchFamily="18" charset="0"/>
                <a:cs typeface="Times New Roman" pitchFamily="18" charset="0"/>
              </a:rPr>
              <a:t>NĂM HỌC:</a:t>
            </a:r>
            <a:r>
              <a:rPr lang="en-US" sz="2000" dirty="0" smtClean="0">
                <a:latin typeface="Times New Roman" pitchFamily="18" charset="0"/>
                <a:cs typeface="Times New Roman" pitchFamily="18" charset="0"/>
              </a:rPr>
              <a:t> 202</a:t>
            </a:r>
            <a:r>
              <a:rPr lang="vi-VN" sz="2000" dirty="0" smtClean="0">
                <a:latin typeface="Times New Roman" pitchFamily="18" charset="0"/>
                <a:cs typeface="Times New Roman" pitchFamily="18" charset="0"/>
              </a:rPr>
              <a:t>1 -</a:t>
            </a:r>
            <a:r>
              <a:rPr lang="vi-VN" sz="2000" smtClean="0">
                <a:latin typeface="Times New Roman" pitchFamily="18" charset="0"/>
                <a:cs typeface="Times New Roman" pitchFamily="18" charset="0"/>
              </a:rPr>
              <a:t>2022    </a:t>
            </a:r>
            <a:endParaRPr lang="en-US" sz="2000" smtClean="0">
              <a:latin typeface="Times New Roman" pitchFamily="18" charset="0"/>
              <a:cs typeface="Times New Roman" pitchFamily="18" charset="0"/>
            </a:endParaRPr>
          </a:p>
          <a:p>
            <a:pPr algn="ctr"/>
            <a:r>
              <a:rPr lang="en-US" sz="2000" smtClean="0">
                <a:latin typeface="Times New Roman" pitchFamily="18" charset="0"/>
                <a:cs typeface="Times New Roman" pitchFamily="18" charset="0"/>
              </a:rPr>
              <a:t>THỂ </a:t>
            </a:r>
            <a:r>
              <a:rPr lang="en-US" sz="2000" dirty="0">
                <a:latin typeface="Times New Roman" pitchFamily="18" charset="0"/>
                <a:cs typeface="Times New Roman" pitchFamily="18" charset="0"/>
              </a:rPr>
              <a:t>DỤC </a:t>
            </a:r>
            <a:r>
              <a:rPr lang="vi-VN" sz="2000" dirty="0">
                <a:latin typeface="Times New Roman" pitchFamily="18" charset="0"/>
                <a:cs typeface="Times New Roman" pitchFamily="18" charset="0"/>
              </a:rPr>
              <a:t>LỚP 4 – </a:t>
            </a:r>
            <a:r>
              <a:rPr lang="vi-VN" sz="2000">
                <a:latin typeface="Times New Roman" pitchFamily="18" charset="0"/>
                <a:cs typeface="Times New Roman" pitchFamily="18" charset="0"/>
              </a:rPr>
              <a:t>TUẦN </a:t>
            </a:r>
            <a:r>
              <a:rPr lang="vi-VN" sz="2000" smtClean="0">
                <a:latin typeface="Times New Roman" pitchFamily="18" charset="0"/>
                <a:cs typeface="Times New Roman" pitchFamily="18" charset="0"/>
              </a:rPr>
              <a:t>0</a:t>
            </a:r>
            <a:r>
              <a:rPr lang="en-US" sz="2000" smtClean="0">
                <a:latin typeface="Times New Roman" pitchFamily="18" charset="0"/>
                <a:cs typeface="Times New Roman" pitchFamily="18" charset="0"/>
              </a:rPr>
              <a:t>7</a:t>
            </a:r>
            <a:endParaRPr lang="en-US" sz="2000" dirty="0" smtClean="0">
              <a:latin typeface="Times New Roman" pitchFamily="18" charset="0"/>
              <a:cs typeface="Times New Roman" pitchFamily="18" charset="0"/>
            </a:endParaRPr>
          </a:p>
          <a:p>
            <a:pPr algn="ctr"/>
            <a:r>
              <a:rPr lang="en-US" sz="2000" b="1" smtClean="0">
                <a:latin typeface="Times New Roman" pitchFamily="18" charset="0"/>
                <a:cs typeface="Times New Roman" pitchFamily="18" charset="0"/>
              </a:rPr>
              <a:t>BÀI </a:t>
            </a:r>
            <a:r>
              <a:rPr lang="en-US" sz="2000" b="1" smtClean="0">
                <a:latin typeface="Times New Roman" pitchFamily="18" charset="0"/>
                <a:cs typeface="Times New Roman" pitchFamily="18" charset="0"/>
              </a:rPr>
              <a:t>14: QUAY SAU, ĐI ĐỀU VÒNG PHẢI, VÒNG TRÁI</a:t>
            </a:r>
            <a:endParaRPr lang="en-US" sz="2000">
              <a:latin typeface="Times New Roman" pitchFamily="18" charset="0"/>
              <a:cs typeface="Times New Roman" pitchFamily="18" charset="0"/>
            </a:endParaRPr>
          </a:p>
          <a:p>
            <a:pPr algn="ctr"/>
            <a:r>
              <a:rPr lang="en-US" sz="2000" b="1">
                <a:latin typeface="Times New Roman" pitchFamily="18" charset="0"/>
                <a:cs typeface="Times New Roman" pitchFamily="18" charset="0"/>
              </a:rPr>
              <a:t> </a:t>
            </a:r>
            <a:r>
              <a:rPr lang="en-US" sz="2000" b="1" smtClean="0">
                <a:latin typeface="Times New Roman" pitchFamily="18" charset="0"/>
                <a:cs typeface="Times New Roman" pitchFamily="18" charset="0"/>
              </a:rPr>
              <a:t>TRÒ CHƠI: </a:t>
            </a:r>
            <a:r>
              <a:rPr lang="en-US" sz="2000" b="1" smtClean="0">
                <a:latin typeface="Times New Roman" pitchFamily="18" charset="0"/>
                <a:cs typeface="Times New Roman" pitchFamily="18" charset="0"/>
              </a:rPr>
              <a:t>“NÉM TRÚNG ĐÍCH” </a:t>
            </a:r>
            <a:endParaRPr lang="en-US" sz="2000">
              <a:latin typeface="Times New Roman" pitchFamily="18" charset="0"/>
              <a:cs typeface="Times New Roman" pitchFamily="18" charset="0"/>
            </a:endParaRPr>
          </a:p>
        </p:txBody>
      </p:sp>
      <p:sp>
        <p:nvSpPr>
          <p:cNvPr id="4" name="TextBox 3"/>
          <p:cNvSpPr txBox="1"/>
          <p:nvPr/>
        </p:nvSpPr>
        <p:spPr>
          <a:xfrm>
            <a:off x="202096" y="2337859"/>
            <a:ext cx="1752600"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400" smtClean="0">
                <a:solidFill>
                  <a:srgbClr val="FF0000"/>
                </a:solidFill>
                <a:latin typeface="Times New Roman" pitchFamily="18" charset="0"/>
                <a:cs typeface="Times New Roman" pitchFamily="18" charset="0"/>
              </a:rPr>
              <a:t>1. Địa điểm</a:t>
            </a:r>
            <a:endParaRPr lang="en-US" sz="2400">
              <a:solidFill>
                <a:srgbClr val="FF0000"/>
              </a:solidFill>
              <a:latin typeface="Times New Roman" pitchFamily="18" charset="0"/>
              <a:cs typeface="Times New Roman" pitchFamily="18" charset="0"/>
            </a:endParaRPr>
          </a:p>
        </p:txBody>
      </p:sp>
      <p:sp>
        <p:nvSpPr>
          <p:cNvPr id="5" name="TextBox 4"/>
          <p:cNvSpPr txBox="1"/>
          <p:nvPr/>
        </p:nvSpPr>
        <p:spPr>
          <a:xfrm>
            <a:off x="2342322" y="2324606"/>
            <a:ext cx="6781800"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400" smtClean="0">
                <a:solidFill>
                  <a:srgbClr val="FF0000"/>
                </a:solidFill>
                <a:latin typeface="Times New Roman" pitchFamily="18" charset="0"/>
                <a:cs typeface="Times New Roman" pitchFamily="18" charset="0"/>
              </a:rPr>
              <a:t>Nơi thoáng mát: Ban công, phòng khách, ngoài sân...</a:t>
            </a:r>
            <a:endParaRPr lang="en-US" sz="2400">
              <a:solidFill>
                <a:srgbClr val="FF0000"/>
              </a:solidFill>
              <a:latin typeface="Times New Roman" pitchFamily="18" charset="0"/>
              <a:cs typeface="Times New Roman" pitchFamily="18" charset="0"/>
            </a:endParaRPr>
          </a:p>
        </p:txBody>
      </p:sp>
      <p:cxnSp>
        <p:nvCxnSpPr>
          <p:cNvPr id="8" name="Straight Arrow Connector 7"/>
          <p:cNvCxnSpPr>
            <a:stCxn id="4" idx="3"/>
            <a:endCxn id="5" idx="1"/>
          </p:cNvCxnSpPr>
          <p:nvPr/>
        </p:nvCxnSpPr>
        <p:spPr>
          <a:xfrm flipV="1">
            <a:off x="1954696" y="2555439"/>
            <a:ext cx="387626" cy="13253"/>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52400" y="3167272"/>
            <a:ext cx="2133599"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400" smtClean="0">
                <a:solidFill>
                  <a:srgbClr val="FF0000"/>
                </a:solidFill>
                <a:latin typeface="Times New Roman" pitchFamily="18" charset="0"/>
                <a:cs typeface="Times New Roman" pitchFamily="18" charset="0"/>
              </a:rPr>
              <a:t>2. Phương tiện</a:t>
            </a:r>
            <a:endParaRPr lang="en-US" sz="2400">
              <a:solidFill>
                <a:srgbClr val="FF0000"/>
              </a:solidFill>
              <a:latin typeface="Times New Roman" pitchFamily="18" charset="0"/>
              <a:cs typeface="Times New Roman" pitchFamily="18" charset="0"/>
            </a:endParaRPr>
          </a:p>
        </p:txBody>
      </p:sp>
      <p:sp>
        <p:nvSpPr>
          <p:cNvPr id="11" name="TextBox 10"/>
          <p:cNvSpPr txBox="1"/>
          <p:nvPr/>
        </p:nvSpPr>
        <p:spPr>
          <a:xfrm>
            <a:off x="2819400" y="2965176"/>
            <a:ext cx="6096000"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400" smtClean="0">
                <a:solidFill>
                  <a:srgbClr val="FF0000"/>
                </a:solidFill>
                <a:latin typeface="Times New Roman" pitchFamily="18" charset="0"/>
                <a:cs typeface="Times New Roman" pitchFamily="18" charset="0"/>
              </a:rPr>
              <a:t>Trang phục gọn gàng, đeo giày thể thao hoặc dép quai hậu</a:t>
            </a:r>
            <a:endParaRPr lang="en-US" sz="2400">
              <a:solidFill>
                <a:srgbClr val="FF0000"/>
              </a:solidFill>
              <a:latin typeface="Times New Roman" pitchFamily="18" charset="0"/>
              <a:cs typeface="Times New Roman" pitchFamily="18" charset="0"/>
            </a:endParaRPr>
          </a:p>
        </p:txBody>
      </p:sp>
      <p:cxnSp>
        <p:nvCxnSpPr>
          <p:cNvPr id="13" name="Straight Arrow Connector 12"/>
          <p:cNvCxnSpPr/>
          <p:nvPr/>
        </p:nvCxnSpPr>
        <p:spPr>
          <a:xfrm flipV="1">
            <a:off x="2348948" y="3382620"/>
            <a:ext cx="457201" cy="2233"/>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pic>
        <p:nvPicPr>
          <p:cNvPr id="19" name="Picture 30" descr="2067166a35x1e8i0t"/>
          <p:cNvPicPr>
            <a:picLocks noChangeAspect="1" noChangeArrowheads="1" noCrop="1"/>
          </p:cNvPicPr>
          <p:nvPr/>
        </p:nvPicPr>
        <p:blipFill>
          <a:blip r:embed="rId3"/>
          <a:srcRect/>
          <a:stretch>
            <a:fillRect/>
          </a:stretch>
        </p:blipFill>
        <p:spPr bwMode="auto">
          <a:xfrm>
            <a:off x="-304800" y="5257800"/>
            <a:ext cx="1828800" cy="1600200"/>
          </a:xfrm>
          <a:prstGeom prst="rect">
            <a:avLst/>
          </a:prstGeom>
          <a:noFill/>
          <a:ln w="9525">
            <a:noFill/>
            <a:miter lim="800000"/>
            <a:headEnd/>
            <a:tailEnd/>
          </a:ln>
        </p:spPr>
      </p:pic>
      <p:pic>
        <p:nvPicPr>
          <p:cNvPr id="20" name="Picture 19" descr="pretty_flower_orange_hb"/>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152400"/>
            <a:ext cx="1028700" cy="102870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POINSET2"/>
          <p:cNvPicPr>
            <a:picLocks noChangeAspect="1" noChangeArrowheads="1"/>
          </p:cNvPicPr>
          <p:nvPr/>
        </p:nvPicPr>
        <p:blipFill>
          <a:blip r:embed="rId5"/>
          <a:srcRect/>
          <a:stretch>
            <a:fillRect/>
          </a:stretch>
        </p:blipFill>
        <p:spPr bwMode="auto">
          <a:xfrm>
            <a:off x="0" y="0"/>
            <a:ext cx="1447800" cy="1295400"/>
          </a:xfrm>
          <a:prstGeom prst="rect">
            <a:avLst/>
          </a:prstGeom>
          <a:noFill/>
          <a:ln w="9525">
            <a:noFill/>
            <a:miter lim="800000"/>
            <a:headEnd/>
            <a:tailEnd/>
          </a:ln>
        </p:spPr>
      </p:pic>
      <p:pic>
        <p:nvPicPr>
          <p:cNvPr id="22" name="Picture 19" descr="pretty_flower_orange_hb"/>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24800" y="228600"/>
            <a:ext cx="1028700" cy="1028700"/>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12" descr="POINSET2"/>
          <p:cNvPicPr>
            <a:picLocks noChangeAspect="1" noChangeArrowheads="1"/>
          </p:cNvPicPr>
          <p:nvPr/>
        </p:nvPicPr>
        <p:blipFill>
          <a:blip r:embed="rId5"/>
          <a:srcRect/>
          <a:stretch>
            <a:fillRect/>
          </a:stretch>
        </p:blipFill>
        <p:spPr bwMode="auto">
          <a:xfrm rot="5400000">
            <a:off x="7772400" y="-76200"/>
            <a:ext cx="1295400" cy="1447800"/>
          </a:xfrm>
          <a:prstGeom prst="rect">
            <a:avLst/>
          </a:prstGeom>
          <a:noFill/>
          <a:ln w="9525">
            <a:noFill/>
            <a:miter lim="800000"/>
            <a:headEnd/>
            <a:tailEnd/>
          </a:ln>
        </p:spPr>
      </p:pic>
      <p:pic>
        <p:nvPicPr>
          <p:cNvPr id="15" name="Picture 14" descr="729747d8za2kbusq"/>
          <p:cNvPicPr>
            <a:picLocks noChangeAspect="1" noChangeArrowheads="1" noCrop="1"/>
          </p:cNvPicPr>
          <p:nvPr/>
        </p:nvPicPr>
        <p:blipFill>
          <a:blip r:embed="rId6"/>
          <a:srcRect/>
          <a:stretch>
            <a:fillRect/>
          </a:stretch>
        </p:blipFill>
        <p:spPr bwMode="auto">
          <a:xfrm>
            <a:off x="2819400" y="3733800"/>
            <a:ext cx="4876800" cy="3124200"/>
          </a:xfrm>
          <a:prstGeom prst="rect">
            <a:avLst/>
          </a:prstGeom>
          <a:noFill/>
          <a:ln w="9525">
            <a:noFill/>
            <a:miter lim="800000"/>
            <a:headEnd/>
            <a:tailEnd/>
          </a:ln>
        </p:spPr>
      </p:pic>
      <p:pic>
        <p:nvPicPr>
          <p:cNvPr id="16" name="Picture 13" descr="3d butterfly"/>
          <p:cNvPicPr>
            <a:picLocks noChangeAspect="1" noChangeArrowheads="1" noCrop="1"/>
          </p:cNvPicPr>
          <p:nvPr/>
        </p:nvPicPr>
        <p:blipFill>
          <a:blip r:embed="rId7"/>
          <a:srcRect/>
          <a:stretch>
            <a:fillRect/>
          </a:stretch>
        </p:blipFill>
        <p:spPr bwMode="auto">
          <a:xfrm>
            <a:off x="2286000" y="3886200"/>
            <a:ext cx="990600" cy="838200"/>
          </a:xfrm>
          <a:prstGeom prst="rect">
            <a:avLst/>
          </a:prstGeom>
          <a:noFill/>
          <a:ln w="9525">
            <a:noFill/>
            <a:miter lim="800000"/>
            <a:headEnd/>
            <a:tailEnd/>
          </a:ln>
        </p:spPr>
      </p:pic>
      <p:pic>
        <p:nvPicPr>
          <p:cNvPr id="17" name="Picture 13" descr="3d butterfly"/>
          <p:cNvPicPr>
            <a:picLocks noChangeAspect="1" noChangeArrowheads="1" noCrop="1"/>
          </p:cNvPicPr>
          <p:nvPr/>
        </p:nvPicPr>
        <p:blipFill>
          <a:blip r:embed="rId7"/>
          <a:srcRect/>
          <a:stretch>
            <a:fillRect/>
          </a:stretch>
        </p:blipFill>
        <p:spPr bwMode="auto">
          <a:xfrm>
            <a:off x="6705600" y="457200"/>
            <a:ext cx="990600" cy="838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1000"/>
                                        <p:tgtEl>
                                          <p:spTgt spid="13"/>
                                        </p:tgtEl>
                                      </p:cBhvr>
                                    </p:animEffect>
                                    <p:anim calcmode="lin" valueType="num">
                                      <p:cBhvr>
                                        <p:cTn id="43" dur="1000" fill="hold"/>
                                        <p:tgtEl>
                                          <p:spTgt spid="13"/>
                                        </p:tgtEl>
                                        <p:attrNameLst>
                                          <p:attrName>ppt_x</p:attrName>
                                        </p:attrNameLst>
                                      </p:cBhvr>
                                      <p:tavLst>
                                        <p:tav tm="0">
                                          <p:val>
                                            <p:strVal val="#ppt_x"/>
                                          </p:val>
                                        </p:tav>
                                        <p:tav tm="100000">
                                          <p:val>
                                            <p:strVal val="#ppt_x"/>
                                          </p:val>
                                        </p:tav>
                                      </p:tavLst>
                                    </p:anim>
                                    <p:anim calcmode="lin" valueType="num">
                                      <p:cBhvr>
                                        <p:cTn id="4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fade">
                                      <p:cBhvr>
                                        <p:cTn id="49" dur="1000"/>
                                        <p:tgtEl>
                                          <p:spTgt spid="11"/>
                                        </p:tgtEl>
                                      </p:cBhvr>
                                    </p:animEffect>
                                    <p:anim calcmode="lin" valueType="num">
                                      <p:cBhvr>
                                        <p:cTn id="50" dur="1000" fill="hold"/>
                                        <p:tgtEl>
                                          <p:spTgt spid="11"/>
                                        </p:tgtEl>
                                        <p:attrNameLst>
                                          <p:attrName>ppt_x</p:attrName>
                                        </p:attrNameLst>
                                      </p:cBhvr>
                                      <p:tavLst>
                                        <p:tav tm="0">
                                          <p:val>
                                            <p:strVal val="#ppt_x"/>
                                          </p:val>
                                        </p:tav>
                                        <p:tav tm="100000">
                                          <p:val>
                                            <p:strVal val="#ppt_x"/>
                                          </p:val>
                                        </p:tav>
                                      </p:tavLst>
                                    </p:anim>
                                    <p:anim calcmode="lin" valueType="num">
                                      <p:cBhvr>
                                        <p:cTn id="5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9"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098" name="Picture 4" descr="PTIX"/>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29046" name="Rectangle 22"/>
          <p:cNvSpPr>
            <a:spLocks noChangeArrowheads="1"/>
          </p:cNvSpPr>
          <p:nvPr/>
        </p:nvSpPr>
        <p:spPr bwMode="auto">
          <a:xfrm>
            <a:off x="304800" y="2209800"/>
            <a:ext cx="4572000" cy="7239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eaLnBrk="0" fontAlgn="base" hangingPunct="0">
              <a:spcBef>
                <a:spcPct val="20000"/>
              </a:spcBef>
              <a:spcAft>
                <a:spcPct val="0"/>
              </a:spcAft>
            </a:pPr>
            <a:r>
              <a:rPr lang="en-US" sz="3200" b="1" smtClean="0">
                <a:latin typeface="Times New Roman" pitchFamily="18" charset="0"/>
                <a:cs typeface="Times New Roman" pitchFamily="18" charset="0"/>
              </a:rPr>
              <a:t>1.Phần </a:t>
            </a:r>
            <a:r>
              <a:rPr lang="en-US" sz="3200" b="1" dirty="0" err="1">
                <a:latin typeface="Times New Roman" pitchFamily="18" charset="0"/>
                <a:cs typeface="Times New Roman" pitchFamily="18" charset="0"/>
              </a:rPr>
              <a:t>mở</a:t>
            </a:r>
            <a:r>
              <a:rPr lang="en-US" sz="3200" b="1" dirty="0">
                <a:latin typeface="Times New Roman" pitchFamily="18" charset="0"/>
                <a:cs typeface="Times New Roman" pitchFamily="18" charset="0"/>
              </a:rPr>
              <a:t> </a:t>
            </a:r>
            <a:r>
              <a:rPr lang="en-US" sz="3200" b="1" err="1" smtClean="0">
                <a:latin typeface="Times New Roman" pitchFamily="18" charset="0"/>
                <a:cs typeface="Times New Roman" pitchFamily="18" charset="0"/>
              </a:rPr>
              <a:t>đầu</a:t>
            </a:r>
            <a:r>
              <a:rPr lang="vi-VN" sz="3200" b="1" smtClean="0">
                <a:latin typeface="Times New Roman" pitchFamily="18" charset="0"/>
                <a:cs typeface="Times New Roman" pitchFamily="18" charset="0"/>
              </a:rPr>
              <a:t>:</a:t>
            </a:r>
            <a:r>
              <a:rPr lang="en-US" sz="3200" b="1" smtClean="0">
                <a:latin typeface="Times New Roman" pitchFamily="18" charset="0"/>
                <a:cs typeface="Times New Roman" pitchFamily="18" charset="0"/>
              </a:rPr>
              <a:t> 5 phút</a:t>
            </a:r>
            <a:endParaRPr lang="en-US" sz="3200" dirty="0" smtClean="0">
              <a:solidFill>
                <a:srgbClr val="FF0000"/>
              </a:solidFill>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20000"/>
              </a:spcBef>
              <a:spcAft>
                <a:spcPct val="0"/>
              </a:spcAft>
              <a:buClrTx/>
              <a:buSzTx/>
              <a:buFontTx/>
              <a:buChar char="•"/>
              <a:tabLst/>
            </a:pPr>
            <a:endParaRPr kumimoji="0" lang="en-US" sz="2400" b="0" i="0" u="none" strike="noStrike" cap="none" normalizeH="0" baseline="0" dirty="0" smtClean="0">
              <a:ln>
                <a:noFill/>
              </a:ln>
              <a:solidFill>
                <a:schemeClr val="tx1"/>
              </a:solidFill>
              <a:effectLst/>
              <a:latin typeface="Calibri" pitchFamily="34" charset="0"/>
            </a:endParaRPr>
          </a:p>
        </p:txBody>
      </p:sp>
      <p:sp>
        <p:nvSpPr>
          <p:cNvPr id="129048" name="Rectangle 24"/>
          <p:cNvSpPr>
            <a:spLocks noChangeArrowheads="1"/>
          </p:cNvSpPr>
          <p:nvPr/>
        </p:nvSpPr>
        <p:spPr bwMode="auto">
          <a:xfrm>
            <a:off x="304800" y="3200400"/>
            <a:ext cx="8534400" cy="9144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Tập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lớp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dung,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giờ</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a:t>
            </a:r>
          </a:p>
          <a:p>
            <a:r>
              <a:rPr lang="en-US" sz="2400">
                <a:latin typeface="Times New Roman" pitchFamily="18" charset="0"/>
                <a:cs typeface="Times New Roman" pitchFamily="18" charset="0"/>
              </a:rPr>
              <a:t>- Xoay các khớp toàn </a:t>
            </a:r>
            <a:r>
              <a:rPr lang="en-US" sz="2400" smtClean="0">
                <a:latin typeface="Times New Roman" pitchFamily="18" charset="0"/>
                <a:cs typeface="Times New Roman" pitchFamily="18" charset="0"/>
              </a:rPr>
              <a:t>thân: Cổ tay, cổ chân, vai, hông, gối.</a:t>
            </a:r>
            <a:endParaRPr lang="en-US" sz="2400">
              <a:latin typeface="Times New Roman" pitchFamily="18" charset="0"/>
              <a:cs typeface="Times New Roman" pitchFamily="18" charset="0"/>
            </a:endParaRPr>
          </a:p>
          <a:p>
            <a:pPr marR="0" lvl="0" algn="l" defTabSz="914400" rtl="0" eaLnBrk="0" fontAlgn="base" latinLnBrk="0" hangingPunct="0">
              <a:lnSpc>
                <a:spcPct val="100000"/>
              </a:lnSpc>
              <a:spcBef>
                <a:spcPct val="20000"/>
              </a:spcBef>
              <a:spcAft>
                <a:spcPct val="0"/>
              </a:spcAft>
              <a:buClrTx/>
              <a:buSzTx/>
              <a:tabLst/>
            </a:pPr>
            <a:endParaRPr kumimoji="0" lang="en-US" sz="2400" b="0" i="0" u="none" strike="noStrike" cap="none" normalizeH="0" baseline="0" dirty="0" smtClean="0">
              <a:ln>
                <a:noFill/>
              </a:ln>
              <a:solidFill>
                <a:schemeClr val="tx1"/>
              </a:solidFill>
              <a:effectLst/>
              <a:latin typeface="Calibri" pitchFamily="34" charset="0"/>
            </a:endParaRPr>
          </a:p>
        </p:txBody>
      </p:sp>
      <p:pic>
        <p:nvPicPr>
          <p:cNvPr id="16" name="Picture 13" descr="3d butterfly"/>
          <p:cNvPicPr>
            <a:picLocks noChangeAspect="1" noChangeArrowheads="1" noCrop="1"/>
          </p:cNvPicPr>
          <p:nvPr/>
        </p:nvPicPr>
        <p:blipFill>
          <a:blip r:embed="rId3"/>
          <a:srcRect/>
          <a:stretch>
            <a:fillRect/>
          </a:stretch>
        </p:blipFill>
        <p:spPr bwMode="auto">
          <a:xfrm>
            <a:off x="7848600" y="152400"/>
            <a:ext cx="990600" cy="838200"/>
          </a:xfrm>
          <a:prstGeom prst="rect">
            <a:avLst/>
          </a:prstGeom>
          <a:noFill/>
          <a:ln w="9525">
            <a:noFill/>
            <a:miter lim="800000"/>
            <a:headEnd/>
            <a:tailEnd/>
          </a:ln>
        </p:spPr>
      </p:pic>
      <p:pic>
        <p:nvPicPr>
          <p:cNvPr id="17" name="Picture 13" descr="3d butterfly"/>
          <p:cNvPicPr>
            <a:picLocks noChangeAspect="1" noChangeArrowheads="1" noCrop="1"/>
          </p:cNvPicPr>
          <p:nvPr/>
        </p:nvPicPr>
        <p:blipFill>
          <a:blip r:embed="rId3"/>
          <a:srcRect/>
          <a:stretch>
            <a:fillRect/>
          </a:stretch>
        </p:blipFill>
        <p:spPr bwMode="auto">
          <a:xfrm>
            <a:off x="381000" y="152400"/>
            <a:ext cx="990600" cy="838200"/>
          </a:xfrm>
          <a:prstGeom prst="rect">
            <a:avLst/>
          </a:prstGeom>
          <a:noFill/>
          <a:ln w="9525">
            <a:noFill/>
            <a:miter lim="800000"/>
            <a:headEnd/>
            <a:tailEnd/>
          </a:ln>
        </p:spPr>
      </p:pic>
      <p:sp>
        <p:nvSpPr>
          <p:cNvPr id="14" name="TextBox 13"/>
          <p:cNvSpPr txBox="1"/>
          <p:nvPr/>
        </p:nvSpPr>
        <p:spPr>
          <a:xfrm>
            <a:off x="304800" y="369709"/>
            <a:ext cx="8305800" cy="1323439"/>
          </a:xfrm>
          <a:prstGeom prst="rect">
            <a:avLst/>
          </a:prstGeom>
          <a:noFill/>
        </p:spPr>
        <p:txBody>
          <a:bodyPr wrap="square" rtlCol="0">
            <a:spAutoFit/>
          </a:bodyPr>
          <a:lstStyle/>
          <a:p>
            <a:pPr algn="ctr"/>
            <a:r>
              <a:rPr lang="en-US" sz="2000">
                <a:latin typeface="Times New Roman" pitchFamily="18" charset="0"/>
                <a:cs typeface="Times New Roman" pitchFamily="18" charset="0"/>
              </a:rPr>
              <a:t> </a:t>
            </a:r>
            <a:r>
              <a:rPr lang="vi-VN" sz="2000">
                <a:latin typeface="Times New Roman" pitchFamily="18" charset="0"/>
                <a:cs typeface="Times New Roman" pitchFamily="18" charset="0"/>
              </a:rPr>
              <a:t>NĂM HỌC:</a:t>
            </a:r>
            <a:r>
              <a:rPr lang="en-US" sz="2000">
                <a:latin typeface="Times New Roman" pitchFamily="18" charset="0"/>
                <a:cs typeface="Times New Roman" pitchFamily="18" charset="0"/>
              </a:rPr>
              <a:t> 202</a:t>
            </a:r>
            <a:r>
              <a:rPr lang="vi-VN" sz="2000">
                <a:latin typeface="Times New Roman" pitchFamily="18" charset="0"/>
                <a:cs typeface="Times New Roman" pitchFamily="18" charset="0"/>
              </a:rPr>
              <a:t>1 -2022    </a:t>
            </a:r>
            <a:endParaRPr lang="en-US" sz="2000">
              <a:latin typeface="Times New Roman" pitchFamily="18" charset="0"/>
              <a:cs typeface="Times New Roman" pitchFamily="18" charset="0"/>
            </a:endParaRPr>
          </a:p>
          <a:p>
            <a:pPr algn="ctr"/>
            <a:r>
              <a:rPr lang="en-US" sz="2000">
                <a:latin typeface="Times New Roman" pitchFamily="18" charset="0"/>
                <a:cs typeface="Times New Roman" pitchFamily="18" charset="0"/>
              </a:rPr>
              <a:t>THỂ DỤC </a:t>
            </a:r>
            <a:r>
              <a:rPr lang="vi-VN" sz="2000">
                <a:latin typeface="Times New Roman" pitchFamily="18" charset="0"/>
                <a:cs typeface="Times New Roman" pitchFamily="18" charset="0"/>
              </a:rPr>
              <a:t>LỚP 4 – </a:t>
            </a:r>
            <a:r>
              <a:rPr lang="vi-VN" sz="2000">
                <a:latin typeface="Times New Roman" pitchFamily="18" charset="0"/>
                <a:cs typeface="Times New Roman" pitchFamily="18" charset="0"/>
              </a:rPr>
              <a:t>TUẦN </a:t>
            </a:r>
            <a:r>
              <a:rPr lang="vi-VN" sz="2000" smtClean="0">
                <a:latin typeface="Times New Roman" pitchFamily="18" charset="0"/>
                <a:cs typeface="Times New Roman" pitchFamily="18" charset="0"/>
              </a:rPr>
              <a:t>0</a:t>
            </a:r>
            <a:r>
              <a:rPr lang="en-US" sz="2000" smtClean="0">
                <a:latin typeface="Times New Roman" pitchFamily="18" charset="0"/>
                <a:cs typeface="Times New Roman" pitchFamily="18" charset="0"/>
              </a:rPr>
              <a:t>7</a:t>
            </a:r>
            <a:endParaRPr lang="en-US" sz="2000">
              <a:latin typeface="Times New Roman" pitchFamily="18" charset="0"/>
              <a:cs typeface="Times New Roman" pitchFamily="18" charset="0"/>
            </a:endParaRPr>
          </a:p>
          <a:p>
            <a:pPr algn="ctr"/>
            <a:r>
              <a:rPr lang="en-US" sz="2000" b="1">
                <a:latin typeface="Times New Roman" pitchFamily="18" charset="0"/>
                <a:cs typeface="Times New Roman" pitchFamily="18" charset="0"/>
              </a:rPr>
              <a:t>BÀI </a:t>
            </a:r>
            <a:r>
              <a:rPr lang="en-US" sz="2000" b="1" smtClean="0">
                <a:latin typeface="Times New Roman" pitchFamily="18" charset="0"/>
                <a:cs typeface="Times New Roman" pitchFamily="18" charset="0"/>
              </a:rPr>
              <a:t>14: QUAY SAU, ĐI ĐỀU VÒNG PHẢI, VÒNG TRÁI</a:t>
            </a:r>
            <a:endParaRPr lang="en-US" sz="2000">
              <a:latin typeface="Times New Roman" pitchFamily="18" charset="0"/>
              <a:cs typeface="Times New Roman" pitchFamily="18" charset="0"/>
            </a:endParaRPr>
          </a:p>
          <a:p>
            <a:pPr algn="ctr"/>
            <a:r>
              <a:rPr lang="en-US" sz="2000" b="1">
                <a:latin typeface="Times New Roman" pitchFamily="18" charset="0"/>
                <a:cs typeface="Times New Roman" pitchFamily="18" charset="0"/>
              </a:rPr>
              <a:t> TRÒ CHƠI</a:t>
            </a:r>
            <a:r>
              <a:rPr lang="en-US" sz="2000" b="1">
                <a:latin typeface="Times New Roman" pitchFamily="18" charset="0"/>
                <a:cs typeface="Times New Roman" pitchFamily="18" charset="0"/>
              </a:rPr>
              <a:t>: </a:t>
            </a:r>
            <a:r>
              <a:rPr lang="en-US" sz="2000" b="1" smtClean="0">
                <a:latin typeface="Times New Roman" pitchFamily="18" charset="0"/>
                <a:cs typeface="Times New Roman" pitchFamily="18" charset="0"/>
              </a:rPr>
              <a:t>“NÉM TRÚNG ĐÍCH” </a:t>
            </a:r>
            <a:endParaRPr lang="en-US" sz="2000">
              <a:latin typeface="Times New Roman" pitchFamily="18" charset="0"/>
              <a:cs typeface="Times New Roman" pitchFamily="18" charset="0"/>
            </a:endParaRPr>
          </a:p>
        </p:txBody>
      </p:sp>
      <p:pic>
        <p:nvPicPr>
          <p:cNvPr id="13" name="Picture 4" descr="D:\Giáo án thể dục\Giáo án Online\NĂM HỌC 2021-2022\Hình ảnh\khởi động.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4495800"/>
            <a:ext cx="6640582" cy="19968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9046"/>
                                        </p:tgtEl>
                                        <p:attrNameLst>
                                          <p:attrName>style.visibility</p:attrName>
                                        </p:attrNameLst>
                                      </p:cBhvr>
                                      <p:to>
                                        <p:strVal val="visible"/>
                                      </p:to>
                                    </p:set>
                                    <p:animEffect transition="in" filter="fade">
                                      <p:cBhvr>
                                        <p:cTn id="14" dur="1000"/>
                                        <p:tgtEl>
                                          <p:spTgt spid="129046"/>
                                        </p:tgtEl>
                                      </p:cBhvr>
                                    </p:animEffect>
                                    <p:anim calcmode="lin" valueType="num">
                                      <p:cBhvr>
                                        <p:cTn id="15" dur="1000" fill="hold"/>
                                        <p:tgtEl>
                                          <p:spTgt spid="129046"/>
                                        </p:tgtEl>
                                        <p:attrNameLst>
                                          <p:attrName>ppt_x</p:attrName>
                                        </p:attrNameLst>
                                      </p:cBhvr>
                                      <p:tavLst>
                                        <p:tav tm="0">
                                          <p:val>
                                            <p:strVal val="#ppt_x"/>
                                          </p:val>
                                        </p:tav>
                                        <p:tav tm="100000">
                                          <p:val>
                                            <p:strVal val="#ppt_x"/>
                                          </p:val>
                                        </p:tav>
                                      </p:tavLst>
                                    </p:anim>
                                    <p:anim calcmode="lin" valueType="num">
                                      <p:cBhvr>
                                        <p:cTn id="16" dur="1000" fill="hold"/>
                                        <p:tgtEl>
                                          <p:spTgt spid="12904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9048"/>
                                        </p:tgtEl>
                                        <p:attrNameLst>
                                          <p:attrName>style.visibility</p:attrName>
                                        </p:attrNameLst>
                                      </p:cBhvr>
                                      <p:to>
                                        <p:strVal val="visible"/>
                                      </p:to>
                                    </p:set>
                                    <p:animEffect transition="in" filter="fade">
                                      <p:cBhvr>
                                        <p:cTn id="21" dur="1000"/>
                                        <p:tgtEl>
                                          <p:spTgt spid="129048"/>
                                        </p:tgtEl>
                                      </p:cBhvr>
                                    </p:animEffect>
                                    <p:anim calcmode="lin" valueType="num">
                                      <p:cBhvr>
                                        <p:cTn id="22" dur="1000" fill="hold"/>
                                        <p:tgtEl>
                                          <p:spTgt spid="129048"/>
                                        </p:tgtEl>
                                        <p:attrNameLst>
                                          <p:attrName>ppt_x</p:attrName>
                                        </p:attrNameLst>
                                      </p:cBhvr>
                                      <p:tavLst>
                                        <p:tav tm="0">
                                          <p:val>
                                            <p:strVal val="#ppt_x"/>
                                          </p:val>
                                        </p:tav>
                                        <p:tav tm="100000">
                                          <p:val>
                                            <p:strVal val="#ppt_x"/>
                                          </p:val>
                                        </p:tav>
                                      </p:tavLst>
                                    </p:anim>
                                    <p:anim calcmode="lin" valueType="num">
                                      <p:cBhvr>
                                        <p:cTn id="23" dur="1000" fill="hold"/>
                                        <p:tgtEl>
                                          <p:spTgt spid="12904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46" grpId="0" animBg="1"/>
      <p:bldP spid="129048" grpId="0" animBg="1"/>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4" descr="PTIX"/>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 name="TextBox 4"/>
          <p:cNvSpPr txBox="1"/>
          <p:nvPr/>
        </p:nvSpPr>
        <p:spPr>
          <a:xfrm>
            <a:off x="304800" y="381000"/>
            <a:ext cx="8305800" cy="1446550"/>
          </a:xfrm>
          <a:prstGeom prst="rect">
            <a:avLst/>
          </a:prstGeom>
          <a:noFill/>
        </p:spPr>
        <p:txBody>
          <a:bodyPr wrap="square" rtlCol="0">
            <a:spAutoFit/>
          </a:bodyPr>
          <a:lstStyle/>
          <a:p>
            <a:pPr algn="ctr"/>
            <a:r>
              <a:rPr lang="en-US" sz="2800">
                <a:latin typeface="Times New Roman" pitchFamily="18" charset="0"/>
                <a:cs typeface="Times New Roman" pitchFamily="18" charset="0"/>
              </a:rPr>
              <a:t> </a:t>
            </a:r>
            <a:r>
              <a:rPr lang="vi-VN" sz="2000">
                <a:latin typeface="Times New Roman" pitchFamily="18" charset="0"/>
                <a:cs typeface="Times New Roman" pitchFamily="18" charset="0"/>
              </a:rPr>
              <a:t>NĂM HỌC:</a:t>
            </a:r>
            <a:r>
              <a:rPr lang="en-US" sz="2000">
                <a:latin typeface="Times New Roman" pitchFamily="18" charset="0"/>
                <a:cs typeface="Times New Roman" pitchFamily="18" charset="0"/>
              </a:rPr>
              <a:t> 202</a:t>
            </a:r>
            <a:r>
              <a:rPr lang="vi-VN" sz="2000">
                <a:latin typeface="Times New Roman" pitchFamily="18" charset="0"/>
                <a:cs typeface="Times New Roman" pitchFamily="18" charset="0"/>
              </a:rPr>
              <a:t>1 -2022    </a:t>
            </a:r>
            <a:endParaRPr lang="en-US" sz="2000">
              <a:latin typeface="Times New Roman" pitchFamily="18" charset="0"/>
              <a:cs typeface="Times New Roman" pitchFamily="18" charset="0"/>
            </a:endParaRPr>
          </a:p>
          <a:p>
            <a:pPr algn="ctr"/>
            <a:r>
              <a:rPr lang="en-US" sz="2000">
                <a:latin typeface="Times New Roman" pitchFamily="18" charset="0"/>
                <a:cs typeface="Times New Roman" pitchFamily="18" charset="0"/>
              </a:rPr>
              <a:t>THỂ DỤC </a:t>
            </a:r>
            <a:r>
              <a:rPr lang="vi-VN" sz="2000">
                <a:latin typeface="Times New Roman" pitchFamily="18" charset="0"/>
                <a:cs typeface="Times New Roman" pitchFamily="18" charset="0"/>
              </a:rPr>
              <a:t>LỚP 4 – </a:t>
            </a:r>
            <a:r>
              <a:rPr lang="vi-VN" sz="2000">
                <a:latin typeface="Times New Roman" pitchFamily="18" charset="0"/>
                <a:cs typeface="Times New Roman" pitchFamily="18" charset="0"/>
              </a:rPr>
              <a:t>TUẦN </a:t>
            </a:r>
            <a:r>
              <a:rPr lang="vi-VN" sz="2000" smtClean="0">
                <a:latin typeface="Times New Roman" pitchFamily="18" charset="0"/>
                <a:cs typeface="Times New Roman" pitchFamily="18" charset="0"/>
              </a:rPr>
              <a:t>0</a:t>
            </a:r>
            <a:r>
              <a:rPr lang="en-US" sz="2000" smtClean="0">
                <a:latin typeface="Times New Roman" pitchFamily="18" charset="0"/>
                <a:cs typeface="Times New Roman" pitchFamily="18" charset="0"/>
              </a:rPr>
              <a:t>7</a:t>
            </a:r>
            <a:endParaRPr lang="en-US" sz="2000">
              <a:latin typeface="Times New Roman" pitchFamily="18" charset="0"/>
              <a:cs typeface="Times New Roman" pitchFamily="18" charset="0"/>
            </a:endParaRPr>
          </a:p>
          <a:p>
            <a:pPr algn="ctr"/>
            <a:r>
              <a:rPr lang="en-US" sz="2000" b="1">
                <a:latin typeface="Times New Roman" pitchFamily="18" charset="0"/>
                <a:cs typeface="Times New Roman" pitchFamily="18" charset="0"/>
              </a:rPr>
              <a:t>BÀI </a:t>
            </a:r>
            <a:r>
              <a:rPr lang="en-US" sz="2000" b="1" smtClean="0">
                <a:latin typeface="Times New Roman" pitchFamily="18" charset="0"/>
                <a:cs typeface="Times New Roman" pitchFamily="18" charset="0"/>
              </a:rPr>
              <a:t>14: QUAY SAU, ĐI ĐỀU VÒNG PHẢI, VÒNG TRÁI</a:t>
            </a:r>
            <a:endParaRPr lang="en-US" sz="2000">
              <a:latin typeface="Times New Roman" pitchFamily="18" charset="0"/>
              <a:cs typeface="Times New Roman" pitchFamily="18" charset="0"/>
            </a:endParaRPr>
          </a:p>
          <a:p>
            <a:pPr algn="ctr"/>
            <a:r>
              <a:rPr lang="en-US" sz="2000" b="1">
                <a:latin typeface="Times New Roman" pitchFamily="18" charset="0"/>
                <a:cs typeface="Times New Roman" pitchFamily="18" charset="0"/>
              </a:rPr>
              <a:t> TRÒ CHƠI</a:t>
            </a:r>
            <a:r>
              <a:rPr lang="en-US" sz="2000" b="1">
                <a:latin typeface="Times New Roman" pitchFamily="18" charset="0"/>
                <a:cs typeface="Times New Roman" pitchFamily="18" charset="0"/>
              </a:rPr>
              <a:t>: </a:t>
            </a:r>
            <a:r>
              <a:rPr lang="en-US" sz="2000" b="1" smtClean="0">
                <a:latin typeface="Times New Roman" pitchFamily="18" charset="0"/>
                <a:cs typeface="Times New Roman" pitchFamily="18" charset="0"/>
              </a:rPr>
              <a:t>“NÉM TRÚNG ĐÍCH” </a:t>
            </a:r>
            <a:endParaRPr lang="en-US" sz="2000">
              <a:latin typeface="Times New Roman" pitchFamily="18" charset="0"/>
              <a:cs typeface="Times New Roman" pitchFamily="18" charset="0"/>
            </a:endParaRPr>
          </a:p>
        </p:txBody>
      </p:sp>
      <p:sp>
        <p:nvSpPr>
          <p:cNvPr id="7" name="Rectangle 22"/>
          <p:cNvSpPr>
            <a:spLocks noChangeArrowheads="1"/>
          </p:cNvSpPr>
          <p:nvPr/>
        </p:nvSpPr>
        <p:spPr bwMode="auto">
          <a:xfrm>
            <a:off x="2743200" y="2100942"/>
            <a:ext cx="3733800" cy="621646"/>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algn="ctr" eaLnBrk="0" fontAlgn="base" hangingPunct="0">
              <a:spcBef>
                <a:spcPct val="20000"/>
              </a:spcBef>
              <a:spcAft>
                <a:spcPct val="0"/>
              </a:spcAft>
            </a:pPr>
            <a:r>
              <a:rPr lang="en-US" sz="2400" b="1" smtClean="0">
                <a:solidFill>
                  <a:srgbClr val="FF0000"/>
                </a:solidFill>
                <a:latin typeface="Times New Roman" pitchFamily="18" charset="0"/>
                <a:cs typeface="Times New Roman" pitchFamily="18" charset="0"/>
              </a:rPr>
              <a:t>2. Phần </a:t>
            </a:r>
            <a:r>
              <a:rPr lang="en-US" sz="2400" b="1" dirty="0" err="1">
                <a:solidFill>
                  <a:srgbClr val="FF0000"/>
                </a:solidFill>
                <a:latin typeface="Times New Roman" pitchFamily="18" charset="0"/>
                <a:cs typeface="Times New Roman" pitchFamily="18" charset="0"/>
              </a:rPr>
              <a:t>cơ</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bản</a:t>
            </a:r>
            <a:r>
              <a:rPr lang="en-US" sz="2400" b="1" smtClean="0">
                <a:solidFill>
                  <a:srgbClr val="FF0000"/>
                </a:solidFill>
                <a:latin typeface="Times New Roman" pitchFamily="18" charset="0"/>
                <a:cs typeface="Times New Roman" pitchFamily="18" charset="0"/>
              </a:rPr>
              <a:t>:</a:t>
            </a:r>
            <a:r>
              <a:rPr lang="vi-VN" sz="2400" b="1" smtClean="0">
                <a:solidFill>
                  <a:srgbClr val="FF0000"/>
                </a:solidFill>
                <a:latin typeface="Times New Roman" pitchFamily="18" charset="0"/>
                <a:cs typeface="Times New Roman" pitchFamily="18" charset="0"/>
              </a:rPr>
              <a:t> 2</a:t>
            </a:r>
            <a:r>
              <a:rPr lang="en-US" sz="2400" b="1" smtClean="0">
                <a:solidFill>
                  <a:srgbClr val="FF0000"/>
                </a:solidFill>
                <a:latin typeface="Times New Roman" pitchFamily="18" charset="0"/>
                <a:cs typeface="Times New Roman" pitchFamily="18" charset="0"/>
              </a:rPr>
              <a:t>5</a:t>
            </a:r>
            <a:r>
              <a:rPr lang="vi-VN" sz="2400" b="1" smtClean="0">
                <a:solidFill>
                  <a:srgbClr val="FF0000"/>
                </a:solidFill>
                <a:latin typeface="Times New Roman" pitchFamily="18" charset="0"/>
                <a:cs typeface="Times New Roman" pitchFamily="18" charset="0"/>
              </a:rPr>
              <a:t> </a:t>
            </a:r>
            <a:r>
              <a:rPr lang="vi-VN" sz="2400" b="1" dirty="0" smtClean="0">
                <a:solidFill>
                  <a:srgbClr val="FF0000"/>
                </a:solidFill>
                <a:latin typeface="Times New Roman" pitchFamily="18" charset="0"/>
                <a:cs typeface="Times New Roman" pitchFamily="18" charset="0"/>
              </a:rPr>
              <a:t>phút</a:t>
            </a:r>
            <a:endParaRPr lang="en-US" sz="2400" dirty="0">
              <a:solidFill>
                <a:srgbClr val="FF0000"/>
              </a:solidFill>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20000"/>
              </a:spcBef>
              <a:spcAft>
                <a:spcPct val="0"/>
              </a:spcAft>
              <a:buClrTx/>
              <a:buSzTx/>
              <a:buFontTx/>
              <a:buChar char="•"/>
              <a:tabLst/>
            </a:pPr>
            <a:endParaRPr kumimoji="0" lang="en-US" sz="2400" b="0" i="0" u="none" strike="noStrike" cap="none" normalizeH="0" baseline="0" dirty="0" smtClean="0">
              <a:ln>
                <a:noFill/>
              </a:ln>
              <a:solidFill>
                <a:schemeClr val="tx1"/>
              </a:solidFill>
              <a:effectLst/>
              <a:latin typeface="Calibri" pitchFamily="34" charset="0"/>
            </a:endParaRPr>
          </a:p>
        </p:txBody>
      </p:sp>
      <p:sp>
        <p:nvSpPr>
          <p:cNvPr id="10" name="Rectangle 24"/>
          <p:cNvSpPr>
            <a:spLocks noChangeArrowheads="1"/>
          </p:cNvSpPr>
          <p:nvPr/>
        </p:nvSpPr>
        <p:spPr bwMode="auto">
          <a:xfrm>
            <a:off x="357808" y="3173892"/>
            <a:ext cx="8557592" cy="139810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algn="just"/>
            <a:r>
              <a:rPr lang="en-US" sz="2800" b="1" smtClean="0">
                <a:latin typeface="Times New Roman" pitchFamily="18" charset="0"/>
                <a:cs typeface="Times New Roman" pitchFamily="18" charset="0"/>
              </a:rPr>
              <a:t>a. Ôn đội hình đội ngũ ( 15 phút)</a:t>
            </a:r>
            <a:endParaRPr lang="en-US" sz="2800">
              <a:latin typeface="Times New Roman" pitchFamily="18" charset="0"/>
              <a:cs typeface="Times New Roman" pitchFamily="18" charset="0"/>
            </a:endParaRPr>
          </a:p>
          <a:p>
            <a:r>
              <a:rPr lang="en-US" sz="2800"/>
              <a:t>- </a:t>
            </a:r>
            <a:r>
              <a:rPr lang="en-US" sz="2800" smtClean="0">
                <a:latin typeface="Times New Roman" pitchFamily="18" charset="0"/>
                <a:cs typeface="Times New Roman" pitchFamily="18" charset="0"/>
              </a:rPr>
              <a:t>Ôn đi đều vòng phải, vòng trái, đứng lại</a:t>
            </a:r>
            <a:endParaRPr lang="en-US" sz="2800">
              <a:latin typeface="Times New Roman" pitchFamily="18" charset="0"/>
              <a:cs typeface="Times New Roman" pitchFamily="18" charset="0"/>
            </a:endParaRPr>
          </a:p>
          <a:p>
            <a:r>
              <a:rPr lang="en-US" sz="2800" smtClean="0">
                <a:latin typeface="Times New Roman" pitchFamily="18" charset="0"/>
                <a:cs typeface="Times New Roman" pitchFamily="18" charset="0"/>
              </a:rPr>
              <a:t>- </a:t>
            </a:r>
            <a:r>
              <a:rPr lang="en-US" sz="2800">
                <a:latin typeface="Times New Roman" pitchFamily="18" charset="0"/>
                <a:cs typeface="Times New Roman" pitchFamily="18" charset="0"/>
              </a:rPr>
              <a:t>Ôn tất cả các nội dung ở trên.</a:t>
            </a:r>
          </a:p>
          <a:p>
            <a:endParaRPr lang="en-US" sz="2400" dirty="0">
              <a:latin typeface="Times New Roman" pitchFamily="18" charset="0"/>
              <a:cs typeface="Times New Roman" pitchFamily="18" charset="0"/>
            </a:endParaRPr>
          </a:p>
          <a:p>
            <a:r>
              <a:rPr lang="en-US" sz="2400" dirty="0"/>
              <a:t> </a:t>
            </a:r>
          </a:p>
          <a:p>
            <a:endParaRPr lang="en-US" sz="2400" dirty="0"/>
          </a:p>
        </p:txBody>
      </p:sp>
      <p:pic>
        <p:nvPicPr>
          <p:cNvPr id="12" name="Picture 13" descr="3d butterfly"/>
          <p:cNvPicPr>
            <a:picLocks noChangeAspect="1" noChangeArrowheads="1" noCrop="1"/>
          </p:cNvPicPr>
          <p:nvPr/>
        </p:nvPicPr>
        <p:blipFill>
          <a:blip r:embed="rId3"/>
          <a:srcRect/>
          <a:stretch>
            <a:fillRect/>
          </a:stretch>
        </p:blipFill>
        <p:spPr bwMode="auto">
          <a:xfrm>
            <a:off x="381000" y="152400"/>
            <a:ext cx="990600" cy="838200"/>
          </a:xfrm>
          <a:prstGeom prst="rect">
            <a:avLst/>
          </a:prstGeom>
          <a:noFill/>
          <a:ln w="9525">
            <a:noFill/>
            <a:miter lim="800000"/>
            <a:headEnd/>
            <a:tailEnd/>
          </a:ln>
        </p:spPr>
      </p:pic>
      <p:pic>
        <p:nvPicPr>
          <p:cNvPr id="13" name="Picture 13" descr="3d butterfly"/>
          <p:cNvPicPr>
            <a:picLocks noChangeAspect="1" noChangeArrowheads="1" noCrop="1"/>
          </p:cNvPicPr>
          <p:nvPr/>
        </p:nvPicPr>
        <p:blipFill>
          <a:blip r:embed="rId3"/>
          <a:srcRect/>
          <a:stretch>
            <a:fillRect/>
          </a:stretch>
        </p:blipFill>
        <p:spPr bwMode="auto">
          <a:xfrm>
            <a:off x="7924800" y="0"/>
            <a:ext cx="990600" cy="838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4" descr="PTIX"/>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 name="TextBox 4"/>
          <p:cNvSpPr txBox="1"/>
          <p:nvPr/>
        </p:nvSpPr>
        <p:spPr>
          <a:xfrm>
            <a:off x="304800" y="235228"/>
            <a:ext cx="8305800" cy="1323439"/>
          </a:xfrm>
          <a:prstGeom prst="rect">
            <a:avLst/>
          </a:prstGeom>
          <a:noFill/>
        </p:spPr>
        <p:txBody>
          <a:bodyPr wrap="square" rtlCol="0">
            <a:spAutoFit/>
          </a:bodyPr>
          <a:lstStyle/>
          <a:p>
            <a:pPr algn="ctr"/>
            <a:r>
              <a:rPr lang="vi-VN" sz="2000">
                <a:latin typeface="Times New Roman" pitchFamily="18" charset="0"/>
                <a:cs typeface="Times New Roman" pitchFamily="18" charset="0"/>
              </a:rPr>
              <a:t>NĂM HỌC:</a:t>
            </a:r>
            <a:r>
              <a:rPr lang="en-US" sz="2000">
                <a:latin typeface="Times New Roman" pitchFamily="18" charset="0"/>
                <a:cs typeface="Times New Roman" pitchFamily="18" charset="0"/>
              </a:rPr>
              <a:t> 202</a:t>
            </a:r>
            <a:r>
              <a:rPr lang="vi-VN" sz="2000">
                <a:latin typeface="Times New Roman" pitchFamily="18" charset="0"/>
                <a:cs typeface="Times New Roman" pitchFamily="18" charset="0"/>
              </a:rPr>
              <a:t>1 -2022    </a:t>
            </a:r>
            <a:endParaRPr lang="en-US" sz="2000">
              <a:latin typeface="Times New Roman" pitchFamily="18" charset="0"/>
              <a:cs typeface="Times New Roman" pitchFamily="18" charset="0"/>
            </a:endParaRPr>
          </a:p>
          <a:p>
            <a:pPr algn="ctr"/>
            <a:r>
              <a:rPr lang="en-US" sz="2000">
                <a:latin typeface="Times New Roman" pitchFamily="18" charset="0"/>
                <a:cs typeface="Times New Roman" pitchFamily="18" charset="0"/>
              </a:rPr>
              <a:t>THỂ DỤC </a:t>
            </a:r>
            <a:r>
              <a:rPr lang="vi-VN" sz="2000">
                <a:latin typeface="Times New Roman" pitchFamily="18" charset="0"/>
                <a:cs typeface="Times New Roman" pitchFamily="18" charset="0"/>
              </a:rPr>
              <a:t>LỚP 4 – TUẦN 0</a:t>
            </a:r>
            <a:r>
              <a:rPr lang="en-US" sz="2000">
                <a:latin typeface="Times New Roman" pitchFamily="18" charset="0"/>
                <a:cs typeface="Times New Roman" pitchFamily="18" charset="0"/>
              </a:rPr>
              <a:t>7</a:t>
            </a:r>
          </a:p>
          <a:p>
            <a:pPr algn="ctr"/>
            <a:r>
              <a:rPr lang="en-US" sz="2000" b="1">
                <a:latin typeface="Times New Roman" pitchFamily="18" charset="0"/>
                <a:cs typeface="Times New Roman" pitchFamily="18" charset="0"/>
              </a:rPr>
              <a:t>BÀI </a:t>
            </a:r>
            <a:r>
              <a:rPr lang="en-US" sz="2000" b="1" smtClean="0">
                <a:latin typeface="Times New Roman" pitchFamily="18" charset="0"/>
                <a:cs typeface="Times New Roman" pitchFamily="18" charset="0"/>
              </a:rPr>
              <a:t>14: QUAY SAU, ĐI ĐỀU VÒNG PHẢI, VÒNG TRÁI</a:t>
            </a:r>
            <a:endParaRPr lang="en-US" sz="2000">
              <a:latin typeface="Times New Roman" pitchFamily="18" charset="0"/>
              <a:cs typeface="Times New Roman" pitchFamily="18" charset="0"/>
            </a:endParaRPr>
          </a:p>
          <a:p>
            <a:pPr algn="ctr"/>
            <a:r>
              <a:rPr lang="en-US" sz="2000" b="1">
                <a:latin typeface="Times New Roman" pitchFamily="18" charset="0"/>
                <a:cs typeface="Times New Roman" pitchFamily="18" charset="0"/>
              </a:rPr>
              <a:t> TRÒ CHƠI</a:t>
            </a:r>
            <a:r>
              <a:rPr lang="en-US" sz="2000" b="1">
                <a:latin typeface="Times New Roman" pitchFamily="18" charset="0"/>
                <a:cs typeface="Times New Roman" pitchFamily="18" charset="0"/>
              </a:rPr>
              <a:t>: </a:t>
            </a:r>
            <a:r>
              <a:rPr lang="en-US" sz="2000" b="1" smtClean="0">
                <a:latin typeface="Times New Roman" pitchFamily="18" charset="0"/>
                <a:cs typeface="Times New Roman" pitchFamily="18" charset="0"/>
              </a:rPr>
              <a:t>“NÉM TRÚNG ĐÍCH”</a:t>
            </a:r>
            <a:endParaRPr lang="en-US" sz="2000">
              <a:latin typeface="Times New Roman" pitchFamily="18" charset="0"/>
              <a:cs typeface="Times New Roman" pitchFamily="18" charset="0"/>
            </a:endParaRPr>
          </a:p>
        </p:txBody>
      </p:sp>
      <p:sp>
        <p:nvSpPr>
          <p:cNvPr id="7" name="Rectangle 22"/>
          <p:cNvSpPr>
            <a:spLocks noChangeArrowheads="1"/>
          </p:cNvSpPr>
          <p:nvPr/>
        </p:nvSpPr>
        <p:spPr bwMode="auto">
          <a:xfrm>
            <a:off x="2863891" y="1835902"/>
            <a:ext cx="3733800" cy="48985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algn="ctr" eaLnBrk="0" fontAlgn="base" hangingPunct="0">
              <a:spcBef>
                <a:spcPct val="20000"/>
              </a:spcBef>
              <a:spcAft>
                <a:spcPct val="0"/>
              </a:spcAft>
            </a:pPr>
            <a:r>
              <a:rPr lang="en-US" sz="2400" b="1" dirty="0" smtClean="0">
                <a:solidFill>
                  <a:srgbClr val="FF0000"/>
                </a:solidFill>
                <a:latin typeface="Times New Roman" pitchFamily="18" charset="0"/>
                <a:cs typeface="Times New Roman" pitchFamily="18" charset="0"/>
              </a:rPr>
              <a:t>2. </a:t>
            </a:r>
            <a:r>
              <a:rPr lang="en-US" sz="2400" b="1" dirty="0" err="1" smtClean="0">
                <a:solidFill>
                  <a:srgbClr val="FF0000"/>
                </a:solidFill>
                <a:latin typeface="Times New Roman" pitchFamily="18" charset="0"/>
                <a:cs typeface="Times New Roman" pitchFamily="18" charset="0"/>
              </a:rPr>
              <a:t>Phần</a:t>
            </a:r>
            <a:r>
              <a:rPr lang="en-US" sz="2400" b="1" dirty="0" smtClean="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cơ</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bản</a:t>
            </a:r>
            <a:r>
              <a:rPr lang="en-US" sz="2400" b="1" dirty="0" smtClean="0">
                <a:solidFill>
                  <a:srgbClr val="FF0000"/>
                </a:solidFill>
                <a:latin typeface="Times New Roman" pitchFamily="18" charset="0"/>
                <a:cs typeface="Times New Roman" pitchFamily="18" charset="0"/>
              </a:rPr>
              <a:t>:</a:t>
            </a:r>
            <a:r>
              <a:rPr lang="vi-VN" sz="2400" b="1" dirty="0" smtClean="0">
                <a:solidFill>
                  <a:srgbClr val="FF0000"/>
                </a:solidFill>
                <a:latin typeface="Times New Roman" pitchFamily="18" charset="0"/>
                <a:cs typeface="Times New Roman" pitchFamily="18" charset="0"/>
              </a:rPr>
              <a:t> 2</a:t>
            </a:r>
            <a:r>
              <a:rPr lang="en-US" sz="2400" b="1" dirty="0" smtClean="0">
                <a:solidFill>
                  <a:srgbClr val="FF0000"/>
                </a:solidFill>
                <a:latin typeface="Times New Roman" pitchFamily="18" charset="0"/>
                <a:cs typeface="Times New Roman" pitchFamily="18" charset="0"/>
              </a:rPr>
              <a:t>5</a:t>
            </a:r>
            <a:r>
              <a:rPr lang="vi-VN" sz="2400" b="1" dirty="0" smtClean="0">
                <a:solidFill>
                  <a:srgbClr val="FF0000"/>
                </a:solidFill>
                <a:latin typeface="Times New Roman" pitchFamily="18" charset="0"/>
                <a:cs typeface="Times New Roman" pitchFamily="18" charset="0"/>
              </a:rPr>
              <a:t> phút</a:t>
            </a:r>
            <a:endParaRPr lang="en-US" sz="2400" dirty="0">
              <a:solidFill>
                <a:srgbClr val="FF0000"/>
              </a:solidFill>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20000"/>
              </a:spcBef>
              <a:spcAft>
                <a:spcPct val="0"/>
              </a:spcAft>
              <a:buClrTx/>
              <a:buSzTx/>
              <a:buFontTx/>
              <a:buChar char="•"/>
              <a:tabLst/>
            </a:pPr>
            <a:endParaRPr kumimoji="0" lang="en-US" sz="2400" b="0" i="0" u="none" strike="noStrike" cap="none" normalizeH="0" baseline="0" dirty="0" smtClean="0">
              <a:ln>
                <a:noFill/>
              </a:ln>
              <a:solidFill>
                <a:schemeClr val="tx1"/>
              </a:solidFill>
              <a:effectLst/>
              <a:latin typeface="Calibri" pitchFamily="34" charset="0"/>
            </a:endParaRPr>
          </a:p>
        </p:txBody>
      </p:sp>
      <p:pic>
        <p:nvPicPr>
          <p:cNvPr id="12" name="Picture 13" descr="3d butterfly"/>
          <p:cNvPicPr>
            <a:picLocks noChangeAspect="1" noChangeArrowheads="1" noCrop="1"/>
          </p:cNvPicPr>
          <p:nvPr/>
        </p:nvPicPr>
        <p:blipFill>
          <a:blip r:embed="rId3"/>
          <a:srcRect/>
          <a:stretch>
            <a:fillRect/>
          </a:stretch>
        </p:blipFill>
        <p:spPr bwMode="auto">
          <a:xfrm>
            <a:off x="381000" y="152400"/>
            <a:ext cx="990600" cy="838200"/>
          </a:xfrm>
          <a:prstGeom prst="rect">
            <a:avLst/>
          </a:prstGeom>
          <a:noFill/>
          <a:ln w="9525">
            <a:noFill/>
            <a:miter lim="800000"/>
            <a:headEnd/>
            <a:tailEnd/>
          </a:ln>
        </p:spPr>
      </p:pic>
      <p:pic>
        <p:nvPicPr>
          <p:cNvPr id="13" name="Picture 13" descr="3d butterfly"/>
          <p:cNvPicPr>
            <a:picLocks noChangeAspect="1" noChangeArrowheads="1" noCrop="1"/>
          </p:cNvPicPr>
          <p:nvPr/>
        </p:nvPicPr>
        <p:blipFill>
          <a:blip r:embed="rId3"/>
          <a:srcRect/>
          <a:stretch>
            <a:fillRect/>
          </a:stretch>
        </p:blipFill>
        <p:spPr bwMode="auto">
          <a:xfrm>
            <a:off x="7924800" y="0"/>
            <a:ext cx="990600" cy="838200"/>
          </a:xfrm>
          <a:prstGeom prst="rect">
            <a:avLst/>
          </a:prstGeom>
          <a:noFill/>
          <a:ln w="9525">
            <a:noFill/>
            <a:miter lim="800000"/>
            <a:headEnd/>
            <a:tailEnd/>
          </a:ln>
        </p:spPr>
      </p:pic>
      <p:sp>
        <p:nvSpPr>
          <p:cNvPr id="15" name="Rectangle 24"/>
          <p:cNvSpPr>
            <a:spLocks noChangeArrowheads="1"/>
          </p:cNvSpPr>
          <p:nvPr/>
        </p:nvSpPr>
        <p:spPr bwMode="auto">
          <a:xfrm>
            <a:off x="108414" y="2525011"/>
            <a:ext cx="5169266" cy="4104389"/>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algn="just"/>
            <a:r>
              <a:rPr lang="en-US" sz="1700" b="1" dirty="0">
                <a:solidFill>
                  <a:srgbClr val="0070C0"/>
                </a:solidFill>
                <a:latin typeface="Times New Roman" pitchFamily="18" charset="0"/>
                <a:cs typeface="Times New Roman" pitchFamily="18" charset="0"/>
              </a:rPr>
              <a:t>b</a:t>
            </a:r>
            <a:r>
              <a:rPr lang="en-US" sz="1700" b="1" dirty="0" smtClean="0">
                <a:solidFill>
                  <a:srgbClr val="0070C0"/>
                </a:solidFill>
                <a:latin typeface="Times New Roman" pitchFamily="18" charset="0"/>
                <a:cs typeface="Times New Roman" pitchFamily="18" charset="0"/>
              </a:rPr>
              <a:t>. </a:t>
            </a:r>
            <a:r>
              <a:rPr lang="en-US" sz="1700" b="1" dirty="0" err="1" smtClean="0">
                <a:solidFill>
                  <a:srgbClr val="0070C0"/>
                </a:solidFill>
                <a:latin typeface="Times New Roman" pitchFamily="18" charset="0"/>
                <a:cs typeface="Times New Roman" pitchFamily="18" charset="0"/>
              </a:rPr>
              <a:t>Trò</a:t>
            </a:r>
            <a:r>
              <a:rPr lang="en-US" sz="1700" b="1" dirty="0" smtClean="0">
                <a:solidFill>
                  <a:srgbClr val="0070C0"/>
                </a:solidFill>
                <a:latin typeface="Times New Roman" pitchFamily="18" charset="0"/>
                <a:cs typeface="Times New Roman" pitchFamily="18" charset="0"/>
              </a:rPr>
              <a:t> </a:t>
            </a:r>
            <a:r>
              <a:rPr lang="en-US" sz="1700" b="1" dirty="0" err="1" smtClean="0">
                <a:solidFill>
                  <a:srgbClr val="0070C0"/>
                </a:solidFill>
                <a:latin typeface="Times New Roman" pitchFamily="18" charset="0"/>
                <a:cs typeface="Times New Roman" pitchFamily="18" charset="0"/>
              </a:rPr>
              <a:t>chơi</a:t>
            </a:r>
            <a:r>
              <a:rPr lang="en-US" sz="1700" b="1" smtClean="0">
                <a:solidFill>
                  <a:srgbClr val="0070C0"/>
                </a:solidFill>
                <a:latin typeface="Times New Roman" pitchFamily="18" charset="0"/>
                <a:cs typeface="Times New Roman" pitchFamily="18" charset="0"/>
              </a:rPr>
              <a:t>: </a:t>
            </a:r>
            <a:r>
              <a:rPr lang="en-US" sz="1700" b="1" smtClean="0">
                <a:solidFill>
                  <a:srgbClr val="0070C0"/>
                </a:solidFill>
                <a:latin typeface="Times New Roman" pitchFamily="18" charset="0"/>
                <a:cs typeface="Times New Roman" pitchFamily="18" charset="0"/>
              </a:rPr>
              <a:t>NÉM TRÚNG ĐÍCH </a:t>
            </a:r>
            <a:r>
              <a:rPr lang="en-US" sz="1700" b="1" smtClean="0">
                <a:solidFill>
                  <a:srgbClr val="0070C0"/>
                </a:solidFill>
                <a:latin typeface="Times New Roman" pitchFamily="18" charset="0"/>
                <a:cs typeface="Times New Roman" pitchFamily="18" charset="0"/>
              </a:rPr>
              <a:t>(10 </a:t>
            </a:r>
            <a:r>
              <a:rPr lang="en-US" sz="1700" b="1" dirty="0" err="1" smtClean="0">
                <a:solidFill>
                  <a:srgbClr val="0070C0"/>
                </a:solidFill>
                <a:latin typeface="Times New Roman" pitchFamily="18" charset="0"/>
                <a:cs typeface="Times New Roman" pitchFamily="18" charset="0"/>
              </a:rPr>
              <a:t>phút</a:t>
            </a:r>
            <a:r>
              <a:rPr lang="en-US" sz="1700" b="1" dirty="0" smtClean="0">
                <a:solidFill>
                  <a:srgbClr val="0070C0"/>
                </a:solidFill>
                <a:latin typeface="Times New Roman" pitchFamily="18" charset="0"/>
                <a:cs typeface="Times New Roman" pitchFamily="18" charset="0"/>
              </a:rPr>
              <a:t>)</a:t>
            </a:r>
            <a:endParaRPr lang="en-US" sz="1700" dirty="0">
              <a:solidFill>
                <a:srgbClr val="0070C0"/>
              </a:solidFill>
              <a:latin typeface="Times New Roman" pitchFamily="18" charset="0"/>
              <a:cs typeface="Times New Roman" pitchFamily="18" charset="0"/>
            </a:endParaRPr>
          </a:p>
          <a:p>
            <a:pPr algn="just"/>
            <a:r>
              <a:rPr lang="en-US" sz="1700" b="1" smtClean="0">
                <a:latin typeface="Times New Roman" pitchFamily="18" charset="0"/>
                <a:cs typeface="Times New Roman" pitchFamily="18" charset="0"/>
              </a:rPr>
              <a:t>- Cách </a:t>
            </a:r>
            <a:r>
              <a:rPr lang="en-US" sz="1700" b="1">
                <a:latin typeface="Times New Roman" pitchFamily="18" charset="0"/>
                <a:cs typeface="Times New Roman" pitchFamily="18" charset="0"/>
              </a:rPr>
              <a:t>chơi </a:t>
            </a:r>
            <a:r>
              <a:rPr lang="en-US" sz="1700">
                <a:latin typeface="Times New Roman" pitchFamily="18" charset="0"/>
                <a:cs typeface="Times New Roman" pitchFamily="18" charset="0"/>
              </a:rPr>
              <a:t>: Các em lần lượt tiến vào vị trí đứng ném, cầm vật ném để ném (không tung) vào đích. Nếu ném trúng đích được ném lần hai và tiếp tục như vậy cho đến khi nào không ném trúng đích thì </a:t>
            </a:r>
            <a:r>
              <a:rPr lang="en-US" sz="1700">
                <a:latin typeface="Times New Roman" pitchFamily="18" charset="0"/>
                <a:cs typeface="Times New Roman" pitchFamily="18" charset="0"/>
              </a:rPr>
              <a:t>thôi</a:t>
            </a:r>
            <a:r>
              <a:rPr lang="en-US" sz="1700" smtClean="0">
                <a:latin typeface="Times New Roman" pitchFamily="18" charset="0"/>
                <a:cs typeface="Times New Roman" pitchFamily="18" charset="0"/>
              </a:rPr>
              <a:t>.</a:t>
            </a:r>
          </a:p>
          <a:p>
            <a:pPr algn="just"/>
            <a:r>
              <a:rPr lang="en-US" sz="1700" smtClean="0">
                <a:latin typeface="Times New Roman" pitchFamily="18" charset="0"/>
                <a:cs typeface="Times New Roman" pitchFamily="18" charset="0"/>
              </a:rPr>
              <a:t>   Trường </a:t>
            </a:r>
            <a:r>
              <a:rPr lang="en-US" sz="1700">
                <a:latin typeface="Times New Roman" pitchFamily="18" charset="0"/>
                <a:cs typeface="Times New Roman" pitchFamily="18" charset="0"/>
              </a:rPr>
              <a:t>hợp đích là một số vòng tròn đồng tâm ở trên tường, có thể cho các em ném 3 - 5 lần. Tính điểm theo số lần ném trúng đích là những vòng tròn đồng tâm, có bán kính 5cm, 10cm, 15cm, 20cm, 25cm. Nếu ném trúng vòng trong cùng được 5 điểm, vòng thứ hai được 4 điểm, vòng thứ ba được 3 điểm, vòng thứ tư được 2 điểm và vòng ngoài cùng được 1 điểm. Học sinh nào, đội nào được tổng số điểm cao nhất là thắng </a:t>
            </a:r>
            <a:r>
              <a:rPr lang="en-US" sz="1700">
                <a:latin typeface="Times New Roman" pitchFamily="18" charset="0"/>
                <a:cs typeface="Times New Roman" pitchFamily="18" charset="0"/>
              </a:rPr>
              <a:t>cuộc</a:t>
            </a:r>
            <a:r>
              <a:rPr lang="en-US" sz="1700" smtClean="0">
                <a:latin typeface="Times New Roman" pitchFamily="18" charset="0"/>
                <a:cs typeface="Times New Roman" pitchFamily="18" charset="0"/>
              </a:rPr>
              <a:t>.</a:t>
            </a:r>
          </a:p>
          <a:p>
            <a:pPr algn="just"/>
            <a:r>
              <a:rPr lang="en-US" sz="1700" smtClean="0">
                <a:latin typeface="Times New Roman" pitchFamily="18" charset="0"/>
                <a:cs typeface="Times New Roman" pitchFamily="18" charset="0"/>
              </a:rPr>
              <a:t>   Từ </a:t>
            </a:r>
            <a:r>
              <a:rPr lang="en-US" sz="1700">
                <a:latin typeface="Times New Roman" pitchFamily="18" charset="0"/>
                <a:cs typeface="Times New Roman" pitchFamily="18" charset="0"/>
              </a:rPr>
              <a:t>cách chơi nêu trên, giáo viên có thể cải biên cho đa dạng, phong phú.</a:t>
            </a:r>
          </a:p>
          <a:p>
            <a:r>
              <a:rPr lang="en-US" sz="1700">
                <a:latin typeface="Times New Roman" pitchFamily="18" charset="0"/>
                <a:cs typeface="Times New Roman" pitchFamily="18" charset="0"/>
              </a:rPr>
              <a:t> </a:t>
            </a:r>
          </a:p>
          <a:p>
            <a:endParaRPr lang="en-US" sz="1700" dirty="0">
              <a:latin typeface="Times New Roman" pitchFamily="18" charset="0"/>
              <a:cs typeface="Times New Roman" pitchFamily="18" charset="0"/>
            </a:endParaRPr>
          </a:p>
          <a:p>
            <a:r>
              <a:rPr lang="en-US" sz="1700" dirty="0">
                <a:latin typeface="Times New Roman" pitchFamily="18" charset="0"/>
                <a:cs typeface="Times New Roman" pitchFamily="18" charset="0"/>
              </a:rPr>
              <a:t> </a:t>
            </a:r>
          </a:p>
          <a:p>
            <a:endParaRPr lang="en-US" sz="1700" dirty="0">
              <a:latin typeface="Times New Roman" pitchFamily="18" charset="0"/>
              <a:cs typeface="Times New Roman" pitchFamily="18" charset="0"/>
            </a:endParaRPr>
          </a:p>
        </p:txBody>
      </p:sp>
      <p:pic>
        <p:nvPicPr>
          <p:cNvPr id="14" name="Picture 13"/>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7312" y="3276600"/>
            <a:ext cx="3756990" cy="2347348"/>
          </a:xfrm>
          <a:prstGeom prst="rect">
            <a:avLst/>
          </a:prstGeom>
          <a:noFill/>
          <a:ln>
            <a:noFill/>
          </a:ln>
        </p:spPr>
      </p:pic>
    </p:spTree>
    <p:extLst>
      <p:ext uri="{BB962C8B-B14F-4D97-AF65-F5344CB8AC3E}">
        <p14:creationId xmlns:p14="http://schemas.microsoft.com/office/powerpoint/2010/main" val="489662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000"/>
                                        <p:tgtEl>
                                          <p:spTgt spid="15"/>
                                        </p:tgtEl>
                                      </p:cBhvr>
                                    </p:animEffect>
                                    <p:anim calcmode="lin" valueType="num">
                                      <p:cBhvr>
                                        <p:cTn id="22" dur="1000" fill="hold"/>
                                        <p:tgtEl>
                                          <p:spTgt spid="15"/>
                                        </p:tgtEl>
                                        <p:attrNameLst>
                                          <p:attrName>ppt_x</p:attrName>
                                        </p:attrNameLst>
                                      </p:cBhvr>
                                      <p:tavLst>
                                        <p:tav tm="0">
                                          <p:val>
                                            <p:strVal val="#ppt_x"/>
                                          </p:val>
                                        </p:tav>
                                        <p:tav tm="100000">
                                          <p:val>
                                            <p:strVal val="#ppt_x"/>
                                          </p:val>
                                        </p:tav>
                                      </p:tavLst>
                                    </p:anim>
                                    <p:anim calcmode="lin" valueType="num">
                                      <p:cBhvr>
                                        <p:cTn id="2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4" descr="PTIX"/>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 name="TextBox 4"/>
          <p:cNvSpPr txBox="1"/>
          <p:nvPr/>
        </p:nvSpPr>
        <p:spPr>
          <a:xfrm>
            <a:off x="304800" y="381000"/>
            <a:ext cx="8305800" cy="1323439"/>
          </a:xfrm>
          <a:prstGeom prst="rect">
            <a:avLst/>
          </a:prstGeom>
          <a:noFill/>
        </p:spPr>
        <p:txBody>
          <a:bodyPr wrap="square" rtlCol="0">
            <a:spAutoFit/>
          </a:bodyPr>
          <a:lstStyle/>
          <a:p>
            <a:pPr algn="ctr"/>
            <a:r>
              <a:rPr lang="vi-VN" sz="2000">
                <a:latin typeface="Times New Roman" pitchFamily="18" charset="0"/>
                <a:cs typeface="Times New Roman" pitchFamily="18" charset="0"/>
              </a:rPr>
              <a:t>NĂM HỌC:</a:t>
            </a:r>
            <a:r>
              <a:rPr lang="en-US" sz="2000">
                <a:latin typeface="Times New Roman" pitchFamily="18" charset="0"/>
                <a:cs typeface="Times New Roman" pitchFamily="18" charset="0"/>
              </a:rPr>
              <a:t> 202</a:t>
            </a:r>
            <a:r>
              <a:rPr lang="vi-VN" sz="2000">
                <a:latin typeface="Times New Roman" pitchFamily="18" charset="0"/>
                <a:cs typeface="Times New Roman" pitchFamily="18" charset="0"/>
              </a:rPr>
              <a:t>1 -2022    </a:t>
            </a:r>
            <a:endParaRPr lang="en-US" sz="2000">
              <a:latin typeface="Times New Roman" pitchFamily="18" charset="0"/>
              <a:cs typeface="Times New Roman" pitchFamily="18" charset="0"/>
            </a:endParaRPr>
          </a:p>
          <a:p>
            <a:pPr algn="ctr"/>
            <a:r>
              <a:rPr lang="en-US" sz="2000">
                <a:latin typeface="Times New Roman" pitchFamily="18" charset="0"/>
                <a:cs typeface="Times New Roman" pitchFamily="18" charset="0"/>
              </a:rPr>
              <a:t>THỂ DỤC </a:t>
            </a:r>
            <a:r>
              <a:rPr lang="vi-VN" sz="2000">
                <a:latin typeface="Times New Roman" pitchFamily="18" charset="0"/>
                <a:cs typeface="Times New Roman" pitchFamily="18" charset="0"/>
              </a:rPr>
              <a:t>LỚP 4 – TUẦN 0</a:t>
            </a:r>
            <a:r>
              <a:rPr lang="en-US" sz="2000">
                <a:latin typeface="Times New Roman" pitchFamily="18" charset="0"/>
                <a:cs typeface="Times New Roman" pitchFamily="18" charset="0"/>
              </a:rPr>
              <a:t>7</a:t>
            </a:r>
          </a:p>
          <a:p>
            <a:pPr algn="ctr"/>
            <a:r>
              <a:rPr lang="en-US" sz="2000" b="1">
                <a:latin typeface="Times New Roman" pitchFamily="18" charset="0"/>
                <a:cs typeface="Times New Roman" pitchFamily="18" charset="0"/>
              </a:rPr>
              <a:t>BÀI </a:t>
            </a:r>
            <a:r>
              <a:rPr lang="en-US" sz="2000" b="1" smtClean="0">
                <a:latin typeface="Times New Roman" pitchFamily="18" charset="0"/>
                <a:cs typeface="Times New Roman" pitchFamily="18" charset="0"/>
              </a:rPr>
              <a:t>14: QUAY SAU, ĐI ĐỀU VÒNG PHẢI, VÒNG TRÁI</a:t>
            </a:r>
            <a:endParaRPr lang="en-US" sz="2000">
              <a:latin typeface="Times New Roman" pitchFamily="18" charset="0"/>
              <a:cs typeface="Times New Roman" pitchFamily="18" charset="0"/>
            </a:endParaRPr>
          </a:p>
          <a:p>
            <a:pPr algn="ctr"/>
            <a:r>
              <a:rPr lang="en-US" sz="2000" b="1">
                <a:latin typeface="Times New Roman" pitchFamily="18" charset="0"/>
                <a:cs typeface="Times New Roman" pitchFamily="18" charset="0"/>
              </a:rPr>
              <a:t> TRÒ CHƠI</a:t>
            </a:r>
            <a:r>
              <a:rPr lang="en-US" sz="2000" b="1">
                <a:latin typeface="Times New Roman" pitchFamily="18" charset="0"/>
                <a:cs typeface="Times New Roman" pitchFamily="18" charset="0"/>
              </a:rPr>
              <a:t>: </a:t>
            </a:r>
            <a:r>
              <a:rPr lang="en-US" sz="2000" b="1" smtClean="0">
                <a:latin typeface="Times New Roman" pitchFamily="18" charset="0"/>
                <a:cs typeface="Times New Roman" pitchFamily="18" charset="0"/>
              </a:rPr>
              <a:t>“NÉM TRÚNG ĐÍCH”</a:t>
            </a:r>
            <a:endParaRPr lang="en-US" sz="2000">
              <a:latin typeface="Times New Roman" pitchFamily="18" charset="0"/>
              <a:cs typeface="Times New Roman" pitchFamily="18" charset="0"/>
            </a:endParaRPr>
          </a:p>
        </p:txBody>
      </p:sp>
      <p:sp>
        <p:nvSpPr>
          <p:cNvPr id="7" name="Rectangle 22"/>
          <p:cNvSpPr>
            <a:spLocks noChangeArrowheads="1"/>
          </p:cNvSpPr>
          <p:nvPr/>
        </p:nvSpPr>
        <p:spPr bwMode="auto">
          <a:xfrm>
            <a:off x="457200" y="2502554"/>
            <a:ext cx="3733800" cy="621646"/>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eaLnBrk="0" fontAlgn="base" hangingPunct="0">
              <a:spcBef>
                <a:spcPct val="20000"/>
              </a:spcBef>
              <a:spcAft>
                <a:spcPct val="0"/>
              </a:spcAft>
            </a:pPr>
            <a:r>
              <a:rPr lang="en-US" sz="2400" b="1" dirty="0" smtClean="0">
                <a:latin typeface="Times New Roman" pitchFamily="18" charset="0"/>
                <a:cs typeface="Times New Roman" pitchFamily="18" charset="0"/>
              </a:rPr>
              <a:t>3</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Phần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kết</a:t>
            </a:r>
            <a:r>
              <a:rPr lang="en-US" sz="2400" b="1" dirty="0">
                <a:latin typeface="Times New Roman" pitchFamily="18" charset="0"/>
                <a:cs typeface="Times New Roman" pitchFamily="18" charset="0"/>
              </a:rPr>
              <a:t> </a:t>
            </a:r>
            <a:r>
              <a:rPr lang="en-US" sz="2400" b="1" err="1" smtClean="0">
                <a:latin typeface="Times New Roman" pitchFamily="18" charset="0"/>
                <a:cs typeface="Times New Roman" pitchFamily="18" charset="0"/>
              </a:rPr>
              <a:t>thúc</a:t>
            </a:r>
            <a:r>
              <a:rPr lang="en-US" sz="2400" b="1" smtClean="0">
                <a:latin typeface="Times New Roman" pitchFamily="18" charset="0"/>
                <a:cs typeface="Times New Roman" pitchFamily="18" charset="0"/>
              </a:rPr>
              <a:t>: 5</a:t>
            </a:r>
            <a:r>
              <a:rPr lang="vi-VN" sz="2400" b="1" smtClean="0">
                <a:latin typeface="Times New Roman" pitchFamily="18" charset="0"/>
                <a:cs typeface="Times New Roman" pitchFamily="18" charset="0"/>
              </a:rPr>
              <a:t> </a:t>
            </a:r>
            <a:r>
              <a:rPr lang="vi-VN" sz="2400" b="1" dirty="0" smtClean="0">
                <a:latin typeface="Times New Roman" pitchFamily="18" charset="0"/>
                <a:cs typeface="Times New Roman" pitchFamily="18" charset="0"/>
              </a:rPr>
              <a:t>phút</a:t>
            </a:r>
            <a:endParaRPr lang="en-US" sz="2400" dirty="0">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20000"/>
              </a:spcBef>
              <a:spcAft>
                <a:spcPct val="0"/>
              </a:spcAft>
              <a:buClrTx/>
              <a:buSzTx/>
              <a:buFontTx/>
              <a:buChar char="•"/>
              <a:tabLst/>
            </a:pPr>
            <a:endParaRPr kumimoji="0" lang="en-US" sz="2400" b="0" i="0" u="none" strike="noStrike" cap="none" normalizeH="0" baseline="0" dirty="0" smtClean="0">
              <a:ln>
                <a:noFill/>
              </a:ln>
              <a:solidFill>
                <a:schemeClr val="tx1"/>
              </a:solidFill>
              <a:effectLst/>
              <a:latin typeface="Calibri" pitchFamily="34" charset="0"/>
            </a:endParaRPr>
          </a:p>
        </p:txBody>
      </p:sp>
      <p:sp>
        <p:nvSpPr>
          <p:cNvPr id="10" name="Rectangle 24"/>
          <p:cNvSpPr>
            <a:spLocks noChangeArrowheads="1"/>
          </p:cNvSpPr>
          <p:nvPr/>
        </p:nvSpPr>
        <p:spPr bwMode="auto">
          <a:xfrm>
            <a:off x="470452" y="3239210"/>
            <a:ext cx="8444948" cy="10668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r>
              <a:rPr lang="en-US" sz="3200" smtClean="0"/>
              <a:t>  - </a:t>
            </a:r>
            <a:r>
              <a:rPr lang="en-US" sz="2400" smtClean="0">
                <a:latin typeface="Times New Roman" pitchFamily="18" charset="0"/>
                <a:cs typeface="Times New Roman" pitchFamily="18" charset="0"/>
              </a:rPr>
              <a:t>Đứng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chỗ</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vỗ</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hát</a:t>
            </a:r>
            <a:r>
              <a:rPr lang="en-US" sz="2400" dirty="0">
                <a:latin typeface="Times New Roman" pitchFamily="18" charset="0"/>
                <a:cs typeface="Times New Roman" pitchFamily="18" charset="0"/>
              </a:rPr>
              <a:t>.</a:t>
            </a:r>
          </a:p>
          <a:p>
            <a:r>
              <a:rPr lang="en-US" sz="2400">
                <a:latin typeface="Times New Roman" pitchFamily="18" charset="0"/>
                <a:cs typeface="Times New Roman" pitchFamily="18" charset="0"/>
              </a:rPr>
              <a:t> </a:t>
            </a:r>
            <a:r>
              <a:rPr lang="en-US" sz="2400" smtClean="0">
                <a:latin typeface="Times New Roman" pitchFamily="18" charset="0"/>
                <a:cs typeface="Times New Roman" pitchFamily="18" charset="0"/>
              </a:rPr>
              <a:t>  </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a:t>
            </a:r>
            <a:r>
              <a:rPr lang="en-US" sz="2400">
                <a:latin typeface="Times New Roman" pitchFamily="18" charset="0"/>
                <a:cs typeface="Times New Roman" pitchFamily="18" charset="0"/>
              </a:rPr>
              <a:t>dung </a:t>
            </a:r>
            <a:r>
              <a:rPr lang="en-US" sz="2400" smtClean="0">
                <a:latin typeface="Times New Roman" pitchFamily="18" charset="0"/>
                <a:cs typeface="Times New Roman" pitchFamily="18" charset="0"/>
              </a:rPr>
              <a:t>bài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a:t>
            </a:r>
          </a:p>
          <a:p>
            <a:pPr marL="342900" lvl="0" indent="-342900" eaLnBrk="0" fontAlgn="base" hangingPunct="0">
              <a:spcBef>
                <a:spcPct val="20000"/>
              </a:spcBef>
              <a:spcAft>
                <a:spcPct val="0"/>
              </a:spcAft>
            </a:pPr>
            <a:endParaRPr kumimoji="0" lang="en-US"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1" name="Rectangle 25"/>
          <p:cNvSpPr>
            <a:spLocks noChangeArrowheads="1"/>
          </p:cNvSpPr>
          <p:nvPr/>
        </p:nvSpPr>
        <p:spPr bwMode="auto">
          <a:xfrm>
            <a:off x="453886" y="4430988"/>
            <a:ext cx="8461513" cy="82681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r>
              <a:rPr lang="vi-VN"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GV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xét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giờ</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p>
          <a:p>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tập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a:t>
            </a:r>
            <a:endParaRPr kumimoji="0" lang="en-US" sz="2400" b="0" i="0" u="none" strike="noStrike" cap="none" normalizeH="0" baseline="0" dirty="0" smtClean="0">
              <a:ln>
                <a:noFill/>
              </a:ln>
              <a:solidFill>
                <a:srgbClr val="CC0000"/>
              </a:solidFill>
              <a:effectLst/>
              <a:latin typeface="Times New Roman" pitchFamily="18" charset="0"/>
              <a:cs typeface="Times New Roman" pitchFamily="18" charset="0"/>
            </a:endParaRPr>
          </a:p>
        </p:txBody>
      </p:sp>
      <p:pic>
        <p:nvPicPr>
          <p:cNvPr id="12" name="Picture 13" descr="3d butterfly"/>
          <p:cNvPicPr>
            <a:picLocks noChangeAspect="1" noChangeArrowheads="1" noCrop="1"/>
          </p:cNvPicPr>
          <p:nvPr/>
        </p:nvPicPr>
        <p:blipFill>
          <a:blip r:embed="rId3"/>
          <a:srcRect/>
          <a:stretch>
            <a:fillRect/>
          </a:stretch>
        </p:blipFill>
        <p:spPr bwMode="auto">
          <a:xfrm>
            <a:off x="381000" y="152400"/>
            <a:ext cx="990600" cy="838200"/>
          </a:xfrm>
          <a:prstGeom prst="rect">
            <a:avLst/>
          </a:prstGeom>
          <a:noFill/>
          <a:ln w="9525">
            <a:noFill/>
            <a:miter lim="800000"/>
            <a:headEnd/>
            <a:tailEnd/>
          </a:ln>
        </p:spPr>
      </p:pic>
      <p:pic>
        <p:nvPicPr>
          <p:cNvPr id="13" name="Picture 13" descr="3d butterfly"/>
          <p:cNvPicPr>
            <a:picLocks noChangeAspect="1" noChangeArrowheads="1" noCrop="1"/>
          </p:cNvPicPr>
          <p:nvPr/>
        </p:nvPicPr>
        <p:blipFill>
          <a:blip r:embed="rId3"/>
          <a:srcRect/>
          <a:stretch>
            <a:fillRect/>
          </a:stretch>
        </p:blipFill>
        <p:spPr bwMode="auto">
          <a:xfrm>
            <a:off x="7924800" y="0"/>
            <a:ext cx="990600" cy="838200"/>
          </a:xfrm>
          <a:prstGeom prst="rect">
            <a:avLst/>
          </a:prstGeom>
          <a:noFill/>
          <a:ln w="9525">
            <a:noFill/>
            <a:miter lim="800000"/>
            <a:headEnd/>
            <a:tailEnd/>
          </a:ln>
        </p:spPr>
      </p:pic>
      <p:pic>
        <p:nvPicPr>
          <p:cNvPr id="14" name="Picture 8" descr="724608s7aonrbepf"/>
          <p:cNvPicPr>
            <a:picLocks noChangeAspect="1" noChangeArrowheads="1" noCrop="1"/>
          </p:cNvPicPr>
          <p:nvPr/>
        </p:nvPicPr>
        <p:blipFill>
          <a:blip r:embed="rId4"/>
          <a:srcRect/>
          <a:stretch>
            <a:fillRect/>
          </a:stretch>
        </p:blipFill>
        <p:spPr bwMode="auto">
          <a:xfrm>
            <a:off x="4038600" y="4572000"/>
            <a:ext cx="762000" cy="2447925"/>
          </a:xfrm>
          <a:prstGeom prst="rect">
            <a:avLst/>
          </a:prstGeom>
          <a:noFill/>
          <a:ln w="9525">
            <a:noFill/>
            <a:miter lim="800000"/>
            <a:headEnd/>
            <a:tailEnd/>
          </a:ln>
        </p:spPr>
      </p:pic>
    </p:spTree>
    <p:extLst>
      <p:ext uri="{BB962C8B-B14F-4D97-AF65-F5344CB8AC3E}">
        <p14:creationId xmlns:p14="http://schemas.microsoft.com/office/powerpoint/2010/main" val="1010701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6146" name="Picture 4" descr="PTIX"/>
          <p:cNvPicPr>
            <a:picLocks noChangeAspect="1" noChangeArrowheads="1"/>
          </p:cNvPicPr>
          <p:nvPr/>
        </p:nvPicPr>
        <p:blipFill>
          <a:blip r:embed="rId2"/>
          <a:srcRect/>
          <a:stretch>
            <a:fillRect/>
          </a:stretch>
        </p:blipFill>
        <p:spPr bwMode="auto">
          <a:xfrm>
            <a:off x="-76200" y="157162"/>
            <a:ext cx="9144000" cy="6858000"/>
          </a:xfrm>
          <a:prstGeom prst="rect">
            <a:avLst/>
          </a:prstGeom>
          <a:noFill/>
          <a:ln w="9525">
            <a:noFill/>
            <a:miter lim="800000"/>
            <a:headEnd/>
            <a:tailEnd/>
          </a:ln>
        </p:spPr>
      </p:pic>
      <p:pic>
        <p:nvPicPr>
          <p:cNvPr id="6147" name="Picture 30" descr="2067166a35x1e8i0t"/>
          <p:cNvPicPr>
            <a:picLocks noChangeAspect="1" noChangeArrowheads="1" noCrop="1"/>
          </p:cNvPicPr>
          <p:nvPr/>
        </p:nvPicPr>
        <p:blipFill>
          <a:blip r:embed="rId3"/>
          <a:srcRect/>
          <a:stretch>
            <a:fillRect/>
          </a:stretch>
        </p:blipFill>
        <p:spPr bwMode="auto">
          <a:xfrm>
            <a:off x="0" y="5257800"/>
            <a:ext cx="1828800" cy="1600200"/>
          </a:xfrm>
          <a:prstGeom prst="rect">
            <a:avLst/>
          </a:prstGeom>
          <a:noFill/>
          <a:ln w="9525">
            <a:noFill/>
            <a:miter lim="800000"/>
            <a:headEnd/>
            <a:tailEnd/>
          </a:ln>
        </p:spPr>
      </p:pic>
      <p:pic>
        <p:nvPicPr>
          <p:cNvPr id="6148" name="Picture 8" descr="724608s7aonrbepf"/>
          <p:cNvPicPr>
            <a:picLocks noChangeAspect="1" noChangeArrowheads="1" noCrop="1"/>
          </p:cNvPicPr>
          <p:nvPr/>
        </p:nvPicPr>
        <p:blipFill>
          <a:blip r:embed="rId4"/>
          <a:srcRect/>
          <a:stretch>
            <a:fillRect/>
          </a:stretch>
        </p:blipFill>
        <p:spPr bwMode="auto">
          <a:xfrm>
            <a:off x="152400" y="2362200"/>
            <a:ext cx="762000" cy="2447925"/>
          </a:xfrm>
          <a:prstGeom prst="rect">
            <a:avLst/>
          </a:prstGeom>
          <a:noFill/>
          <a:ln w="9525">
            <a:noFill/>
            <a:miter lim="800000"/>
            <a:headEnd/>
            <a:tailEnd/>
          </a:ln>
        </p:spPr>
      </p:pic>
      <p:pic>
        <p:nvPicPr>
          <p:cNvPr id="6149" name="Picture 8" descr="724608s7aonrbepf"/>
          <p:cNvPicPr>
            <a:picLocks noChangeAspect="1" noChangeArrowheads="1" noCrop="1"/>
          </p:cNvPicPr>
          <p:nvPr/>
        </p:nvPicPr>
        <p:blipFill>
          <a:blip r:embed="rId4"/>
          <a:srcRect/>
          <a:stretch>
            <a:fillRect/>
          </a:stretch>
        </p:blipFill>
        <p:spPr bwMode="auto">
          <a:xfrm>
            <a:off x="8382000" y="1752600"/>
            <a:ext cx="762000" cy="2447925"/>
          </a:xfrm>
          <a:prstGeom prst="rect">
            <a:avLst/>
          </a:prstGeom>
          <a:noFill/>
          <a:ln w="9525">
            <a:noFill/>
            <a:miter lim="800000"/>
            <a:headEnd/>
            <a:tailEnd/>
          </a:ln>
        </p:spPr>
      </p:pic>
      <p:pic>
        <p:nvPicPr>
          <p:cNvPr id="6150" name="Picture 9" descr="729747d8za2kbusq"/>
          <p:cNvPicPr>
            <a:picLocks noChangeAspect="1" noChangeArrowheads="1" noCrop="1"/>
          </p:cNvPicPr>
          <p:nvPr/>
        </p:nvPicPr>
        <p:blipFill>
          <a:blip r:embed="rId5"/>
          <a:srcRect/>
          <a:stretch>
            <a:fillRect/>
          </a:stretch>
        </p:blipFill>
        <p:spPr bwMode="auto">
          <a:xfrm>
            <a:off x="3581400" y="2286000"/>
            <a:ext cx="1828800" cy="1371600"/>
          </a:xfrm>
          <a:prstGeom prst="rect">
            <a:avLst/>
          </a:prstGeom>
          <a:noFill/>
          <a:ln w="9525">
            <a:noFill/>
            <a:miter lim="800000"/>
            <a:headEnd/>
            <a:tailEnd/>
          </a:ln>
        </p:spPr>
      </p:pic>
      <p:pic>
        <p:nvPicPr>
          <p:cNvPr id="6151" name="Picture 13" descr="3d butterfly"/>
          <p:cNvPicPr>
            <a:picLocks noChangeAspect="1" noChangeArrowheads="1" noCrop="1"/>
          </p:cNvPicPr>
          <p:nvPr/>
        </p:nvPicPr>
        <p:blipFill>
          <a:blip r:embed="rId6"/>
          <a:srcRect/>
          <a:stretch>
            <a:fillRect/>
          </a:stretch>
        </p:blipFill>
        <p:spPr bwMode="auto">
          <a:xfrm>
            <a:off x="2133600" y="1219200"/>
            <a:ext cx="990600" cy="838200"/>
          </a:xfrm>
          <a:prstGeom prst="rect">
            <a:avLst/>
          </a:prstGeom>
          <a:noFill/>
          <a:ln w="9525">
            <a:noFill/>
            <a:miter lim="800000"/>
            <a:headEnd/>
            <a:tailEnd/>
          </a:ln>
        </p:spPr>
      </p:pic>
      <p:pic>
        <p:nvPicPr>
          <p:cNvPr id="6152" name="Picture 13" descr="3d butterfly"/>
          <p:cNvPicPr>
            <a:picLocks noChangeAspect="1" noChangeArrowheads="1" noCrop="1"/>
          </p:cNvPicPr>
          <p:nvPr/>
        </p:nvPicPr>
        <p:blipFill>
          <a:blip r:embed="rId6"/>
          <a:srcRect/>
          <a:stretch>
            <a:fillRect/>
          </a:stretch>
        </p:blipFill>
        <p:spPr bwMode="auto">
          <a:xfrm>
            <a:off x="5486400" y="1143000"/>
            <a:ext cx="990600" cy="838200"/>
          </a:xfrm>
          <a:prstGeom prst="rect">
            <a:avLst/>
          </a:prstGeom>
          <a:noFill/>
          <a:ln w="9525">
            <a:noFill/>
            <a:miter lim="800000"/>
            <a:headEnd/>
            <a:tailEnd/>
          </a:ln>
        </p:spPr>
      </p:pic>
      <p:sp>
        <p:nvSpPr>
          <p:cNvPr id="12" name="TextBox 11"/>
          <p:cNvSpPr txBox="1"/>
          <p:nvPr/>
        </p:nvSpPr>
        <p:spPr>
          <a:xfrm>
            <a:off x="1143000" y="326580"/>
            <a:ext cx="7086600" cy="1200329"/>
          </a:xfrm>
          <a:prstGeom prst="rect">
            <a:avLst/>
          </a:prstGeom>
          <a:noFill/>
        </p:spPr>
        <p:txBody>
          <a:bodyPr wrap="square" rtlCol="0">
            <a:spAutoFit/>
          </a:bodyPr>
          <a:lstStyle/>
          <a:p>
            <a:pPr algn="ctr"/>
            <a:r>
              <a:rPr lang="en-US" sz="2400" dirty="0">
                <a:solidFill>
                  <a:schemeClr val="tx2"/>
                </a:solidFill>
                <a:latin typeface="Times New Roman" pitchFamily="18" charset="0"/>
                <a:cs typeface="Times New Roman" pitchFamily="18" charset="0"/>
              </a:rPr>
              <a:t>PHÒNG GD&amp;ĐT </a:t>
            </a:r>
            <a:r>
              <a:rPr lang="vi-VN" sz="2400" dirty="0">
                <a:solidFill>
                  <a:schemeClr val="tx2"/>
                </a:solidFill>
                <a:latin typeface="Times New Roman" pitchFamily="18" charset="0"/>
                <a:cs typeface="Times New Roman" pitchFamily="18" charset="0"/>
              </a:rPr>
              <a:t>HUYỆN CỦ CHI</a:t>
            </a:r>
            <a:endParaRPr lang="en-US" sz="2400" dirty="0">
              <a:solidFill>
                <a:schemeClr val="tx2"/>
              </a:solidFill>
              <a:latin typeface="Times New Roman" pitchFamily="18" charset="0"/>
              <a:cs typeface="Times New Roman" pitchFamily="18" charset="0"/>
            </a:endParaRPr>
          </a:p>
          <a:p>
            <a:pPr algn="ctr"/>
            <a:r>
              <a:rPr lang="en-US" sz="2400" b="1" dirty="0">
                <a:solidFill>
                  <a:schemeClr val="tx2"/>
                </a:solidFill>
                <a:latin typeface="Times New Roman" pitchFamily="18" charset="0"/>
                <a:cs typeface="Times New Roman" pitchFamily="18" charset="0"/>
              </a:rPr>
              <a:t>TRƯỜNG TH </a:t>
            </a:r>
            <a:r>
              <a:rPr lang="vi-VN" sz="2400" b="1" dirty="0">
                <a:solidFill>
                  <a:schemeClr val="tx2"/>
                </a:solidFill>
                <a:latin typeface="Times New Roman" pitchFamily="18" charset="0"/>
                <a:cs typeface="Times New Roman" pitchFamily="18" charset="0"/>
              </a:rPr>
              <a:t>LÊ VĂN THẾ</a:t>
            </a:r>
            <a:endParaRPr lang="en-US" sz="2400" b="1" dirty="0">
              <a:solidFill>
                <a:schemeClr val="tx2"/>
              </a:solidFill>
              <a:latin typeface="Times New Roman" pitchFamily="18" charset="0"/>
              <a:cs typeface="Times New Roman" pitchFamily="18" charset="0"/>
            </a:endParaRPr>
          </a:p>
          <a:p>
            <a:pPr algn="ctr"/>
            <a:endParaRPr lang="en-US" sz="2400" b="1" dirty="0">
              <a:solidFill>
                <a:schemeClr val="tx2"/>
              </a:solidFill>
              <a:latin typeface="Times New Roman" pitchFamily="18" charset="0"/>
              <a:cs typeface="Times New Roman" pitchFamily="18" charset="0"/>
            </a:endParaRPr>
          </a:p>
        </p:txBody>
      </p:sp>
      <p:sp>
        <p:nvSpPr>
          <p:cNvPr id="15" name="TextBox 14"/>
          <p:cNvSpPr txBox="1"/>
          <p:nvPr/>
        </p:nvSpPr>
        <p:spPr>
          <a:xfrm>
            <a:off x="1371600" y="6396335"/>
            <a:ext cx="350520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smtClean="0">
                <a:solidFill>
                  <a:schemeClr val="accent4">
                    <a:lumMod val="50000"/>
                  </a:schemeClr>
                </a:solidFill>
                <a:latin typeface="Times New Roman" pitchFamily="18" charset="0"/>
                <a:cs typeface="Times New Roman" pitchFamily="18" charset="0"/>
              </a:rPr>
              <a:t>GV:</a:t>
            </a:r>
            <a:r>
              <a:rPr lang="vi-VN" sz="2400" b="1" dirty="0" smtClean="0">
                <a:solidFill>
                  <a:schemeClr val="accent4">
                    <a:lumMod val="50000"/>
                  </a:schemeClr>
                </a:solidFill>
                <a:latin typeface="Times New Roman" pitchFamily="18" charset="0"/>
                <a:cs typeface="Times New Roman" pitchFamily="18" charset="0"/>
              </a:rPr>
              <a:t> Hà Hồng Phúc</a:t>
            </a:r>
            <a:endParaRPr lang="en-US" sz="2400" b="1" dirty="0">
              <a:solidFill>
                <a:schemeClr val="accent4">
                  <a:lumMod val="50000"/>
                </a:schemeClr>
              </a:solidFill>
              <a:latin typeface="Times New Roman" pitchFamily="18" charset="0"/>
              <a:cs typeface="Times New Roman" pitchFamily="18" charset="0"/>
            </a:endParaRPr>
          </a:p>
        </p:txBody>
      </p:sp>
      <p:sp>
        <p:nvSpPr>
          <p:cNvPr id="29711" name="WordArt 15"/>
          <p:cNvSpPr>
            <a:spLocks noChangeArrowheads="1" noChangeShapeType="1" noTextEdit="1"/>
          </p:cNvSpPr>
          <p:nvPr/>
        </p:nvSpPr>
        <p:spPr bwMode="auto">
          <a:xfrm>
            <a:off x="685800" y="1219200"/>
            <a:ext cx="7869238" cy="3124200"/>
          </a:xfrm>
          <a:prstGeom prst="rect">
            <a:avLst/>
          </a:prstGeom>
        </p:spPr>
        <p:txBody>
          <a:bodyPr wrap="none" fromWordArt="1">
            <a:prstTxWarp prst="textWave4">
              <a:avLst>
                <a:gd name="adj1" fmla="val 5445"/>
                <a:gd name="adj2" fmla="val 2067"/>
              </a:avLst>
            </a:prstTxWarp>
          </a:bodyPr>
          <a:lstStyle/>
          <a:p>
            <a:pPr algn="ctr" rtl="0"/>
            <a:endParaRPr lang="en-US" sz="3600" kern="10" spc="0" dirty="0">
              <a:ln w="9525">
                <a:solidFill>
                  <a:srgbClr val="FFFF00"/>
                </a:solidFill>
                <a:round/>
                <a:headEnd/>
                <a:tailEnd/>
              </a:ln>
              <a:solidFill>
                <a:srgbClr val="FF6600"/>
              </a:solidFill>
              <a:effectLst>
                <a:outerShdw dist="35921" dir="2700000" algn="ctr" rotWithShape="0">
                  <a:srgbClr val="C0C0C0">
                    <a:alpha val="79999"/>
                  </a:srgbClr>
                </a:outerShdw>
              </a:effectLst>
              <a:latin typeface="Arial"/>
              <a:cs typeface="Arial"/>
            </a:endParaRPr>
          </a:p>
        </p:txBody>
      </p:sp>
      <p:sp>
        <p:nvSpPr>
          <p:cNvPr id="29699" name="WordArt 3"/>
          <p:cNvSpPr>
            <a:spLocks noChangeArrowheads="1" noChangeShapeType="1" noTextEdit="1"/>
          </p:cNvSpPr>
          <p:nvPr/>
        </p:nvSpPr>
        <p:spPr bwMode="auto">
          <a:xfrm>
            <a:off x="457200" y="4419600"/>
            <a:ext cx="8686800" cy="1447800"/>
          </a:xfrm>
          <a:prstGeom prst="rect">
            <a:avLst/>
          </a:prstGeom>
        </p:spPr>
        <p:txBody>
          <a:bodyPr wrap="none" fromWordArt="1">
            <a:prstTxWarp prst="textPlain">
              <a:avLst>
                <a:gd name="adj" fmla="val 50000"/>
              </a:avLst>
            </a:prstTxWarp>
          </a:bodyPr>
          <a:lstStyle/>
          <a:p>
            <a:pPr algn="ctr" rtl="0"/>
            <a:endParaRPr lang="en-US" sz="7200" b="1" kern="10" spc="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Shelley Allegro"/>
            </a:endParaRPr>
          </a:p>
        </p:txBody>
      </p:sp>
      <p:sp>
        <p:nvSpPr>
          <p:cNvPr id="4" name="Rectangle 3"/>
          <p:cNvSpPr/>
          <p:nvPr/>
        </p:nvSpPr>
        <p:spPr>
          <a:xfrm>
            <a:off x="2286000" y="4096433"/>
            <a:ext cx="4572000" cy="1569660"/>
          </a:xfrm>
          <a:prstGeom prst="rect">
            <a:avLst/>
          </a:prstGeom>
        </p:spPr>
        <p:txBody>
          <a:bodyPr>
            <a:spAutoFit/>
          </a:bodyPr>
          <a:lstStyle/>
          <a:p>
            <a:pPr algn="ctr" eaLnBrk="0" hangingPunct="0"/>
            <a:r>
              <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 </a:t>
            </a:r>
            <a:r>
              <a:rPr lang="en-US" sz="3200" b="1" i="1" dirty="0" err="1">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Chúc</a:t>
            </a:r>
            <a:r>
              <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 </a:t>
            </a:r>
            <a:r>
              <a:rPr lang="en-US" sz="3200" b="1" i="1" dirty="0" err="1">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các</a:t>
            </a:r>
            <a:r>
              <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 </a:t>
            </a:r>
            <a:r>
              <a:rPr lang="en-US" sz="3200" b="1" i="1" dirty="0" err="1">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em</a:t>
            </a:r>
            <a:r>
              <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 </a:t>
            </a:r>
          </a:p>
          <a:p>
            <a:pPr algn="ctr" eaLnBrk="0" hangingPunct="0"/>
            <a:r>
              <a:rPr lang="en-US" sz="3200" b="1" i="1" dirty="0" err="1">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có</a:t>
            </a:r>
            <a:r>
              <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 </a:t>
            </a:r>
            <a:r>
              <a:rPr lang="en-US" sz="3200" b="1" i="1" dirty="0" err="1">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một</a:t>
            </a:r>
            <a:r>
              <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 </a:t>
            </a:r>
            <a:r>
              <a:rPr lang="en-US" sz="3200" b="1" i="1" dirty="0" err="1">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buổi</a:t>
            </a:r>
            <a:r>
              <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 </a:t>
            </a:r>
            <a:r>
              <a:rPr lang="en-US" sz="3200" b="1" i="1" dirty="0" err="1">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tập</a:t>
            </a:r>
            <a:r>
              <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 </a:t>
            </a:r>
            <a:r>
              <a:rPr lang="en-US" sz="3200" b="1" i="1" dirty="0" err="1">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thể</a:t>
            </a:r>
            <a:r>
              <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 </a:t>
            </a:r>
            <a:r>
              <a:rPr lang="en-US" sz="3200" b="1" i="1" dirty="0" err="1">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dục</a:t>
            </a:r>
            <a:r>
              <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 </a:t>
            </a:r>
            <a:r>
              <a:rPr lang="en-US" sz="3200" b="1" i="1" dirty="0" err="1">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vui</a:t>
            </a:r>
            <a:r>
              <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 </a:t>
            </a:r>
            <a:r>
              <a:rPr lang="en-US" sz="3200" b="1" i="1" dirty="0" err="1">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vẻ</a:t>
            </a:r>
            <a:endParaRPr lang="en-US" sz="3200" b="1" i="1" dirty="0">
              <a:ln w="19050" cap="flat" cmpd="sng">
                <a:solidFill>
                  <a:srgbClr val="FF0000"/>
                </a:solidFill>
                <a:prstDash val="solid"/>
                <a:headEnd type="none" w="med" len="med"/>
                <a:tailEnd type="none" w="med" len="med"/>
              </a:ln>
              <a:solidFill>
                <a:srgbClr val="00FF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607</Words>
  <Application>Microsoft Office PowerPoint</Application>
  <PresentationFormat>On-screen Show (4:3)</PresentationFormat>
  <Paragraphs>57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MyPC</dc:creator>
  <cp:lastModifiedBy>ut</cp:lastModifiedBy>
  <cp:revision>88</cp:revision>
  <dcterms:created xsi:type="dcterms:W3CDTF">2020-04-11T02:16:23Z</dcterms:created>
  <dcterms:modified xsi:type="dcterms:W3CDTF">2021-10-25T02:36:14Z</dcterms:modified>
</cp:coreProperties>
</file>