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8" r:id="rId4"/>
    <p:sldId id="259" r:id="rId5"/>
    <p:sldId id="257" r:id="rId6"/>
    <p:sldId id="260" r:id="rId7"/>
    <p:sldId id="262" r:id="rId8"/>
    <p:sldId id="263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A50021"/>
    <a:srgbClr val="FF00FF"/>
    <a:srgbClr val="0000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422" autoAdjust="0"/>
    <p:restoredTop sz="94621" autoAdjust="0"/>
  </p:normalViewPr>
  <p:slideViewPr>
    <p:cSldViewPr>
      <p:cViewPr>
        <p:scale>
          <a:sx n="75" d="100"/>
          <a:sy n="75" d="100"/>
        </p:scale>
        <p:origin x="-132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7DE4E-B1B1-4610-995B-ACCFE7610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BA789-B7D5-47A3-B371-CEAFF0808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F9BE1-32C8-4B44-8FC1-059C09BCE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03693-7030-4872-A1D2-16136C63C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61F07-94E0-49CB-B42B-0A48346CC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72052-2C7C-4669-8C0D-781AA372C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44C8E-A7E1-4027-9D8B-769CE17AB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FED56-D927-482F-9E78-CCF33FCE5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626F4-F6CF-4BFF-B71F-3C1760273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6D740-9E21-489E-924F-C2843D0A9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B1D28-A2F0-4329-88DD-8DC99F814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09B9C8C-3258-4A48-8336-C5C081DC6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4" descr="SO0048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6764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5" descr="0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09600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 descr="0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7" descr="0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8" descr="0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688" y="427038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3" name="AutoShape 9"/>
          <p:cNvSpPr>
            <a:spLocks noChangeArrowheads="1"/>
          </p:cNvSpPr>
          <p:nvPr/>
        </p:nvSpPr>
        <p:spPr bwMode="auto">
          <a:xfrm>
            <a:off x="365126" y="914400"/>
            <a:ext cx="823913" cy="731838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74" name="AutoShape 10"/>
          <p:cNvSpPr>
            <a:spLocks noChangeArrowheads="1"/>
          </p:cNvSpPr>
          <p:nvPr/>
        </p:nvSpPr>
        <p:spPr bwMode="auto">
          <a:xfrm>
            <a:off x="365126" y="3108327"/>
            <a:ext cx="441325" cy="519113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75" name="AutoShape 11"/>
          <p:cNvSpPr>
            <a:spLocks noChangeArrowheads="1"/>
          </p:cNvSpPr>
          <p:nvPr/>
        </p:nvSpPr>
        <p:spPr bwMode="auto">
          <a:xfrm>
            <a:off x="8526464" y="125413"/>
            <a:ext cx="549275" cy="823912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76" name="AutoShape 12"/>
          <p:cNvSpPr>
            <a:spLocks noChangeArrowheads="1"/>
          </p:cNvSpPr>
          <p:nvPr/>
        </p:nvSpPr>
        <p:spPr bwMode="auto">
          <a:xfrm>
            <a:off x="4389439" y="0"/>
            <a:ext cx="439737" cy="517525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77" name="AutoShape 13"/>
          <p:cNvSpPr>
            <a:spLocks noChangeArrowheads="1"/>
          </p:cNvSpPr>
          <p:nvPr/>
        </p:nvSpPr>
        <p:spPr bwMode="auto">
          <a:xfrm>
            <a:off x="4883151" y="368300"/>
            <a:ext cx="482600" cy="4699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78" name="AutoShape 14"/>
          <p:cNvSpPr>
            <a:spLocks noChangeArrowheads="1"/>
          </p:cNvSpPr>
          <p:nvPr/>
        </p:nvSpPr>
        <p:spPr bwMode="auto">
          <a:xfrm>
            <a:off x="6765926" y="274640"/>
            <a:ext cx="441325" cy="479425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7999"/>
                </a:srgbClr>
              </a:gs>
              <a:gs pos="100000">
                <a:srgbClr val="FF0000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79" name="AutoShape 15"/>
          <p:cNvSpPr>
            <a:spLocks noChangeArrowheads="1"/>
          </p:cNvSpPr>
          <p:nvPr/>
        </p:nvSpPr>
        <p:spPr bwMode="auto">
          <a:xfrm>
            <a:off x="8412164" y="990602"/>
            <a:ext cx="731837" cy="822325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80" name="AutoShape 16"/>
          <p:cNvSpPr>
            <a:spLocks noChangeArrowheads="1"/>
          </p:cNvSpPr>
          <p:nvPr/>
        </p:nvSpPr>
        <p:spPr bwMode="auto">
          <a:xfrm>
            <a:off x="457201" y="5211765"/>
            <a:ext cx="463550" cy="5286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81" name="AutoShape 17"/>
          <p:cNvSpPr>
            <a:spLocks noChangeArrowheads="1"/>
          </p:cNvSpPr>
          <p:nvPr/>
        </p:nvSpPr>
        <p:spPr bwMode="auto">
          <a:xfrm>
            <a:off x="8305801" y="4343400"/>
            <a:ext cx="593725" cy="6477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82" name="AutoShape 18"/>
          <p:cNvSpPr>
            <a:spLocks noChangeArrowheads="1"/>
          </p:cNvSpPr>
          <p:nvPr/>
        </p:nvSpPr>
        <p:spPr bwMode="auto">
          <a:xfrm>
            <a:off x="7772400" y="6388100"/>
            <a:ext cx="484188" cy="4699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83" name="AutoShape 19"/>
          <p:cNvSpPr>
            <a:spLocks noChangeArrowheads="1"/>
          </p:cNvSpPr>
          <p:nvPr/>
        </p:nvSpPr>
        <p:spPr bwMode="auto">
          <a:xfrm>
            <a:off x="8077201" y="5105402"/>
            <a:ext cx="639763" cy="639763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84" name="AutoShape 20"/>
          <p:cNvSpPr>
            <a:spLocks noChangeArrowheads="1"/>
          </p:cNvSpPr>
          <p:nvPr/>
        </p:nvSpPr>
        <p:spPr bwMode="auto">
          <a:xfrm>
            <a:off x="6400801" y="5486402"/>
            <a:ext cx="547688" cy="822325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85" name="AutoShape 21"/>
          <p:cNvSpPr>
            <a:spLocks noChangeArrowheads="1"/>
          </p:cNvSpPr>
          <p:nvPr/>
        </p:nvSpPr>
        <p:spPr bwMode="auto">
          <a:xfrm>
            <a:off x="4648201" y="6378577"/>
            <a:ext cx="441325" cy="479425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7999"/>
                </a:srgbClr>
              </a:gs>
              <a:gs pos="100000">
                <a:srgbClr val="FF0000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86" name="AutoShape 22"/>
          <p:cNvSpPr>
            <a:spLocks noChangeArrowheads="1"/>
          </p:cNvSpPr>
          <p:nvPr/>
        </p:nvSpPr>
        <p:spPr bwMode="auto">
          <a:xfrm>
            <a:off x="2590801" y="5562602"/>
            <a:ext cx="1006475" cy="822325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pic>
        <p:nvPicPr>
          <p:cNvPr id="21527" name="Picture 3" descr="z134381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1" y="125413"/>
            <a:ext cx="9477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8" name="Picture 3" descr="z134381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5440363"/>
            <a:ext cx="9477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0" name="Picture 3" descr="z134381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4" y="5740400"/>
            <a:ext cx="9477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AutoShape 11"/>
          <p:cNvSpPr>
            <a:spLocks noChangeArrowheads="1"/>
          </p:cNvSpPr>
          <p:nvPr/>
        </p:nvSpPr>
        <p:spPr bwMode="auto">
          <a:xfrm>
            <a:off x="1270001" y="14288"/>
            <a:ext cx="549275" cy="823912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1189039" y="4343402"/>
            <a:ext cx="549275" cy="82391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32" name="AutoShape 22"/>
          <p:cNvSpPr>
            <a:spLocks noChangeArrowheads="1"/>
          </p:cNvSpPr>
          <p:nvPr/>
        </p:nvSpPr>
        <p:spPr bwMode="auto">
          <a:xfrm>
            <a:off x="6659564" y="1812927"/>
            <a:ext cx="1006475" cy="822325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34" name="AutoShape 19"/>
          <p:cNvSpPr>
            <a:spLocks noChangeArrowheads="1"/>
          </p:cNvSpPr>
          <p:nvPr/>
        </p:nvSpPr>
        <p:spPr bwMode="auto">
          <a:xfrm>
            <a:off x="-55562" y="4465638"/>
            <a:ext cx="639763" cy="639762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35" name="AutoShape 19"/>
          <p:cNvSpPr>
            <a:spLocks noChangeArrowheads="1"/>
          </p:cNvSpPr>
          <p:nvPr/>
        </p:nvSpPr>
        <p:spPr bwMode="auto">
          <a:xfrm>
            <a:off x="4608513" y="5059363"/>
            <a:ext cx="641350" cy="639762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36" name="AutoShape 16"/>
          <p:cNvSpPr>
            <a:spLocks noChangeArrowheads="1"/>
          </p:cNvSpPr>
          <p:nvPr/>
        </p:nvSpPr>
        <p:spPr bwMode="auto">
          <a:xfrm>
            <a:off x="1841500" y="6542090"/>
            <a:ext cx="463550" cy="5286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37" name="AutoShape 16"/>
          <p:cNvSpPr>
            <a:spLocks noChangeArrowheads="1"/>
          </p:cNvSpPr>
          <p:nvPr/>
        </p:nvSpPr>
        <p:spPr bwMode="auto">
          <a:xfrm>
            <a:off x="5262564" y="5253038"/>
            <a:ext cx="463550" cy="52705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38" name="AutoShape 16"/>
          <p:cNvSpPr>
            <a:spLocks noChangeArrowheads="1"/>
          </p:cNvSpPr>
          <p:nvPr/>
        </p:nvSpPr>
        <p:spPr bwMode="auto">
          <a:xfrm>
            <a:off x="2990851" y="309565"/>
            <a:ext cx="463550" cy="5286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pic>
        <p:nvPicPr>
          <p:cNvPr id="21541" name="Picture 3" descr="z134381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9" y="760413"/>
            <a:ext cx="9493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42" name="WordArt 38"/>
          <p:cNvSpPr>
            <a:spLocks noChangeArrowheads="1" noChangeShapeType="1" noTextEdit="1"/>
          </p:cNvSpPr>
          <p:nvPr/>
        </p:nvSpPr>
        <p:spPr bwMode="auto">
          <a:xfrm>
            <a:off x="609600" y="1066800"/>
            <a:ext cx="7696200" cy="183776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60224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b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Arial"/>
              <a:cs typeface="Arial"/>
            </a:endParaRPr>
          </a:p>
          <a:p>
            <a:pPr algn="ctr"/>
            <a:endParaRPr lang="en-US" sz="3600" b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36815" y="1180402"/>
            <a:ext cx="731846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32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 BAN NHÂN DÂN HUYỆN CỦ CHI</a:t>
            </a:r>
          </a:p>
          <a:p>
            <a:pPr algn="ctr">
              <a:spcBef>
                <a:spcPct val="50000"/>
              </a:spcBef>
            </a:pPr>
            <a:r>
              <a:rPr lang="vi-VN" sz="32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LÊ VĂN THẾ</a:t>
            </a:r>
          </a:p>
          <a:p>
            <a:pPr algn="ctr">
              <a:spcBef>
                <a:spcPct val="50000"/>
              </a:spcBef>
            </a:pPr>
            <a:r>
              <a:rPr lang="vi-VN" sz="4000" b="1" i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Nhân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với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tận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cùng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là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chữ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0 </a:t>
            </a:r>
            <a:endParaRPr lang="vi-VN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  <a:p>
            <a:pPr algn="ctr">
              <a:spcBef>
                <a:spcPct val="50000"/>
              </a:spcBef>
            </a:pPr>
            <a:r>
              <a:rPr lang="vi-VN" sz="4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 : Nguyễn Thị Kim Chi</a:t>
            </a:r>
            <a:endParaRPr lang="en-US" sz="40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25461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4" grpId="0" animBg="1"/>
      <p:bldP spid="88075" grpId="0" animBg="1"/>
      <p:bldP spid="88076" grpId="0" animBg="1"/>
      <p:bldP spid="88078" grpId="0" animBg="1"/>
      <p:bldP spid="88081" grpId="0" animBg="1"/>
      <p:bldP spid="88084" grpId="0" animBg="1"/>
      <p:bldP spid="88085" grpId="0" animBg="1"/>
      <p:bldP spid="30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762000" y="1004888"/>
            <a:ext cx="769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chemeClr val="accent2"/>
                </a:solidFill>
                <a:latin typeface="Arial" charset="0"/>
              </a:rPr>
              <a:t>Môn</a:t>
            </a:r>
            <a:r>
              <a:rPr lang="en-US" sz="28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latin typeface="Arial" charset="0"/>
              </a:rPr>
              <a:t>Toán</a:t>
            </a:r>
            <a:r>
              <a:rPr lang="en-US" sz="2800" dirty="0">
                <a:solidFill>
                  <a:schemeClr val="accent2"/>
                </a:solidFill>
                <a:latin typeface="Arial" charset="0"/>
              </a:rPr>
              <a:t> - </a:t>
            </a:r>
            <a:r>
              <a:rPr lang="en-US" sz="2800" dirty="0" err="1">
                <a:solidFill>
                  <a:schemeClr val="accent2"/>
                </a:solidFill>
                <a:latin typeface="Arial" charset="0"/>
              </a:rPr>
              <a:t>Lớp</a:t>
            </a:r>
            <a:r>
              <a:rPr lang="en-US" sz="2800" dirty="0">
                <a:solidFill>
                  <a:schemeClr val="accent2"/>
                </a:solidFill>
                <a:latin typeface="Arial" charset="0"/>
              </a:rPr>
              <a:t> 4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807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Tiết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53.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Nhân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với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số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có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số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tận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cùng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là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chữ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số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  <p:bldP spid="205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-46038"/>
            <a:ext cx="7696200" cy="46672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Phép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nhân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với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số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có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tận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cùng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là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chữ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số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0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62000" y="411163"/>
            <a:ext cx="769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Tính: 		1324 x 20 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62000" y="6858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</a:t>
            </a: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20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tận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cùng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là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bao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nhiêu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? 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5800" y="9906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</a:t>
            </a: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20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bằng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2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nhân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với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mấy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? 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81000" y="1233488"/>
            <a:ext cx="7696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1324 x 20 = 1324 x (2 x 10)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62000" y="15240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Hãy tính giá trị của:  1324 x (2 x 10) ?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895600" y="18288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1324 x (2 x 10) = (1324 x 2) x 10 = 2648 x 10 = 26480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33400" y="21336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</a:t>
            </a: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Vậy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1324 x 20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bằng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bao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nhiêu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33400" y="28194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</a:t>
            </a: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2648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là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tích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của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các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nào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33400" y="34290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</a:t>
            </a: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Em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nhận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xét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gì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về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2648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26480?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533400" y="40386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</a:t>
            </a: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20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mấy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chữ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0 ở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tận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cùng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28600" y="461645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Kết luận</a:t>
            </a: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“Vậy khi thực hiện nhân 1324 v</a:t>
            </a:r>
            <a:r>
              <a:rPr lang="vi-VN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ơ</a:t>
            </a: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 20 chúng ta chỉ việc thực hiện phép nhân 1324 với 2 rồi viết thêm một chữ số 0 vào bên phải tích vừa tìm </a:t>
            </a:r>
            <a:r>
              <a:rPr lang="vi-VN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đư</a:t>
            </a: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ợc”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28600" y="5181600"/>
            <a:ext cx="556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</a:t>
            </a:r>
            <a:r>
              <a:rPr lang="en-US" sz="1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Hãy</a:t>
            </a:r>
            <a:r>
              <a:rPr lang="en-U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vi-VN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ặt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tính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thực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hiện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tính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1324 x 20 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905000" y="2438400"/>
            <a:ext cx="480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1324 x 20 bằng 26480.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1981200" y="3733800"/>
            <a:ext cx="6477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800" dirty="0">
                <a:solidFill>
                  <a:srgbClr val="A50021"/>
                </a:solidFill>
                <a:latin typeface="Arial"/>
              </a:rPr>
              <a:t> </a:t>
            </a:r>
            <a:r>
              <a:rPr lang="en-US" sz="1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26480 </a:t>
            </a:r>
            <a:r>
              <a:rPr lang="en-US" sz="1800" b="1" dirty="0" err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chính</a:t>
            </a:r>
            <a:r>
              <a:rPr lang="en-US" sz="1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là</a:t>
            </a:r>
            <a:r>
              <a:rPr lang="en-US" sz="1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2648 </a:t>
            </a:r>
            <a:r>
              <a:rPr lang="en-US" sz="1800" b="1" dirty="0" err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thêm</a:t>
            </a:r>
            <a:r>
              <a:rPr lang="en-US" sz="1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một</a:t>
            </a:r>
            <a:r>
              <a:rPr lang="en-US" sz="1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chữ</a:t>
            </a:r>
            <a:r>
              <a:rPr lang="en-US" sz="1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1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0 </a:t>
            </a:r>
            <a:r>
              <a:rPr lang="en-US" sz="1800" b="1" dirty="0" err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vào</a:t>
            </a:r>
            <a:r>
              <a:rPr lang="en-US" sz="1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bên</a:t>
            </a:r>
            <a:r>
              <a:rPr lang="en-US" sz="1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dirty="0" err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phải</a:t>
            </a:r>
            <a:r>
              <a:rPr lang="en-US" sz="1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981200" y="30480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>
                <a:solidFill>
                  <a:srgbClr val="A50021"/>
                </a:solidFill>
                <a:latin typeface="Arial"/>
              </a:rPr>
              <a:t> </a:t>
            </a: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2648 là tích của 1324 với 2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1981200" y="42672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>
                <a:solidFill>
                  <a:srgbClr val="A50021"/>
                </a:solidFill>
                <a:latin typeface="Arial"/>
              </a:rPr>
              <a:t>  </a:t>
            </a: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20 có một chữ số 0 ở tận cùng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33400" y="5653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1324 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304800" y="5867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762000" y="5957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20</a:t>
            </a:r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381000" y="6324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9144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7620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 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6096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4572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 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3048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 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2209800" y="548640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Viết chữ số 0 vào hàng </a:t>
            </a:r>
            <a:r>
              <a:rPr lang="vi-V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đơ</a:t>
            </a: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vị của tích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2209800" y="575945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- 2 nhân 4 bằng 8, viết 8 vào bên trái 0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2209800" y="601980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- 2 nhân 2 bằng 4, viết 4 vào bên trái 8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2209800" y="624840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- 2 nhân 3 bằng 6, viết 6 vào bên trái 4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209800" y="647700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- 2 nhân 1 bằng 2, viết 2 vào bên trái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 autoUpdateAnimBg="0"/>
      <p:bldP spid="5123" grpId="0" autoUpdateAnimBg="0"/>
      <p:bldP spid="5125" grpId="0" autoUpdateAnimBg="0"/>
      <p:bldP spid="5126" grpId="0" autoUpdateAnimBg="0"/>
      <p:bldP spid="5127" grpId="0" autoUpdateAnimBg="0"/>
      <p:bldP spid="5129" grpId="0" autoUpdateAnimBg="0"/>
      <p:bldP spid="5131" grpId="0" autoUpdateAnimBg="0"/>
      <p:bldP spid="5132" grpId="0" autoUpdateAnimBg="0"/>
      <p:bldP spid="5133" grpId="0" autoUpdateAnimBg="0"/>
      <p:bldP spid="5134" grpId="0" autoUpdateAnimBg="0"/>
      <p:bldP spid="5135" grpId="0" autoUpdateAnimBg="0"/>
      <p:bldP spid="5136" grpId="0" autoUpdateAnimBg="0"/>
      <p:bldP spid="5137" grpId="0" autoUpdateAnimBg="0"/>
      <p:bldP spid="5138" grpId="0" autoUpdateAnimBg="0"/>
      <p:bldP spid="5139" grpId="0" autoUpdateAnimBg="0"/>
      <p:bldP spid="5140" grpId="0" autoUpdateAnimBg="0"/>
      <p:bldP spid="5142" grpId="0" autoUpdateAnimBg="0"/>
      <p:bldP spid="5143" grpId="0" autoUpdateAnimBg="0"/>
      <p:bldP spid="5144" grpId="0" autoUpdateAnimBg="0"/>
      <p:bldP spid="5145" grpId="0" autoUpdateAnimBg="0"/>
      <p:bldP spid="5146" grpId="0" animBg="1"/>
      <p:bldP spid="5147" grpId="0" autoUpdateAnimBg="0"/>
      <p:bldP spid="5148" grpId="0" autoUpdateAnimBg="0"/>
      <p:bldP spid="5149" grpId="0" autoUpdateAnimBg="0"/>
      <p:bldP spid="5150" grpId="0" autoUpdateAnimBg="0"/>
      <p:bldP spid="5151" grpId="0" autoUpdateAnimBg="0"/>
      <p:bldP spid="5152" grpId="0" autoUpdateAnimBg="0"/>
      <p:bldP spid="5153" grpId="0" autoUpdateAnimBg="0"/>
      <p:bldP spid="5154" grpId="0" autoUpdateAnimBg="0"/>
      <p:bldP spid="5155" grpId="0" autoUpdateAnimBg="0"/>
      <p:bldP spid="515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-46038"/>
            <a:ext cx="7696200" cy="400051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Nhân các số có tận cùng là chữ số 0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62000" y="411163"/>
            <a:ext cx="7696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Tính: 		230 x 70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Hãy tách số 230 thành tích của một số nhân với 10 ?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248400" y="685800"/>
            <a:ext cx="53340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230 = 23 x 10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324600" y="10668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600">
                <a:solidFill>
                  <a:srgbClr val="FF00FF"/>
                </a:solidFill>
                <a:latin typeface="Arial"/>
              </a:rPr>
              <a:t>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230 = 23 x 10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8600" y="2057400"/>
            <a:ext cx="8153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Hãy áp dụng tính chất giao hoán và tính chất kết hợp của phép nhân </a:t>
            </a:r>
            <a:r>
              <a:rPr lang="vi-V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ể tính giá trị biểu thức  </a:t>
            </a: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(23 x 10) x (7 x10)</a:t>
            </a:r>
            <a:endParaRPr lang="en-US" sz="16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28600" y="29718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161 là tích của những số nào?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838200" y="1676400"/>
            <a:ext cx="48006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 230 x 70 = (23 x 10) x (7 x 10)</a:t>
            </a:r>
            <a:endParaRPr lang="en-US" sz="16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419600" y="2895600"/>
            <a:ext cx="7696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2000">
                <a:solidFill>
                  <a:srgbClr val="FF00FF"/>
                </a:solidFill>
                <a:latin typeface="Arial"/>
              </a:rPr>
              <a:t> 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161 là tích của 23 và 7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685800" y="5638800"/>
            <a:ext cx="838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230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304800" y="5853113"/>
            <a:ext cx="3048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762000" y="5943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10</a:t>
            </a:r>
          </a:p>
        </p:txBody>
      </p:sp>
      <p:sp>
        <p:nvSpPr>
          <p:cNvPr id="5134" name="Line 22"/>
          <p:cNvSpPr>
            <a:spLocks noChangeShapeType="1"/>
          </p:cNvSpPr>
          <p:nvPr/>
        </p:nvSpPr>
        <p:spPr bwMode="auto">
          <a:xfrm>
            <a:off x="381000" y="6310313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914400" y="6324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762000" y="6324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 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609600" y="6324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457200" y="6324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 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304800" y="6324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 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4191000" y="5530850"/>
            <a:ext cx="4572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Viết hai chữ số 0 vào hàng </a:t>
            </a:r>
            <a:r>
              <a:rPr lang="vi-VN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đơ</a:t>
            </a: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vị và hàng chục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4191000" y="5864225"/>
            <a:ext cx="4572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- 7 nhân 3 bằng 21, viết 1 vào bên trái 0, nhớ 2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4191000" y="6140450"/>
            <a:ext cx="51054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- 7 nhân 2 bằng 14, thêm 2 bằng 16,viết 6 vào bên trái 1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228600" y="10668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Hãy tách số 230 thành tích của một số nhân với 10 ?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228600" y="13716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Hãy tách tiếp số 70 thành tích của một số nhân với 10 ?</a:t>
            </a: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6324600" y="1385888"/>
            <a:ext cx="76962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600">
                <a:solidFill>
                  <a:srgbClr val="FF00FF"/>
                </a:solidFill>
                <a:latin typeface="Arial"/>
              </a:rPr>
              <a:t>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70 = 7 x 10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1828800" y="2605088"/>
            <a:ext cx="6477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 (23 x 10) x (7 x 10)= (23x7) x (10 x 10) = 161 x 100 = 16100 </a:t>
            </a:r>
            <a:endParaRPr lang="en-US" sz="1600" b="1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228600" y="3290888"/>
            <a:ext cx="76962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Em có nhận xét gì về số 161 và 16100 ?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4419600" y="3290888"/>
            <a:ext cx="76962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16100 là 161 thêm hai chữ số 0 vào bên phải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228600" y="35814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Số 230 có mấy chữ sô 0 ở tận cùng ?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4419600" y="3505200"/>
            <a:ext cx="7696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2000">
                <a:solidFill>
                  <a:srgbClr val="FF00FF"/>
                </a:solidFill>
                <a:latin typeface="Arial"/>
              </a:rPr>
              <a:t> 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230 có một chữ số 0 ở tận cùng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228600" y="3900488"/>
            <a:ext cx="76962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Số 70 có mấy chữ sô 0 ở tận cùng ?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4419600" y="3810000"/>
            <a:ext cx="7696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2000">
                <a:solidFill>
                  <a:srgbClr val="FF00FF"/>
                </a:solidFill>
                <a:latin typeface="Arial"/>
              </a:rPr>
              <a:t> 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70 có một chữ số 0 ở tận cùng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228600" y="4205288"/>
            <a:ext cx="76962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Cả hai thừa số của phép nhân 230 x 70 có tất cả mấy chữ số 0 ở tận cùng?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4419600" y="4419600"/>
            <a:ext cx="7696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2000">
                <a:solidFill>
                  <a:srgbClr val="FF00FF"/>
                </a:solidFill>
                <a:latin typeface="Arial"/>
              </a:rPr>
              <a:t> 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 hai chữ số 0 ở tận cùng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228600" y="476885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Kết luận</a:t>
            </a:r>
            <a:r>
              <a:rPr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“Khi thực hiện nhân 230 với 10 chúng ta chỉ việc thực hiện phép nhân 230 với 10 rồi viết thêm hai chữ số 0 vào bên phải tích vừa tìm </a:t>
            </a:r>
            <a:r>
              <a:rPr lang="vi-VN" sz="1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đư</a:t>
            </a:r>
            <a:r>
              <a:rPr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ợc”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228600" y="5334000"/>
            <a:ext cx="434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Hãy </a:t>
            </a:r>
            <a:r>
              <a:rPr lang="vi-V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ặt tính và thực hiện tính 230 x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autoUpdateAnimBg="0"/>
      <p:bldP spid="7170" grpId="1" animBg="1"/>
      <p:bldP spid="7171" grpId="0"/>
      <p:bldP spid="7172" grpId="0" autoUpdateAnimBg="0"/>
      <p:bldP spid="7173" grpId="0" autoUpdateAnimBg="0"/>
      <p:bldP spid="7175" grpId="0" autoUpdateAnimBg="0"/>
      <p:bldP spid="7178" grpId="0" autoUpdateAnimBg="0"/>
      <p:bldP spid="7180" grpId="0" autoUpdateAnimBg="0"/>
      <p:bldP spid="7183" grpId="0" autoUpdateAnimBg="0"/>
      <p:bldP spid="7186" grpId="0" autoUpdateAnimBg="0"/>
      <p:bldP spid="7187" grpId="0" autoUpdateAnimBg="0"/>
      <p:bldP spid="7188" grpId="0" autoUpdateAnimBg="0"/>
      <p:bldP spid="7189" grpId="0" autoUpdateAnimBg="0"/>
      <p:bldP spid="7191" grpId="0" autoUpdateAnimBg="0"/>
      <p:bldP spid="7197" grpId="0" autoUpdateAnimBg="0"/>
      <p:bldP spid="7198" grpId="0" autoUpdateAnimBg="0"/>
      <p:bldP spid="7201" grpId="0" autoUpdateAnimBg="0"/>
      <p:bldP spid="7202" grpId="0" autoUpdateAnimBg="0"/>
      <p:bldP spid="7203" grpId="0" autoUpdateAnimBg="0"/>
      <p:bldP spid="7204" grpId="0" autoUpdateAnimBg="0"/>
      <p:bldP spid="7205" grpId="0" autoUpdateAnimBg="0"/>
      <p:bldP spid="7206" grpId="0" autoUpdateAnimBg="0"/>
      <p:bldP spid="7207" grpId="0" autoUpdateAnimBg="0"/>
      <p:bldP spid="7208" grpId="0" autoUpdateAnimBg="0"/>
      <p:bldP spid="7209" grpId="0" autoUpdateAnimBg="0"/>
      <p:bldP spid="7210" grpId="0" autoUpdateAnimBg="0"/>
      <p:bldP spid="7211" grpId="0" autoUpdateAnimBg="0"/>
      <p:bldP spid="7212" grpId="0" autoUpdateAnimBg="0"/>
      <p:bldP spid="7213" grpId="0" autoUpdateAnimBg="0"/>
      <p:bldP spid="721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62000" y="-46038"/>
            <a:ext cx="7696200" cy="46672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1: Đặt tính rồi tính ?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762000" y="411163"/>
            <a:ext cx="2971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 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1342 x 40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3200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13546 x 30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62000" y="1127125"/>
            <a:ext cx="2590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5642 x 200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2833688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1342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838200" y="3048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447800" y="3138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40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914400" y="3505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6002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4478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2954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 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1430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 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9906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5 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733800" y="16002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làm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762000" y="2193925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1342 x 40 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657600" y="2193925"/>
            <a:ext cx="2133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13546 x 30 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3886200" y="2879725"/>
            <a:ext cx="1066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1354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</a:t>
            </a: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657600" y="309403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4038600" y="3200400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30</a:t>
            </a: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3733800" y="3551238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44196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42672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41148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 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9624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 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38100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 </a:t>
            </a: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36576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 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6248400" y="2193925"/>
            <a:ext cx="2133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5642 x 200</a:t>
            </a: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6781800" y="2819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5642</a:t>
            </a:r>
          </a:p>
        </p:txBody>
      </p: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6400800" y="30337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6934200" y="31242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200</a:t>
            </a:r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6477000" y="3490913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71628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70104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68580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 </a:t>
            </a:r>
          </a:p>
        </p:txBody>
      </p: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67056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 </a:t>
            </a:r>
          </a:p>
        </p:txBody>
      </p:sp>
      <p:sp>
        <p:nvSpPr>
          <p:cNvPr id="3112" name="Text Box 40"/>
          <p:cNvSpPr txBox="1">
            <a:spLocks noChangeArrowheads="1"/>
          </p:cNvSpPr>
          <p:nvPr/>
        </p:nvSpPr>
        <p:spPr bwMode="auto">
          <a:xfrm>
            <a:off x="65532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 </a:t>
            </a: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62484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 autoUpdateAnimBg="0"/>
      <p:bldP spid="3075" grpId="0" autoUpdateAnimBg="0"/>
      <p:bldP spid="3076" grpId="0" autoUpdateAnimBg="0"/>
      <p:bldP spid="3077" grpId="0" autoUpdateAnimBg="0"/>
      <p:bldP spid="3078" grpId="0" autoUpdateAnimBg="0"/>
      <p:bldP spid="3079" grpId="0" autoUpdateAnimBg="0"/>
      <p:bldP spid="3080" grpId="0" autoUpdateAnimBg="0"/>
      <p:bldP spid="3081" grpId="0" animBg="1"/>
      <p:bldP spid="3082" grpId="0" autoUpdateAnimBg="0"/>
      <p:bldP spid="3084" grpId="0" autoUpdateAnimBg="0"/>
      <p:bldP spid="3085" grpId="0" autoUpdateAnimBg="0"/>
      <p:bldP spid="3087" grpId="0" autoUpdateAnimBg="0"/>
      <p:bldP spid="3088" grpId="0" autoUpdateAnimBg="0"/>
      <p:bldP spid="3090" grpId="0" autoUpdateAnimBg="0"/>
      <p:bldP spid="3091" grpId="0" autoUpdateAnimBg="0"/>
      <p:bldP spid="3092" grpId="0" autoUpdateAnimBg="0"/>
      <p:bldP spid="3093" grpId="0" autoUpdateAnimBg="0"/>
      <p:bldP spid="3094" grpId="0" autoUpdateAnimBg="0"/>
      <p:bldP spid="3095" grpId="0" autoUpdateAnimBg="0"/>
      <p:bldP spid="3096" grpId="0" animBg="1"/>
      <p:bldP spid="3097" grpId="0" autoUpdateAnimBg="0"/>
      <p:bldP spid="3098" grpId="0" autoUpdateAnimBg="0"/>
      <p:bldP spid="3099" grpId="0" autoUpdateAnimBg="0"/>
      <p:bldP spid="3100" grpId="0" autoUpdateAnimBg="0"/>
      <p:bldP spid="3101" grpId="0" autoUpdateAnimBg="0"/>
      <p:bldP spid="3102" grpId="0" autoUpdateAnimBg="0"/>
      <p:bldP spid="3103" grpId="0" autoUpdateAnimBg="0"/>
      <p:bldP spid="3104" grpId="0" autoUpdateAnimBg="0"/>
      <p:bldP spid="3105" grpId="0" autoUpdateAnimBg="0"/>
      <p:bldP spid="3106" grpId="0" autoUpdateAnimBg="0"/>
      <p:bldP spid="3107" grpId="0" animBg="1"/>
      <p:bldP spid="3108" grpId="0" autoUpdateAnimBg="0"/>
      <p:bldP spid="3109" grpId="0" autoUpdateAnimBg="0"/>
      <p:bldP spid="3110" grpId="0" autoUpdateAnimBg="0"/>
      <p:bldP spid="3111" grpId="0" autoUpdateAnimBg="0"/>
      <p:bldP spid="3112" grpId="0" autoUpdateAnimBg="0"/>
      <p:bldP spid="311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09600" y="4800600"/>
            <a:ext cx="7696200" cy="46672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2: Tính ?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0" y="411163"/>
            <a:ext cx="3276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1326 x 300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3048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3450 x 20 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62000" y="1127125"/>
            <a:ext cx="266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1450 x 800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219200" y="2833688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1326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838200" y="3048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371600" y="3138488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300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914400" y="3505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6002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4478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2954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 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1430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7 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9906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9 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733800" y="16002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làm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762000" y="2193925"/>
            <a:ext cx="2209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1326 x 300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657600" y="2193925"/>
            <a:ext cx="1905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3450 x 20 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038600" y="2879725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3450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657600" y="309403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4267200" y="3184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20</a:t>
            </a: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3733800" y="3551238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44196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2672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1148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39624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9 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8100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248400" y="2193925"/>
            <a:ext cx="2362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</a:t>
            </a:r>
            <a:r>
              <a:rPr lang="vi-V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1450 x 800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6781800" y="2819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1450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6400800" y="30337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6934200" y="31242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800</a:t>
            </a:r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6477000" y="3490913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71628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70104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68580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 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67056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65532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 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62484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11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8382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autoUpdateAnimBg="0"/>
      <p:bldP spid="9219" grpId="0" autoUpdateAnimBg="0"/>
      <p:bldP spid="9220" grpId="0" autoUpdateAnimBg="0"/>
      <p:bldP spid="9221" grpId="0" autoUpdateAnimBg="0"/>
      <p:bldP spid="9222" grpId="0" autoUpdateAnimBg="0"/>
      <p:bldP spid="9223" grpId="0" autoUpdateAnimBg="0"/>
      <p:bldP spid="9224" grpId="0" autoUpdateAnimBg="0"/>
      <p:bldP spid="9225" grpId="0" animBg="1"/>
      <p:bldP spid="9226" grpId="0" autoUpdateAnimBg="0"/>
      <p:bldP spid="9227" grpId="0" autoUpdateAnimBg="0"/>
      <p:bldP spid="9228" grpId="0" autoUpdateAnimBg="0"/>
      <p:bldP spid="9229" grpId="0" autoUpdateAnimBg="0"/>
      <p:bldP spid="9230" grpId="0" autoUpdateAnimBg="0"/>
      <p:bldP spid="9231" grpId="0" autoUpdateAnimBg="0"/>
      <p:bldP spid="9232" grpId="0" autoUpdateAnimBg="0"/>
      <p:bldP spid="9233" grpId="0" autoUpdateAnimBg="0"/>
      <p:bldP spid="9234" grpId="0" autoUpdateAnimBg="0"/>
      <p:bldP spid="9235" grpId="0" autoUpdateAnimBg="0"/>
      <p:bldP spid="9236" grpId="0" autoUpdateAnimBg="0"/>
      <p:bldP spid="9237" grpId="0" animBg="1"/>
      <p:bldP spid="9238" grpId="0" autoUpdateAnimBg="0"/>
      <p:bldP spid="9239" grpId="0" autoUpdateAnimBg="0"/>
      <p:bldP spid="9240" grpId="0" autoUpdateAnimBg="0"/>
      <p:bldP spid="9241" grpId="0" autoUpdateAnimBg="0"/>
      <p:bldP spid="9242" grpId="0" autoUpdateAnimBg="0"/>
      <p:bldP spid="9244" grpId="0" autoUpdateAnimBg="0"/>
      <p:bldP spid="9245" grpId="0" autoUpdateAnimBg="0"/>
      <p:bldP spid="9246" grpId="0" autoUpdateAnimBg="0"/>
      <p:bldP spid="9247" grpId="0" autoUpdateAnimBg="0"/>
      <p:bldP spid="9248" grpId="0" animBg="1"/>
      <p:bldP spid="9249" grpId="0" autoUpdateAnimBg="0"/>
      <p:bldP spid="9250" grpId="0" autoUpdateAnimBg="0"/>
      <p:bldP spid="9251" grpId="0" autoUpdateAnimBg="0"/>
      <p:bldP spid="9252" grpId="0" autoUpdateAnimBg="0"/>
      <p:bldP spid="9253" grpId="0" autoUpdateAnimBg="0"/>
      <p:bldP spid="9254" grpId="0" autoUpdateAnimBg="0"/>
      <p:bldP spid="925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62000" y="-46038"/>
            <a:ext cx="7696200" cy="46672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4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  <a:r>
              <a:rPr lang="vi-V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dành cho học sinh giỏi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57200" y="517525"/>
            <a:ext cx="8686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Một tấm kính hình chữ nhật có chiều rộng 30 cm, chiều dài gấp </a:t>
            </a:r>
            <a:r>
              <a:rPr lang="vi-VN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ôi chiều rộng. Tính diện tích của tấm kính </a:t>
            </a:r>
            <a:r>
              <a:rPr lang="vi-VN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ó ?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657600" y="1524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làm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57200" y="2270125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Chiều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dài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tấm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kính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vi-VN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ó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là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048000" y="28336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30 x 2 = 60 (cm)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57200" y="33670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tích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của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tấm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kính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vi-VN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ó </a:t>
            </a:r>
            <a:r>
              <a:rPr lang="en-US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là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048000" y="38862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60 x 30 = 1800 (cm</a:t>
            </a:r>
            <a:r>
              <a:rPr lang="en-US" sz="2800" b="1" baseline="30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)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114800" y="43576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Đáp</a:t>
            </a:r>
            <a:r>
              <a:rPr lang="en-US" sz="2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800" b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sz="2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1800 cm</a:t>
            </a:r>
            <a:r>
              <a:rPr lang="en-US" sz="2800" b="1" u="sng" baseline="30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  <p:bldP spid="11267" grpId="0" autoUpdateAnimBg="0"/>
      <p:bldP spid="11268" grpId="0" autoUpdateAnimBg="0"/>
      <p:bldP spid="11269" grpId="0" autoUpdateAnimBg="0"/>
      <p:bldP spid="11270" grpId="0" autoUpdateAnimBg="0"/>
      <p:bldP spid="11271" grpId="0" autoUpdateAnimBg="0"/>
      <p:bldP spid="11272" grpId="0" autoUpdateAnimBg="0"/>
      <p:bldP spid="1127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62000" y="-9525"/>
            <a:ext cx="7696200" cy="466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Củng cố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57200" y="517525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a, Điền số tròn chục vào ô trống 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990600" y="11430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x 3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=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90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62000" y="2362200"/>
            <a:ext cx="670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x 4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=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57200" y="37338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b,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Điền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tròn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tr</a:t>
            </a:r>
            <a:r>
              <a:rPr lang="vi-VN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vào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ô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trống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57200" y="42672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x 10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=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3000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57200" y="54102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x 20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=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.000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1752600"/>
            <a:ext cx="381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  </a:t>
            </a:r>
            <a:r>
              <a:rPr lang="vi-V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30</a:t>
            </a:r>
            <a:r>
              <a:rPr lang="vi-V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 3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=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90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2971800"/>
            <a:ext cx="449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   </a:t>
            </a:r>
            <a:r>
              <a:rPr lang="vi-V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10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 4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=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4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3400" y="4800600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</a:t>
            </a:r>
            <a:r>
              <a:rPr lang="vi-V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300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 10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=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3000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800" y="6096000"/>
            <a:ext cx="502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   </a:t>
            </a:r>
            <a:r>
              <a:rPr lang="vi-V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100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x 20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=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vi-VN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.000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a7ef13e6488ebda4182295e359de7186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solidFill>
            <a:srgbClr val="F6A8ED"/>
          </a:solidFill>
        </p:spPr>
      </p:pic>
      <p:pic>
        <p:nvPicPr>
          <p:cNvPr id="21507" name="Picture 4" descr="SO0048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6764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5" descr="0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09600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 descr="0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7" descr="0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8" descr="0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688" y="427038"/>
            <a:ext cx="99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3" name="AutoShape 9"/>
          <p:cNvSpPr>
            <a:spLocks noChangeArrowheads="1"/>
          </p:cNvSpPr>
          <p:nvPr/>
        </p:nvSpPr>
        <p:spPr bwMode="auto">
          <a:xfrm>
            <a:off x="365126" y="914400"/>
            <a:ext cx="823913" cy="731838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74" name="AutoShape 10"/>
          <p:cNvSpPr>
            <a:spLocks noChangeArrowheads="1"/>
          </p:cNvSpPr>
          <p:nvPr/>
        </p:nvSpPr>
        <p:spPr bwMode="auto">
          <a:xfrm>
            <a:off x="365126" y="3108327"/>
            <a:ext cx="441325" cy="519113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75" name="AutoShape 11"/>
          <p:cNvSpPr>
            <a:spLocks noChangeArrowheads="1"/>
          </p:cNvSpPr>
          <p:nvPr/>
        </p:nvSpPr>
        <p:spPr bwMode="auto">
          <a:xfrm>
            <a:off x="8526464" y="125413"/>
            <a:ext cx="549275" cy="823912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76" name="AutoShape 12"/>
          <p:cNvSpPr>
            <a:spLocks noChangeArrowheads="1"/>
          </p:cNvSpPr>
          <p:nvPr/>
        </p:nvSpPr>
        <p:spPr bwMode="auto">
          <a:xfrm>
            <a:off x="4389439" y="0"/>
            <a:ext cx="439737" cy="517525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77" name="AutoShape 13"/>
          <p:cNvSpPr>
            <a:spLocks noChangeArrowheads="1"/>
          </p:cNvSpPr>
          <p:nvPr/>
        </p:nvSpPr>
        <p:spPr bwMode="auto">
          <a:xfrm>
            <a:off x="4883151" y="368300"/>
            <a:ext cx="482600" cy="4699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78" name="AutoShape 14"/>
          <p:cNvSpPr>
            <a:spLocks noChangeArrowheads="1"/>
          </p:cNvSpPr>
          <p:nvPr/>
        </p:nvSpPr>
        <p:spPr bwMode="auto">
          <a:xfrm>
            <a:off x="6765926" y="274640"/>
            <a:ext cx="441325" cy="479425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7999"/>
                </a:srgbClr>
              </a:gs>
              <a:gs pos="100000">
                <a:srgbClr val="FF0000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79" name="AutoShape 15"/>
          <p:cNvSpPr>
            <a:spLocks noChangeArrowheads="1"/>
          </p:cNvSpPr>
          <p:nvPr/>
        </p:nvSpPr>
        <p:spPr bwMode="auto">
          <a:xfrm>
            <a:off x="8412164" y="990602"/>
            <a:ext cx="731837" cy="822325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80" name="AutoShape 16"/>
          <p:cNvSpPr>
            <a:spLocks noChangeArrowheads="1"/>
          </p:cNvSpPr>
          <p:nvPr/>
        </p:nvSpPr>
        <p:spPr bwMode="auto">
          <a:xfrm>
            <a:off x="457201" y="5211765"/>
            <a:ext cx="463550" cy="5286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81" name="AutoShape 17"/>
          <p:cNvSpPr>
            <a:spLocks noChangeArrowheads="1"/>
          </p:cNvSpPr>
          <p:nvPr/>
        </p:nvSpPr>
        <p:spPr bwMode="auto">
          <a:xfrm>
            <a:off x="8305801" y="4343400"/>
            <a:ext cx="593725" cy="6477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82" name="AutoShape 18"/>
          <p:cNvSpPr>
            <a:spLocks noChangeArrowheads="1"/>
          </p:cNvSpPr>
          <p:nvPr/>
        </p:nvSpPr>
        <p:spPr bwMode="auto">
          <a:xfrm>
            <a:off x="7772400" y="6388100"/>
            <a:ext cx="484188" cy="4699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83" name="AutoShape 19"/>
          <p:cNvSpPr>
            <a:spLocks noChangeArrowheads="1"/>
          </p:cNvSpPr>
          <p:nvPr/>
        </p:nvSpPr>
        <p:spPr bwMode="auto">
          <a:xfrm>
            <a:off x="8077201" y="5105402"/>
            <a:ext cx="639763" cy="639763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88084" name="AutoShape 20"/>
          <p:cNvSpPr>
            <a:spLocks noChangeArrowheads="1"/>
          </p:cNvSpPr>
          <p:nvPr/>
        </p:nvSpPr>
        <p:spPr bwMode="auto">
          <a:xfrm>
            <a:off x="6400801" y="5486402"/>
            <a:ext cx="547688" cy="822325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85" name="AutoShape 21"/>
          <p:cNvSpPr>
            <a:spLocks noChangeArrowheads="1"/>
          </p:cNvSpPr>
          <p:nvPr/>
        </p:nvSpPr>
        <p:spPr bwMode="auto">
          <a:xfrm>
            <a:off x="4648201" y="6378577"/>
            <a:ext cx="441325" cy="479425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7999"/>
                </a:srgbClr>
              </a:gs>
              <a:gs pos="100000">
                <a:srgbClr val="FF0000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88086" name="AutoShape 22"/>
          <p:cNvSpPr>
            <a:spLocks noChangeArrowheads="1"/>
          </p:cNvSpPr>
          <p:nvPr/>
        </p:nvSpPr>
        <p:spPr bwMode="auto">
          <a:xfrm>
            <a:off x="2590801" y="5562602"/>
            <a:ext cx="1006475" cy="822325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pic>
        <p:nvPicPr>
          <p:cNvPr id="21526" name="Picture 3" descr="z134381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214" y="1279525"/>
            <a:ext cx="9477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7" name="Picture 3" descr="z134381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1" y="125413"/>
            <a:ext cx="9477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8" name="Picture 3" descr="z134381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5440363"/>
            <a:ext cx="9477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9" name="Picture 3" descr="z134381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4" y="990600"/>
            <a:ext cx="9493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0" name="Picture 3" descr="z134381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4" y="5740400"/>
            <a:ext cx="9477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AutoShape 11"/>
          <p:cNvSpPr>
            <a:spLocks noChangeArrowheads="1"/>
          </p:cNvSpPr>
          <p:nvPr/>
        </p:nvSpPr>
        <p:spPr bwMode="auto">
          <a:xfrm>
            <a:off x="4818064" y="1171577"/>
            <a:ext cx="549275" cy="82391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30" name="AutoShape 11"/>
          <p:cNvSpPr>
            <a:spLocks noChangeArrowheads="1"/>
          </p:cNvSpPr>
          <p:nvPr/>
        </p:nvSpPr>
        <p:spPr bwMode="auto">
          <a:xfrm>
            <a:off x="1270001" y="14288"/>
            <a:ext cx="549275" cy="823912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1189039" y="4343402"/>
            <a:ext cx="549275" cy="82391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4000">
              <a:latin typeface="Times New Roman" pitchFamily="18" charset="0"/>
            </a:endParaRPr>
          </a:p>
        </p:txBody>
      </p:sp>
      <p:sp>
        <p:nvSpPr>
          <p:cNvPr id="32" name="AutoShape 22"/>
          <p:cNvSpPr>
            <a:spLocks noChangeArrowheads="1"/>
          </p:cNvSpPr>
          <p:nvPr/>
        </p:nvSpPr>
        <p:spPr bwMode="auto">
          <a:xfrm>
            <a:off x="6659564" y="1812927"/>
            <a:ext cx="1006475" cy="822325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33" name="AutoShape 22"/>
          <p:cNvSpPr>
            <a:spLocks noChangeArrowheads="1"/>
          </p:cNvSpPr>
          <p:nvPr/>
        </p:nvSpPr>
        <p:spPr bwMode="auto">
          <a:xfrm>
            <a:off x="1966914" y="742952"/>
            <a:ext cx="1006475" cy="822325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34" name="AutoShape 19"/>
          <p:cNvSpPr>
            <a:spLocks noChangeArrowheads="1"/>
          </p:cNvSpPr>
          <p:nvPr/>
        </p:nvSpPr>
        <p:spPr bwMode="auto">
          <a:xfrm>
            <a:off x="-55562" y="4465638"/>
            <a:ext cx="639763" cy="639762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35" name="AutoShape 19"/>
          <p:cNvSpPr>
            <a:spLocks noChangeArrowheads="1"/>
          </p:cNvSpPr>
          <p:nvPr/>
        </p:nvSpPr>
        <p:spPr bwMode="auto">
          <a:xfrm>
            <a:off x="4608513" y="5059363"/>
            <a:ext cx="641350" cy="639762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36" name="AutoShape 16"/>
          <p:cNvSpPr>
            <a:spLocks noChangeArrowheads="1"/>
          </p:cNvSpPr>
          <p:nvPr/>
        </p:nvSpPr>
        <p:spPr bwMode="auto">
          <a:xfrm>
            <a:off x="1841500" y="6542090"/>
            <a:ext cx="463550" cy="5286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37" name="AutoShape 16"/>
          <p:cNvSpPr>
            <a:spLocks noChangeArrowheads="1"/>
          </p:cNvSpPr>
          <p:nvPr/>
        </p:nvSpPr>
        <p:spPr bwMode="auto">
          <a:xfrm>
            <a:off x="5262564" y="5253038"/>
            <a:ext cx="463550" cy="52705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sp>
        <p:nvSpPr>
          <p:cNvPr id="38" name="AutoShape 16"/>
          <p:cNvSpPr>
            <a:spLocks noChangeArrowheads="1"/>
          </p:cNvSpPr>
          <p:nvPr/>
        </p:nvSpPr>
        <p:spPr bwMode="auto">
          <a:xfrm>
            <a:off x="2990851" y="309565"/>
            <a:ext cx="463550" cy="5286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4000">
              <a:latin typeface="Times New Roman" pitchFamily="18" charset="0"/>
              <a:cs typeface="+mn-cs"/>
            </a:endParaRPr>
          </a:p>
        </p:txBody>
      </p:sp>
      <p:pic>
        <p:nvPicPr>
          <p:cNvPr id="21541" name="Picture 3" descr="z134381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9" y="760413"/>
            <a:ext cx="9493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42" name="WordArt 38"/>
          <p:cNvSpPr>
            <a:spLocks noChangeArrowheads="1" noChangeShapeType="1" noTextEdit="1"/>
          </p:cNvSpPr>
          <p:nvPr/>
        </p:nvSpPr>
        <p:spPr bwMode="auto">
          <a:xfrm>
            <a:off x="609600" y="1066800"/>
            <a:ext cx="7696200" cy="3810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60224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CHÀO TẠM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BiỆT</a:t>
            </a:r>
            <a:endParaRPr lang="en-US" sz="3600" b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Arial"/>
              <a:cs typeface="Arial"/>
            </a:endParaRPr>
          </a:p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CÁC EM!</a:t>
            </a:r>
          </a:p>
        </p:txBody>
      </p:sp>
    </p:spTree>
    <p:extLst>
      <p:ext uri="{BB962C8B-B14F-4D97-AF65-F5344CB8AC3E}">
        <p14:creationId xmlns="" xmlns:p14="http://schemas.microsoft.com/office/powerpoint/2010/main" val="35725461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52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4" grpId="0" animBg="1"/>
      <p:bldP spid="88075" grpId="0" animBg="1"/>
      <p:bldP spid="88076" grpId="0" animBg="1"/>
      <p:bldP spid="88078" grpId="0" animBg="1"/>
      <p:bldP spid="88081" grpId="0" animBg="1"/>
      <p:bldP spid="88084" grpId="0" animBg="1"/>
      <p:bldP spid="88085" grpId="0" animBg="1"/>
      <p:bldP spid="29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990</Words>
  <Application>Microsoft PowerPoint</Application>
  <PresentationFormat>On-screen Show (4:3)</PresentationFormat>
  <Paragraphs>160</Paragraphs>
  <Slides>9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</dc:creator>
  <cp:lastModifiedBy>Chi Thoa</cp:lastModifiedBy>
  <cp:revision>32</cp:revision>
  <dcterms:created xsi:type="dcterms:W3CDTF">2005-11-10T21:17:50Z</dcterms:created>
  <dcterms:modified xsi:type="dcterms:W3CDTF">2021-11-26T14:16:48Z</dcterms:modified>
</cp:coreProperties>
</file>