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65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FFFF66"/>
    <a:srgbClr val="0000CC"/>
    <a:srgbClr val="FF6600"/>
    <a:srgbClr val="FF00FF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EFC48-45DC-44E2-8C83-0520A672F9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5468-4CCC-44CA-A306-B6633871AF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A7EA-A066-4CEE-BB8B-0D7D4525DB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16CD-14F3-46C4-B2DE-1DCCCB5AF5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1CD3-9112-4091-AC90-5E57558A2B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ABE3-3FE3-407C-9991-9C613C5598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31228-81B2-4CCE-BFFC-594D143B6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8D106-0E4B-435F-B46F-282ECF6313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8E15-78AC-48A4-99F9-B73F55C0B2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E51CF-BB39-4322-98A4-6217D056A8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6D076-8A6A-4EDF-BC54-40C5B78FDF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514A-9173-4265-9CDE-FAADB06072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ECFF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u="none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u="none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>
                <a:latin typeface="Garamond" pitchFamily="18" charset="0"/>
              </a:defRPr>
            </a:lvl1pPr>
          </a:lstStyle>
          <a:p>
            <a:fld id="{A8766058-ACC5-4A06-B249-3B1E48BAA14F}" type="slidenum">
              <a:rPr lang="en-US" altLang="en-US"/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12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6" y="857027"/>
            <a:ext cx="9144793" cy="51439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251" y="-1338262"/>
            <a:ext cx="5503574" cy="9534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3656977" cy="1962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917054"/>
            <a:ext cx="3600450" cy="20836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31" y="3021806"/>
            <a:ext cx="1807369" cy="29789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96" y="4845050"/>
            <a:ext cx="1485900" cy="1155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2" y="4789846"/>
            <a:ext cx="842144" cy="12110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828674"/>
            <a:ext cx="9144000" cy="7957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" y="890477"/>
            <a:ext cx="1833875" cy="3114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1054783"/>
            <a:ext cx="1478756" cy="139303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65" y="1196816"/>
            <a:ext cx="493871" cy="68913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110803" y="2202496"/>
            <a:ext cx="6568226" cy="2402205"/>
          </a:xfrm>
          <a:prstGeom prst="rect">
            <a:avLst/>
          </a:prstGeom>
        </p:spPr>
        <p:txBody>
          <a:bodyPr wrap="square" lIns="48756" tIns="24378" rIns="48756" bIns="24378">
            <a:spAutoFit/>
          </a:bodyPr>
          <a:lstStyle/>
          <a:p>
            <a:pPr algn="ctr"/>
            <a:r>
              <a:rPr lang="en-US" altLang="zh-CN" sz="2100" b="1" spc="284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100" b="1" spc="284" dirty="0" smtClean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6600" b="1" spc="284" dirty="0" smtClean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6600" b="1" spc="284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58404" y="-85725"/>
            <a:ext cx="457200" cy="4572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50219" y="2406015"/>
            <a:ext cx="5862638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3000" b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TRỰC TUYẾN</a:t>
            </a:r>
            <a:endParaRPr lang="vi-VN" altLang="en-US" sz="3000" b="1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7851" y="1764983"/>
            <a:ext cx="5428774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VĂN THẾ</a:t>
            </a:r>
            <a:endParaRPr lang="vi-V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750219" y="3600926"/>
            <a:ext cx="5428774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- LỚP 3</a:t>
            </a:r>
            <a:endParaRPr lang="vi-V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:wheel spokes="8"/>
      </p:transition>
    </mc:Choice>
    <mc:Fallback>
      <p:transition spd="slow" advClick="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  <p:bldLst>
      <p:bldP spid="34" grpId="0"/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57200" y="533400"/>
            <a:ext cx="828929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3600" b="1" u="none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  hai  ngày  6  tháng  12  năm  2021</a:t>
            </a:r>
            <a:endParaRPr lang="vi-VN" altLang="en-US" sz="3600" b="1" u="none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7200" y="1178560"/>
            <a:ext cx="828929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3600" b="1" u="non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600" b="1" u="none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9600" y="1823720"/>
            <a:ext cx="828929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vi-VN" altLang="en-US" sz="3600" b="1" u="non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3600" b="1" u="none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6"/>
          <p:cNvSpPr>
            <a:spLocks noChangeArrowheads="1"/>
          </p:cNvSpPr>
          <p:nvPr/>
        </p:nvSpPr>
        <p:spPr bwMode="auto">
          <a:xfrm>
            <a:off x="533400" y="18288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600"/>
              <a:t>1</a:t>
            </a:r>
            <a:endParaRPr lang="en-US" sz="3600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838200" cy="588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3200"/>
              <a:t>Số</a:t>
            </a:r>
            <a:endParaRPr lang="en-US" sz="3200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209800" y="1905000"/>
            <a:ext cx="382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u="none">
                <a:solidFill>
                  <a:srgbClr val="FF0000"/>
                </a:solidFill>
              </a:rPr>
              <a:t>?</a:t>
            </a:r>
            <a:endParaRPr lang="en-US" sz="2800" u="none">
              <a:solidFill>
                <a:srgbClr val="FF0000"/>
              </a:solidFill>
            </a:endParaRPr>
          </a:p>
        </p:txBody>
      </p:sp>
      <p:graphicFrame>
        <p:nvGraphicFramePr>
          <p:cNvPr id="62510" name="Group 46"/>
          <p:cNvGraphicFramePr>
            <a:graphicFrameLocks noGrp="1"/>
          </p:cNvGraphicFramePr>
          <p:nvPr>
            <p:ph/>
          </p:nvPr>
        </p:nvGraphicFramePr>
        <p:xfrm>
          <a:off x="2743200" y="2667000"/>
          <a:ext cx="4495800" cy="2667000"/>
        </p:xfrm>
        <a:graphic>
          <a:graphicData uri="http://schemas.openxmlformats.org/drawingml/2006/table">
            <a:tbl>
              <a:tblPr/>
              <a:tblGrid>
                <a:gridCol w="1600200"/>
                <a:gridCol w="990600"/>
                <a:gridCol w="1028700"/>
                <a:gridCol w="8763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hừa số</a:t>
                      </a:r>
                      <a:endParaRPr kumimoji="0" lang="vi-V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423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105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241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Th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ừa số</a:t>
                      </a:r>
                      <a:endParaRPr kumimoji="0" lang="vi-V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vi-V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vi-V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kumimoji="0" lang="vi-V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ích</a:t>
                      </a:r>
                      <a:endParaRPr kumimoji="0" lang="vi-V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6400800" y="4572000"/>
            <a:ext cx="968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964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5638800" y="4572000"/>
            <a:ext cx="9486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840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4507230" y="4574540"/>
            <a:ext cx="968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846</a:t>
            </a:r>
            <a:endParaRPr lang="en-US" sz="2800" b="1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4" grpId="0"/>
      <p:bldP spid="62515" grpId="0"/>
      <p:bldP spid="625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457200" y="1905000"/>
            <a:ext cx="609600" cy="6858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 u="none"/>
              <a:t>2</a:t>
            </a:r>
            <a:endParaRPr lang="en-US" sz="3200" b="1" u="none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219200" y="2057400"/>
            <a:ext cx="14478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002060"/>
                </a:solidFill>
              </a:rPr>
              <a:t>Tìm </a:t>
            </a:r>
            <a:r>
              <a:rPr lang="en-US" sz="3200" b="1" u="none">
                <a:solidFill>
                  <a:srgbClr val="002060"/>
                </a:solidFill>
              </a:rPr>
              <a:t>x:</a:t>
            </a:r>
            <a:endParaRPr lang="en-US" sz="3200" b="1" u="none">
              <a:solidFill>
                <a:srgbClr val="002060"/>
              </a:solidFill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295400" y="3581400"/>
            <a:ext cx="3048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/>
              <a:t>    x      = 212 x 3</a:t>
            </a:r>
            <a:endParaRPr lang="en-US" sz="2800" b="1" u="none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029200" y="3048000"/>
            <a:ext cx="2895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b)  x :  5 = 141</a:t>
            </a:r>
            <a:endParaRPr lang="en-US" sz="2800" b="1" u="none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219200" y="3048000"/>
            <a:ext cx="2530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a)  x :  3 = 212</a:t>
            </a:r>
            <a:endParaRPr lang="en-US" sz="2800" b="1" u="none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371600" y="4114800"/>
            <a:ext cx="2530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/>
              <a:t>   x      = 636</a:t>
            </a:r>
            <a:endParaRPr lang="en-US" sz="2800" b="1" u="none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257800" y="3581400"/>
            <a:ext cx="2971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/>
              <a:t>   x   = 141 x 5</a:t>
            </a:r>
            <a:endParaRPr lang="en-US" sz="2800" b="1" u="none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181600" y="4114800"/>
            <a:ext cx="2530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/>
              <a:t>    x   = 705</a:t>
            </a:r>
            <a:endParaRPr lang="en-US" sz="2800" b="1" u="non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/>
      <p:bldP spid="65544" grpId="0"/>
      <p:bldP spid="65545" grpId="0"/>
      <p:bldP spid="65547" grpId="0"/>
      <p:bldP spid="65548" grpId="0"/>
      <p:bldP spid="65549" grpId="0"/>
      <p:bldP spid="655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457200" y="17526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 u="none"/>
              <a:t>3</a:t>
            </a:r>
            <a:endParaRPr lang="en-US" sz="3200" b="1" u="none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371600" y="1752600"/>
            <a:ext cx="73914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>
                <a:solidFill>
                  <a:srgbClr val="FF0000"/>
                </a:solidFill>
              </a:rPr>
              <a:t>Mỗi hôp có 120 cái kẹo. Hỏi 4 hộp nh</a:t>
            </a:r>
            <a:r>
              <a:rPr lang="vi-VN" sz="2800" u="none">
                <a:solidFill>
                  <a:srgbClr val="FF0000"/>
                </a:solidFill>
              </a:rPr>
              <a:t>ư</a:t>
            </a:r>
            <a:r>
              <a:rPr lang="en-US" sz="2800" u="none">
                <a:solidFill>
                  <a:srgbClr val="FF0000"/>
                </a:solidFill>
              </a:rPr>
              <a:t> thế có bao nhiêu cá</a:t>
            </a:r>
            <a:r>
              <a:rPr lang="vi-VN" altLang="en-US" sz="2800" u="none">
                <a:solidFill>
                  <a:srgbClr val="FF0000"/>
                </a:solidFill>
              </a:rPr>
              <a:t>i</a:t>
            </a:r>
            <a:r>
              <a:rPr lang="en-US" sz="2800" u="none">
                <a:solidFill>
                  <a:srgbClr val="FF0000"/>
                </a:solidFill>
              </a:rPr>
              <a:t> kẹo?</a:t>
            </a:r>
            <a:endParaRPr lang="en-US" sz="2800" u="none">
              <a:solidFill>
                <a:srgbClr val="FF0000"/>
              </a:solidFill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4191000" y="42672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/>
              <a:t>Bài giải</a:t>
            </a:r>
            <a:endParaRPr lang="en-US" sz="2800" u="none"/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1447800" y="3276600"/>
            <a:ext cx="35814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/>
              <a:t>1 hộp: 120 cái kẹo</a:t>
            </a:r>
            <a:endParaRPr lang="en-US" sz="2800" u="none"/>
          </a:p>
          <a:p>
            <a:r>
              <a:rPr lang="en-US" sz="2800" u="none"/>
              <a:t>4 hộp: … cái kẹo?</a:t>
            </a:r>
            <a:endParaRPr lang="en-US" sz="2800" u="none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286000" y="27432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/>
              <a:t>Tóm tắt</a:t>
            </a:r>
            <a:endParaRPr lang="en-US" sz="2800" u="none"/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2438400" y="4750435"/>
            <a:ext cx="579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70C0"/>
                </a:solidFill>
              </a:rPr>
              <a:t>4 hộp nh</a:t>
            </a:r>
            <a:r>
              <a:rPr lang="vi-VN" sz="2800" b="1" u="none">
                <a:solidFill>
                  <a:srgbClr val="0070C0"/>
                </a:solidFill>
              </a:rPr>
              <a:t>ư</a:t>
            </a:r>
            <a:r>
              <a:rPr lang="en-US" sz="2800" b="1" u="none">
                <a:solidFill>
                  <a:srgbClr val="0070C0"/>
                </a:solidFill>
              </a:rPr>
              <a:t> thế có số cái kẹo là:</a:t>
            </a:r>
            <a:endParaRPr lang="en-US" sz="2800" b="1" u="none">
              <a:solidFill>
                <a:srgbClr val="0070C0"/>
              </a:solidFill>
            </a:endParaRP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3352800" y="5257800"/>
            <a:ext cx="4130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70C0"/>
                </a:solidFill>
              </a:rPr>
              <a:t>120 x 4 = 480 (cái kẹo)</a:t>
            </a:r>
            <a:endParaRPr lang="en-US" sz="2800" b="1" u="none">
              <a:solidFill>
                <a:srgbClr val="0070C0"/>
              </a:solidFill>
            </a:endParaRP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4175125" y="5760720"/>
            <a:ext cx="4054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70C0"/>
                </a:solidFill>
              </a:rPr>
              <a:t>Đáp số: 480 cái kẹo</a:t>
            </a:r>
            <a:endParaRPr lang="en-US" sz="2800" b="1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0" y="1066800"/>
            <a:ext cx="457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u="none">
              <a:solidFill>
                <a:srgbClr val="FF33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7804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       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38400" y="609600"/>
            <a:ext cx="3790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none">
                <a:solidFill>
                  <a:srgbClr val="0000FF"/>
                </a:solidFill>
              </a:rPr>
              <a:t>    </a:t>
            </a:r>
            <a:endParaRPr lang="en-US" sz="2800" b="1" i="1" u="none">
              <a:solidFill>
                <a:srgbClr val="0000FF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81000" y="914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 u="none"/>
              <a:t>4</a:t>
            </a:r>
            <a:endParaRPr lang="en-US" sz="3200" b="1" u="none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43000" y="838200"/>
            <a:ext cx="77724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/>
              <a:t>Có 3 thùng dầu, mỗi thùng chứa 125</a:t>
            </a:r>
            <a:r>
              <a:rPr lang="en-US" sz="2800" i="1" u="none"/>
              <a:t>l</a:t>
            </a:r>
            <a:r>
              <a:rPr lang="en-US" sz="2800" u="none"/>
              <a:t> dầu, ng</a:t>
            </a:r>
            <a:r>
              <a:rPr lang="vi-VN" sz="2800" u="none"/>
              <a:t>ư</a:t>
            </a:r>
            <a:r>
              <a:rPr lang="en-US" sz="2800" u="none"/>
              <a:t>ời ta </a:t>
            </a:r>
            <a:r>
              <a:rPr lang="vi-VN" sz="2800" u="none"/>
              <a:t>đ</a:t>
            </a:r>
            <a:r>
              <a:rPr lang="en-US" sz="2800" u="none"/>
              <a:t>ã lấy ra 185 </a:t>
            </a:r>
            <a:r>
              <a:rPr lang="en-US" sz="2800" i="1" u="none"/>
              <a:t>l</a:t>
            </a:r>
            <a:r>
              <a:rPr lang="en-US" sz="2800" u="none"/>
              <a:t> dầu từ các thùng </a:t>
            </a:r>
            <a:r>
              <a:rPr lang="vi-VN" sz="2800" u="none"/>
              <a:t>đ</a:t>
            </a:r>
            <a:r>
              <a:rPr lang="en-US" sz="2800" u="none"/>
              <a:t>ó. Hỏi còn lại bao nhiêu lít dầu?</a:t>
            </a:r>
            <a:endParaRPr lang="en-US" sz="2800" u="none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10200" y="25908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>
                <a:solidFill>
                  <a:srgbClr val="CC3300"/>
                </a:solidFill>
              </a:rPr>
              <a:t>Bài giải</a:t>
            </a:r>
            <a:endParaRPr lang="en-US" sz="2800" u="none">
              <a:solidFill>
                <a:srgbClr val="CC33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54864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/>
              <a:t>3 thùng</a:t>
            </a:r>
            <a:endParaRPr lang="en-US" sz="2800" u="none"/>
          </a:p>
          <a:p>
            <a:r>
              <a:rPr lang="en-US" sz="2800" u="none"/>
              <a:t>1 thùng : 125 </a:t>
            </a:r>
            <a:r>
              <a:rPr lang="en-US" sz="2800" i="1" u="none"/>
              <a:t>l</a:t>
            </a:r>
            <a:endParaRPr lang="en-US" sz="2800" i="1" u="none"/>
          </a:p>
          <a:p>
            <a:r>
              <a:rPr lang="en-US" sz="2800" u="none"/>
              <a:t> Lấy      : 185 </a:t>
            </a:r>
            <a:r>
              <a:rPr lang="en-US" sz="2800" i="1" u="none"/>
              <a:t>l</a:t>
            </a:r>
            <a:endParaRPr lang="en-US" sz="2800" i="1" u="none"/>
          </a:p>
          <a:p>
            <a:r>
              <a:rPr lang="en-US" sz="2800" u="none"/>
              <a:t> Còn     : …? </a:t>
            </a:r>
            <a:r>
              <a:rPr lang="en-US" sz="2800" i="1" u="none"/>
              <a:t>l </a:t>
            </a:r>
            <a:r>
              <a:rPr lang="en-US" sz="2800" u="none"/>
              <a:t>    </a:t>
            </a:r>
            <a:endParaRPr lang="en-US" sz="2800" u="none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447800" y="25908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>
                <a:solidFill>
                  <a:srgbClr val="CC3300"/>
                </a:solidFill>
              </a:rPr>
              <a:t>Tóm tắt</a:t>
            </a:r>
            <a:endParaRPr lang="en-US" sz="2800" u="none">
              <a:solidFill>
                <a:srgbClr val="CC33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0" y="3200400"/>
            <a:ext cx="579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/>
              <a:t>        </a:t>
            </a:r>
            <a:r>
              <a:rPr lang="en-US" sz="2800" u="none">
                <a:solidFill>
                  <a:srgbClr val="0000FF"/>
                </a:solidFill>
              </a:rPr>
              <a:t>3 thùng có số lít dầu là:</a:t>
            </a:r>
            <a:endParaRPr lang="en-US" sz="2800" u="none">
              <a:solidFill>
                <a:srgbClr val="0000FF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724400" y="3733800"/>
            <a:ext cx="4130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/>
              <a:t>    125 x 3 = 375 (</a:t>
            </a:r>
            <a:r>
              <a:rPr lang="en-US" sz="2800" i="1" u="none"/>
              <a:t>l)</a:t>
            </a:r>
            <a:endParaRPr lang="en-US" sz="2800" i="1" u="none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419600" y="5181600"/>
            <a:ext cx="4054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u="none"/>
              <a:t>          </a:t>
            </a:r>
            <a:r>
              <a:rPr lang="en-US" sz="2800" u="none">
                <a:solidFill>
                  <a:srgbClr val="0000FF"/>
                </a:solidFill>
              </a:rPr>
              <a:t>Đáp số: 190 </a:t>
            </a:r>
            <a:r>
              <a:rPr lang="en-US" sz="2800" i="1" u="none">
                <a:solidFill>
                  <a:srgbClr val="0000FF"/>
                </a:solidFill>
              </a:rPr>
              <a:t>l</a:t>
            </a:r>
            <a:r>
              <a:rPr lang="en-US" sz="2800" u="none">
                <a:solidFill>
                  <a:srgbClr val="0000FF"/>
                </a:solidFill>
              </a:rPr>
              <a:t> dầu</a:t>
            </a:r>
            <a:endParaRPr lang="en-US" sz="2800" u="none">
              <a:solidFill>
                <a:srgbClr val="0000FF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495800" y="4267200"/>
            <a:ext cx="4054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/>
              <a:t> </a:t>
            </a:r>
            <a:r>
              <a:rPr lang="en-US" sz="2800" u="none">
                <a:solidFill>
                  <a:srgbClr val="0000FF"/>
                </a:solidFill>
              </a:rPr>
              <a:t>Số dầu còn lại là:</a:t>
            </a:r>
            <a:endParaRPr lang="en-US" sz="2800" u="none">
              <a:solidFill>
                <a:srgbClr val="0000FF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724400" y="4724400"/>
            <a:ext cx="3500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u="none"/>
              <a:t>   375 - 185  = 190 (</a:t>
            </a:r>
            <a:r>
              <a:rPr lang="en-US" sz="2800" i="1" u="none"/>
              <a:t>l)</a:t>
            </a:r>
            <a:endParaRPr lang="en-US" sz="2800" i="1" u="none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886200" y="3352800"/>
            <a:ext cx="0" cy="2743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7804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       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838200"/>
            <a:ext cx="3790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none">
                <a:solidFill>
                  <a:srgbClr val="0000FF"/>
                </a:solidFill>
              </a:rPr>
              <a:t>    </a:t>
            </a:r>
            <a:endParaRPr lang="en-US" sz="2800" b="1" i="1" u="none">
              <a:solidFill>
                <a:srgbClr val="0000FF"/>
              </a:solidFill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81000" y="3048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600"/>
              <a:t>5</a:t>
            </a:r>
            <a:endParaRPr lang="en-US" sz="3600"/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4495800" y="2362200"/>
            <a:ext cx="198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12 x 3 = 36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7174" name="Text Box 41"/>
          <p:cNvSpPr txBox="1">
            <a:spLocks noChangeArrowheads="1"/>
          </p:cNvSpPr>
          <p:nvPr/>
        </p:nvSpPr>
        <p:spPr bwMode="auto">
          <a:xfrm>
            <a:off x="5029200" y="4457700"/>
            <a:ext cx="968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7175" name="Text Box 42"/>
          <p:cNvSpPr txBox="1">
            <a:spLocks noChangeArrowheads="1"/>
          </p:cNvSpPr>
          <p:nvPr/>
        </p:nvSpPr>
        <p:spPr bwMode="auto">
          <a:xfrm>
            <a:off x="5181600" y="4572000"/>
            <a:ext cx="968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1447800" y="381000"/>
            <a:ext cx="31400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Viết (theo mẫu)</a:t>
            </a:r>
            <a:endParaRPr lang="en-US" sz="2800" b="1" u="none">
              <a:solidFill>
                <a:srgbClr val="0000FF"/>
              </a:solidFill>
            </a:endParaRPr>
          </a:p>
        </p:txBody>
      </p:sp>
      <p:graphicFrame>
        <p:nvGraphicFramePr>
          <p:cNvPr id="69712" name="Group 80"/>
          <p:cNvGraphicFramePr>
            <a:graphicFrameLocks noGrp="1"/>
          </p:cNvGraphicFramePr>
          <p:nvPr>
            <p:ph/>
          </p:nvPr>
        </p:nvGraphicFramePr>
        <p:xfrm>
          <a:off x="381000" y="1447800"/>
          <a:ext cx="8229600" cy="308768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Số đã cho</a:t>
                      </a:r>
                      <a:endParaRPr kumimoji="0" lang="vi-V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vi-V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Gấp 3 lần</a:t>
                      </a: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vi-V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Giảm 3lần</a:t>
                      </a: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706" name="Text Box 74"/>
          <p:cNvSpPr txBox="1">
            <a:spLocks noChangeArrowheads="1"/>
          </p:cNvSpPr>
          <p:nvPr/>
        </p:nvSpPr>
        <p:spPr bwMode="auto">
          <a:xfrm>
            <a:off x="6553200" y="2362200"/>
            <a:ext cx="205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24 x 3 = 72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9707" name="Text Box 75"/>
          <p:cNvSpPr txBox="1">
            <a:spLocks noChangeArrowheads="1"/>
          </p:cNvSpPr>
          <p:nvPr/>
        </p:nvSpPr>
        <p:spPr bwMode="auto">
          <a:xfrm>
            <a:off x="2438400" y="3429000"/>
            <a:ext cx="198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FF"/>
                </a:solidFill>
              </a:rPr>
              <a:t>6 : 3 = 2</a:t>
            </a:r>
            <a:endParaRPr lang="en-US" sz="2800" b="1" u="none">
              <a:solidFill>
                <a:srgbClr val="FF00FF"/>
              </a:solidFill>
            </a:endParaRPr>
          </a:p>
        </p:txBody>
      </p:sp>
      <p:sp>
        <p:nvSpPr>
          <p:cNvPr id="69708" name="Text Box 76"/>
          <p:cNvSpPr txBox="1">
            <a:spLocks noChangeArrowheads="1"/>
          </p:cNvSpPr>
          <p:nvPr/>
        </p:nvSpPr>
        <p:spPr bwMode="auto">
          <a:xfrm>
            <a:off x="4495800" y="34290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12 : 3 = 4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9710" name="Text Box 78"/>
          <p:cNvSpPr txBox="1">
            <a:spLocks noChangeArrowheads="1"/>
          </p:cNvSpPr>
          <p:nvPr/>
        </p:nvSpPr>
        <p:spPr bwMode="auto">
          <a:xfrm>
            <a:off x="6553200" y="3352800"/>
            <a:ext cx="198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24 : 3 = 8</a:t>
            </a:r>
            <a:endParaRPr lang="en-US" sz="2800" b="1" u="none">
              <a:solidFill>
                <a:srgbClr val="0000FF"/>
              </a:solidFill>
            </a:endParaRPr>
          </a:p>
        </p:txBody>
      </p:sp>
      <p:sp>
        <p:nvSpPr>
          <p:cNvPr id="69711" name="Text Box 79"/>
          <p:cNvSpPr txBox="1">
            <a:spLocks noChangeArrowheads="1"/>
          </p:cNvSpPr>
          <p:nvPr/>
        </p:nvSpPr>
        <p:spPr bwMode="auto">
          <a:xfrm>
            <a:off x="2438400" y="2362200"/>
            <a:ext cx="198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FF"/>
                </a:solidFill>
              </a:rPr>
              <a:t>6 x 3 = 18</a:t>
            </a:r>
            <a:endParaRPr lang="en-US" sz="2800" b="1" u="none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72" grpId="0"/>
      <p:bldP spid="69676" grpId="0"/>
      <p:bldP spid="69706" grpId="0"/>
      <p:bldP spid="69707" grpId="0"/>
      <p:bldP spid="69708" grpId="0"/>
      <p:bldP spid="69710" grpId="0"/>
      <p:bldP spid="69711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WPS Presentation</Application>
  <PresentationFormat>On-screen Show (4:3)</PresentationFormat>
  <Paragraphs>140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Garamond</vt:lpstr>
      <vt:lpstr>Segoe Print</vt:lpstr>
      <vt:lpstr>.VnArial</vt:lpstr>
      <vt:lpstr>Microsoft YaHei</vt:lpstr>
      <vt:lpstr>Arial Unicode MS</vt:lpstr>
      <vt:lpstr>Calibri</vt:lpstr>
      <vt:lpstr>Times New Roman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TheAnh computer</dc:creator>
  <cp:lastModifiedBy>ASUS</cp:lastModifiedBy>
  <cp:revision>99</cp:revision>
  <dcterms:created xsi:type="dcterms:W3CDTF">2010-10-01T01:42:00Z</dcterms:created>
  <dcterms:modified xsi:type="dcterms:W3CDTF">2021-12-02T09:06:28Z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24B105AB2FEB4B8E84E61F7018FC3F00</vt:lpwstr>
  </property>
  <property fmtid="{D5CDD505-2E9C-101B-9397-08002B2CF9AE}" pid="3" name="KSOProductBuildVer">
    <vt:lpwstr>1033-11.2.0.10382</vt:lpwstr>
  </property>
</Properties>
</file>