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1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5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6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8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6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0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9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5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9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7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5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5FC35-0476-458F-AA42-81EB285FD440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646B-A1E7-4E58-8AF9-2E500A588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9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9144000" cy="708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381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TRƯỜNG TIỂU HỌC LÊ VĂN THẾ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809" y="14478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UTM Avo" panose="02040603050506020204" pitchFamily="18" charset="0"/>
              </a:rPr>
              <a:t>CHÀO CÁC EM HỌC SINH LỚP MỘT</a:t>
            </a:r>
            <a:endParaRPr lang="en-US" sz="5400" b="1" dirty="0">
              <a:solidFill>
                <a:srgbClr val="002060"/>
              </a:solidFill>
              <a:latin typeface="UTM Avo" panose="02040603050506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" y="35814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TẬP ĐỌC</a:t>
            </a:r>
          </a:p>
          <a:p>
            <a:pPr algn="ctr"/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UTM Avo" panose="02040603050506020204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UTM Avo" panose="02040603050506020204" pitchFamily="18" charset="0"/>
              </a:rPr>
              <a:t>BÀI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: </a:t>
            </a:r>
            <a:r>
              <a:rPr lang="en-US" sz="5400" b="1" dirty="0" smtClean="0">
                <a:solidFill>
                  <a:srgbClr val="7030A0"/>
                </a:solidFill>
                <a:latin typeface="UTM Avo" panose="02040603050506020204" pitchFamily="18" charset="0"/>
              </a:rPr>
              <a:t>CẦU VỒNG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( TIẾT 1)</a:t>
            </a:r>
          </a:p>
          <a:p>
            <a:pPr algn="ctr"/>
            <a:endParaRPr lang="en-US" sz="6600" dirty="0">
              <a:solidFill>
                <a:srgbClr val="002060"/>
              </a:solidFill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6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9144000" cy="7086600"/>
          </a:xfrm>
          <a:prstGeom prst="rect">
            <a:avLst/>
          </a:prstGeom>
        </p:spPr>
      </p:pic>
      <p:pic>
        <p:nvPicPr>
          <p:cNvPr id="1026" name="Picture 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14" t="28172" r="51730" b="47859"/>
          <a:stretch>
            <a:fillRect/>
          </a:stretch>
        </p:blipFill>
        <p:spPr bwMode="auto">
          <a:xfrm>
            <a:off x="457201" y="12192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2" y="1219200"/>
            <a:ext cx="4114799" cy="251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3" y="3733800"/>
            <a:ext cx="4343398" cy="251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1057" y="3761509"/>
            <a:ext cx="4100943" cy="251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2" y="1246909"/>
            <a:ext cx="4409206" cy="2514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3" y="1814945"/>
            <a:ext cx="44507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một</a:t>
            </a:r>
            <a:r>
              <a:rPr lang="en-US" sz="3200" dirty="0" smtClean="0"/>
              <a:t> </a:t>
            </a:r>
            <a:r>
              <a:rPr lang="en-US" sz="3200" dirty="0" err="1" smtClean="0"/>
              <a:t>hạt</a:t>
            </a:r>
            <a:r>
              <a:rPr lang="en-US" sz="3200" dirty="0" smtClean="0"/>
              <a:t> </a:t>
            </a:r>
            <a:r>
              <a:rPr lang="en-US" sz="3200" dirty="0" err="1" smtClean="0"/>
              <a:t>đậu</a:t>
            </a:r>
            <a:r>
              <a:rPr lang="en-US" sz="3200" dirty="0" smtClean="0"/>
              <a:t> </a:t>
            </a:r>
            <a:r>
              <a:rPr lang="en-US" sz="3200" dirty="0" err="1" smtClean="0"/>
              <a:t>đang</a:t>
            </a:r>
            <a:r>
              <a:rPr lang="en-US" sz="3200" dirty="0" smtClean="0"/>
              <a:t> </a:t>
            </a:r>
            <a:r>
              <a:rPr lang="en-US" sz="3200" dirty="0" err="1" smtClean="0"/>
              <a:t>ngủ</a:t>
            </a:r>
            <a:r>
              <a:rPr lang="en-US" sz="3200" dirty="0" smtClean="0"/>
              <a:t> </a:t>
            </a:r>
            <a:r>
              <a:rPr lang="en-US" sz="3200" dirty="0" err="1" smtClean="0"/>
              <a:t>dưới</a:t>
            </a:r>
            <a:r>
              <a:rPr lang="en-US" sz="3200" dirty="0" smtClean="0"/>
              <a:t> </a:t>
            </a:r>
            <a:r>
              <a:rPr lang="en-US" sz="3200" dirty="0" err="1" smtClean="0"/>
              <a:t>lớp</a:t>
            </a:r>
            <a:r>
              <a:rPr lang="en-US" sz="3200" dirty="0" smtClean="0"/>
              <a:t> </a:t>
            </a:r>
            <a:r>
              <a:rPr lang="en-US" sz="3200" dirty="0" err="1" smtClean="0"/>
              <a:t>đất</a:t>
            </a:r>
            <a:r>
              <a:rPr lang="en-US" sz="3200" dirty="0" smtClean="0"/>
              <a:t> </a:t>
            </a:r>
            <a:r>
              <a:rPr lang="en-US" sz="3200" dirty="0" err="1" smtClean="0"/>
              <a:t>ấm</a:t>
            </a:r>
            <a:r>
              <a:rPr lang="en-US" sz="3200" dirty="0" smtClean="0"/>
              <a:t> </a:t>
            </a:r>
            <a:r>
              <a:rPr lang="en-US" sz="3200" dirty="0" err="1" smtClean="0"/>
              <a:t>êm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2903" y="1719379"/>
            <a:ext cx="43295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- </a:t>
            </a:r>
            <a:r>
              <a:rPr lang="en-US" sz="3200" dirty="0" err="1" smtClean="0"/>
              <a:t>Cháu</a:t>
            </a:r>
            <a:r>
              <a:rPr lang="en-US" sz="3200" dirty="0" smtClean="0"/>
              <a:t> </a:t>
            </a:r>
            <a:r>
              <a:rPr lang="en-US" sz="3200" dirty="0" err="1" smtClean="0"/>
              <a:t>dậy</a:t>
            </a:r>
            <a:r>
              <a:rPr lang="en-US" sz="3200" dirty="0" smtClean="0"/>
              <a:t> </a:t>
            </a:r>
            <a:r>
              <a:rPr lang="en-US" sz="3200" dirty="0" err="1" smtClean="0"/>
              <a:t>rồi</a:t>
            </a:r>
            <a:r>
              <a:rPr lang="en-US" sz="3200" dirty="0" smtClean="0"/>
              <a:t> .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phải</a:t>
            </a:r>
            <a:r>
              <a:rPr lang="en-US" sz="3200" dirty="0" smtClean="0"/>
              <a:t> </a:t>
            </a:r>
            <a:r>
              <a:rPr lang="en-US" sz="3200" dirty="0" err="1" smtClean="0"/>
              <a:t>trên</a:t>
            </a:r>
            <a:r>
              <a:rPr lang="en-US" sz="3200" dirty="0" smtClean="0"/>
              <a:t> </a:t>
            </a:r>
            <a:r>
              <a:rPr lang="en-US" sz="3200" dirty="0" err="1" smtClean="0"/>
              <a:t>ấy</a:t>
            </a:r>
            <a:r>
              <a:rPr lang="en-US" sz="3200" dirty="0" smtClean="0"/>
              <a:t> </a:t>
            </a:r>
            <a:r>
              <a:rPr lang="en-US" sz="3200" dirty="0" err="1" smtClean="0"/>
              <a:t>đang</a:t>
            </a:r>
            <a:r>
              <a:rPr lang="en-US" sz="3200" dirty="0" smtClean="0"/>
              <a:t> </a:t>
            </a:r>
            <a:r>
              <a:rPr lang="en-US" sz="3200" dirty="0" err="1" smtClean="0"/>
              <a:t>lạnh</a:t>
            </a:r>
            <a:r>
              <a:rPr lang="en-US" sz="3200" dirty="0" smtClean="0"/>
              <a:t> </a:t>
            </a:r>
            <a:r>
              <a:rPr lang="en-US" sz="3200" dirty="0" err="1" smtClean="0"/>
              <a:t>lắm</a:t>
            </a:r>
            <a:r>
              <a:rPr lang="en-US" sz="3200" dirty="0" smtClean="0"/>
              <a:t> </a:t>
            </a:r>
            <a:r>
              <a:rPr lang="en-US" sz="3200" dirty="0" err="1" smtClean="0"/>
              <a:t>không</a:t>
            </a:r>
            <a:r>
              <a:rPr lang="en-US" sz="3200" dirty="0" smtClean="0"/>
              <a:t> ạ?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1057" y="3962400"/>
            <a:ext cx="43295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</a:t>
            </a:r>
            <a:r>
              <a:rPr lang="en-US" sz="3200" dirty="0" err="1" smtClean="0"/>
              <a:t>Cậu</a:t>
            </a:r>
            <a:r>
              <a:rPr lang="en-US" sz="3200" dirty="0" smtClean="0"/>
              <a:t> </a:t>
            </a:r>
            <a:r>
              <a:rPr lang="en-US" sz="3200" dirty="0" err="1" smtClean="0"/>
              <a:t>vội</a:t>
            </a:r>
            <a:r>
              <a:rPr lang="en-US" sz="3200" dirty="0" smtClean="0"/>
              <a:t> </a:t>
            </a:r>
            <a:r>
              <a:rPr lang="en-US" sz="3200" dirty="0" err="1" smtClean="0"/>
              <a:t>xòe</a:t>
            </a:r>
            <a:r>
              <a:rPr lang="en-US" sz="3200" dirty="0" smtClean="0"/>
              <a:t> </a:t>
            </a:r>
            <a:r>
              <a:rPr lang="en-US" sz="3200" dirty="0" err="1" smtClean="0"/>
              <a:t>hai</a:t>
            </a:r>
            <a:r>
              <a:rPr lang="en-US" sz="3200" dirty="0" smtClean="0"/>
              <a:t> </a:t>
            </a:r>
            <a:r>
              <a:rPr lang="en-US" sz="3200" dirty="0" err="1" smtClean="0"/>
              <a:t>cái</a:t>
            </a:r>
            <a:r>
              <a:rPr lang="en-US" sz="3200" dirty="0" smtClean="0"/>
              <a:t> </a:t>
            </a:r>
            <a:r>
              <a:rPr lang="en-US" sz="3200" dirty="0" err="1" smtClean="0"/>
              <a:t>lá</a:t>
            </a:r>
            <a:r>
              <a:rPr lang="en-US" sz="3200" dirty="0" smtClean="0"/>
              <a:t> </a:t>
            </a:r>
            <a:r>
              <a:rPr lang="en-US" sz="3200" dirty="0" err="1" smtClean="0"/>
              <a:t>nhỏ</a:t>
            </a:r>
            <a:r>
              <a:rPr lang="en-US" sz="3200" dirty="0" smtClean="0"/>
              <a:t> </a:t>
            </a:r>
            <a:r>
              <a:rPr lang="en-US" sz="3200" dirty="0" err="1" smtClean="0"/>
              <a:t>xíu</a:t>
            </a:r>
            <a:r>
              <a:rPr lang="en-US" sz="3200" dirty="0" smtClean="0"/>
              <a:t> </a:t>
            </a:r>
            <a:r>
              <a:rPr lang="en-US" sz="3200" dirty="0" err="1" smtClean="0"/>
              <a:t>hướng</a:t>
            </a:r>
            <a:r>
              <a:rPr lang="en-US" sz="3200" dirty="0" smtClean="0"/>
              <a:t> </a:t>
            </a:r>
            <a:r>
              <a:rPr lang="en-US" sz="3200" dirty="0" err="1" smtClean="0"/>
              <a:t>về</a:t>
            </a:r>
            <a:r>
              <a:rPr lang="en-US" sz="3200" dirty="0" smtClean="0"/>
              <a:t> </a:t>
            </a:r>
            <a:r>
              <a:rPr lang="en-US" sz="3200" dirty="0" err="1" smtClean="0"/>
              <a:t>phía</a:t>
            </a:r>
            <a:r>
              <a:rPr lang="en-US" sz="3200" dirty="0" smtClean="0"/>
              <a:t> </a:t>
            </a:r>
            <a:r>
              <a:rPr lang="en-US" sz="3200" dirty="0" err="1" smtClean="0"/>
              <a:t>ông</a:t>
            </a:r>
            <a:r>
              <a:rPr lang="en-US" sz="3200" dirty="0" smtClean="0"/>
              <a:t> </a:t>
            </a:r>
            <a:r>
              <a:rPr lang="en-US" sz="3200" dirty="0" err="1" smtClean="0"/>
              <a:t>mặt</a:t>
            </a:r>
            <a:r>
              <a:rPr lang="en-US" sz="3200" dirty="0" smtClean="0"/>
              <a:t> </a:t>
            </a:r>
            <a:r>
              <a:rPr lang="en-US" sz="3200" dirty="0" err="1" smtClean="0"/>
              <a:t>trời</a:t>
            </a:r>
            <a:r>
              <a:rPr lang="en-US" sz="3200" dirty="0" smtClean="0"/>
              <a:t> </a:t>
            </a:r>
            <a:r>
              <a:rPr lang="en-US" sz="3200" dirty="0" err="1" smtClean="0"/>
              <a:t>rực</a:t>
            </a:r>
            <a:r>
              <a:rPr lang="en-US" sz="3200" dirty="0" smtClean="0"/>
              <a:t> </a:t>
            </a:r>
            <a:r>
              <a:rPr lang="en-US" sz="3200" dirty="0" err="1" smtClean="0"/>
              <a:t>rỡ</a:t>
            </a:r>
            <a:r>
              <a:rPr lang="en-US" sz="3200" dirty="0" smtClean="0"/>
              <a:t>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11834" y="4233979"/>
            <a:ext cx="43295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</a:t>
            </a:r>
            <a:r>
              <a:rPr lang="en-US" sz="3200" dirty="0" smtClean="0"/>
              <a:t>- </a:t>
            </a:r>
            <a:r>
              <a:rPr lang="en-US" sz="3200" dirty="0" err="1" smtClean="0"/>
              <a:t>Vươn</a:t>
            </a:r>
            <a:r>
              <a:rPr lang="en-US" sz="3200" dirty="0" smtClean="0"/>
              <a:t> </a:t>
            </a:r>
            <a:r>
              <a:rPr lang="en-US" sz="3200" dirty="0" err="1" smtClean="0"/>
              <a:t>vai</a:t>
            </a:r>
            <a:r>
              <a:rPr lang="en-US" sz="3200" dirty="0" smtClean="0"/>
              <a:t> </a:t>
            </a:r>
            <a:r>
              <a:rPr lang="en-US" sz="3200" dirty="0" err="1" smtClean="0"/>
              <a:t>mạnh</a:t>
            </a:r>
            <a:r>
              <a:rPr lang="en-US" sz="3200" dirty="0" smtClean="0"/>
              <a:t> </a:t>
            </a:r>
            <a:r>
              <a:rPr lang="en-US" sz="3200" dirty="0" err="1" smtClean="0"/>
              <a:t>lên</a:t>
            </a:r>
            <a:r>
              <a:rPr lang="en-US" sz="3200" dirty="0" smtClean="0"/>
              <a:t>. </a:t>
            </a:r>
            <a:r>
              <a:rPr lang="en-US" sz="3200" dirty="0" err="1" smtClean="0"/>
              <a:t>Ông</a:t>
            </a:r>
            <a:r>
              <a:rPr lang="en-US" sz="3200" dirty="0" smtClean="0"/>
              <a:t> </a:t>
            </a:r>
            <a:r>
              <a:rPr lang="en-US" sz="3200" dirty="0" err="1" smtClean="0"/>
              <a:t>sẽ</a:t>
            </a:r>
            <a:r>
              <a:rPr lang="en-US" sz="3200" dirty="0" smtClean="0"/>
              <a:t> </a:t>
            </a:r>
            <a:r>
              <a:rPr lang="en-US" sz="3200" dirty="0" err="1" smtClean="0"/>
              <a:t>sưởi</a:t>
            </a:r>
            <a:r>
              <a:rPr lang="en-US" sz="3200" dirty="0" smtClean="0"/>
              <a:t> </a:t>
            </a:r>
            <a:r>
              <a:rPr lang="en-US" sz="3200" dirty="0" err="1" smtClean="0"/>
              <a:t>ấm</a:t>
            </a:r>
            <a:r>
              <a:rPr lang="en-US" sz="3200" dirty="0" smtClean="0"/>
              <a:t> </a:t>
            </a:r>
            <a:r>
              <a:rPr lang="en-US" sz="3200" dirty="0" err="1" smtClean="0"/>
              <a:t>cho</a:t>
            </a:r>
            <a:r>
              <a:rPr lang="en-US" sz="3200" dirty="0" smtClean="0"/>
              <a:t> </a:t>
            </a:r>
            <a:r>
              <a:rPr lang="en-US" sz="3200" dirty="0" err="1" smtClean="0"/>
              <a:t>cháu</a:t>
            </a:r>
            <a:r>
              <a:rPr lang="en-US" sz="3200" dirty="0" smtClean="0"/>
              <a:t>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834" y="1246909"/>
            <a:ext cx="4419600" cy="25146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57" y="1219200"/>
            <a:ext cx="4114798" cy="24868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907" y="3729416"/>
            <a:ext cx="4426957" cy="25146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58" y="3706091"/>
            <a:ext cx="4154633" cy="25146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24200" y="228600"/>
            <a:ext cx="3697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endParaRPr lang="en-US" sz="2400" dirty="0" smtClean="0"/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</a:rPr>
              <a:t>Cầu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vồng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133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/>
      <p:bldP spid="13" grpId="0"/>
      <p:bldP spid="14" grpId="0"/>
      <p:bldP spid="15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9144000" cy="70866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24200" y="228600"/>
            <a:ext cx="3697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endParaRPr lang="en-US" sz="2400" dirty="0" smtClean="0"/>
          </a:p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Cầu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vồng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1)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76400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Trước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sau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mưa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 ta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thường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thấy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hình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vòng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cung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rực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rỡ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trên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bầu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trời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Vòng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cung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đó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được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gọi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cầu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vồng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   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Cầu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vồng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có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bảy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màu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nổi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bật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đỏ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 cam,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vàng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lục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 lam,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chàm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tím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Màu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đỏ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ở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vị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trí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cao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nhất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màu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tím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ở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vị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trí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thấp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nhất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 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Cầu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vồng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ẩn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chứa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nhiều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điều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lí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thú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Đến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nay,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nhiều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câu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hỏi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về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nó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vẫn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chưa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tìm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được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câu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trả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lời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cuối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cùng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Những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câu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hỏi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đó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trông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chờ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các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em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tìm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lời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giải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đáp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                                        Theo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khoahoc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 com</a:t>
            </a:r>
            <a:endParaRPr lang="en-US" sz="2800" dirty="0"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57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9144000" cy="70866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24200" y="228600"/>
            <a:ext cx="3697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endParaRPr lang="en-US" sz="2400" dirty="0" smtClean="0"/>
          </a:p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Cầu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vồng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1)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76400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Trước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sau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mưa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ta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thường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thấy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hình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vòng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cung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rực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rỡ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trên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bầu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trời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Vòng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cung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đó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được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gọi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cầu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vồng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</a:t>
            </a:r>
            <a:r>
              <a:rPr lang="en-US" sz="28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Cầu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vồng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có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bảy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màu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nổi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bật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đỏ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,/ cam,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vàng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lục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lam,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chàm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tím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</a:t>
            </a:r>
            <a:r>
              <a:rPr lang="en-US" sz="28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Màu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đỏ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ở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vị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trí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cao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nhất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,/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màu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tím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ở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vị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trí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thấp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nhất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 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Cầu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vồng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ẩn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chứa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nhiều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điều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lí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thú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Đến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nay,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nhiều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câu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hỏi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về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nó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vẫn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chưa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tìm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được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câu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trả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lời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cuối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cùng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Những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câu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hỏi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đó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trông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chờ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các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em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tìm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lời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giải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đáp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                                        Theo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khoahoc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 com</a:t>
            </a:r>
            <a:endParaRPr lang="en-US" sz="2800" dirty="0">
              <a:latin typeface="UTM Avo" panose="020406030505060202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898159" y="2133600"/>
            <a:ext cx="195119" cy="609600"/>
            <a:chOff x="3276634" y="2819416"/>
            <a:chExt cx="228594" cy="304792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3276634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352832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4419600" y="2500748"/>
            <a:ext cx="319039" cy="623452"/>
            <a:chOff x="3276634" y="2819416"/>
            <a:chExt cx="228594" cy="304792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3276634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3352832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715000" y="3314701"/>
            <a:ext cx="270926" cy="647700"/>
            <a:chOff x="3276634" y="2819416"/>
            <a:chExt cx="228594" cy="304792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3276634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3352832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7298263" y="4191000"/>
            <a:ext cx="270926" cy="533400"/>
            <a:chOff x="3276634" y="2819416"/>
            <a:chExt cx="228594" cy="304792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3276634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352832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261352" y="5181600"/>
            <a:ext cx="264594" cy="457200"/>
            <a:chOff x="3276634" y="2819416"/>
            <a:chExt cx="228594" cy="304792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3276634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352832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6477000" y="5562600"/>
            <a:ext cx="446231" cy="609600"/>
            <a:chOff x="3276634" y="2819416"/>
            <a:chExt cx="228594" cy="304792"/>
          </a:xfrm>
        </p:grpSpPr>
        <p:cxnSp>
          <p:nvCxnSpPr>
            <p:cNvPr id="24" name="Straight Connector 23"/>
            <p:cNvCxnSpPr/>
            <p:nvPr/>
          </p:nvCxnSpPr>
          <p:spPr>
            <a:xfrm flipV="1">
              <a:off x="3276634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3352832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460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9144000" cy="70866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24200" y="228600"/>
            <a:ext cx="3697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endParaRPr lang="en-US" sz="2400" dirty="0" smtClean="0"/>
          </a:p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Cầu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vồng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1)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764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Cầu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vồng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có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bảy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màu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nổi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bật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là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đỏ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cam,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vàng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lục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lam,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chàm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,</a:t>
            </a:r>
            <a:r>
              <a:rPr lang="en-US" sz="28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/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tím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M Avo" panose="02040603050506020204" pitchFamily="18" charset="0"/>
              </a:rPr>
              <a:t>.</a:t>
            </a:r>
            <a:r>
              <a:rPr lang="en-US" sz="28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  </a:t>
            </a:r>
            <a:endParaRPr lang="en-US" sz="2800" dirty="0">
              <a:latin typeface="UTM Avo" panose="020406030505060202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791200" y="2133600"/>
            <a:ext cx="195119" cy="609600"/>
            <a:chOff x="3276634" y="2819416"/>
            <a:chExt cx="228594" cy="304792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3276634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352832" y="2819416"/>
              <a:ext cx="152396" cy="304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171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381000"/>
            <a:ext cx="9144000" cy="70866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24200" y="228600"/>
            <a:ext cx="3697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endParaRPr lang="en-US" sz="2400" dirty="0" smtClean="0"/>
          </a:p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Cầu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vồng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 </a:t>
            </a:r>
            <a:r>
              <a:rPr lang="en-US" sz="2400" dirty="0" err="1" smtClean="0"/>
              <a:t>tiết</a:t>
            </a:r>
            <a:r>
              <a:rPr lang="en-US" sz="2400" dirty="0" smtClean="0"/>
              <a:t> 1)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19812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Chia </a:t>
            </a:r>
            <a:r>
              <a:rPr lang="en-US" sz="5400" dirty="0" err="1" smtClean="0">
                <a:solidFill>
                  <a:srgbClr val="7030A0"/>
                </a:solidFill>
              </a:rPr>
              <a:t>sẻ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35052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7030A0"/>
                </a:solidFill>
              </a:rPr>
              <a:t>Dặn</a:t>
            </a:r>
            <a:r>
              <a:rPr lang="en-US" sz="5400" dirty="0" smtClean="0">
                <a:solidFill>
                  <a:srgbClr val="7030A0"/>
                </a:solidFill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</a:rPr>
              <a:t>dò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16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6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371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2021-02-04T08:18:17Z</dcterms:created>
  <dcterms:modified xsi:type="dcterms:W3CDTF">2021-02-04T09:11:39Z</dcterms:modified>
</cp:coreProperties>
</file>