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8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35" r:id="rId11"/>
    <p:sldId id="357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FF"/>
    <a:srgbClr val="DB32A7"/>
    <a:srgbClr val="0066FF"/>
    <a:srgbClr val="0000FF"/>
    <a:srgbClr val="006600"/>
    <a:srgbClr val="FF3300"/>
    <a:srgbClr val="6600FF"/>
    <a:srgbClr val="D6009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48" autoAdjust="0"/>
    <p:restoredTop sz="94464" autoAdjust="0"/>
  </p:normalViewPr>
  <p:slideViewPr>
    <p:cSldViewPr snapToGrid="0">
      <p:cViewPr varScale="1">
        <p:scale>
          <a:sx n="116" d="100"/>
          <a:sy n="116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7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6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7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3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1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9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71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8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8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DD526-994E-4DB5-B164-830952E42921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6EFB7-D4ED-4988-88D0-C6BDA128D9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" y="945004"/>
            <a:ext cx="12179828" cy="14035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9600" b="1">
                <a:ln w="12700">
                  <a:solidFill>
                    <a:srgbClr val="0000FF"/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Môn Tin Học</a:t>
            </a:r>
            <a:endParaRPr lang="en-US" sz="9600" b="1">
              <a:ln w="12700">
                <a:solidFill>
                  <a:srgbClr val="0000FF"/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128856" y="6377656"/>
            <a:ext cx="6063144" cy="504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vi-VN" sz="4000" b="1">
                <a:ln w="190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Giáo viên: Lê Văn Trường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7765" y="180114"/>
            <a:ext cx="610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n w="9525">
                  <a:solidFill>
                    <a:srgbClr val="00CC00"/>
                  </a:solidFill>
                  <a:prstDash val="sysDot"/>
                </a:ln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Trường TH Lê Văn Thế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" y="2608859"/>
            <a:ext cx="1219368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60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B0F0"/>
                </a:solidFill>
                <a:latin typeface="UTM Davida" panose="02040603050506020204" pitchFamily="18" charset="0"/>
              </a:rPr>
              <a:t>BÀI 22: Công cụ Wordpad</a:t>
            </a:r>
          </a:p>
          <a:p>
            <a:pPr algn="ctr"/>
            <a:r>
              <a:rPr lang="en-US" sz="760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B0F0"/>
                </a:solidFill>
                <a:latin typeface="UTM Davida" panose="02040603050506020204" pitchFamily="18" charset="0"/>
              </a:rPr>
              <a:t>Gõ dấu tiếng việt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83130" y="6349946"/>
            <a:ext cx="5501390" cy="504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b="1">
                <a:ln w="190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Sách: </a:t>
            </a:r>
            <a:r>
              <a:rPr lang="vi-VN" sz="3000" b="1">
                <a:ln w="19050"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Luyện tập tin học 2</a:t>
            </a:r>
          </a:p>
        </p:txBody>
      </p:sp>
    </p:spTree>
    <p:extLst>
      <p:ext uri="{BB962C8B-B14F-4D97-AF65-F5344CB8AC3E}">
        <p14:creationId xmlns:p14="http://schemas.microsoft.com/office/powerpoint/2010/main" val="142176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3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animClr clrSpc="rgb" dir="cw">
                                      <p:cBhvr>
                                        <p:cTn id="3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6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200"/>
                            </p:stCondLst>
                            <p:childTnLst>
                              <p:par>
                                <p:cTn id="49" presetID="3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23" presetClass="emph" presetSubtype="0" repeatCount="indefinite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56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9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2"/>
      <p:bldP spid="5" grpId="0" build="p"/>
      <p:bldP spid="5" grpId="1" build="p"/>
      <p:bldP spid="6" grpId="0"/>
      <p:bldP spid="9" grpId="0"/>
      <p:bldP spid="9" grpId="1"/>
      <p:bldP spid="9" grpId="2"/>
      <p:bldP spid="10" grpId="0" build="p"/>
      <p:bldP spid="10" grpId="1" build="p"/>
      <p:bldP spid="10" grpId="2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4687" y="1117742"/>
            <a:ext cx="75507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Hôm nay em đã: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5553" y="1820765"/>
            <a:ext cx="4976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D60093"/>
                </a:solidFill>
              </a:rPr>
              <a:t>Hiểu bài tốt </a:t>
            </a:r>
          </a:p>
        </p:txBody>
      </p:sp>
      <p:sp>
        <p:nvSpPr>
          <p:cNvPr id="8" name="Rectangle 7"/>
          <p:cNvSpPr/>
          <p:nvPr/>
        </p:nvSpPr>
        <p:spPr>
          <a:xfrm>
            <a:off x="6257109" y="1820765"/>
            <a:ext cx="483325" cy="460064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5553" y="2887565"/>
            <a:ext cx="4976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D60093"/>
                </a:solidFill>
              </a:rPr>
              <a:t>Thực hành tốt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57109" y="2887565"/>
            <a:ext cx="483325" cy="460064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5553" y="3954365"/>
            <a:ext cx="5304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D60093"/>
                </a:solidFill>
              </a:rPr>
              <a:t>Tham gia hoạt động nhóm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57109" y="3954365"/>
            <a:ext cx="483325" cy="460064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5553" y="5095076"/>
            <a:ext cx="4976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D60093"/>
                </a:solidFill>
              </a:rPr>
              <a:t>Tham gia hoạt động lớp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57109" y="5095076"/>
            <a:ext cx="483325" cy="460064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3E33F4E-58F1-4751-A84E-B0A8BC8D2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01"/>
            <a:ext cx="12192000" cy="682276"/>
          </a:xfrm>
        </p:spPr>
        <p:txBody>
          <a:bodyPr>
            <a:norm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sz="3600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sz="3600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7D0C21-3934-4E54-B1FC-940B42E0C4CA}"/>
              </a:ext>
            </a:extLst>
          </p:cNvPr>
          <p:cNvSpPr txBox="1"/>
          <p:nvPr/>
        </p:nvSpPr>
        <p:spPr>
          <a:xfrm>
            <a:off x="0" y="5195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 Nhận xét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79161D-7455-4299-96E1-689DC2309A9E}"/>
              </a:ext>
            </a:extLst>
          </p:cNvPr>
          <p:cNvSpPr txBox="1"/>
          <p:nvPr/>
        </p:nvSpPr>
        <p:spPr>
          <a:xfrm>
            <a:off x="575552" y="6015333"/>
            <a:ext cx="4976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D60093"/>
                </a:solidFill>
              </a:rPr>
              <a:t>Và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F6D93C4-5B8D-4769-B02C-8E6EF3D59FF6}"/>
              </a:ext>
            </a:extLst>
          </p:cNvPr>
          <p:cNvCxnSpPr/>
          <p:nvPr/>
        </p:nvCxnSpPr>
        <p:spPr>
          <a:xfrm>
            <a:off x="1247775" y="6486525"/>
            <a:ext cx="10067925" cy="0"/>
          </a:xfrm>
          <a:prstGeom prst="line">
            <a:avLst/>
          </a:prstGeom>
          <a:ln w="28575">
            <a:solidFill>
              <a:srgbClr val="DB32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52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1" y="1937299"/>
            <a:ext cx="121920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>
                <a:solidFill>
                  <a:srgbClr val="CC00CC"/>
                </a:solidFill>
                <a:latin typeface="UTM Alexander" panose="02040603050506020204" pitchFamily="18" charset="0"/>
              </a:rPr>
              <a:t>Để chỉnh sửa văn bản đã gõ, em có thể đánh dấu khối bằng cách nhấn giữ chuột tại điểm đầu, kéo chuột đến điểm cuối rồi thả chuột.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7E9245B-46A8-4B95-8266-2E29B09DA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01"/>
            <a:ext cx="12192000" cy="682276"/>
          </a:xfrm>
        </p:spPr>
        <p:txBody>
          <a:bodyPr>
            <a:norm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sz="3600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sz="3600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977BE8-E67D-49C2-8D55-29A0939EE1F6}"/>
              </a:ext>
            </a:extLst>
          </p:cNvPr>
          <p:cNvSpPr txBox="1"/>
          <p:nvPr/>
        </p:nvSpPr>
        <p:spPr>
          <a:xfrm>
            <a:off x="0" y="5195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 Em có biết</a:t>
            </a:r>
          </a:p>
        </p:txBody>
      </p:sp>
    </p:spTree>
    <p:extLst>
      <p:ext uri="{BB962C8B-B14F-4D97-AF65-F5344CB8AC3E}">
        <p14:creationId xmlns:p14="http://schemas.microsoft.com/office/powerpoint/2010/main" val="371519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98" y="149319"/>
            <a:ext cx="2348148" cy="22777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854" y="1694291"/>
            <a:ext cx="2348148" cy="22777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384" y="1694291"/>
            <a:ext cx="2348148" cy="22777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7818" y="997527"/>
            <a:ext cx="11734800" cy="3505200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algn="ctr"/>
            <a:r>
              <a:rPr lang="en-US" sz="4000" b="1" err="1">
                <a:solidFill>
                  <a:srgbClr val="CC00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</a:t>
            </a:r>
            <a:r>
              <a:rPr lang="en-US" sz="4000" b="1">
                <a:solidFill>
                  <a:srgbClr val="CC00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k</a:t>
            </a:r>
            <a:r>
              <a:rPr lang="vi-VN" sz="4000" b="1">
                <a:solidFill>
                  <a:srgbClr val="CC00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ết thúc bài số 22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15" y="-1774"/>
            <a:ext cx="2348148" cy="22777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12" y="4047712"/>
            <a:ext cx="2348148" cy="22777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993" y="166581"/>
            <a:ext cx="2990133" cy="15277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13" y="3633107"/>
            <a:ext cx="2857500" cy="2857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591" y="3923005"/>
            <a:ext cx="2348148" cy="227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94856" y="149747"/>
            <a:ext cx="9797143" cy="895281"/>
          </a:xfrm>
        </p:spPr>
        <p:txBody>
          <a:bodyPr>
            <a:normAutofit/>
          </a:bodyPr>
          <a:lstStyle/>
          <a:p>
            <a:pPr algn="ctr"/>
            <a:r>
              <a:rPr lang="vi-VN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279924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>
                <a:ln w="28575">
                  <a:solidFill>
                    <a:srgbClr val="FF66FF"/>
                  </a:solidFill>
                </a:ln>
                <a:solidFill>
                  <a:srgbClr val="00CC00"/>
                </a:solidFill>
                <a:latin typeface="UTM Arruba KT" panose="02040603050506020204" pitchFamily="18" charset="0"/>
                <a:cs typeface="Times New Roman" panose="02020603050405020304" pitchFamily="18" charset="0"/>
              </a:rPr>
              <a:t>Mục</a:t>
            </a:r>
            <a:r>
              <a:rPr lang="en-US" sz="6000" b="1">
                <a:ln w="28575">
                  <a:solidFill>
                    <a:srgbClr val="FF66FF"/>
                  </a:solidFill>
                </a:ln>
                <a:solidFill>
                  <a:srgbClr val="00CC00"/>
                </a:solidFill>
                <a:latin typeface="UTM Arruba KT" panose="02040603050506020204" pitchFamily="18" charset="0"/>
                <a:cs typeface="Times New Roman" panose="02020603050405020304" pitchFamily="18" charset="0"/>
              </a:rPr>
              <a:t> tiêu bài học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946" y="2596960"/>
            <a:ext cx="117471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>
                <a:ln>
                  <a:solidFill>
                    <a:schemeClr val="tx1"/>
                  </a:solidFill>
                </a:ln>
                <a:solidFill>
                  <a:srgbClr val="9900CC"/>
                </a:solidFill>
                <a:latin typeface="UTM Aristote" panose="02040603050506020204" pitchFamily="18" charset="0"/>
                <a:cs typeface="Times New Roman" panose="02020603050405020304" pitchFamily="18" charset="0"/>
              </a:rPr>
              <a:t>Hoàn tất bài học này, các em biết cách gõ dấu tiếng Việt theo kiểu gõ Telex</a:t>
            </a:r>
          </a:p>
        </p:txBody>
      </p:sp>
    </p:spTree>
    <p:extLst>
      <p:ext uri="{BB962C8B-B14F-4D97-AF65-F5344CB8AC3E}">
        <p14:creationId xmlns:p14="http://schemas.microsoft.com/office/powerpoint/2010/main" val="127940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52929C-0129-4316-92A0-B36D0336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01"/>
            <a:ext cx="12192000" cy="682276"/>
          </a:xfrm>
        </p:spPr>
        <p:txBody>
          <a:bodyPr>
            <a:norm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sz="3600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sz="3600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F0090-207B-43A8-8AB0-90F6A84DEE7F}"/>
              </a:ext>
            </a:extLst>
          </p:cNvPr>
          <p:cNvSpPr txBox="1"/>
          <p:nvPr/>
        </p:nvSpPr>
        <p:spPr>
          <a:xfrm>
            <a:off x="0" y="5195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Giới thiệu cách gõ Telex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E9862-AD9B-4B7A-BD96-10B56DADFC37}"/>
              </a:ext>
            </a:extLst>
          </p:cNvPr>
          <p:cNvSpPr txBox="1"/>
          <p:nvPr/>
        </p:nvSpPr>
        <p:spPr>
          <a:xfrm>
            <a:off x="-1" y="1042721"/>
            <a:ext cx="12192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UTM Alexander" panose="02040603050506020204" pitchFamily="18" charset="0"/>
              </a:rPr>
              <a:t>Để gõ được các chữ cái tiếng Việt trong bảng chữ cái Việt Nam, ta cần phải kết hợp gõ nhiều kí tự như sau: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C033BC-3EAE-4D52-A4F7-46C87D7B71FB}"/>
              </a:ext>
            </a:extLst>
          </p:cNvPr>
          <p:cNvSpPr txBox="1"/>
          <p:nvPr/>
        </p:nvSpPr>
        <p:spPr>
          <a:xfrm>
            <a:off x="0" y="3710210"/>
            <a:ext cx="12192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UTM Alexander" panose="02040603050506020204" pitchFamily="18" charset="0"/>
              </a:rPr>
              <a:t>Để gõ các dấu thanh, ta gõ như sau:</a:t>
            </a:r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49FF9A39-628E-4EE9-A739-2C96CC061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996943"/>
              </p:ext>
            </p:extLst>
          </p:nvPr>
        </p:nvGraphicFramePr>
        <p:xfrm>
          <a:off x="573314" y="4295360"/>
          <a:ext cx="11045370" cy="1651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895">
                  <a:extLst>
                    <a:ext uri="{9D8B030D-6E8A-4147-A177-3AD203B41FA5}">
                      <a16:colId xmlns:a16="http://schemas.microsoft.com/office/drawing/2014/main" val="3150468394"/>
                    </a:ext>
                  </a:extLst>
                </a:gridCol>
                <a:gridCol w="1840895">
                  <a:extLst>
                    <a:ext uri="{9D8B030D-6E8A-4147-A177-3AD203B41FA5}">
                      <a16:colId xmlns:a16="http://schemas.microsoft.com/office/drawing/2014/main" val="1902657950"/>
                    </a:ext>
                  </a:extLst>
                </a:gridCol>
                <a:gridCol w="1840895">
                  <a:extLst>
                    <a:ext uri="{9D8B030D-6E8A-4147-A177-3AD203B41FA5}">
                      <a16:colId xmlns:a16="http://schemas.microsoft.com/office/drawing/2014/main" val="3322609739"/>
                    </a:ext>
                  </a:extLst>
                </a:gridCol>
                <a:gridCol w="1840895">
                  <a:extLst>
                    <a:ext uri="{9D8B030D-6E8A-4147-A177-3AD203B41FA5}">
                      <a16:colId xmlns:a16="http://schemas.microsoft.com/office/drawing/2014/main" val="2688093464"/>
                    </a:ext>
                  </a:extLst>
                </a:gridCol>
                <a:gridCol w="1840895">
                  <a:extLst>
                    <a:ext uri="{9D8B030D-6E8A-4147-A177-3AD203B41FA5}">
                      <a16:colId xmlns:a16="http://schemas.microsoft.com/office/drawing/2014/main" val="1266461172"/>
                    </a:ext>
                  </a:extLst>
                </a:gridCol>
                <a:gridCol w="1840895">
                  <a:extLst>
                    <a:ext uri="{9D8B030D-6E8A-4147-A177-3AD203B41FA5}">
                      <a16:colId xmlns:a16="http://schemas.microsoft.com/office/drawing/2014/main" val="2931260443"/>
                    </a:ext>
                  </a:extLst>
                </a:gridCol>
              </a:tblGrid>
              <a:tr h="825726"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Dấu</a:t>
                      </a:r>
                      <a:endParaRPr lang="vi-VN" sz="32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Sắc</a:t>
                      </a:r>
                      <a:endParaRPr lang="vi-VN" sz="32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Huyền</a:t>
                      </a:r>
                      <a:endParaRPr lang="vi-VN" sz="32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Hỏi</a:t>
                      </a:r>
                      <a:endParaRPr lang="vi-VN" sz="32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Ngã</a:t>
                      </a:r>
                      <a:endParaRPr lang="vi-VN" sz="32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Nặng</a:t>
                      </a:r>
                      <a:endParaRPr lang="vi-VN" sz="32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5153093"/>
                  </a:ext>
                </a:extLst>
              </a:tr>
              <a:tr h="825726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rgbClr val="FF00FF"/>
                          </a:solidFill>
                          <a:latin typeface="UTM Swiss Condensed" panose="02000500000000000000" pitchFamily="2" charset="0"/>
                        </a:rPr>
                        <a:t>Cách gõ</a:t>
                      </a:r>
                      <a:endParaRPr lang="vi-VN" sz="3200" b="1">
                        <a:solidFill>
                          <a:srgbClr val="FF00FF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rgbClr val="FF00FF"/>
                          </a:solidFill>
                          <a:latin typeface="UTM Swiss Condensed" panose="02000500000000000000" pitchFamily="2" charset="0"/>
                        </a:rPr>
                        <a:t>S</a:t>
                      </a:r>
                      <a:endParaRPr lang="vi-VN" sz="3600">
                        <a:solidFill>
                          <a:srgbClr val="FF00FF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rgbClr val="FF00FF"/>
                          </a:solidFill>
                          <a:latin typeface="UTM Swiss Condensed" panose="02000500000000000000" pitchFamily="2" charset="0"/>
                        </a:rPr>
                        <a:t>F</a:t>
                      </a:r>
                      <a:endParaRPr lang="vi-VN" sz="3600">
                        <a:solidFill>
                          <a:srgbClr val="FF00FF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rgbClr val="FF00FF"/>
                          </a:solidFill>
                          <a:latin typeface="UTM Swiss Condensed" panose="02000500000000000000" pitchFamily="2" charset="0"/>
                        </a:rPr>
                        <a:t>R</a:t>
                      </a:r>
                      <a:endParaRPr lang="vi-VN" sz="3600">
                        <a:solidFill>
                          <a:srgbClr val="FF00FF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rgbClr val="FF00FF"/>
                          </a:solidFill>
                          <a:latin typeface="UTM Swiss Condensed" panose="02000500000000000000" pitchFamily="2" charset="0"/>
                        </a:rPr>
                        <a:t>X</a:t>
                      </a:r>
                      <a:endParaRPr lang="vi-VN" sz="3600">
                        <a:solidFill>
                          <a:srgbClr val="FF00FF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rgbClr val="FF00FF"/>
                          </a:solidFill>
                          <a:latin typeface="UTM Swiss Condensed" panose="02000500000000000000" pitchFamily="2" charset="0"/>
                        </a:rPr>
                        <a:t>J</a:t>
                      </a:r>
                      <a:endParaRPr lang="vi-VN" sz="3600">
                        <a:solidFill>
                          <a:srgbClr val="FF00FF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5632828"/>
                  </a:ext>
                </a:extLst>
              </a:tr>
            </a:tbl>
          </a:graphicData>
        </a:graphic>
      </p:graphicFrame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55C9DEFD-24A2-4B01-9872-17A24E289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324618"/>
              </p:ext>
            </p:extLst>
          </p:nvPr>
        </p:nvGraphicFramePr>
        <p:xfrm>
          <a:off x="255452" y="1996828"/>
          <a:ext cx="11823336" cy="15895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77917">
                  <a:extLst>
                    <a:ext uri="{9D8B030D-6E8A-4147-A177-3AD203B41FA5}">
                      <a16:colId xmlns:a16="http://schemas.microsoft.com/office/drawing/2014/main" val="1875551783"/>
                    </a:ext>
                  </a:extLst>
                </a:gridCol>
                <a:gridCol w="1477917">
                  <a:extLst>
                    <a:ext uri="{9D8B030D-6E8A-4147-A177-3AD203B41FA5}">
                      <a16:colId xmlns:a16="http://schemas.microsoft.com/office/drawing/2014/main" val="1661000029"/>
                    </a:ext>
                  </a:extLst>
                </a:gridCol>
                <a:gridCol w="1477917">
                  <a:extLst>
                    <a:ext uri="{9D8B030D-6E8A-4147-A177-3AD203B41FA5}">
                      <a16:colId xmlns:a16="http://schemas.microsoft.com/office/drawing/2014/main" val="2198346693"/>
                    </a:ext>
                  </a:extLst>
                </a:gridCol>
                <a:gridCol w="1477917">
                  <a:extLst>
                    <a:ext uri="{9D8B030D-6E8A-4147-A177-3AD203B41FA5}">
                      <a16:colId xmlns:a16="http://schemas.microsoft.com/office/drawing/2014/main" val="1383016878"/>
                    </a:ext>
                  </a:extLst>
                </a:gridCol>
                <a:gridCol w="1477917">
                  <a:extLst>
                    <a:ext uri="{9D8B030D-6E8A-4147-A177-3AD203B41FA5}">
                      <a16:colId xmlns:a16="http://schemas.microsoft.com/office/drawing/2014/main" val="2228609115"/>
                    </a:ext>
                  </a:extLst>
                </a:gridCol>
                <a:gridCol w="1477917">
                  <a:extLst>
                    <a:ext uri="{9D8B030D-6E8A-4147-A177-3AD203B41FA5}">
                      <a16:colId xmlns:a16="http://schemas.microsoft.com/office/drawing/2014/main" val="3134368"/>
                    </a:ext>
                  </a:extLst>
                </a:gridCol>
                <a:gridCol w="1477917">
                  <a:extLst>
                    <a:ext uri="{9D8B030D-6E8A-4147-A177-3AD203B41FA5}">
                      <a16:colId xmlns:a16="http://schemas.microsoft.com/office/drawing/2014/main" val="1559582812"/>
                    </a:ext>
                  </a:extLst>
                </a:gridCol>
                <a:gridCol w="1477917">
                  <a:extLst>
                    <a:ext uri="{9D8B030D-6E8A-4147-A177-3AD203B41FA5}">
                      <a16:colId xmlns:a16="http://schemas.microsoft.com/office/drawing/2014/main" val="3711061"/>
                    </a:ext>
                  </a:extLst>
                </a:gridCol>
              </a:tblGrid>
              <a:tr h="794761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Chữ</a:t>
                      </a:r>
                      <a:endParaRPr lang="vi-VN" sz="28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â</a:t>
                      </a:r>
                      <a:endParaRPr lang="vi-VN" sz="40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ă</a:t>
                      </a:r>
                      <a:endParaRPr lang="vi-VN" sz="40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ê</a:t>
                      </a:r>
                      <a:endParaRPr lang="vi-VN" sz="40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ô</a:t>
                      </a:r>
                      <a:endParaRPr lang="vi-VN" sz="40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40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40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đ</a:t>
                      </a:r>
                      <a:endParaRPr lang="vi-VN" sz="40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615132"/>
                  </a:ext>
                </a:extLst>
              </a:tr>
              <a:tr h="794761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Cách gõ</a:t>
                      </a:r>
                      <a:endParaRPr lang="vi-VN" sz="2800" b="1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aa</a:t>
                      </a:r>
                      <a:endParaRPr lang="vi-VN" sz="44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aw</a:t>
                      </a:r>
                      <a:endParaRPr lang="vi-VN" sz="44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ee</a:t>
                      </a:r>
                      <a:endParaRPr lang="vi-VN" sz="44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oo</a:t>
                      </a:r>
                      <a:endParaRPr lang="vi-VN" sz="44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ow</a:t>
                      </a:r>
                      <a:endParaRPr lang="vi-VN" sz="44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uw</a:t>
                      </a:r>
                      <a:endParaRPr lang="vi-VN" sz="44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dd</a:t>
                      </a:r>
                      <a:endParaRPr lang="vi-VN" sz="44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43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6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52929C-0129-4316-92A0-B36D0336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01"/>
            <a:ext cx="12192000" cy="682276"/>
          </a:xfrm>
        </p:spPr>
        <p:txBody>
          <a:bodyPr>
            <a:norm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sz="3600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sz="3600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F0090-207B-43A8-8AB0-90F6A84DEE7F}"/>
              </a:ext>
            </a:extLst>
          </p:cNvPr>
          <p:cNvSpPr txBox="1"/>
          <p:nvPr/>
        </p:nvSpPr>
        <p:spPr>
          <a:xfrm>
            <a:off x="0" y="5195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Giới thiệu cách gõ Telex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E9862-AD9B-4B7A-BD96-10B56DADFC37}"/>
              </a:ext>
            </a:extLst>
          </p:cNvPr>
          <p:cNvSpPr txBox="1"/>
          <p:nvPr/>
        </p:nvSpPr>
        <p:spPr>
          <a:xfrm>
            <a:off x="-1" y="1042721"/>
            <a:ext cx="12192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UTM Alexander" panose="02040603050506020204" pitchFamily="18" charset="0"/>
              </a:rPr>
              <a:t>Ví dụ:</a:t>
            </a: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55C9DEFD-24A2-4B01-9872-17A24E289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89489"/>
              </p:ext>
            </p:extLst>
          </p:nvPr>
        </p:nvGraphicFramePr>
        <p:xfrm>
          <a:off x="429622" y="1827422"/>
          <a:ext cx="11117946" cy="16015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8278">
                  <a:extLst>
                    <a:ext uri="{9D8B030D-6E8A-4147-A177-3AD203B41FA5}">
                      <a16:colId xmlns:a16="http://schemas.microsoft.com/office/drawing/2014/main" val="1875551783"/>
                    </a:ext>
                  </a:extLst>
                </a:gridCol>
                <a:gridCol w="1588278">
                  <a:extLst>
                    <a:ext uri="{9D8B030D-6E8A-4147-A177-3AD203B41FA5}">
                      <a16:colId xmlns:a16="http://schemas.microsoft.com/office/drawing/2014/main" val="1661000029"/>
                    </a:ext>
                  </a:extLst>
                </a:gridCol>
                <a:gridCol w="1588278">
                  <a:extLst>
                    <a:ext uri="{9D8B030D-6E8A-4147-A177-3AD203B41FA5}">
                      <a16:colId xmlns:a16="http://schemas.microsoft.com/office/drawing/2014/main" val="2198346693"/>
                    </a:ext>
                  </a:extLst>
                </a:gridCol>
                <a:gridCol w="1588278">
                  <a:extLst>
                    <a:ext uri="{9D8B030D-6E8A-4147-A177-3AD203B41FA5}">
                      <a16:colId xmlns:a16="http://schemas.microsoft.com/office/drawing/2014/main" val="1383016878"/>
                    </a:ext>
                  </a:extLst>
                </a:gridCol>
                <a:gridCol w="1588278">
                  <a:extLst>
                    <a:ext uri="{9D8B030D-6E8A-4147-A177-3AD203B41FA5}">
                      <a16:colId xmlns:a16="http://schemas.microsoft.com/office/drawing/2014/main" val="2228609115"/>
                    </a:ext>
                  </a:extLst>
                </a:gridCol>
                <a:gridCol w="1588278">
                  <a:extLst>
                    <a:ext uri="{9D8B030D-6E8A-4147-A177-3AD203B41FA5}">
                      <a16:colId xmlns:a16="http://schemas.microsoft.com/office/drawing/2014/main" val="3134368"/>
                    </a:ext>
                  </a:extLst>
                </a:gridCol>
                <a:gridCol w="1588278">
                  <a:extLst>
                    <a:ext uri="{9D8B030D-6E8A-4147-A177-3AD203B41FA5}">
                      <a16:colId xmlns:a16="http://schemas.microsoft.com/office/drawing/2014/main" val="1559582812"/>
                    </a:ext>
                  </a:extLst>
                </a:gridCol>
              </a:tblGrid>
              <a:tr h="800789"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Từ</a:t>
                      </a:r>
                      <a:endParaRPr lang="vi-VN" sz="28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bạn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đang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học</a:t>
                      </a:r>
                      <a:endParaRPr lang="vi-VN" sz="28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thầy</a:t>
                      </a:r>
                      <a:endParaRPr lang="vi-VN" sz="2800">
                        <a:solidFill>
                          <a:schemeClr val="tx1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máy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>
                          <a:solidFill>
                            <a:schemeClr val="tx1"/>
                          </a:solidFill>
                          <a:latin typeface="UTM Swiss Condensed" panose="02000500000000000000" pitchFamily="2" charset="0"/>
                        </a:rPr>
                        <a:t>tính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615132"/>
                  </a:ext>
                </a:extLst>
              </a:tr>
              <a:tr h="800789">
                <a:tc>
                  <a:txBody>
                    <a:bodyPr/>
                    <a:lstStyle/>
                    <a:p>
                      <a:pPr algn="ctr"/>
                      <a:r>
                        <a:rPr lang="en-US" sz="2800" b="1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Cách gõ</a:t>
                      </a:r>
                      <a:endParaRPr lang="vi-VN" sz="2800" b="1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banj</a:t>
                      </a:r>
                      <a:endParaRPr lang="vi-VN" sz="28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ddang</a:t>
                      </a:r>
                      <a:endParaRPr lang="vi-VN" sz="28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hocj</a:t>
                      </a:r>
                      <a:endParaRPr lang="vi-VN" sz="28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thaayf</a:t>
                      </a:r>
                      <a:endParaRPr lang="vi-VN" sz="28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mays</a:t>
                      </a:r>
                      <a:endParaRPr lang="vi-VN" sz="28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solidFill>
                            <a:srgbClr val="CC00CC"/>
                          </a:solidFill>
                          <a:latin typeface="UTM Swiss Condensed" panose="02000500000000000000" pitchFamily="2" charset="0"/>
                        </a:rPr>
                        <a:t>tinhs</a:t>
                      </a:r>
                      <a:endParaRPr lang="vi-VN" sz="2800">
                        <a:solidFill>
                          <a:srgbClr val="CC00CC"/>
                        </a:solidFill>
                        <a:latin typeface="UTM Swiss Condensed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43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3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52929C-0129-4316-92A0-B36D0336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01"/>
            <a:ext cx="12192000" cy="682276"/>
          </a:xfrm>
        </p:spPr>
        <p:txBody>
          <a:bodyPr>
            <a:norm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sz="3600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sz="3600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F0090-207B-43A8-8AB0-90F6A84DEE7F}"/>
              </a:ext>
            </a:extLst>
          </p:cNvPr>
          <p:cNvSpPr txBox="1"/>
          <p:nvPr/>
        </p:nvSpPr>
        <p:spPr>
          <a:xfrm>
            <a:off x="0" y="5195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Luyện tập cách gõ dấu tiếng Việt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E9862-AD9B-4B7A-BD96-10B56DADFC37}"/>
              </a:ext>
            </a:extLst>
          </p:cNvPr>
          <p:cNvSpPr txBox="1"/>
          <p:nvPr/>
        </p:nvSpPr>
        <p:spPr>
          <a:xfrm>
            <a:off x="-1" y="1042721"/>
            <a:ext cx="12192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UTM Alexander" panose="02040603050506020204" pitchFamily="18" charset="0"/>
              </a:rPr>
              <a:t>Các bạn hãy ghi lại thứ tự các phím cần gõ để hoàn thành các từ sau: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2A1544-3763-43B3-A124-28002174AC17}"/>
              </a:ext>
            </a:extLst>
          </p:cNvPr>
          <p:cNvSpPr txBox="1"/>
          <p:nvPr/>
        </p:nvSpPr>
        <p:spPr>
          <a:xfrm>
            <a:off x="1565189" y="2271446"/>
            <a:ext cx="383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UTM Swiss Condensed" panose="02000500000000000000" pitchFamily="2" charset="0"/>
              </a:rPr>
              <a:t>Cha mẹ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40DBA6A-124E-403E-9296-29FC07EFC57A}"/>
              </a:ext>
            </a:extLst>
          </p:cNvPr>
          <p:cNvCxnSpPr>
            <a:cxnSpLocks/>
          </p:cNvCxnSpPr>
          <p:nvPr/>
        </p:nvCxnSpPr>
        <p:spPr>
          <a:xfrm>
            <a:off x="2842056" y="2772547"/>
            <a:ext cx="2767912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D3AECD7-0BC7-4BBA-A5A8-3BA154261344}"/>
              </a:ext>
            </a:extLst>
          </p:cNvPr>
          <p:cNvSpPr txBox="1"/>
          <p:nvPr/>
        </p:nvSpPr>
        <p:spPr>
          <a:xfrm>
            <a:off x="1565189" y="2976951"/>
            <a:ext cx="383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UTM Swiss Condensed" panose="02000500000000000000" pitchFamily="2" charset="0"/>
              </a:rPr>
              <a:t>Ông bà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96A5F7C-592C-4EC9-99DF-FE419CC84625}"/>
              </a:ext>
            </a:extLst>
          </p:cNvPr>
          <p:cNvCxnSpPr>
            <a:cxnSpLocks/>
          </p:cNvCxnSpPr>
          <p:nvPr/>
        </p:nvCxnSpPr>
        <p:spPr>
          <a:xfrm>
            <a:off x="2842056" y="3478052"/>
            <a:ext cx="2767912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CE5EB60-A5EA-45FC-87DD-9F59183D0522}"/>
              </a:ext>
            </a:extLst>
          </p:cNvPr>
          <p:cNvSpPr txBox="1"/>
          <p:nvPr/>
        </p:nvSpPr>
        <p:spPr>
          <a:xfrm>
            <a:off x="1565189" y="3682456"/>
            <a:ext cx="383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UTM Swiss Condensed" panose="02000500000000000000" pitchFamily="2" charset="0"/>
              </a:rPr>
              <a:t>Thầy cô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C47C032-9D83-49CB-BF0F-AE594540508F}"/>
              </a:ext>
            </a:extLst>
          </p:cNvPr>
          <p:cNvCxnSpPr>
            <a:cxnSpLocks/>
          </p:cNvCxnSpPr>
          <p:nvPr/>
        </p:nvCxnSpPr>
        <p:spPr>
          <a:xfrm>
            <a:off x="2842056" y="4183557"/>
            <a:ext cx="2767912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62A9C04-81E6-46AA-8AB0-9048BFC7E6F5}"/>
              </a:ext>
            </a:extLst>
          </p:cNvPr>
          <p:cNvSpPr txBox="1"/>
          <p:nvPr/>
        </p:nvSpPr>
        <p:spPr>
          <a:xfrm>
            <a:off x="1565189" y="4387961"/>
            <a:ext cx="383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UTM Swiss Condensed" panose="02000500000000000000" pitchFamily="2" charset="0"/>
              </a:rPr>
              <a:t>Trường học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C945D32-F9EF-43F8-B273-8A0D69BB94BE}"/>
              </a:ext>
            </a:extLst>
          </p:cNvPr>
          <p:cNvCxnSpPr>
            <a:cxnSpLocks/>
          </p:cNvCxnSpPr>
          <p:nvPr/>
        </p:nvCxnSpPr>
        <p:spPr>
          <a:xfrm>
            <a:off x="3442131" y="4889062"/>
            <a:ext cx="3482544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274FEB4-CC55-4FAB-88FF-1F63730D0C41}"/>
              </a:ext>
            </a:extLst>
          </p:cNvPr>
          <p:cNvSpPr txBox="1"/>
          <p:nvPr/>
        </p:nvSpPr>
        <p:spPr>
          <a:xfrm>
            <a:off x="1565189" y="5093466"/>
            <a:ext cx="383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FF"/>
                </a:solidFill>
                <a:latin typeface="UTM Swiss Condensed" panose="02000500000000000000" pitchFamily="2" charset="0"/>
              </a:rPr>
              <a:t>Em yêu trường mến lớp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4F1A183-FBF9-4CF9-A94B-088581A234B4}"/>
              </a:ext>
            </a:extLst>
          </p:cNvPr>
          <p:cNvCxnSpPr>
            <a:cxnSpLocks/>
          </p:cNvCxnSpPr>
          <p:nvPr/>
        </p:nvCxnSpPr>
        <p:spPr>
          <a:xfrm>
            <a:off x="5023281" y="5594567"/>
            <a:ext cx="5578044" cy="0"/>
          </a:xfrm>
          <a:prstGeom prst="line">
            <a:avLst/>
          </a:prstGeom>
          <a:ln w="28575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77BCFF4-9F29-4BC9-AD0B-B692977EE8A9}"/>
              </a:ext>
            </a:extLst>
          </p:cNvPr>
          <p:cNvSpPr txBox="1"/>
          <p:nvPr/>
        </p:nvSpPr>
        <p:spPr>
          <a:xfrm>
            <a:off x="2912593" y="2249328"/>
            <a:ext cx="383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UTM Swiss Condensed" panose="02000500000000000000" pitchFamily="2" charset="0"/>
              </a:rPr>
              <a:t>Cha mej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90664B-6BD0-46FF-A8D0-B52729339B23}"/>
              </a:ext>
            </a:extLst>
          </p:cNvPr>
          <p:cNvSpPr txBox="1"/>
          <p:nvPr/>
        </p:nvSpPr>
        <p:spPr>
          <a:xfrm>
            <a:off x="2917997" y="2954832"/>
            <a:ext cx="383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UTM Swiss Condensed" panose="02000500000000000000" pitchFamily="2" charset="0"/>
              </a:rPr>
              <a:t>Oong baf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FD8F98-6BFB-481B-9250-95521F087593}"/>
              </a:ext>
            </a:extLst>
          </p:cNvPr>
          <p:cNvSpPr txBox="1"/>
          <p:nvPr/>
        </p:nvSpPr>
        <p:spPr>
          <a:xfrm>
            <a:off x="2912592" y="3660336"/>
            <a:ext cx="383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UTM Swiss Condensed" panose="02000500000000000000" pitchFamily="2" charset="0"/>
              </a:rPr>
              <a:t>Thaayf coo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B1DB8B-A262-4C3F-B4F4-EDEE01614D30}"/>
              </a:ext>
            </a:extLst>
          </p:cNvPr>
          <p:cNvSpPr txBox="1"/>
          <p:nvPr/>
        </p:nvSpPr>
        <p:spPr>
          <a:xfrm>
            <a:off x="3480486" y="4365839"/>
            <a:ext cx="3830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UTM Swiss Condensed" panose="02000500000000000000" pitchFamily="2" charset="0"/>
              </a:rPr>
              <a:t>Truwowngf hocj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D4EEF8-D1D0-40F1-8321-100E3441EC87}"/>
              </a:ext>
            </a:extLst>
          </p:cNvPr>
          <p:cNvSpPr txBox="1"/>
          <p:nvPr/>
        </p:nvSpPr>
        <p:spPr>
          <a:xfrm>
            <a:off x="5023281" y="5071340"/>
            <a:ext cx="5330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UTM Swiss Condensed" panose="02000500000000000000" pitchFamily="2" charset="0"/>
              </a:rPr>
              <a:t>Em yeeu truwowngf meens lowps</a:t>
            </a:r>
          </a:p>
        </p:txBody>
      </p:sp>
    </p:spTree>
    <p:extLst>
      <p:ext uri="{BB962C8B-B14F-4D97-AF65-F5344CB8AC3E}">
        <p14:creationId xmlns:p14="http://schemas.microsoft.com/office/powerpoint/2010/main" val="396669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2" grpId="0"/>
      <p:bldP spid="14" grpId="0"/>
      <p:bldP spid="17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52929C-0129-4316-92A0-B36D0336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01"/>
            <a:ext cx="12192000" cy="682276"/>
          </a:xfrm>
        </p:spPr>
        <p:txBody>
          <a:bodyPr>
            <a:norm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sz="3600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sz="3600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F0090-207B-43A8-8AB0-90F6A84DEE7F}"/>
              </a:ext>
            </a:extLst>
          </p:cNvPr>
          <p:cNvSpPr txBox="1"/>
          <p:nvPr/>
        </p:nvSpPr>
        <p:spPr>
          <a:xfrm>
            <a:off x="0" y="5195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Khởi động bộ gõ Unikey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E9862-AD9B-4B7A-BD96-10B56DADFC37}"/>
              </a:ext>
            </a:extLst>
          </p:cNvPr>
          <p:cNvSpPr txBox="1"/>
          <p:nvPr/>
        </p:nvSpPr>
        <p:spPr>
          <a:xfrm>
            <a:off x="-1" y="1042721"/>
            <a:ext cx="12192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UTM Alexander" panose="02040603050506020204" pitchFamily="18" charset="0"/>
              </a:rPr>
              <a:t>1. Từ màn hình nền (Desktop), nhấp đôi chuột trái vào biểu tượng </a:t>
            </a:r>
            <a:r>
              <a:rPr lang="en-US" sz="2800">
                <a:solidFill>
                  <a:srgbClr val="FF0000"/>
                </a:solidFill>
                <a:latin typeface="UTM Alexander" panose="02040603050506020204" pitchFamily="18" charset="0"/>
              </a:rPr>
              <a:t>Unikey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5C85AC-77EB-4404-A6D2-665CC3A85E10}"/>
              </a:ext>
            </a:extLst>
          </p:cNvPr>
          <p:cNvSpPr txBox="1"/>
          <p:nvPr/>
        </p:nvSpPr>
        <p:spPr>
          <a:xfrm>
            <a:off x="0" y="2026466"/>
            <a:ext cx="12192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UTM Alexander" panose="02040603050506020204" pitchFamily="18" charset="0"/>
              </a:rPr>
              <a:t>2. Nhấp chuột vào bảng mã, chọn mã </a:t>
            </a:r>
            <a:r>
              <a:rPr lang="en-US" sz="2800">
                <a:solidFill>
                  <a:srgbClr val="FF0000"/>
                </a:solidFill>
                <a:latin typeface="UTM Alexander" panose="02040603050506020204" pitchFamily="18" charset="0"/>
              </a:rPr>
              <a:t>Unicode.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5E65063-19C8-4815-B385-31D181132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348" y="843806"/>
            <a:ext cx="795452" cy="9210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E0E2401-2361-4F2D-8179-D5594CAE88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71597" y="2666786"/>
            <a:ext cx="5986577" cy="418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76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52929C-0129-4316-92A0-B36D0336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01"/>
            <a:ext cx="12192000" cy="682276"/>
          </a:xfrm>
        </p:spPr>
        <p:txBody>
          <a:bodyPr>
            <a:norm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sz="3600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sz="3600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F0090-207B-43A8-8AB0-90F6A84DEE7F}"/>
              </a:ext>
            </a:extLst>
          </p:cNvPr>
          <p:cNvSpPr txBox="1"/>
          <p:nvPr/>
        </p:nvSpPr>
        <p:spPr>
          <a:xfrm>
            <a:off x="0" y="5195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Khởi động bộ gõ Unikey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5C85AC-77EB-4404-A6D2-665CC3A85E10}"/>
              </a:ext>
            </a:extLst>
          </p:cNvPr>
          <p:cNvSpPr txBox="1"/>
          <p:nvPr/>
        </p:nvSpPr>
        <p:spPr>
          <a:xfrm>
            <a:off x="0" y="1201777"/>
            <a:ext cx="12192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UTM Alexander" panose="02040603050506020204" pitchFamily="18" charset="0"/>
              </a:rPr>
              <a:t>3. Nhấp chuột vào Kiểu gõ, chọn kiểu gõ </a:t>
            </a:r>
            <a:r>
              <a:rPr lang="en-US" sz="2800">
                <a:solidFill>
                  <a:srgbClr val="FF0000"/>
                </a:solidFill>
                <a:latin typeface="UTM Alexander" panose="02040603050506020204" pitchFamily="18" charset="0"/>
              </a:rPr>
              <a:t>Telex.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E0E2401-2361-4F2D-8179-D5594CAE8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23922" y="2164039"/>
            <a:ext cx="7558203" cy="349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52929C-0129-4316-92A0-B36D0336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01"/>
            <a:ext cx="12192000" cy="682276"/>
          </a:xfrm>
        </p:spPr>
        <p:txBody>
          <a:bodyPr>
            <a:norm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sz="3600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sz="3600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5C85AC-77EB-4404-A6D2-665CC3A85E10}"/>
              </a:ext>
            </a:extLst>
          </p:cNvPr>
          <p:cNvSpPr txBox="1"/>
          <p:nvPr/>
        </p:nvSpPr>
        <p:spPr>
          <a:xfrm>
            <a:off x="0" y="1201777"/>
            <a:ext cx="12192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UTM Alexander" panose="02040603050506020204" pitchFamily="18" charset="0"/>
              </a:rPr>
              <a:t>Em hãy nhấp chuột phải vào biểu tượng </a:t>
            </a:r>
            <a:r>
              <a:rPr lang="en-US" sz="2800">
                <a:solidFill>
                  <a:srgbClr val="FF0000"/>
                </a:solidFill>
                <a:latin typeface="UTM Alexander" panose="02040603050506020204" pitchFamily="18" charset="0"/>
              </a:rPr>
              <a:t>Unikey</a:t>
            </a:r>
            <a:r>
              <a:rPr lang="en-US" sz="2800">
                <a:latin typeface="UTM Alexander" panose="02040603050506020204" pitchFamily="18" charset="0"/>
              </a:rPr>
              <a:t> có hình chữ </a:t>
            </a:r>
            <a:r>
              <a:rPr lang="en-US" sz="2800">
                <a:solidFill>
                  <a:schemeClr val="accent2"/>
                </a:solidFill>
                <a:latin typeface="UTM Alexander" panose="02040603050506020204" pitchFamily="18" charset="0"/>
              </a:rPr>
              <a:t>V</a:t>
            </a:r>
            <a:r>
              <a:rPr lang="en-US" sz="2800">
                <a:latin typeface="UTM Alexander" panose="02040603050506020204" pitchFamily="18" charset="0"/>
              </a:rPr>
              <a:t> nằm ở góc phải màn hình để chỉnh nhanh kiểu gõ và bảng mã.</a:t>
            </a:r>
            <a:endParaRPr lang="en-US" sz="2800">
              <a:solidFill>
                <a:srgbClr val="FF0000"/>
              </a:solidFill>
              <a:latin typeface="UTM Alexander" panose="0204060305050602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3DF3BA-E7E3-4886-91C5-64E4C5D70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9850" y="2164039"/>
            <a:ext cx="7581899" cy="42653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71C782-DA7B-445A-8EB6-6DECB31EA428}"/>
              </a:ext>
            </a:extLst>
          </p:cNvPr>
          <p:cNvSpPr txBox="1"/>
          <p:nvPr/>
        </p:nvSpPr>
        <p:spPr>
          <a:xfrm>
            <a:off x="0" y="5195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Tự khám phá</a:t>
            </a:r>
          </a:p>
        </p:txBody>
      </p:sp>
    </p:spTree>
    <p:extLst>
      <p:ext uri="{BB962C8B-B14F-4D97-AF65-F5344CB8AC3E}">
        <p14:creationId xmlns:p14="http://schemas.microsoft.com/office/powerpoint/2010/main" val="272848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252929C-0129-4316-92A0-B36D0336A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701"/>
            <a:ext cx="12192000" cy="682276"/>
          </a:xfrm>
        </p:spPr>
        <p:txBody>
          <a:bodyPr>
            <a:normAutofit/>
          </a:bodyPr>
          <a:lstStyle/>
          <a:p>
            <a:pPr algn="ctr"/>
            <a:r>
              <a:rPr lang="vi-VN" sz="3600" b="1">
                <a:solidFill>
                  <a:srgbClr val="0000FF"/>
                </a:solidFill>
                <a:latin typeface="Times New Roman (Headings)"/>
              </a:rPr>
              <a:t>Bài </a:t>
            </a:r>
            <a:r>
              <a:rPr lang="en-US" sz="3600" b="1">
                <a:solidFill>
                  <a:srgbClr val="0000FF"/>
                </a:solidFill>
                <a:latin typeface="Times New Roman (Headings)"/>
              </a:rPr>
              <a:t>22: Gõ dấu tiếng Việt</a:t>
            </a:r>
            <a:endParaRPr lang="en-US" sz="3600" b="1">
              <a:solidFill>
                <a:srgbClr val="0000FF"/>
              </a:solidFill>
              <a:latin typeface="Times New Roman (Headings)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5C85AC-77EB-4404-A6D2-665CC3A85E10}"/>
              </a:ext>
            </a:extLst>
          </p:cNvPr>
          <p:cNvSpPr txBox="1"/>
          <p:nvPr/>
        </p:nvSpPr>
        <p:spPr>
          <a:xfrm>
            <a:off x="0" y="1201777"/>
            <a:ext cx="121920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UTM Alexander" panose="02040603050506020204" pitchFamily="18" charset="0"/>
              </a:rPr>
              <a:t>Dùng </a:t>
            </a:r>
            <a:r>
              <a:rPr lang="en-US" sz="2800">
                <a:solidFill>
                  <a:srgbClr val="FF0000"/>
                </a:solidFill>
                <a:latin typeface="UTM Alexander" panose="02040603050506020204" pitchFamily="18" charset="0"/>
              </a:rPr>
              <a:t>WordPad</a:t>
            </a:r>
            <a:r>
              <a:rPr lang="en-US" sz="2800">
                <a:latin typeface="UTM Alexander" panose="02040603050506020204" pitchFamily="18" charset="0"/>
              </a:rPr>
              <a:t> để tạo văn bản tiếng Việt có nội dung: </a:t>
            </a:r>
          </a:p>
          <a:p>
            <a:r>
              <a:rPr lang="en-US" sz="2800" i="1">
                <a:latin typeface="UTM Alexander" panose="02040603050506020204" pitchFamily="18" charset="0"/>
              </a:rPr>
              <a:t>(font chữ Arial, cỡ chữ 16)</a:t>
            </a:r>
            <a:endParaRPr lang="en-US" sz="2800" i="1">
              <a:solidFill>
                <a:srgbClr val="FF0000"/>
              </a:solidFill>
              <a:latin typeface="UTM Alexander" panose="02040603050506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71C782-DA7B-445A-8EB6-6DECB31EA428}"/>
              </a:ext>
            </a:extLst>
          </p:cNvPr>
          <p:cNvSpPr txBox="1"/>
          <p:nvPr/>
        </p:nvSpPr>
        <p:spPr>
          <a:xfrm>
            <a:off x="0" y="519501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Trải nghiệm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F46207-032C-405F-A295-95519ED6DD45}"/>
              </a:ext>
            </a:extLst>
          </p:cNvPr>
          <p:cNvSpPr txBox="1"/>
          <p:nvPr/>
        </p:nvSpPr>
        <p:spPr>
          <a:xfrm>
            <a:off x="2838450" y="2522809"/>
            <a:ext cx="84391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 chi chành chành</a:t>
            </a:r>
          </a:p>
          <a:p>
            <a:r>
              <a:rPr lang="en-US" sz="3200" b="1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Cái đanh thổi lửa</a:t>
            </a:r>
          </a:p>
          <a:p>
            <a:r>
              <a:rPr lang="en-US" sz="32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ngựa chết trương</a:t>
            </a:r>
          </a:p>
          <a:p>
            <a:r>
              <a:rPr lang="en-US" sz="320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vương ngũ đế</a:t>
            </a:r>
          </a:p>
          <a:p>
            <a:r>
              <a:rPr lang="en-US" sz="3200" b="1" u="sng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Chấp chế đi tìm</a:t>
            </a:r>
          </a:p>
          <a:p>
            <a:r>
              <a:rPr lang="en-US" sz="3200" u="sng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Ù à ù ập</a:t>
            </a:r>
          </a:p>
        </p:txBody>
      </p:sp>
    </p:spTree>
    <p:extLst>
      <p:ext uri="{BB962C8B-B14F-4D97-AF65-F5344CB8AC3E}">
        <p14:creationId xmlns:p14="http://schemas.microsoft.com/office/powerpoint/2010/main" val="102089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7393</TotalTime>
  <Words>502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Times New Roman (Headings)</vt:lpstr>
      <vt:lpstr>UTM Alexander</vt:lpstr>
      <vt:lpstr>UTM Aristote</vt:lpstr>
      <vt:lpstr>UTM Arruba KT</vt:lpstr>
      <vt:lpstr>UTM Davida</vt:lpstr>
      <vt:lpstr>UTM Swiss Condensed</vt:lpstr>
      <vt:lpstr>Verdana</vt:lpstr>
      <vt:lpstr>Office Theme</vt:lpstr>
      <vt:lpstr>PowerPoint Presentation</vt:lpstr>
      <vt:lpstr>Bài 22: Gõ dấu tiếng Việt</vt:lpstr>
      <vt:lpstr>Bài 22: Gõ dấu tiếng Việt</vt:lpstr>
      <vt:lpstr>Bài 22: Gõ dấu tiếng Việt</vt:lpstr>
      <vt:lpstr>Bài 22: Gõ dấu tiếng Việt</vt:lpstr>
      <vt:lpstr>Bài 22: Gõ dấu tiếng Việt</vt:lpstr>
      <vt:lpstr>Bài 22: Gõ dấu tiếng Việt</vt:lpstr>
      <vt:lpstr>Bài 22: Gõ dấu tiếng Việt</vt:lpstr>
      <vt:lpstr>Bài 22: Gõ dấu tiếng Việt</vt:lpstr>
      <vt:lpstr>Bài 22: Gõ dấu tiếng Việt</vt:lpstr>
      <vt:lpstr>Bài 22: Gõ dấu tiếng Việt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Lê Văn ấ</dc:title>
  <dc:creator>Lê Văn Trường</dc:creator>
  <cp:lastModifiedBy>Lê Văn Trường</cp:lastModifiedBy>
  <cp:revision>1050</cp:revision>
  <dcterms:created xsi:type="dcterms:W3CDTF">2018-08-27T12:54:52Z</dcterms:created>
  <dcterms:modified xsi:type="dcterms:W3CDTF">2021-02-04T15:40:40Z</dcterms:modified>
</cp:coreProperties>
</file>