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86" r:id="rId2"/>
    <p:sldId id="273" r:id="rId3"/>
    <p:sldId id="287" r:id="rId4"/>
    <p:sldId id="276" r:id="rId5"/>
    <p:sldId id="288" r:id="rId6"/>
    <p:sldId id="289" r:id="rId7"/>
    <p:sldId id="290" r:id="rId8"/>
    <p:sldId id="292" r:id="rId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7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AD3EC2C3-4BAB-467E-92E2-862EDB72793A}" type="datetimeFigureOut">
              <a:rPr lang="en-US"/>
              <a:pPr>
                <a:defRPr/>
              </a:pPr>
              <a:t>5/12/2021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776A6C7F-FC03-463A-A7F5-2BBAD0FDAD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073211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D485901-497F-4313-B12A-85EDBE2215F0}" type="datetimeFigureOut">
              <a:rPr lang="en-US" smtClean="0"/>
              <a:pPr>
                <a:defRPr/>
              </a:pPr>
              <a:t>5/12/2021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pPr>
              <a:defRPr/>
            </a:pPr>
            <a:fld id="{823357A0-523E-4F7B-9C9A-42D08F4E9F5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74143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F699B03-E3F3-4690-AED9-1E022E1A0CCD}" type="datetimeFigureOut">
              <a:rPr lang="en-US" smtClean="0"/>
              <a:pPr>
                <a:defRPr/>
              </a:pPr>
              <a:t>5/12/2021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pPr>
              <a:defRPr/>
            </a:pPr>
            <a:fld id="{9396844D-81CD-479D-B958-8D990BD4990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13575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F699B03-E3F3-4690-AED9-1E022E1A0CCD}" type="datetimeFigureOut">
              <a:rPr lang="en-US" smtClean="0"/>
              <a:pPr>
                <a:defRPr/>
              </a:pPr>
              <a:t>5/12/2021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pPr>
              <a:defRPr/>
            </a:pPr>
            <a:fld id="{9396844D-81CD-479D-B958-8D990BD4990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6684655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F699B03-E3F3-4690-AED9-1E022E1A0CCD}" type="datetimeFigureOut">
              <a:rPr lang="en-US" smtClean="0"/>
              <a:pPr>
                <a:defRPr/>
              </a:pPr>
              <a:t>5/12/2021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pPr>
              <a:defRPr/>
            </a:pPr>
            <a:fld id="{9396844D-81CD-479D-B958-8D990BD4990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039365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F699B03-E3F3-4690-AED9-1E022E1A0CCD}" type="datetimeFigureOut">
              <a:rPr lang="en-US" smtClean="0"/>
              <a:pPr>
                <a:defRPr/>
              </a:pPr>
              <a:t>5/12/2021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pPr>
              <a:defRPr/>
            </a:pPr>
            <a:fld id="{9396844D-81CD-479D-B958-8D990BD4990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111672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F699B03-E3F3-4690-AED9-1E022E1A0CCD}" type="datetimeFigureOut">
              <a:rPr lang="en-US" smtClean="0"/>
              <a:pPr>
                <a:defRPr/>
              </a:pPr>
              <a:t>5/12/2021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pPr>
              <a:defRPr/>
            </a:pPr>
            <a:fld id="{9396844D-81CD-479D-B958-8D990BD4990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49865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F715043-783B-4CB1-9B60-EC146D9F0EFF}" type="datetimeFigureOut">
              <a:rPr lang="en-US" smtClean="0"/>
              <a:pPr>
                <a:defRPr/>
              </a:pPr>
              <a:t>5/12/2021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ACB5C47-9377-4BDD-9120-2218284E25E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409415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03F7605-53D6-402B-AA87-37C2208B62F0}" type="datetimeFigureOut">
              <a:rPr lang="en-US" smtClean="0"/>
              <a:pPr>
                <a:defRPr/>
              </a:pPr>
              <a:t>5/12/2021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FD75B48-3E08-49E1-92DB-4E71388AF95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23032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B7CC169-FAE5-480D-ADF5-4EE01121D0F0}" type="datetimeFigureOut">
              <a:rPr lang="en-US" smtClean="0"/>
              <a:pPr>
                <a:defRPr/>
              </a:pPr>
              <a:t>5/12/2021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2DE4298-CFAF-4822-8D32-6D099DF5EDD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9330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24913A0-6739-4C9C-B2A6-D0CA6FC8E3F8}" type="datetimeFigureOut">
              <a:rPr lang="en-US" smtClean="0"/>
              <a:pPr>
                <a:defRPr/>
              </a:pPr>
              <a:t>5/12/2021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pPr>
              <a:defRPr/>
            </a:pPr>
            <a:fld id="{E2F84465-6F89-4E43-9AD3-BA8ADC7ACE1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80736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0BB486A-0988-4A3F-AB2C-B2C5C208B08D}" type="datetimeFigureOut">
              <a:rPr lang="en-US" smtClean="0"/>
              <a:pPr>
                <a:defRPr/>
              </a:pPr>
              <a:t>5/12/2021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pPr>
              <a:defRPr/>
            </a:pPr>
            <a:fld id="{12794B48-FE11-4170-86E9-8F731BE4D7C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920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3C0C770-EAD6-4881-9F9D-038E16C01564}" type="datetimeFigureOut">
              <a:rPr lang="en-US" smtClean="0"/>
              <a:pPr>
                <a:defRPr/>
              </a:pPr>
              <a:t>5/12/2021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pPr>
              <a:defRPr/>
            </a:pPr>
            <a:fld id="{3F41CE77-CC99-4AF7-BECA-FE60CAA4B6C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54138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94F8B29-2206-48DB-BD4C-AA38767F5783}" type="datetimeFigureOut">
              <a:rPr lang="en-US" smtClean="0"/>
              <a:pPr>
                <a:defRPr/>
              </a:pPr>
              <a:t>5/12/2021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8E602F9-5054-4304-82D3-6351E6999CD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00085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7445D2A-4899-446B-A794-76EDFC19406C}" type="datetimeFigureOut">
              <a:rPr lang="en-US" smtClean="0"/>
              <a:pPr>
                <a:defRPr/>
              </a:pPr>
              <a:t>5/12/2021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B66B8E-5284-40AF-8C6F-B8E53ED1EC9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50882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E926347-AE74-44FC-AC69-E77202601452}" type="datetimeFigureOut">
              <a:rPr lang="en-US" smtClean="0"/>
              <a:pPr>
                <a:defRPr/>
              </a:pPr>
              <a:t>5/12/2021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B064132-D2D3-490B-86A2-E4AE7ECF94A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57737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C9065D0-A9CF-4EF1-AB47-DCA384BD150A}" type="datetimeFigureOut">
              <a:rPr lang="en-US" smtClean="0"/>
              <a:pPr>
                <a:defRPr/>
              </a:pPr>
              <a:t>5/12/2021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pPr>
              <a:defRPr/>
            </a:pPr>
            <a:fld id="{67E3C77A-22D3-4F6D-A612-157EA5C7DF4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10405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EF699B03-E3F3-4690-AED9-1E022E1A0CCD}" type="datetimeFigureOut">
              <a:rPr lang="en-US" smtClean="0"/>
              <a:pPr>
                <a:defRPr/>
              </a:pPr>
              <a:t>5/12/2021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pPr>
              <a:defRPr/>
            </a:pPr>
            <a:fld id="{9396844D-81CD-479D-B958-8D990BD4990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54108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2927799" y="992673"/>
            <a:ext cx="3288401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54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  <a:latin typeface="Arial" panose="020B0604020202020204" pitchFamily="34" charset="0"/>
              </a:rPr>
              <a:t>Tập</a:t>
            </a:r>
            <a:r>
              <a:rPr lang="en-US" sz="5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  <a:latin typeface="Arial" panose="020B0604020202020204" pitchFamily="34" charset="0"/>
              </a:rPr>
              <a:t> </a:t>
            </a:r>
            <a:r>
              <a:rPr lang="en-US" sz="54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  <a:latin typeface="Arial" panose="020B0604020202020204" pitchFamily="34" charset="0"/>
              </a:rPr>
              <a:t>đọc</a:t>
            </a:r>
            <a:endParaRPr lang="en-US" sz="54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effectLst>
                <a:reflection blurRad="12700" stA="28000" endPos="45000" dist="1000" dir="5400000" sy="-100000" algn="bl" rotWithShape="0"/>
              </a:effectLst>
              <a:latin typeface="Arial" panose="020B0604020202020204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479925" y="5367338"/>
            <a:ext cx="184150" cy="83026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endParaRPr lang="en-US" sz="4800" b="1" dirty="0">
              <a:ln w="12700">
                <a:solidFill>
                  <a:schemeClr val="accent6">
                    <a:lumMod val="50000"/>
                  </a:schemeClr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  <a:latin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58164" y="200721"/>
            <a:ext cx="798167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 err="1">
                <a:latin typeface="Times New Roman"/>
                <a:cs typeface="Times New Roman"/>
              </a:rPr>
              <a:t>Thứ</a:t>
            </a:r>
            <a:r>
              <a:rPr lang="en-US" sz="4400" dirty="0">
                <a:latin typeface="Times New Roman"/>
                <a:cs typeface="Times New Roman"/>
              </a:rPr>
              <a:t> </a:t>
            </a:r>
            <a:r>
              <a:rPr lang="en-US" sz="4400" dirty="0" err="1" smtClean="0">
                <a:latin typeface="Times New Roman"/>
                <a:cs typeface="Times New Roman"/>
              </a:rPr>
              <a:t>tư</a:t>
            </a:r>
            <a:r>
              <a:rPr lang="en-US" sz="4400" dirty="0" smtClean="0">
                <a:latin typeface="Times New Roman"/>
                <a:cs typeface="Times New Roman"/>
              </a:rPr>
              <a:t>, </a:t>
            </a:r>
            <a:r>
              <a:rPr lang="en-US" sz="4400" dirty="0" err="1">
                <a:latin typeface="Times New Roman"/>
                <a:cs typeface="Times New Roman"/>
              </a:rPr>
              <a:t>ngày</a:t>
            </a:r>
            <a:r>
              <a:rPr lang="en-US" sz="4400" dirty="0">
                <a:latin typeface="Times New Roman"/>
                <a:cs typeface="Times New Roman"/>
              </a:rPr>
              <a:t> </a:t>
            </a:r>
            <a:r>
              <a:rPr lang="en-US" sz="4400" dirty="0" smtClean="0">
                <a:latin typeface="Times New Roman"/>
                <a:cs typeface="Times New Roman"/>
              </a:rPr>
              <a:t>12 </a:t>
            </a:r>
            <a:r>
              <a:rPr lang="en-US" sz="4400" dirty="0" err="1">
                <a:latin typeface="Times New Roman"/>
                <a:cs typeface="Times New Roman"/>
              </a:rPr>
              <a:t>tháng</a:t>
            </a:r>
            <a:r>
              <a:rPr lang="en-US" sz="4400" dirty="0">
                <a:latin typeface="Times New Roman"/>
                <a:cs typeface="Times New Roman"/>
              </a:rPr>
              <a:t> </a:t>
            </a:r>
            <a:r>
              <a:rPr lang="en-US" sz="4400" dirty="0" smtClean="0">
                <a:latin typeface="Times New Roman"/>
                <a:cs typeface="Times New Roman"/>
              </a:rPr>
              <a:t>5 </a:t>
            </a:r>
            <a:r>
              <a:rPr lang="en-US" sz="4400" dirty="0" err="1">
                <a:latin typeface="Times New Roman"/>
                <a:cs typeface="Times New Roman"/>
              </a:rPr>
              <a:t>năm</a:t>
            </a:r>
            <a:r>
              <a:rPr lang="en-US" sz="4400" dirty="0">
                <a:latin typeface="Times New Roman"/>
                <a:cs typeface="Times New Roman"/>
              </a:rPr>
              <a:t> 2021</a:t>
            </a:r>
          </a:p>
        </p:txBody>
      </p:sp>
      <p:sp>
        <p:nvSpPr>
          <p:cNvPr id="6" name="WordArt 21"/>
          <p:cNvSpPr>
            <a:spLocks noChangeArrowheads="1" noChangeShapeType="1" noTextEdit="1"/>
          </p:cNvSpPr>
          <p:nvPr/>
        </p:nvSpPr>
        <p:spPr bwMode="auto">
          <a:xfrm>
            <a:off x="431705" y="2179407"/>
            <a:ext cx="8458200" cy="3200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err="1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Ôn</a:t>
            </a:r>
            <a:r>
              <a:rPr lang="en-US" sz="3600" b="1" kern="10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tập</a:t>
            </a:r>
            <a:r>
              <a:rPr lang="en-US" sz="3600" b="1" kern="10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cuối</a:t>
            </a:r>
            <a:r>
              <a:rPr lang="en-US" sz="3600" b="1" kern="10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học</a:t>
            </a:r>
            <a:r>
              <a:rPr lang="en-US" sz="3600" b="1" kern="10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kì</a:t>
            </a:r>
            <a:r>
              <a:rPr lang="en-US" sz="3600" b="1" kern="10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II</a:t>
            </a:r>
            <a:endParaRPr lang="en-US" sz="3600" b="1" kern="10" dirty="0">
              <a:ln w="9525">
                <a:solidFill>
                  <a:srgbClr val="FF00FF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  <a:p>
            <a:pPr algn="ctr"/>
            <a:r>
              <a:rPr lang="en-US" sz="36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( </a:t>
            </a:r>
            <a:r>
              <a:rPr lang="en-US" sz="3600" b="1" kern="10" dirty="0" err="1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Tiết</a:t>
            </a:r>
            <a:r>
              <a:rPr lang="en-US" sz="3600" b="1" kern="10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4</a:t>
            </a:r>
            <a:r>
              <a:rPr lang="en-US" sz="3600" b="1" kern="10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)</a:t>
            </a:r>
            <a:endParaRPr lang="en-US" sz="3600" b="1" kern="10" dirty="0">
              <a:ln w="9525">
                <a:solidFill>
                  <a:srgbClr val="FF00FF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  <a:p>
            <a:pPr algn="ctr"/>
            <a:endParaRPr lang="en-US" sz="3600" b="1" kern="10" dirty="0">
              <a:ln w="9525">
                <a:solidFill>
                  <a:srgbClr val="FF00FF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075614394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TextBox 6"/>
          <p:cNvSpPr txBox="1">
            <a:spLocks noChangeArrowheads="1"/>
          </p:cNvSpPr>
          <p:nvPr/>
        </p:nvSpPr>
        <p:spPr bwMode="auto">
          <a:xfrm>
            <a:off x="685800" y="1752599"/>
            <a:ext cx="7924800" cy="31393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6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6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6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</a:t>
            </a:r>
          </a:p>
          <a:p>
            <a:pPr algn="ctr"/>
            <a:r>
              <a:rPr lang="en-US" sz="6600" b="1" dirty="0" err="1" smtClean="0"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sz="6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600" b="1" dirty="0" err="1"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6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600" b="1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6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6600" b="1" dirty="0" err="1"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6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600" b="1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6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600" b="1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6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600" b="1" dirty="0" err="1">
                <a:latin typeface="Times New Roman" pitchFamily="18" charset="0"/>
                <a:cs typeface="Times New Roman" pitchFamily="18" charset="0"/>
              </a:rPr>
              <a:t>thuộc</a:t>
            </a:r>
            <a:r>
              <a:rPr lang="en-US" sz="6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600" b="1" dirty="0" err="1">
                <a:latin typeface="Times New Roman" pitchFamily="18" charset="0"/>
                <a:cs typeface="Times New Roman" pitchFamily="18" charset="0"/>
              </a:rPr>
              <a:t>lòng</a:t>
            </a:r>
            <a:endParaRPr lang="en-US" sz="66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1371600"/>
            <a:ext cx="7315200" cy="4038600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4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thuộc</a:t>
            </a:r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lòng</a:t>
            </a:r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tuần</a:t>
            </a:r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19 </a:t>
            </a:r>
            <a:r>
              <a:rPr lang="en-US" sz="4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tuần</a:t>
            </a:r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34 </a:t>
            </a:r>
            <a:r>
              <a:rPr lang="en-US" sz="4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23312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771" y="6191"/>
            <a:ext cx="9144000" cy="6858000"/>
          </a:xfrm>
          <a:prstGeom prst="rect">
            <a:avLst/>
          </a:prstGeom>
        </p:spPr>
      </p:pic>
      <p:sp>
        <p:nvSpPr>
          <p:cNvPr id="2" name="TextBox 6"/>
          <p:cNvSpPr txBox="1">
            <a:spLocks noChangeArrowheads="1"/>
          </p:cNvSpPr>
          <p:nvPr/>
        </p:nvSpPr>
        <p:spPr bwMode="auto">
          <a:xfrm>
            <a:off x="609600" y="1524000"/>
            <a:ext cx="8153400" cy="27699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6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6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6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</a:t>
            </a:r>
          </a:p>
          <a:p>
            <a:r>
              <a:rPr lang="en-US" sz="5400" b="1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5400" b="1" dirty="0" err="1" smtClean="0"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5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5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 smtClean="0"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5400" b="1" dirty="0" smtClean="0"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sz="5400" b="1" dirty="0" err="1" smtClean="0">
                <a:latin typeface="Times New Roman" pitchFamily="18" charset="0"/>
                <a:cs typeface="Times New Roman" pitchFamily="18" charset="0"/>
              </a:rPr>
              <a:t>Cua</a:t>
            </a:r>
            <a:r>
              <a:rPr lang="en-US" sz="5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 smtClean="0">
                <a:latin typeface="Times New Roman" pitchFamily="18" charset="0"/>
                <a:cs typeface="Times New Roman" pitchFamily="18" charset="0"/>
              </a:rPr>
              <a:t>Càng</a:t>
            </a:r>
            <a:r>
              <a:rPr lang="en-US" sz="5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 smtClean="0">
                <a:latin typeface="Times New Roman" pitchFamily="18" charset="0"/>
                <a:cs typeface="Times New Roman" pitchFamily="18" charset="0"/>
              </a:rPr>
              <a:t>thổi</a:t>
            </a:r>
            <a:r>
              <a:rPr lang="en-US" sz="5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 smtClean="0">
                <a:latin typeface="Times New Roman" pitchFamily="18" charset="0"/>
                <a:cs typeface="Times New Roman" pitchFamily="18" charset="0"/>
              </a:rPr>
              <a:t>xôi</a:t>
            </a:r>
            <a:r>
              <a:rPr lang="en-US" sz="5400" b="1" dirty="0" smtClean="0">
                <a:latin typeface="Times New Roman" pitchFamily="18" charset="0"/>
                <a:cs typeface="Times New Roman" pitchFamily="18" charset="0"/>
              </a:rPr>
              <a:t>” </a:t>
            </a:r>
            <a:r>
              <a:rPr lang="en-US" sz="5400" b="1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5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 smtClean="0"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sz="5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 smtClean="0"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5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5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 smtClean="0"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5400" b="1" dirty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5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228600" y="228600"/>
            <a:ext cx="8915400" cy="56938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Cua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Càng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thổi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xôi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Cua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Càng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hội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Tép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chuyên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lửa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Cõng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nồi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lưng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Sam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dựng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		</a:t>
            </a:r>
          </a:p>
          <a:p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Vừa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vừa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thổi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Tôm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chợ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cá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			</a:t>
            </a:r>
          </a:p>
          <a:p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Mùi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xôi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thơm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lừng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            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Cậu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Ốc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pha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		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Tép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đỏ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mắt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		</a:t>
            </a:r>
          </a:p>
          <a:p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Cậu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Ốc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vặn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mình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				</a:t>
            </a:r>
          </a:p>
          <a:p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Chú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Tôm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lật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đật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			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Sam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cồng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kềnh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	                 	</a:t>
            </a: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                 </a:t>
            </a: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                                     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          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27991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228600" y="228600"/>
            <a:ext cx="8610600" cy="63094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                                   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Hong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xôi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vừa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chín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đổ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mái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bằng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pha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thơm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ngát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			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Mời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ông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Dã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Tràng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tay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dụi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mắt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			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Dã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Tràng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móm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mém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Tép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chép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miệng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Xong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!		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Rụng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chiếc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răng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Chú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Tôm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chậm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			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Khen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xôi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nấu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dẻo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Dắt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tay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Còng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			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Cua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Càng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                 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                          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                       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						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Nguyễn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Ngọc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Phú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             </a:t>
            </a:r>
          </a:p>
        </p:txBody>
      </p:sp>
    </p:spTree>
    <p:extLst>
      <p:ext uri="{BB962C8B-B14F-4D97-AF65-F5344CB8AC3E}">
        <p14:creationId xmlns:p14="http://schemas.microsoft.com/office/powerpoint/2010/main" val="9569179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39783" y="1219199"/>
            <a:ext cx="8763000" cy="48320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vi-VN" sz="2800" dirty="0" smtClean="0">
                <a:latin typeface="Times New Roman" pitchFamily="18" charset="0"/>
                <a:cs typeface="Times New Roman" pitchFamily="18" charset="0"/>
              </a:rPr>
              <a:t>Trong bài thơ đó, mỗi con vật được dùng các từ ngữ sau để nhân hoá :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vi-VN" sz="2800" dirty="0" smtClean="0">
                <a:latin typeface="Times New Roman" pitchFamily="18" charset="0"/>
                <a:cs typeface="Times New Roman" pitchFamily="18" charset="0"/>
              </a:rPr>
              <a:t>Cua Càng : thổi xôi, đi hội, cõng nồi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vi-VN" sz="2800" dirty="0" smtClean="0">
                <a:latin typeface="Times New Roman" pitchFamily="18" charset="0"/>
                <a:cs typeface="Times New Roman" pitchFamily="18" charset="0"/>
              </a:rPr>
              <a:t>Tép : được gọi là cái tép, đỏ mắt, nhóm lửa, chép miệng : xong!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vi-VN" sz="2800" dirty="0" smtClean="0">
                <a:latin typeface="Times New Roman" pitchFamily="18" charset="0"/>
                <a:cs typeface="Times New Roman" pitchFamily="18" charset="0"/>
              </a:rPr>
              <a:t>Ốc : được gọi là cậu ốc, vặn mình, pha trà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vi-VN" sz="2800" dirty="0" smtClean="0">
                <a:latin typeface="Times New Roman" pitchFamily="18" charset="0"/>
                <a:cs typeface="Times New Roman" pitchFamily="18" charset="0"/>
              </a:rPr>
              <a:t>Tôm : chú tôm, lật đật, đi chợ, dắt tay bà Còng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vi-VN" sz="2800" dirty="0" smtClean="0">
                <a:latin typeface="Times New Roman" pitchFamily="18" charset="0"/>
                <a:cs typeface="Times New Roman" pitchFamily="18" charset="0"/>
              </a:rPr>
              <a:t>Sam : bà Sam, dựng nhà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vi-VN" sz="2800" dirty="0" smtClean="0">
                <a:latin typeface="Times New Roman" pitchFamily="18" charset="0"/>
                <a:cs typeface="Times New Roman" pitchFamily="18" charset="0"/>
              </a:rPr>
              <a:t>Còng : bà Còng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vi-VN" sz="2800" dirty="0" smtClean="0">
                <a:latin typeface="Times New Roman" pitchFamily="18" charset="0"/>
                <a:cs typeface="Times New Roman" pitchFamily="18" charset="0"/>
              </a:rPr>
              <a:t>Dã tràng : ông dã tràng, rụng hai răng, khen xôi dẻo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800" dirty="0">
              <a:latin typeface="+mj-lt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5240" y="0"/>
            <a:ext cx="8991600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vi-VN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a) Trong </a:t>
            </a:r>
            <a:r>
              <a:rPr lang="vi-VN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vi-VN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thơ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vi-VN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vi-VN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vi-VN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vi-VN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vi-VN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vi-VN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nhân </a:t>
            </a:r>
            <a:r>
              <a:rPr lang="vi-VN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hoá</a:t>
            </a:r>
            <a:r>
              <a:rPr lang="vi-VN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nhờ</a:t>
            </a:r>
            <a:r>
              <a:rPr lang="vi-VN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vi-VN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vi-VN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vi-VN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vi-VN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?</a:t>
            </a:r>
            <a:endParaRPr lang="en-US" sz="3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63583" y="5791200"/>
            <a:ext cx="7467600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vi-VN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b) Em </a:t>
            </a:r>
            <a:r>
              <a:rPr lang="vi-VN" sz="32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vi-VN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2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vi-VN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2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ảnh</a:t>
            </a:r>
            <a:r>
              <a:rPr lang="vi-VN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2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vi-VN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?</a:t>
            </a:r>
            <a:r>
              <a:rPr lang="en-US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(HS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vi-VN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57904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2519193" y="1502160"/>
            <a:ext cx="4105611" cy="1012440"/>
          </a:xfrm>
          <a:prstGeom prst="rect">
            <a:avLst/>
          </a:prstGeom>
          <a:noFill/>
        </p:spPr>
        <p:txBody>
          <a:bodyPr wrap="none" lIns="91440" tIns="45720" rIns="91440" bIns="45720" numCol="1">
            <a:prstTxWarp prst="textDoubleWave1">
              <a:avLst/>
            </a:prstTxWarp>
            <a:spAutoFit/>
          </a:bodyPr>
          <a:lstStyle/>
          <a:p>
            <a:pPr algn="ctr"/>
            <a:r>
              <a:rPr lang="en-US" sz="4400" b="1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Củng</a:t>
            </a:r>
            <a:r>
              <a:rPr lang="en-US" sz="4400" b="1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cố</a:t>
            </a:r>
            <a:r>
              <a:rPr lang="en-US" sz="4400" b="1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400" b="1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dặn</a:t>
            </a:r>
            <a:r>
              <a:rPr lang="en-US" sz="4400" b="1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dò</a:t>
            </a:r>
            <a:endParaRPr lang="en-US" sz="4400" b="1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8599" y="2514600"/>
            <a:ext cx="8686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oàn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Vở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tập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6460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112</TotalTime>
  <Words>231</Words>
  <Application>Microsoft Office PowerPoint</Application>
  <PresentationFormat>On-screen Show (4:3)</PresentationFormat>
  <Paragraphs>50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Wisp</vt:lpstr>
      <vt:lpstr>PowerPoint Presentation</vt:lpstr>
      <vt:lpstr>PowerPoint Presentation</vt:lpstr>
      <vt:lpstr>- Học sinh đọc và học thuộc lòng các bài tập đọc đã học từ tuần 19 đến tuần 34 và trả lời các câu hỏi.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Windows User</cp:lastModifiedBy>
  <cp:revision>31</cp:revision>
  <dcterms:created xsi:type="dcterms:W3CDTF">2016-08-27T10:29:12Z</dcterms:created>
  <dcterms:modified xsi:type="dcterms:W3CDTF">2021-05-12T08:05:59Z</dcterms:modified>
</cp:coreProperties>
</file>