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25" r:id="rId2"/>
    <p:sldId id="257" r:id="rId3"/>
    <p:sldId id="331" r:id="rId4"/>
    <p:sldId id="258" r:id="rId5"/>
    <p:sldId id="259" r:id="rId6"/>
    <p:sldId id="260" r:id="rId7"/>
    <p:sldId id="327" r:id="rId8"/>
    <p:sldId id="328" r:id="rId9"/>
    <p:sldId id="261" r:id="rId10"/>
    <p:sldId id="329" r:id="rId11"/>
    <p:sldId id="330" r:id="rId12"/>
    <p:sldId id="262" r:id="rId13"/>
    <p:sldId id="32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2092"/>
    <a:srgbClr val="E8A1EB"/>
    <a:srgbClr val="FFE3EB"/>
    <a:srgbClr val="E8F6FF"/>
    <a:srgbClr val="E6FFF4"/>
    <a:srgbClr val="FFF7E2"/>
    <a:srgbClr val="FFEAFB"/>
    <a:srgbClr val="D0EFDB"/>
    <a:srgbClr val="E4B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 snapToObject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C9AA3-70A8-7D4A-A79E-76A02A002946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4FC0-EF63-E344-9CB8-8FE5256E4B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433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A3163-46F9-4C4C-AEBD-B12EC84B6DD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441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760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266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614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1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82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55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912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2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004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86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818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8792-75B8-634A-B7D8-1A10EC2C98C4}" type="datetimeFigureOut">
              <a:rPr lang="x-none" smtClean="0"/>
              <a:t>11/10/2021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6139-5FAC-2D4C-A8B8-A1427875B20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676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6">
            <a:extLst>
              <a:ext uri="{FF2B5EF4-FFF2-40B4-BE49-F238E27FC236}">
                <a16:creationId xmlns:a16="http://schemas.microsoft.com/office/drawing/2014/main" xmlns="" id="{ABB05F3F-CE13-DE47-810E-A3975F56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901" y="2592889"/>
            <a:ext cx="41179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x-none" altLang="x-none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1"/>
    </mc:Choice>
    <mc:Fallback xmlns="">
      <p:transition spd="slow" advTm="63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ÂN HỮU CƠ VÀ CÁCH SỬ DỤNG - phân bón ngựa vàng">
            <a:extLst>
              <a:ext uri="{FF2B5EF4-FFF2-40B4-BE49-F238E27FC236}">
                <a16:creationId xmlns:a16="http://schemas.microsoft.com/office/drawing/2014/main" xmlns="" id="{4F0C4383-0286-B74B-8CC3-8A44E46C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99" y="3861289"/>
            <a:ext cx="4887220" cy="27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Xây dựng và canh tác ruộng bậc thang">
            <a:extLst>
              <a:ext uri="{FF2B5EF4-FFF2-40B4-BE49-F238E27FC236}">
                <a16:creationId xmlns:a16="http://schemas.microsoft.com/office/drawing/2014/main" xmlns="" id="{81ED2E29-966F-E243-B18B-991A2235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5" y="517281"/>
            <a:ext cx="4572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ải tạo đất nhiễm phèn, mặn">
            <a:extLst>
              <a:ext uri="{FF2B5EF4-FFF2-40B4-BE49-F238E27FC236}">
                <a16:creationId xmlns:a16="http://schemas.microsoft.com/office/drawing/2014/main" xmlns="" id="{2332D0FA-C4C4-4C4D-A005-857B2AE3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0" y="517281"/>
            <a:ext cx="3829149" cy="28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BD8509-D71C-6D4D-9B32-82B21BD3D307}"/>
              </a:ext>
            </a:extLst>
          </p:cNvPr>
          <p:cNvSpPr txBox="1"/>
          <p:nvPr/>
        </p:nvSpPr>
        <p:spPr>
          <a:xfrm>
            <a:off x="1137138" y="331909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tạo đất phèn, đất mặn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9FBFEE-4C78-CE49-973A-F08974CF9E87}"/>
              </a:ext>
            </a:extLst>
          </p:cNvPr>
          <p:cNvSpPr/>
          <p:nvPr/>
        </p:nvSpPr>
        <p:spPr>
          <a:xfrm>
            <a:off x="4223240" y="33190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ruộng bậc thang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3BB963-63C7-1447-9B01-78734755C9BF}"/>
              </a:ext>
            </a:extLst>
          </p:cNvPr>
          <p:cNvSpPr/>
          <p:nvPr/>
        </p:nvSpPr>
        <p:spPr>
          <a:xfrm>
            <a:off x="4724400" y="60175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 phân</a:t>
            </a:r>
            <a:b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hữu cơ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CC0387-DDD9-F646-AD09-D42F0BF8BDE7}"/>
              </a:ext>
            </a:extLst>
          </p:cNvPr>
          <p:cNvSpPr/>
          <p:nvPr/>
        </p:nvSpPr>
        <p:spPr>
          <a:xfrm>
            <a:off x="3213647" y="-16197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421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1A8272-C3BB-914F-8FC1-673AAA32B044}"/>
              </a:ext>
            </a:extLst>
          </p:cNvPr>
          <p:cNvSpPr/>
          <p:nvPr/>
        </p:nvSpPr>
        <p:spPr>
          <a:xfrm>
            <a:off x="1785383" y="2967486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rừng</a:t>
            </a:r>
          </a:p>
        </p:txBody>
      </p:sp>
      <p:pic>
        <p:nvPicPr>
          <p:cNvPr id="4098" name="Picture 2" descr="Có một cây là có rừng - Góc nhìn &amp;amp;amp; chia sẻ">
            <a:extLst>
              <a:ext uri="{FF2B5EF4-FFF2-40B4-BE49-F238E27FC236}">
                <a16:creationId xmlns:a16="http://schemas.microsoft.com/office/drawing/2014/main" xmlns="" id="{EF97BF64-4BCE-CA48-9E86-7AC38A28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1" y="480647"/>
            <a:ext cx="4000479" cy="25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1A1023-81A4-3446-978D-CBE2837B4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39" y="3521183"/>
            <a:ext cx="5239849" cy="3269921"/>
          </a:xfrm>
          <a:prstGeom prst="rect">
            <a:avLst/>
          </a:prstGeom>
        </p:spPr>
      </p:pic>
      <p:pic>
        <p:nvPicPr>
          <p:cNvPr id="4102" name="Picture 6" descr="VGP News :. | Đề xuất hỗ trợ trồng rừng sản xuất và phát triển lâm sản  ngoài gỗ | BÁO ĐIỆN TỬ CHÍNH PHỦ NƯỚC CHXHCN VIỆT NAM">
            <a:extLst>
              <a:ext uri="{FF2B5EF4-FFF2-40B4-BE49-F238E27FC236}">
                <a16:creationId xmlns:a16="http://schemas.microsoft.com/office/drawing/2014/main" xmlns="" id="{B67D6DB8-F026-A343-AD63-D34AFAA5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26" y="433783"/>
            <a:ext cx="3872544" cy="25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2FECB5-0F5A-9148-9B75-D2C59D191C86}"/>
              </a:ext>
            </a:extLst>
          </p:cNvPr>
          <p:cNvSpPr/>
          <p:nvPr/>
        </p:nvSpPr>
        <p:spPr>
          <a:xfrm>
            <a:off x="6138213" y="2967486"/>
            <a:ext cx="129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382327-F30B-B141-AF75-A446FBDCD9E5}"/>
              </a:ext>
            </a:extLst>
          </p:cNvPr>
          <p:cNvSpPr/>
          <p:nvPr/>
        </p:nvSpPr>
        <p:spPr>
          <a:xfrm>
            <a:off x="6493149" y="6421772"/>
            <a:ext cx="152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giấy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67BCFD-019D-9A4A-ADC2-D7BB92CC0DD5}"/>
              </a:ext>
            </a:extLst>
          </p:cNvPr>
          <p:cNvSpPr/>
          <p:nvPr/>
        </p:nvSpPr>
        <p:spPr>
          <a:xfrm>
            <a:off x="2879224" y="-16780"/>
            <a:ext cx="4120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9493C2-B59F-384F-8013-947A4B1256DE}"/>
              </a:ext>
            </a:extLst>
          </p:cNvPr>
          <p:cNvSpPr txBox="1"/>
          <p:nvPr/>
        </p:nvSpPr>
        <p:spPr>
          <a:xfrm>
            <a:off x="1145564" y="747952"/>
            <a:ext cx="24642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Viết cam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656BD21-BB18-CB45-BA1B-427F0C519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26976"/>
              </p:ext>
            </p:extLst>
          </p:nvPr>
        </p:nvGraphicFramePr>
        <p:xfrm>
          <a:off x="226814" y="1699023"/>
          <a:ext cx="8690372" cy="32658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5002">
                  <a:extLst>
                    <a:ext uri="{9D8B030D-6E8A-4147-A177-3AD203B41FA5}">
                      <a16:colId xmlns:a16="http://schemas.microsoft.com/office/drawing/2014/main" xmlns="" val="3427183193"/>
                    </a:ext>
                  </a:extLst>
                </a:gridCol>
                <a:gridCol w="4355370">
                  <a:extLst>
                    <a:ext uri="{9D8B030D-6E8A-4147-A177-3AD203B41FA5}">
                      <a16:colId xmlns:a16="http://schemas.microsoft.com/office/drawing/2014/main" xmlns="" val="3281431196"/>
                    </a:ext>
                  </a:extLst>
                </a:gridCol>
              </a:tblGrid>
              <a:tr h="4800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đất và rừng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48579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x-none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 em nên làm</a:t>
                      </a:r>
                    </a:p>
                  </a:txBody>
                  <a:tcPr marL="68580" marR="68580" marT="34290" marB="34290">
                    <a:solidFill>
                      <a:srgbClr val="E8A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 em không nên làm</a:t>
                      </a:r>
                    </a:p>
                  </a:txBody>
                  <a:tcPr marL="68580" marR="68580" marT="34290" marB="34290">
                    <a:solidFill>
                      <a:srgbClr val="E8A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191870"/>
                  </a:ext>
                </a:extLst>
              </a:tr>
              <a:tr h="2305753">
                <a:tc>
                  <a:txBody>
                    <a:bodyPr/>
                    <a:lstStyle/>
                    <a:p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700" b="0" dirty="0"/>
                        <a:t>…………………………………………….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934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9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DEC0BE-B4D5-744D-9745-49EAD1CC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169" y="3429000"/>
            <a:ext cx="47534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x-none" altLang="x-none" sz="4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73363335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637B25-D77B-A44D-9C6F-6A290959A7F5}"/>
              </a:ext>
            </a:extLst>
          </p:cNvPr>
          <p:cNvSpPr txBox="1"/>
          <p:nvPr/>
        </p:nvSpPr>
        <p:spPr>
          <a:xfrm>
            <a:off x="2550293" y="1967848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539853-28CD-B046-A236-52B7612BB211}"/>
              </a:ext>
            </a:extLst>
          </p:cNvPr>
          <p:cNvSpPr txBox="1"/>
          <p:nvPr/>
        </p:nvSpPr>
        <p:spPr>
          <a:xfrm>
            <a:off x="226924" y="2873363"/>
            <a:ext cx="6582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ĐẤT VÀ RỪNG </a:t>
            </a:r>
            <a:br>
              <a:rPr lang="x-non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1623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9A01C2-C17C-2545-9D8B-BA7F31B7AF6E}"/>
              </a:ext>
            </a:extLst>
          </p:cNvPr>
          <p:cNvSpPr txBox="1"/>
          <p:nvPr/>
        </p:nvSpPr>
        <p:spPr>
          <a:xfrm>
            <a:off x="3866853" y="914400"/>
            <a:ext cx="213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0F455E-ABDF-B64E-910E-A86A486F2922}"/>
              </a:ext>
            </a:extLst>
          </p:cNvPr>
          <p:cNvSpPr txBox="1"/>
          <p:nvPr/>
        </p:nvSpPr>
        <p:spPr>
          <a:xfrm>
            <a:off x="480648" y="2527280"/>
            <a:ext cx="8393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học, em:</a:t>
            </a:r>
          </a:p>
          <a:p>
            <a:pPr algn="just"/>
            <a:r>
              <a:rPr lang="x-none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một số đặc điểm của đất phe-ra-lít và đất phù sa, rừng rậm nhiệt đới và rừng ngập mặn.</a:t>
            </a:r>
          </a:p>
          <a:p>
            <a:pPr algn="just"/>
            <a:r>
              <a:rPr lang="x-none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ý thức thực hiện việc bảo vệ, khai thác đất và rừng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35729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A05681-A39E-DE45-8F5F-4561A05E3A7D}"/>
              </a:ext>
            </a:extLst>
          </p:cNvPr>
          <p:cNvSpPr txBox="1"/>
          <p:nvPr/>
        </p:nvSpPr>
        <p:spPr>
          <a:xfrm>
            <a:off x="2458915" y="212480"/>
            <a:ext cx="513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3DEFE3-CF8A-4A4E-A259-4EE4F208F481}"/>
              </a:ext>
            </a:extLst>
          </p:cNvPr>
          <p:cNvSpPr txBox="1"/>
          <p:nvPr/>
        </p:nvSpPr>
        <p:spPr>
          <a:xfrm>
            <a:off x="597877" y="827634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thành bảng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5641C8E-F98A-A14C-989F-0A8894717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40124"/>
              </p:ext>
            </p:extLst>
          </p:nvPr>
        </p:nvGraphicFramePr>
        <p:xfrm>
          <a:off x="395654" y="1717946"/>
          <a:ext cx="8150469" cy="2892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823">
                  <a:extLst>
                    <a:ext uri="{9D8B030D-6E8A-4147-A177-3AD203B41FA5}">
                      <a16:colId xmlns:a16="http://schemas.microsoft.com/office/drawing/2014/main" xmlns="" val="2153675160"/>
                    </a:ext>
                  </a:extLst>
                </a:gridCol>
                <a:gridCol w="2716823">
                  <a:extLst>
                    <a:ext uri="{9D8B030D-6E8A-4147-A177-3AD203B41FA5}">
                      <a16:colId xmlns:a16="http://schemas.microsoft.com/office/drawing/2014/main" xmlns="" val="3994959910"/>
                    </a:ext>
                  </a:extLst>
                </a:gridCol>
                <a:gridCol w="2716823">
                  <a:extLst>
                    <a:ext uri="{9D8B030D-6E8A-4147-A177-3AD203B41FA5}">
                      <a16:colId xmlns:a16="http://schemas.microsoft.com/office/drawing/2014/main" xmlns="" val="706377091"/>
                    </a:ext>
                  </a:extLst>
                </a:gridCol>
              </a:tblGrid>
              <a:tr h="578534"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ùng phân bố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x-non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ột số đặc điểm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69183453"/>
                  </a:ext>
                </a:extLst>
              </a:tr>
              <a:tr h="578534">
                <a:tc>
                  <a:txBody>
                    <a:bodyPr/>
                    <a:lstStyle/>
                    <a:p>
                      <a:r>
                        <a:rPr lang="x-non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phe-ra-lít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03335895"/>
                  </a:ext>
                </a:extLst>
              </a:tr>
              <a:tr h="578534">
                <a:tc>
                  <a:txBody>
                    <a:bodyPr/>
                    <a:lstStyle/>
                    <a:p>
                      <a:r>
                        <a:rPr lang="x-non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phù 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4548671"/>
                  </a:ext>
                </a:extLst>
              </a:tr>
              <a:tr h="578534">
                <a:tc>
                  <a:txBody>
                    <a:bodyPr/>
                    <a:lstStyle/>
                    <a:p>
                      <a:r>
                        <a:rPr lang="x-non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 rậm nhiệt đới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55616877"/>
                  </a:ext>
                </a:extLst>
              </a:tr>
              <a:tr h="578534">
                <a:tc>
                  <a:txBody>
                    <a:bodyPr/>
                    <a:lstStyle/>
                    <a:p>
                      <a:r>
                        <a:rPr lang="x-non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 ngập mặn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3248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57412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A05681-A39E-DE45-8F5F-4561A05E3A7D}"/>
              </a:ext>
            </a:extLst>
          </p:cNvPr>
          <p:cNvSpPr txBox="1"/>
          <p:nvPr/>
        </p:nvSpPr>
        <p:spPr>
          <a:xfrm>
            <a:off x="2681653" y="0"/>
            <a:ext cx="513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3DEFE3-CF8A-4A4E-A259-4EE4F208F481}"/>
              </a:ext>
            </a:extLst>
          </p:cNvPr>
          <p:cNvSpPr txBox="1"/>
          <p:nvPr/>
        </p:nvSpPr>
        <p:spPr>
          <a:xfrm>
            <a:off x="363416" y="423497"/>
            <a:ext cx="513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thành bảng (SHD/tr.83)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5641C8E-F98A-A14C-989F-0A8894717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76774"/>
              </p:ext>
            </p:extLst>
          </p:nvPr>
        </p:nvGraphicFramePr>
        <p:xfrm>
          <a:off x="117231" y="946717"/>
          <a:ext cx="8909538" cy="586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9846">
                  <a:extLst>
                    <a:ext uri="{9D8B030D-6E8A-4147-A177-3AD203B41FA5}">
                      <a16:colId xmlns:a16="http://schemas.microsoft.com/office/drawing/2014/main" xmlns="" val="2153675160"/>
                    </a:ext>
                  </a:extLst>
                </a:gridCol>
                <a:gridCol w="2303673">
                  <a:extLst>
                    <a:ext uri="{9D8B030D-6E8A-4147-A177-3AD203B41FA5}">
                      <a16:colId xmlns:a16="http://schemas.microsoft.com/office/drawing/2014/main" xmlns="" val="3994959910"/>
                    </a:ext>
                  </a:extLst>
                </a:gridCol>
                <a:gridCol w="3636019">
                  <a:extLst>
                    <a:ext uri="{9D8B030D-6E8A-4147-A177-3AD203B41FA5}">
                      <a16:colId xmlns:a16="http://schemas.microsoft.com/office/drawing/2014/main" xmlns="" val="706377091"/>
                    </a:ext>
                  </a:extLst>
                </a:gridCol>
              </a:tblGrid>
              <a:tr h="791889">
                <a:tc>
                  <a:txBody>
                    <a:bodyPr/>
                    <a:lstStyle/>
                    <a:p>
                      <a:endParaRPr lang="x-none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0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x-non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ùng phân bố</a:t>
                      </a:r>
                    </a:p>
                  </a:txBody>
                  <a:tcPr marL="68580" marR="68580" marT="34290" marB="34290">
                    <a:solidFill>
                      <a:srgbClr val="D0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x-non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ột số đặc điểm</a:t>
                      </a:r>
                    </a:p>
                  </a:txBody>
                  <a:tcPr marL="68580" marR="68580" marT="34290" marB="34290">
                    <a:solidFill>
                      <a:srgbClr val="D0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9183453"/>
                  </a:ext>
                </a:extLst>
              </a:tr>
              <a:tr h="1220328">
                <a:tc>
                  <a:txBody>
                    <a:bodyPr/>
                    <a:lstStyle/>
                    <a:p>
                      <a:pPr algn="just"/>
                      <a:r>
                        <a:rPr lang="x-none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phe-ra-lít</a:t>
                      </a:r>
                    </a:p>
                  </a:txBody>
                  <a:tcPr marL="68580" marR="68580" marT="34290" marB="34290">
                    <a:solidFill>
                      <a:srgbClr val="FFEAF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Đồi núi</a:t>
                      </a:r>
                      <a:endParaRPr lang="x-none" sz="3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EAF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Màu đỏ, đỏ vàng, nghèo mùn, đất tơi xốp, phì nhiêu nếu hình thành trên đá ba dan.</a:t>
                      </a:r>
                      <a:endParaRPr lang="x-none" sz="3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E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335895"/>
                  </a:ext>
                </a:extLst>
              </a:tr>
              <a:tr h="844841">
                <a:tc>
                  <a:txBody>
                    <a:bodyPr/>
                    <a:lstStyle/>
                    <a:p>
                      <a:pPr algn="just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phù sa</a:t>
                      </a:r>
                    </a:p>
                  </a:txBody>
                  <a:tcPr marL="68580" marR="68580" marT="34290" marB="34290">
                    <a:solidFill>
                      <a:srgbClr val="FFF7E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 bằng</a:t>
                      </a:r>
                      <a:endParaRPr lang="x-none" sz="3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7E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 màu mỡ do được phù sa sông bồi đắp.</a:t>
                      </a:r>
                      <a:endParaRPr lang="x-none" sz="3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7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548671"/>
                  </a:ext>
                </a:extLst>
              </a:tr>
              <a:tr h="844841">
                <a:tc>
                  <a:txBody>
                    <a:bodyPr/>
                    <a:lstStyle/>
                    <a:p>
                      <a:pPr algn="just"/>
                      <a:r>
                        <a:rPr lang="x-none" sz="2400" b="1" dirty="0">
                          <a:solidFill>
                            <a:srgbClr val="0432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 rậm nhiệt đới</a:t>
                      </a:r>
                    </a:p>
                  </a:txBody>
                  <a:tcPr marL="68580" marR="68580" marT="34290" marB="34290">
                    <a:solidFill>
                      <a:srgbClr val="E6FF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u="none" strike="noStrike" kern="120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 yếu ở vùng đồi núi</a:t>
                      </a:r>
                      <a:endParaRPr lang="x-none" sz="3600" b="1" dirty="0">
                        <a:solidFill>
                          <a:srgbClr val="0432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6FF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u="none" strike="noStrike" kern="1200" dirty="0">
                          <a:solidFill>
                            <a:srgbClr val="0432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 loại cây, rậm rạp, có nhiều tầng, tầng cao, tâng thấp</a:t>
                      </a:r>
                      <a:endParaRPr lang="x-none" sz="3600" b="1" dirty="0">
                        <a:solidFill>
                          <a:srgbClr val="0432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6F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5616877"/>
                  </a:ext>
                </a:extLst>
              </a:tr>
              <a:tr h="1220328">
                <a:tc>
                  <a:txBody>
                    <a:bodyPr/>
                    <a:lstStyle/>
                    <a:p>
                      <a:pPr algn="just"/>
                      <a:r>
                        <a:rPr lang="x-none" sz="2400" b="1" dirty="0">
                          <a:solidFill>
                            <a:srgbClr val="9420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 ngập mặn</a:t>
                      </a:r>
                    </a:p>
                  </a:txBody>
                  <a:tcPr marL="68580" marR="68580" marT="34290" marB="34290">
                    <a:solidFill>
                      <a:srgbClr val="FFE3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u="none" strike="noStrike" kern="1200" dirty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 đất ven biển có thủy triều lên xuống hàng ngày</a:t>
                      </a:r>
                      <a:endParaRPr lang="x-none" sz="3600" b="1" dirty="0">
                        <a:solidFill>
                          <a:srgbClr val="9420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E3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1" i="0" u="none" strike="noStrike" kern="1200" dirty="0">
                          <a:solidFill>
                            <a:srgbClr val="9420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 cây nhỏ, bộ rễ phát triển mạnh, cây mọc vượt trên mặt nước</a:t>
                      </a:r>
                      <a:endParaRPr lang="x-none" sz="3600" b="1" dirty="0">
                        <a:solidFill>
                          <a:srgbClr val="9420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248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333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6AC3DB-E798-A24B-A69A-357FD2E2CFCC}"/>
              </a:ext>
            </a:extLst>
          </p:cNvPr>
          <p:cNvSpPr txBox="1"/>
          <p:nvPr/>
        </p:nvSpPr>
        <p:spPr>
          <a:xfrm>
            <a:off x="427123" y="334839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oàn thành phiếu học tập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FF76A7-CFBF-DC4A-ACD7-0314A1CCD1E3}"/>
              </a:ext>
            </a:extLst>
          </p:cNvPr>
          <p:cNvSpPr/>
          <p:nvPr/>
        </p:nvSpPr>
        <p:spPr>
          <a:xfrm>
            <a:off x="0" y="1486561"/>
            <a:ext cx="9390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vào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chỉ nguyên nhân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rừng.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BAC223-2A3E-0B4C-9203-406E0F4CAD4F}"/>
              </a:ext>
            </a:extLst>
          </p:cNvPr>
          <p:cNvSpPr/>
          <p:nvPr/>
        </p:nvSpPr>
        <p:spPr>
          <a:xfrm>
            <a:off x="0" y="1016646"/>
            <a:ext cx="9390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vào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chỉ nguyên nhân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0FB327-55FA-3141-A314-CC73C1703B97}"/>
              </a:ext>
            </a:extLst>
          </p:cNvPr>
          <p:cNvSpPr txBox="1"/>
          <p:nvPr/>
        </p:nvSpPr>
        <p:spPr>
          <a:xfrm>
            <a:off x="3333786" y="1935982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4851752E-7235-354B-8A78-2C402FA86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37315"/>
              </p:ext>
            </p:extLst>
          </p:nvPr>
        </p:nvGraphicFramePr>
        <p:xfrm>
          <a:off x="133259" y="2415276"/>
          <a:ext cx="8645127" cy="327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1709">
                  <a:extLst>
                    <a:ext uri="{9D8B030D-6E8A-4147-A177-3AD203B41FA5}">
                      <a16:colId xmlns:a16="http://schemas.microsoft.com/office/drawing/2014/main" xmlns="" val="1474037957"/>
                    </a:ext>
                  </a:extLst>
                </a:gridCol>
                <a:gridCol w="2881709">
                  <a:extLst>
                    <a:ext uri="{9D8B030D-6E8A-4147-A177-3AD203B41FA5}">
                      <a16:colId xmlns:a16="http://schemas.microsoft.com/office/drawing/2014/main" xmlns="" val="581578613"/>
                    </a:ext>
                  </a:extLst>
                </a:gridCol>
                <a:gridCol w="2881709">
                  <a:extLst>
                    <a:ext uri="{9D8B030D-6E8A-4147-A177-3AD203B41FA5}">
                      <a16:colId xmlns:a16="http://schemas.microsoft.com/office/drawing/2014/main" xmlns="" val="2834668528"/>
                    </a:ext>
                  </a:extLst>
                </a:gridCol>
              </a:tblGrid>
              <a:tr h="1092175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 phá rừng </a:t>
                      </a:r>
                      <a:b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bừa bãi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 rừng </a:t>
                      </a:r>
                      <a:b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nương rẫy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 lụt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772439"/>
                  </a:ext>
                </a:extLst>
              </a:tr>
              <a:tr h="1092175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 hán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thác lâm sản </a:t>
                      </a:r>
                      <a:b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mức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 cháy rừng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437795"/>
                  </a:ext>
                </a:extLst>
              </a:tr>
              <a:tr h="1092175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</a:t>
                      </a:r>
                      <a:b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trừ sâu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Lạm dụng </a:t>
                      </a:r>
                      <a:b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hoá học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 rác </a:t>
                      </a:r>
                      <a:b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bừa bãi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8862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2D79E0-6C57-784C-9F10-47480FBF0BBB}"/>
              </a:ext>
            </a:extLst>
          </p:cNvPr>
          <p:cNvSpPr/>
          <p:nvPr/>
        </p:nvSpPr>
        <p:spPr>
          <a:xfrm>
            <a:off x="2596341" y="2791995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F90D88-0F6E-D34B-A98E-48485619E77C}"/>
              </a:ext>
            </a:extLst>
          </p:cNvPr>
          <p:cNvSpPr/>
          <p:nvPr/>
        </p:nvSpPr>
        <p:spPr>
          <a:xfrm>
            <a:off x="2353728" y="3885163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0CDF03-00CD-944D-93FA-6AA1F3D3A7DF}"/>
              </a:ext>
            </a:extLst>
          </p:cNvPr>
          <p:cNvSpPr/>
          <p:nvPr/>
        </p:nvSpPr>
        <p:spPr>
          <a:xfrm>
            <a:off x="8032960" y="4933334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2D78B84-BC42-B546-931F-ABB8CA8E63DB}"/>
              </a:ext>
            </a:extLst>
          </p:cNvPr>
          <p:cNvSpPr/>
          <p:nvPr/>
        </p:nvSpPr>
        <p:spPr>
          <a:xfrm>
            <a:off x="5473895" y="4973651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97FF70-FF2E-F246-9DF4-D76D0307A873}"/>
              </a:ext>
            </a:extLst>
          </p:cNvPr>
          <p:cNvSpPr/>
          <p:nvPr/>
        </p:nvSpPr>
        <p:spPr>
          <a:xfrm>
            <a:off x="2431313" y="4848063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A9F221-AE9C-8F45-BB5F-952447B24BBA}"/>
              </a:ext>
            </a:extLst>
          </p:cNvPr>
          <p:cNvSpPr/>
          <p:nvPr/>
        </p:nvSpPr>
        <p:spPr>
          <a:xfrm>
            <a:off x="7864581" y="2697667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74888D-256C-464B-9D61-9AD1D5A5C832}"/>
              </a:ext>
            </a:extLst>
          </p:cNvPr>
          <p:cNvSpPr/>
          <p:nvPr/>
        </p:nvSpPr>
        <p:spPr>
          <a:xfrm>
            <a:off x="8327687" y="3841381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E82534D-FF5C-4A48-A3DE-9656266E1EFA}"/>
              </a:ext>
            </a:extLst>
          </p:cNvPr>
          <p:cNvSpPr/>
          <p:nvPr/>
        </p:nvSpPr>
        <p:spPr>
          <a:xfrm>
            <a:off x="5732171" y="3731599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2CD7DA-028A-DC48-B6B8-C17C1AE22248}"/>
              </a:ext>
            </a:extLst>
          </p:cNvPr>
          <p:cNvSpPr/>
          <p:nvPr/>
        </p:nvSpPr>
        <p:spPr>
          <a:xfrm>
            <a:off x="5544648" y="2791994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04224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ạn hán">
            <a:extLst>
              <a:ext uri="{FF2B5EF4-FFF2-40B4-BE49-F238E27FC236}">
                <a16:creationId xmlns:a16="http://schemas.microsoft.com/office/drawing/2014/main" xmlns="" id="{8D2CF0A7-AF99-274F-8835-8121FCD3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7" y="600931"/>
            <a:ext cx="4282831" cy="24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un thuốc trừ sâu sai cách hại người, hại cả môi trường">
            <a:extLst>
              <a:ext uri="{FF2B5EF4-FFF2-40B4-BE49-F238E27FC236}">
                <a16:creationId xmlns:a16="http://schemas.microsoft.com/office/drawing/2014/main" xmlns="" id="{60880B5B-1FBE-8A4F-AD8F-36B4D32A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4" y="600931"/>
            <a:ext cx="4200770" cy="24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ÁC HẠI CỦA VIỆC LẠM DỤNG PHÂN HÓA HỌC (VÔ CƠ)">
            <a:extLst>
              <a:ext uri="{FF2B5EF4-FFF2-40B4-BE49-F238E27FC236}">
                <a16:creationId xmlns:a16="http://schemas.microsoft.com/office/drawing/2014/main" xmlns="" id="{DB279FBD-CDCD-4140-9C1E-B24B6272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7" y="3650273"/>
            <a:ext cx="4282830" cy="26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ái Nguyên: Bức xúc vì ô nhiễm, dân đập phá nhà máy xử lý rác thải">
            <a:extLst>
              <a:ext uri="{FF2B5EF4-FFF2-40B4-BE49-F238E27FC236}">
                <a16:creationId xmlns:a16="http://schemas.microsoft.com/office/drawing/2014/main" xmlns="" id="{EF295476-8613-4B4C-8688-6D98B457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4" y="3681046"/>
            <a:ext cx="4200770" cy="260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FE56A2-8171-6E42-9616-6087B19369E9}"/>
              </a:ext>
            </a:extLst>
          </p:cNvPr>
          <p:cNvSpPr/>
          <p:nvPr/>
        </p:nvSpPr>
        <p:spPr>
          <a:xfrm>
            <a:off x="2772242" y="71893"/>
            <a:ext cx="424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x-none" sz="24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B8DECB-87DF-164B-9E09-452B2CB774CC}"/>
              </a:ext>
            </a:extLst>
          </p:cNvPr>
          <p:cNvSpPr/>
          <p:nvPr/>
        </p:nvSpPr>
        <p:spPr>
          <a:xfrm>
            <a:off x="1729825" y="3059668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hán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CD2C30-7AA7-134B-B607-4974E0B0EDD0}"/>
              </a:ext>
            </a:extLst>
          </p:cNvPr>
          <p:cNvSpPr/>
          <p:nvPr/>
        </p:nvSpPr>
        <p:spPr>
          <a:xfrm>
            <a:off x="4853992" y="3059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thuốc trừ sâu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1C6B20-08C2-1F4E-8177-C12E76CC3BCF}"/>
              </a:ext>
            </a:extLst>
          </p:cNvPr>
          <p:cNvSpPr/>
          <p:nvPr/>
        </p:nvSpPr>
        <p:spPr>
          <a:xfrm>
            <a:off x="23446" y="6246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 dụng phân hoá học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EE79A1-DECE-BC45-956E-109632EC6579}"/>
              </a:ext>
            </a:extLst>
          </p:cNvPr>
          <p:cNvSpPr/>
          <p:nvPr/>
        </p:nvSpPr>
        <p:spPr>
          <a:xfrm>
            <a:off x="4736123" y="62928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 rác bừa bãi</a:t>
            </a:r>
          </a:p>
        </p:txBody>
      </p:sp>
    </p:spTree>
    <p:extLst>
      <p:ext uri="{BB962C8B-B14F-4D97-AF65-F5344CB8AC3E}">
        <p14:creationId xmlns:p14="http://schemas.microsoft.com/office/powerpoint/2010/main" val="34236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ộ ra sau bão số 9">
            <a:extLst>
              <a:ext uri="{FF2B5EF4-FFF2-40B4-BE49-F238E27FC236}">
                <a16:creationId xmlns:a16="http://schemas.microsoft.com/office/drawing/2014/main" xmlns="" id="{DC120067-9EA2-134F-B831-E24751FF9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7" y="644769"/>
            <a:ext cx="4145100" cy="25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ốt rừng làm nương rẫy bị truy cứu trách nhiệm hình sự như thế nào?">
            <a:extLst>
              <a:ext uri="{FF2B5EF4-FFF2-40B4-BE49-F238E27FC236}">
                <a16:creationId xmlns:a16="http://schemas.microsoft.com/office/drawing/2014/main" xmlns="" id="{F1F66300-2976-E349-98E3-5B3BE076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39" y="644769"/>
            <a:ext cx="4029744" cy="25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yanmar cấm khai thác gỗ để bảo vệ rừng - Tuổi Trẻ Online">
            <a:extLst>
              <a:ext uri="{FF2B5EF4-FFF2-40B4-BE49-F238E27FC236}">
                <a16:creationId xmlns:a16="http://schemas.microsoft.com/office/drawing/2014/main" xmlns="" id="{19BD62A9-465C-CC42-9228-36FB8AC24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6" y="3783124"/>
            <a:ext cx="4139223" cy="25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 vụ cháy rừng tồi tệ nhất thế giới từng chứng kiến | VOV.VN">
            <a:extLst>
              <a:ext uri="{FF2B5EF4-FFF2-40B4-BE49-F238E27FC236}">
                <a16:creationId xmlns:a16="http://schemas.microsoft.com/office/drawing/2014/main" xmlns="" id="{6E0B6C1C-7F53-254E-B198-0F8AFBFD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38" y="3783124"/>
            <a:ext cx="4139223" cy="25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2B9B6E-F44C-2445-A6E9-0EE8E624B387}"/>
              </a:ext>
            </a:extLst>
          </p:cNvPr>
          <p:cNvSpPr/>
          <p:nvPr/>
        </p:nvSpPr>
        <p:spPr>
          <a:xfrm>
            <a:off x="2655810" y="58160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x-none" sz="24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1C6408-05AA-6846-840D-9F773F859A95}"/>
              </a:ext>
            </a:extLst>
          </p:cNvPr>
          <p:cNvSpPr/>
          <p:nvPr/>
        </p:nvSpPr>
        <p:spPr>
          <a:xfrm>
            <a:off x="54824" y="31828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 phá rừng bừa bãi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56A807-7E9B-FA49-8B38-42B66E75891C}"/>
              </a:ext>
            </a:extLst>
          </p:cNvPr>
          <p:cNvSpPr/>
          <p:nvPr/>
        </p:nvSpPr>
        <p:spPr>
          <a:xfrm>
            <a:off x="4689578" y="3135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 rừng làm nương rẫy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211092-69F2-DB46-9C82-931B4766DC8A}"/>
              </a:ext>
            </a:extLst>
          </p:cNvPr>
          <p:cNvSpPr/>
          <p:nvPr/>
        </p:nvSpPr>
        <p:spPr>
          <a:xfrm>
            <a:off x="192055" y="63381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lâm sản quá mức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E06A7A-7C88-2847-B40E-490CF7CBABFC}"/>
              </a:ext>
            </a:extLst>
          </p:cNvPr>
          <p:cNvSpPr/>
          <p:nvPr/>
        </p:nvSpPr>
        <p:spPr>
          <a:xfrm>
            <a:off x="6147466" y="6338175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cháy rừng</a:t>
            </a:r>
          </a:p>
        </p:txBody>
      </p:sp>
    </p:spTree>
    <p:extLst>
      <p:ext uri="{BB962C8B-B14F-4D97-AF65-F5344CB8AC3E}">
        <p14:creationId xmlns:p14="http://schemas.microsoft.com/office/powerpoint/2010/main" val="38848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6AC3DB-E798-A24B-A69A-357FD2E2CFCC}"/>
              </a:ext>
            </a:extLst>
          </p:cNvPr>
          <p:cNvSpPr txBox="1"/>
          <p:nvPr/>
        </p:nvSpPr>
        <p:spPr>
          <a:xfrm>
            <a:off x="341319" y="78790"/>
            <a:ext cx="42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oàn thành phiếu học tập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FF76A7-CFBF-DC4A-ACD7-0314A1CCD1E3}"/>
              </a:ext>
            </a:extLst>
          </p:cNvPr>
          <p:cNvSpPr/>
          <p:nvPr/>
        </p:nvSpPr>
        <p:spPr>
          <a:xfrm>
            <a:off x="300453" y="1165514"/>
            <a:ext cx="8746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vào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rừng.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BAC223-2A3E-0B4C-9203-406E0F4CAD4F}"/>
              </a:ext>
            </a:extLst>
          </p:cNvPr>
          <p:cNvSpPr/>
          <p:nvPr/>
        </p:nvSpPr>
        <p:spPr>
          <a:xfrm>
            <a:off x="233363" y="636056"/>
            <a:ext cx="9553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 vào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đất.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0FB327-55FA-3141-A314-CC73C1703B97}"/>
              </a:ext>
            </a:extLst>
          </p:cNvPr>
          <p:cNvSpPr txBox="1"/>
          <p:nvPr/>
        </p:nvSpPr>
        <p:spPr>
          <a:xfrm>
            <a:off x="3479100" y="2010311"/>
            <a:ext cx="238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4851752E-7235-354B-8A78-2C402FA86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72536"/>
              </p:ext>
            </p:extLst>
          </p:nvPr>
        </p:nvGraphicFramePr>
        <p:xfrm>
          <a:off x="233363" y="2610124"/>
          <a:ext cx="8645127" cy="335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1709">
                  <a:extLst>
                    <a:ext uri="{9D8B030D-6E8A-4147-A177-3AD203B41FA5}">
                      <a16:colId xmlns:a16="http://schemas.microsoft.com/office/drawing/2014/main" xmlns="" val="1474037957"/>
                    </a:ext>
                  </a:extLst>
                </a:gridCol>
                <a:gridCol w="2881709">
                  <a:extLst>
                    <a:ext uri="{9D8B030D-6E8A-4147-A177-3AD203B41FA5}">
                      <a16:colId xmlns:a16="http://schemas.microsoft.com/office/drawing/2014/main" xmlns="" val="581578613"/>
                    </a:ext>
                  </a:extLst>
                </a:gridCol>
                <a:gridCol w="2881709">
                  <a:extLst>
                    <a:ext uri="{9D8B030D-6E8A-4147-A177-3AD203B41FA5}">
                      <a16:colId xmlns:a16="http://schemas.microsoft.com/office/drawing/2014/main" xmlns="" val="2834668528"/>
                    </a:ext>
                  </a:extLst>
                </a:gridCol>
              </a:tblGrid>
              <a:tr h="1092175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 phân</a:t>
                      </a:r>
                      <a:b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hữu cơ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rừng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ruộng </a:t>
                      </a:r>
                      <a:b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 thang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772439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kiệm giấy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 mặn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“Giao đất, giao</a:t>
                      </a:r>
                      <a:b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rừng”cho người</a:t>
                      </a:r>
                      <a:b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dân quản lí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437795"/>
                  </a:ext>
                </a:extLst>
              </a:tr>
              <a:tr h="1092175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lâu bền </a:t>
                      </a:r>
                      <a:b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đồ dùng bằng gỗ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 rừng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Thau chua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8862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7A4F39D-1DE5-4240-912E-D536CF8E019C}"/>
              </a:ext>
            </a:extLst>
          </p:cNvPr>
          <p:cNvSpPr/>
          <p:nvPr/>
        </p:nvSpPr>
        <p:spPr>
          <a:xfrm>
            <a:off x="5432822" y="3067995"/>
            <a:ext cx="375047" cy="361005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E25103-3A22-2C44-8CFC-D360BE0AFE69}"/>
              </a:ext>
            </a:extLst>
          </p:cNvPr>
          <p:cNvSpPr/>
          <p:nvPr/>
        </p:nvSpPr>
        <p:spPr>
          <a:xfrm>
            <a:off x="2476501" y="3053953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390AB4-C8FF-7B46-B0AA-1FDEA77DFDBE}"/>
              </a:ext>
            </a:extLst>
          </p:cNvPr>
          <p:cNvSpPr/>
          <p:nvPr/>
        </p:nvSpPr>
        <p:spPr>
          <a:xfrm>
            <a:off x="8201620" y="3053953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B4FACF-CB35-744E-A204-D393BE0F7D0B}"/>
              </a:ext>
            </a:extLst>
          </p:cNvPr>
          <p:cNvSpPr/>
          <p:nvPr/>
        </p:nvSpPr>
        <p:spPr>
          <a:xfrm>
            <a:off x="5245299" y="4164487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0001740-2DC3-B443-9DAA-2EBCEBD76FD6}"/>
              </a:ext>
            </a:extLst>
          </p:cNvPr>
          <p:cNvSpPr/>
          <p:nvPr/>
        </p:nvSpPr>
        <p:spPr>
          <a:xfrm>
            <a:off x="2958703" y="5178079"/>
            <a:ext cx="375047" cy="361005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FC3D95-2501-1B41-B40C-640E338709BA}"/>
              </a:ext>
            </a:extLst>
          </p:cNvPr>
          <p:cNvSpPr/>
          <p:nvPr/>
        </p:nvSpPr>
        <p:spPr>
          <a:xfrm>
            <a:off x="2664024" y="4203285"/>
            <a:ext cx="375047" cy="361005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494FEC-F268-C84D-9B77-B8436E27AC82}"/>
              </a:ext>
            </a:extLst>
          </p:cNvPr>
          <p:cNvSpPr/>
          <p:nvPr/>
        </p:nvSpPr>
        <p:spPr>
          <a:xfrm>
            <a:off x="8503444" y="3924224"/>
            <a:ext cx="375047" cy="361005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C868EF-9294-0244-A8B9-EEF238AF4C9B}"/>
              </a:ext>
            </a:extLst>
          </p:cNvPr>
          <p:cNvSpPr/>
          <p:nvPr/>
        </p:nvSpPr>
        <p:spPr>
          <a:xfrm>
            <a:off x="5432822" y="5275019"/>
            <a:ext cx="375047" cy="361005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4E68463-14C7-CF41-B999-A006C124C54F}"/>
              </a:ext>
            </a:extLst>
          </p:cNvPr>
          <p:cNvSpPr/>
          <p:nvPr/>
        </p:nvSpPr>
        <p:spPr>
          <a:xfrm>
            <a:off x="8201620" y="5249693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F4CB6A2-5938-9949-A941-4903361B40AE}"/>
              </a:ext>
            </a:extLst>
          </p:cNvPr>
          <p:cNvSpPr/>
          <p:nvPr/>
        </p:nvSpPr>
        <p:spPr>
          <a:xfrm>
            <a:off x="8503444" y="4344379"/>
            <a:ext cx="375047" cy="375047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FD6CBC-B35C-664C-9E39-EB3A6C2886D6}"/>
              </a:ext>
            </a:extLst>
          </p:cNvPr>
          <p:cNvSpPr/>
          <p:nvPr/>
        </p:nvSpPr>
        <p:spPr>
          <a:xfrm>
            <a:off x="8201620" y="2649888"/>
            <a:ext cx="375047" cy="361005"/>
          </a:xfrm>
          <a:prstGeom prst="rect">
            <a:avLst/>
          </a:prstGeom>
          <a:solidFill>
            <a:srgbClr val="E4B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0076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495</Words>
  <Application>Microsoft Office PowerPoint</Application>
  <PresentationFormat>On-screen Show (4:3)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TienPhat</cp:lastModifiedBy>
  <cp:revision>18</cp:revision>
  <dcterms:created xsi:type="dcterms:W3CDTF">2021-09-13T05:50:13Z</dcterms:created>
  <dcterms:modified xsi:type="dcterms:W3CDTF">2021-11-10T05:32:14Z</dcterms:modified>
</cp:coreProperties>
</file>