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321" r:id="rId2"/>
    <p:sldId id="325" r:id="rId3"/>
    <p:sldId id="344" r:id="rId4"/>
    <p:sldId id="341" r:id="rId5"/>
    <p:sldId id="326" r:id="rId6"/>
    <p:sldId id="342" r:id="rId7"/>
    <p:sldId id="343" r:id="rId8"/>
    <p:sldId id="333" r:id="rId9"/>
    <p:sldId id="345" r:id="rId10"/>
    <p:sldId id="332" r:id="rId11"/>
    <p:sldId id="346" r:id="rId12"/>
    <p:sldId id="347" r:id="rId13"/>
  </p:sldIdLst>
  <p:sldSz cx="12192000" cy="6858000"/>
  <p:notesSz cx="6735763" cy="986948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00"/>
    <a:srgbClr val="003300"/>
    <a:srgbClr val="336600"/>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69" d="100"/>
          <a:sy n="69" d="100"/>
        </p:scale>
        <p:origin x="75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8476D0DA-2272-4056-B082-25EE51D3FE0C}" type="datetimeFigureOut">
              <a:rPr lang="en-US" smtClean="0"/>
              <a:t>15/11/2021</a:t>
            </a:fld>
            <a:endParaRPr lang="en-US"/>
          </a:p>
        </p:txBody>
      </p:sp>
      <p:sp>
        <p:nvSpPr>
          <p:cNvPr id="4" name="Slide Image Placeholder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4C7961C4-6926-46A6-825E-4983F9C79A6F}" type="slidenum">
              <a:rPr lang="en-US" smtClean="0"/>
              <a:t>‹#›</a:t>
            </a:fld>
            <a:endParaRPr lang="en-US"/>
          </a:p>
        </p:txBody>
      </p:sp>
    </p:spTree>
    <p:extLst>
      <p:ext uri="{BB962C8B-B14F-4D97-AF65-F5344CB8AC3E}">
        <p14:creationId xmlns:p14="http://schemas.microsoft.com/office/powerpoint/2010/main" val="1295036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vi-VN" altLang="vi-VN" smtClean="0">
              <a:latin typeface="Calibri" panose="020F0502020204030204" pitchFamily="34" charset="0"/>
            </a:endParaRPr>
          </a:p>
        </p:txBody>
      </p:sp>
      <p:sp>
        <p:nvSpPr>
          <p:cNvPr id="1434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fld id="{3C6273BF-2567-4B47-8396-6953E47D2406}" type="slidenum">
              <a:rPr lang="en-US" altLang="vi-VN" sz="1200">
                <a:latin typeface="Times New Roman" panose="02020603050405020304" pitchFamily="18" charset="0"/>
                <a:cs typeface="Arial" panose="020B0604020202020204" pitchFamily="34" charset="0"/>
              </a:rPr>
              <a:pPr algn="r" eaLnBrk="1" hangingPunct="1"/>
              <a:t>6</a:t>
            </a:fld>
            <a:endParaRPr lang="en-US" altLang="vi-VN" sz="120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22646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vi-VN" altLang="vi-VN" smtClean="0">
              <a:latin typeface="Calibri" panose="020F0502020204030204" pitchFamily="34" charset="0"/>
            </a:endParaRPr>
          </a:p>
        </p:txBody>
      </p:sp>
      <p:sp>
        <p:nvSpPr>
          <p:cNvPr id="1638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fld id="{C4D69653-CE2B-4A31-A9AC-298AFEE0FC79}" type="slidenum">
              <a:rPr lang="en-US" altLang="vi-VN" sz="1200">
                <a:latin typeface="Times New Roman" panose="02020603050405020304" pitchFamily="18" charset="0"/>
                <a:cs typeface="Arial" panose="020B0604020202020204" pitchFamily="34" charset="0"/>
              </a:rPr>
              <a:pPr algn="r" eaLnBrk="1" hangingPunct="1"/>
              <a:t>7</a:t>
            </a:fld>
            <a:endParaRPr lang="en-US" altLang="vi-VN" sz="120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62187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3775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001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5185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72152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447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26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885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9653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151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634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10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0CFAE-F67F-4D4A-B520-5C2B54061656}" type="datetimeFigureOut">
              <a:rPr lang="en-US">
                <a:solidFill>
                  <a:prstClr val="black">
                    <a:tint val="75000"/>
                  </a:prstClr>
                </a:solidFill>
              </a:rPr>
              <a:pPr/>
              <a:t>15/11/2021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2B77E-F397-4061-9F31-A43FD676D25F}"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2734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jpeg"/><Relationship Id="rId7" Type="http://schemas.openxmlformats.org/officeDocument/2006/relationships/image" Target="../media/image7.wm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jpeg"/><Relationship Id="rId7" Type="http://schemas.openxmlformats.org/officeDocument/2006/relationships/image" Target="../media/image7.wm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1384" y="32048"/>
            <a:ext cx="10248800" cy="1569660"/>
          </a:xfrm>
          <a:prstGeom prst="rect">
            <a:avLst/>
          </a:prstGeom>
        </p:spPr>
        <p:txBody>
          <a:bodyPr wrap="square">
            <a:spAutoFit/>
          </a:bodyPr>
          <a:lstStyle/>
          <a:p>
            <a:pPr algn="ctr">
              <a:lnSpc>
                <a:spcPct val="150000"/>
              </a:lnSpc>
              <a:tabLst>
                <a:tab pos="6301105" algn="l"/>
              </a:tabLst>
            </a:pPr>
            <a:r>
              <a:rPr lang="en-US" sz="3200" b="1" dirty="0" err="1" smtClean="0">
                <a:solidFill>
                  <a:srgbClr val="FFFF00"/>
                </a:solidFill>
                <a:latin typeface="Times New Roman"/>
                <a:ea typeface="SimSun"/>
              </a:rPr>
              <a:t>Thứ</a:t>
            </a:r>
            <a:r>
              <a:rPr lang="en-US" sz="3200" b="1" dirty="0" smtClean="0">
                <a:solidFill>
                  <a:srgbClr val="FFFF00"/>
                </a:solidFill>
                <a:latin typeface="Times New Roman"/>
                <a:ea typeface="SimSun"/>
              </a:rPr>
              <a:t> </a:t>
            </a:r>
            <a:r>
              <a:rPr lang="en-US" sz="3200" b="1" dirty="0">
                <a:solidFill>
                  <a:srgbClr val="FFFF00"/>
                </a:solidFill>
                <a:latin typeface="Times New Roman"/>
                <a:ea typeface="SimSun"/>
              </a:rPr>
              <a:t> </a:t>
            </a:r>
            <a:r>
              <a:rPr lang="en-US" sz="3200" b="1" dirty="0" smtClean="0">
                <a:solidFill>
                  <a:srgbClr val="FFFF00"/>
                </a:solidFill>
                <a:latin typeface="Times New Roman"/>
                <a:ea typeface="SimSun"/>
              </a:rPr>
              <a:t>   , </a:t>
            </a:r>
            <a:r>
              <a:rPr lang="en-US" sz="3200" b="1" dirty="0" err="1" smtClean="0">
                <a:solidFill>
                  <a:srgbClr val="FFFF00"/>
                </a:solidFill>
                <a:latin typeface="Times New Roman"/>
                <a:ea typeface="SimSun"/>
              </a:rPr>
              <a:t>ngày</a:t>
            </a:r>
            <a:r>
              <a:rPr lang="en-US" sz="3200" b="1" dirty="0" smtClean="0">
                <a:solidFill>
                  <a:srgbClr val="FFFF00"/>
                </a:solidFill>
                <a:latin typeface="Times New Roman"/>
                <a:ea typeface="SimSun"/>
              </a:rPr>
              <a:t> </a:t>
            </a:r>
            <a:r>
              <a:rPr lang="en-US" sz="3200" b="1" dirty="0">
                <a:solidFill>
                  <a:srgbClr val="FFFF00"/>
                </a:solidFill>
                <a:latin typeface="Times New Roman"/>
                <a:ea typeface="SimSun"/>
              </a:rPr>
              <a:t> </a:t>
            </a:r>
            <a:r>
              <a:rPr lang="en-US" sz="3200" b="1" dirty="0" smtClean="0">
                <a:solidFill>
                  <a:srgbClr val="FFFF00"/>
                </a:solidFill>
                <a:latin typeface="Times New Roman"/>
                <a:ea typeface="SimSun"/>
              </a:rPr>
              <a:t>    </a:t>
            </a:r>
            <a:r>
              <a:rPr lang="en-US" sz="3200" b="1" dirty="0" err="1" smtClean="0">
                <a:solidFill>
                  <a:srgbClr val="FFFF00"/>
                </a:solidFill>
                <a:latin typeface="Times New Roman"/>
                <a:ea typeface="SimSun"/>
              </a:rPr>
              <a:t>tháng</a:t>
            </a:r>
            <a:r>
              <a:rPr lang="en-US" sz="3200" b="1" dirty="0" smtClean="0">
                <a:solidFill>
                  <a:srgbClr val="FFFF00"/>
                </a:solidFill>
                <a:latin typeface="Times New Roman"/>
                <a:ea typeface="SimSun"/>
              </a:rPr>
              <a:t> 11 </a:t>
            </a:r>
            <a:r>
              <a:rPr lang="en-US" sz="3200" b="1" dirty="0" err="1" smtClean="0">
                <a:solidFill>
                  <a:srgbClr val="FFFF00"/>
                </a:solidFill>
                <a:latin typeface="Times New Roman"/>
                <a:ea typeface="SimSun"/>
              </a:rPr>
              <a:t>năm</a:t>
            </a:r>
            <a:r>
              <a:rPr lang="en-US" sz="3200" b="1" dirty="0" smtClean="0">
                <a:solidFill>
                  <a:srgbClr val="FFFF00"/>
                </a:solidFill>
                <a:latin typeface="Times New Roman"/>
                <a:ea typeface="SimSun"/>
              </a:rPr>
              <a:t> 2021</a:t>
            </a:r>
          </a:p>
          <a:p>
            <a:pPr algn="ctr">
              <a:lnSpc>
                <a:spcPct val="150000"/>
              </a:lnSpc>
              <a:tabLst>
                <a:tab pos="6301105" algn="l"/>
              </a:tabLst>
            </a:pPr>
            <a:r>
              <a:rPr lang="en-US" sz="3200" b="1" dirty="0" smtClean="0">
                <a:solidFill>
                  <a:srgbClr val="FFFF00"/>
                </a:solidFill>
                <a:latin typeface="Times New Roman"/>
                <a:ea typeface="SimSun"/>
              </a:rPr>
              <a:t> </a:t>
            </a:r>
            <a:r>
              <a:rPr lang="en-US" sz="3200" b="1" dirty="0" err="1" smtClean="0">
                <a:solidFill>
                  <a:srgbClr val="FFFF00"/>
                </a:solidFill>
                <a:latin typeface="Times New Roman"/>
                <a:ea typeface="SimSun"/>
              </a:rPr>
              <a:t>Toán</a:t>
            </a:r>
            <a:endParaRPr lang="en-US" sz="3200" b="1" dirty="0" smtClean="0">
              <a:solidFill>
                <a:srgbClr val="FFFF00"/>
              </a:solidFill>
              <a:latin typeface="Times New Roman"/>
              <a:ea typeface="SimSun"/>
            </a:endParaRPr>
          </a:p>
        </p:txBody>
      </p:sp>
      <p:sp>
        <p:nvSpPr>
          <p:cNvPr id="3" name="Rectangle 2"/>
          <p:cNvSpPr/>
          <p:nvPr/>
        </p:nvSpPr>
        <p:spPr>
          <a:xfrm>
            <a:off x="526654" y="1772816"/>
            <a:ext cx="11401993" cy="584775"/>
          </a:xfrm>
          <a:prstGeom prst="rect">
            <a:avLst/>
          </a:prstGeom>
        </p:spPr>
        <p:txBody>
          <a:bodyPr wrap="square">
            <a:spAutoFit/>
          </a:bodyPr>
          <a:lstStyle/>
          <a:p>
            <a:pPr algn="ctr"/>
            <a:r>
              <a:rPr lang="en-US" sz="3200" b="1" dirty="0" smtClean="0">
                <a:solidFill>
                  <a:srgbClr val="FFFF00"/>
                </a:solidFill>
              </a:rPr>
              <a:t>BÀI 35: NHÂN MỘT SỐ THẬP PHÂN VỚI 10, 100, 1000 ,… ( </a:t>
            </a:r>
            <a:r>
              <a:rPr lang="en-US" sz="3200" b="1" dirty="0" err="1" smtClean="0">
                <a:solidFill>
                  <a:srgbClr val="FFFF00"/>
                </a:solidFill>
              </a:rPr>
              <a:t>Tiết</a:t>
            </a:r>
            <a:r>
              <a:rPr lang="en-US" sz="3200" b="1" dirty="0" smtClean="0">
                <a:solidFill>
                  <a:srgbClr val="FFFF00"/>
                </a:solidFill>
              </a:rPr>
              <a:t> 1)</a:t>
            </a:r>
            <a:endParaRPr lang="vi-VN" sz="3200" b="1" dirty="0">
              <a:solidFill>
                <a:srgbClr val="FFFF00"/>
              </a:solidFill>
            </a:endParaRPr>
          </a:p>
        </p:txBody>
      </p:sp>
    </p:spTree>
    <p:extLst>
      <p:ext uri="{BB962C8B-B14F-4D97-AF65-F5344CB8AC3E}">
        <p14:creationId xmlns:p14="http://schemas.microsoft.com/office/powerpoint/2010/main" val="1879575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368" y="283727"/>
            <a:ext cx="11449272" cy="1077218"/>
          </a:xfrm>
          <a:prstGeom prst="rect">
            <a:avLst/>
          </a:prstGeom>
        </p:spPr>
        <p:txBody>
          <a:bodyPr wrap="square">
            <a:spAutoFit/>
          </a:bodyPr>
          <a:lstStyle/>
          <a:p>
            <a:pPr algn="just"/>
            <a:r>
              <a:rPr lang="en-US" sz="3200" b="1" dirty="0" err="1">
                <a:solidFill>
                  <a:schemeClr val="bg1"/>
                </a:solidFill>
                <a:latin typeface="Open Sans"/>
              </a:rPr>
              <a:t>Câu</a:t>
            </a:r>
            <a:r>
              <a:rPr lang="en-US" sz="3200" b="1" dirty="0">
                <a:solidFill>
                  <a:schemeClr val="bg1"/>
                </a:solidFill>
                <a:latin typeface="Open Sans"/>
              </a:rPr>
              <a:t> 1</a:t>
            </a:r>
            <a:r>
              <a:rPr lang="en-US" sz="3200" b="1" dirty="0" smtClean="0">
                <a:solidFill>
                  <a:schemeClr val="bg1"/>
                </a:solidFill>
                <a:latin typeface="Open Sans"/>
              </a:rPr>
              <a:t>. ( </a:t>
            </a:r>
            <a:r>
              <a:rPr lang="en-US" sz="3200" b="1" dirty="0" err="1" smtClean="0">
                <a:solidFill>
                  <a:schemeClr val="bg1"/>
                </a:solidFill>
                <a:latin typeface="Open Sans"/>
              </a:rPr>
              <a:t>trang</a:t>
            </a:r>
            <a:r>
              <a:rPr lang="en-US" sz="3200" b="1" dirty="0" smtClean="0">
                <a:solidFill>
                  <a:schemeClr val="bg1"/>
                </a:solidFill>
                <a:latin typeface="Open Sans"/>
              </a:rPr>
              <a:t> 95) </a:t>
            </a:r>
            <a:r>
              <a:rPr lang="en-US" sz="3200" b="1" dirty="0" err="1" smtClean="0">
                <a:solidFill>
                  <a:schemeClr val="bg1"/>
                </a:solidFill>
                <a:latin typeface="Open Sans"/>
              </a:rPr>
              <a:t>Đặt</a:t>
            </a:r>
            <a:r>
              <a:rPr lang="en-US" sz="3200" b="1" dirty="0" smtClean="0">
                <a:solidFill>
                  <a:schemeClr val="bg1"/>
                </a:solidFill>
                <a:latin typeface="Open Sans"/>
              </a:rPr>
              <a:t> </a:t>
            </a:r>
            <a:r>
              <a:rPr lang="en-US" sz="3200" b="1" dirty="0" err="1" smtClean="0">
                <a:solidFill>
                  <a:schemeClr val="bg1"/>
                </a:solidFill>
                <a:latin typeface="Open Sans"/>
              </a:rPr>
              <a:t>tính</a:t>
            </a:r>
            <a:r>
              <a:rPr lang="en-US" sz="3200" b="1" dirty="0" smtClean="0">
                <a:solidFill>
                  <a:schemeClr val="bg1"/>
                </a:solidFill>
                <a:latin typeface="Open Sans"/>
              </a:rPr>
              <a:t> </a:t>
            </a:r>
            <a:r>
              <a:rPr lang="en-US" sz="3200" b="1" dirty="0" err="1" smtClean="0">
                <a:solidFill>
                  <a:schemeClr val="bg1"/>
                </a:solidFill>
                <a:latin typeface="Open Sans"/>
              </a:rPr>
              <a:t>rồi</a:t>
            </a:r>
            <a:r>
              <a:rPr lang="en-US" sz="3200" b="1" dirty="0" smtClean="0">
                <a:solidFill>
                  <a:schemeClr val="bg1"/>
                </a:solidFill>
                <a:latin typeface="Open Sans"/>
              </a:rPr>
              <a:t> </a:t>
            </a:r>
            <a:r>
              <a:rPr lang="en-US" sz="3200" b="1" dirty="0" err="1" smtClean="0">
                <a:solidFill>
                  <a:schemeClr val="bg1"/>
                </a:solidFill>
                <a:latin typeface="Open Sans"/>
              </a:rPr>
              <a:t>tính</a:t>
            </a:r>
            <a:endParaRPr lang="en-US" sz="3200" dirty="0">
              <a:solidFill>
                <a:schemeClr val="bg1"/>
              </a:solidFill>
              <a:latin typeface="Open Sans"/>
            </a:endParaRPr>
          </a:p>
          <a:p>
            <a:pPr algn="just"/>
            <a:r>
              <a:rPr lang="en-US" sz="3200" b="1" dirty="0">
                <a:solidFill>
                  <a:schemeClr val="bg1"/>
                </a:solidFill>
                <a:latin typeface="Open Sans"/>
              </a:rPr>
              <a:t>a. </a:t>
            </a:r>
            <a:r>
              <a:rPr lang="en-US" sz="3200" dirty="0">
                <a:solidFill>
                  <a:schemeClr val="bg1"/>
                </a:solidFill>
                <a:latin typeface="Open Sans"/>
              </a:rPr>
              <a:t>7,69 x </a:t>
            </a:r>
            <a:r>
              <a:rPr lang="en-US" sz="3200" dirty="0" smtClean="0">
                <a:solidFill>
                  <a:schemeClr val="bg1"/>
                </a:solidFill>
                <a:latin typeface="Open Sans"/>
              </a:rPr>
              <a:t>50                   </a:t>
            </a:r>
            <a:r>
              <a:rPr lang="en-US" sz="3200" b="1" dirty="0" smtClean="0">
                <a:solidFill>
                  <a:schemeClr val="bg1"/>
                </a:solidFill>
                <a:latin typeface="Open Sans"/>
              </a:rPr>
              <a:t>b</a:t>
            </a:r>
            <a:r>
              <a:rPr lang="en-US" sz="3200" b="1" dirty="0">
                <a:solidFill>
                  <a:schemeClr val="bg1"/>
                </a:solidFill>
                <a:latin typeface="Open Sans"/>
              </a:rPr>
              <a:t>. </a:t>
            </a:r>
            <a:r>
              <a:rPr lang="en-US" sz="3200" dirty="0">
                <a:solidFill>
                  <a:schemeClr val="bg1"/>
                </a:solidFill>
                <a:latin typeface="Open Sans"/>
              </a:rPr>
              <a:t>12,6 x </a:t>
            </a:r>
            <a:r>
              <a:rPr lang="en-US" sz="3200" dirty="0" smtClean="0">
                <a:solidFill>
                  <a:schemeClr val="bg1"/>
                </a:solidFill>
                <a:latin typeface="Open Sans"/>
              </a:rPr>
              <a:t>800             </a:t>
            </a:r>
            <a:r>
              <a:rPr lang="en-US" sz="3200" b="1" dirty="0" smtClean="0">
                <a:solidFill>
                  <a:schemeClr val="bg1"/>
                </a:solidFill>
                <a:latin typeface="Open Sans"/>
              </a:rPr>
              <a:t>c</a:t>
            </a:r>
            <a:r>
              <a:rPr lang="en-US" sz="3200" b="1" dirty="0">
                <a:solidFill>
                  <a:schemeClr val="bg1"/>
                </a:solidFill>
                <a:latin typeface="Open Sans"/>
              </a:rPr>
              <a:t>. </a:t>
            </a:r>
            <a:r>
              <a:rPr lang="en-US" sz="3200" dirty="0">
                <a:solidFill>
                  <a:schemeClr val="bg1"/>
                </a:solidFill>
                <a:latin typeface="Open Sans"/>
              </a:rPr>
              <a:t>82,16 x 40</a:t>
            </a:r>
            <a:endParaRPr lang="en-US" sz="3200" b="0" i="0" dirty="0">
              <a:solidFill>
                <a:schemeClr val="bg1"/>
              </a:solidFill>
              <a:effectLst/>
              <a:latin typeface="Open Sans"/>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210" y="1574629"/>
            <a:ext cx="1006099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239677" y="5324293"/>
            <a:ext cx="1791766" cy="584775"/>
          </a:xfrm>
          <a:prstGeom prst="rect">
            <a:avLst/>
          </a:prstGeom>
          <a:solidFill>
            <a:schemeClr val="bg1"/>
          </a:solidFill>
        </p:spPr>
        <p:txBody>
          <a:bodyPr wrap="square" rtlCol="0">
            <a:spAutoFit/>
          </a:bodyPr>
          <a:lstStyle/>
          <a:p>
            <a:endParaRPr lang="en-US" sz="3200" dirty="0"/>
          </a:p>
        </p:txBody>
      </p:sp>
      <p:sp>
        <p:nvSpPr>
          <p:cNvPr id="5" name="TextBox 4"/>
          <p:cNvSpPr txBox="1"/>
          <p:nvPr/>
        </p:nvSpPr>
        <p:spPr>
          <a:xfrm>
            <a:off x="5236121" y="5316397"/>
            <a:ext cx="1791766" cy="584775"/>
          </a:xfrm>
          <a:prstGeom prst="rect">
            <a:avLst/>
          </a:prstGeom>
          <a:solidFill>
            <a:schemeClr val="bg1"/>
          </a:solidFill>
        </p:spPr>
        <p:txBody>
          <a:bodyPr wrap="square" rtlCol="0">
            <a:spAutoFit/>
          </a:bodyPr>
          <a:lstStyle/>
          <a:p>
            <a:endParaRPr lang="en-US" sz="3200" dirty="0"/>
          </a:p>
        </p:txBody>
      </p:sp>
      <p:sp>
        <p:nvSpPr>
          <p:cNvPr id="6" name="TextBox 5"/>
          <p:cNvSpPr txBox="1"/>
          <p:nvPr/>
        </p:nvSpPr>
        <p:spPr>
          <a:xfrm>
            <a:off x="9051390" y="5351256"/>
            <a:ext cx="1791766" cy="584775"/>
          </a:xfrm>
          <a:prstGeom prst="rect">
            <a:avLst/>
          </a:prstGeom>
          <a:solidFill>
            <a:schemeClr val="bg1"/>
          </a:solidFill>
        </p:spPr>
        <p:txBody>
          <a:bodyPr wrap="square" rtlCol="0">
            <a:spAutoFit/>
          </a:bodyPr>
          <a:lstStyle/>
          <a:p>
            <a:endParaRPr lang="en-US" sz="3200" dirty="0"/>
          </a:p>
        </p:txBody>
      </p:sp>
      <p:sp>
        <p:nvSpPr>
          <p:cNvPr id="7" name="TextBox 6"/>
          <p:cNvSpPr txBox="1"/>
          <p:nvPr/>
        </p:nvSpPr>
        <p:spPr>
          <a:xfrm>
            <a:off x="1778360" y="5105035"/>
            <a:ext cx="1368152" cy="1077218"/>
          </a:xfrm>
          <a:prstGeom prst="rect">
            <a:avLst/>
          </a:prstGeom>
          <a:solidFill>
            <a:schemeClr val="accent4">
              <a:lumMod val="40000"/>
              <a:lumOff val="60000"/>
            </a:schemeClr>
          </a:solidFill>
        </p:spPr>
        <p:txBody>
          <a:bodyPr wrap="square" rtlCol="0">
            <a:spAutoFit/>
          </a:bodyPr>
          <a:lstStyle/>
          <a:p>
            <a:r>
              <a:rPr lang="en-US" sz="3200" dirty="0" smtClean="0"/>
              <a:t>384,50 </a:t>
            </a:r>
          </a:p>
          <a:p>
            <a:r>
              <a:rPr lang="en-US" sz="3200" dirty="0" smtClean="0"/>
              <a:t>(384,5)</a:t>
            </a:r>
            <a:endParaRPr lang="en-US" sz="3200" dirty="0"/>
          </a:p>
        </p:txBody>
      </p:sp>
      <p:sp>
        <p:nvSpPr>
          <p:cNvPr id="8" name="TextBox 7"/>
          <p:cNvSpPr txBox="1"/>
          <p:nvPr/>
        </p:nvSpPr>
        <p:spPr>
          <a:xfrm>
            <a:off x="5258197" y="5105035"/>
            <a:ext cx="1872208" cy="1077218"/>
          </a:xfrm>
          <a:prstGeom prst="rect">
            <a:avLst/>
          </a:prstGeom>
          <a:solidFill>
            <a:schemeClr val="accent4">
              <a:lumMod val="40000"/>
              <a:lumOff val="60000"/>
            </a:schemeClr>
          </a:solidFill>
        </p:spPr>
        <p:txBody>
          <a:bodyPr wrap="square" rtlCol="0">
            <a:spAutoFit/>
          </a:bodyPr>
          <a:lstStyle/>
          <a:p>
            <a:r>
              <a:rPr lang="en-US" sz="3200" dirty="0" smtClean="0"/>
              <a:t>10080,0 </a:t>
            </a:r>
          </a:p>
          <a:p>
            <a:r>
              <a:rPr lang="en-US" sz="3200" dirty="0" smtClean="0"/>
              <a:t>(10080)</a:t>
            </a:r>
            <a:endParaRPr lang="en-US" sz="3200" dirty="0"/>
          </a:p>
        </p:txBody>
      </p:sp>
      <p:sp>
        <p:nvSpPr>
          <p:cNvPr id="9" name="TextBox 8"/>
          <p:cNvSpPr txBox="1"/>
          <p:nvPr/>
        </p:nvSpPr>
        <p:spPr>
          <a:xfrm>
            <a:off x="9051390" y="5070175"/>
            <a:ext cx="1872208" cy="1077218"/>
          </a:xfrm>
          <a:prstGeom prst="rect">
            <a:avLst/>
          </a:prstGeom>
          <a:solidFill>
            <a:schemeClr val="accent4">
              <a:lumMod val="40000"/>
              <a:lumOff val="60000"/>
            </a:schemeClr>
          </a:solidFill>
        </p:spPr>
        <p:txBody>
          <a:bodyPr wrap="square" rtlCol="0">
            <a:spAutoFit/>
          </a:bodyPr>
          <a:lstStyle/>
          <a:p>
            <a:r>
              <a:rPr lang="en-US" sz="3200" dirty="0" smtClean="0"/>
              <a:t>3286,40 </a:t>
            </a:r>
          </a:p>
          <a:p>
            <a:r>
              <a:rPr lang="en-US" sz="3200" dirty="0" smtClean="0"/>
              <a:t>(3286,4)</a:t>
            </a:r>
            <a:endParaRPr lang="en-US" sz="3200" dirty="0"/>
          </a:p>
        </p:txBody>
      </p:sp>
    </p:spTree>
    <p:extLst>
      <p:ext uri="{BB962C8B-B14F-4D97-AF65-F5344CB8AC3E}">
        <p14:creationId xmlns:p14="http://schemas.microsoft.com/office/powerpoint/2010/main" val="78092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nodeType="withEffect">
                                  <p:stCondLst>
                                    <p:cond delay="0"/>
                                  </p:stCondLst>
                                  <p:childTnLst>
                                    <p:set>
                                      <p:cBhvr>
                                        <p:cTn id="15" dur="1" fill="hold">
                                          <p:stCondLst>
                                            <p:cond delay="0"/>
                                          </p:stCondLst>
                                        </p:cTn>
                                        <p:tgtEl>
                                          <p:spTgt spid="18434"/>
                                        </p:tgtEl>
                                        <p:attrNameLst>
                                          <p:attrName>style.visibility</p:attrName>
                                        </p:attrNameLst>
                                      </p:cBhvr>
                                      <p:to>
                                        <p:strVal val="visible"/>
                                      </p:to>
                                    </p:set>
                                    <p:animEffect transition="in" filter="barn(inVertical)">
                                      <p:cBhvr>
                                        <p:cTn id="16" dur="500"/>
                                        <p:tgtEl>
                                          <p:spTgt spid="18434"/>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bi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937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WordArt 5"/>
          <p:cNvSpPr>
            <a:spLocks noChangeArrowheads="1" noChangeShapeType="1" noTextEdit="1"/>
          </p:cNvSpPr>
          <p:nvPr/>
        </p:nvSpPr>
        <p:spPr bwMode="auto">
          <a:xfrm>
            <a:off x="2971800" y="762001"/>
            <a:ext cx="7315200" cy="2746375"/>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contourClr>
                <a:srgbClr val="FF0000"/>
              </a:contourClr>
            </a:sp3d>
          </a:bodyPr>
          <a:lstStyle/>
          <a:p>
            <a:pPr algn="ctr"/>
            <a:r>
              <a:rPr lang="en-US" sz="3600" b="1" kern="10">
                <a:ln w="9525">
                  <a:round/>
                  <a:headEnd/>
                  <a:tailEnd/>
                </a:ln>
                <a:solidFill>
                  <a:srgbClr val="FF0000"/>
                </a:solidFill>
                <a:ea typeface="+mn-lt"/>
                <a:cs typeface="+mn-lt"/>
              </a:rPr>
              <a:t> Củng cố, Dặn dò </a:t>
            </a:r>
          </a:p>
        </p:txBody>
      </p:sp>
      <p:grpSp>
        <p:nvGrpSpPr>
          <p:cNvPr id="25604" name="Group 18"/>
          <p:cNvGrpSpPr>
            <a:grpSpLocks/>
          </p:cNvGrpSpPr>
          <p:nvPr/>
        </p:nvGrpSpPr>
        <p:grpSpPr bwMode="auto">
          <a:xfrm rot="20876853">
            <a:off x="4167188" y="3038476"/>
            <a:ext cx="5353050" cy="1998663"/>
            <a:chOff x="5225" y="9335"/>
            <a:chExt cx="2520" cy="1750"/>
          </a:xfrm>
        </p:grpSpPr>
        <p:sp>
          <p:nvSpPr>
            <p:cNvPr id="25609" name="AutoShape 27" descr="2"/>
            <p:cNvSpPr>
              <a:spLocks noChangeArrowheads="1"/>
            </p:cNvSpPr>
            <p:nvPr/>
          </p:nvSpPr>
          <p:spPr bwMode="auto">
            <a:xfrm>
              <a:off x="5225" y="10186"/>
              <a:ext cx="2520" cy="899"/>
            </a:xfrm>
            <a:prstGeom prst="wave">
              <a:avLst>
                <a:gd name="adj1" fmla="val 20644"/>
                <a:gd name="adj2" fmla="val 0"/>
              </a:avLst>
            </a:prstGeom>
            <a:blipFill dpi="0" rotWithShape="0">
              <a:blip r:embed="rId3"/>
              <a:srcRect/>
              <a:stretch>
                <a:fillRect/>
              </a:stretch>
            </a:blipFill>
            <a:ln>
              <a:noFill/>
            </a:ln>
            <a:effectLst>
              <a:outerShdw dist="107763" dir="2700000" algn="ctr" rotWithShape="0">
                <a:srgbClr val="C0C0C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defTabSz="912813">
                <a:defRPr>
                  <a:solidFill>
                    <a:schemeClr val="tx1"/>
                  </a:solidFill>
                  <a:latin typeface="Calibri" panose="020F0502020204030204" pitchFamily="34" charset="0"/>
                </a:defRPr>
              </a:lvl1pPr>
              <a:lvl2pPr marL="742950" indent="-285750" defTabSz="912813">
                <a:defRPr>
                  <a:solidFill>
                    <a:schemeClr val="tx1"/>
                  </a:solidFill>
                  <a:latin typeface="Calibri" panose="020F0502020204030204" pitchFamily="34" charset="0"/>
                </a:defRPr>
              </a:lvl2pPr>
              <a:lvl3pPr marL="1143000" indent="-228600" defTabSz="912813">
                <a:defRPr>
                  <a:solidFill>
                    <a:schemeClr val="tx1"/>
                  </a:solidFill>
                  <a:latin typeface="Calibri" panose="020F0502020204030204" pitchFamily="34" charset="0"/>
                </a:defRPr>
              </a:lvl3pPr>
              <a:lvl4pPr marL="1600200" indent="-228600" defTabSz="912813">
                <a:defRPr>
                  <a:solidFill>
                    <a:schemeClr val="tx1"/>
                  </a:solidFill>
                  <a:latin typeface="Calibri" panose="020F0502020204030204" pitchFamily="34" charset="0"/>
                </a:defRPr>
              </a:lvl4pPr>
              <a:lvl5pPr marL="2057400" indent="-228600" defTabSz="912813">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solidFill>
                  <a:srgbClr val="000000"/>
                </a:solidFill>
                <a:cs typeface="Arial" panose="020B0604020202020204" pitchFamily="34" charset="0"/>
              </a:endParaRPr>
            </a:p>
          </p:txBody>
        </p:sp>
        <p:pic>
          <p:nvPicPr>
            <p:cNvPr id="25610" name="Picture 26" descr="cosm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2" y="9335"/>
              <a:ext cx="1080" cy="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25" descr="BOOK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4" y="10122"/>
              <a:ext cx="12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24" descr="BOOK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42" y="9848"/>
              <a:ext cx="1635"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Picture 23" descr="QUILLPE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5" y="9336"/>
              <a:ext cx="702" cy="1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4" name="Text Box 22"/>
            <p:cNvSpPr txBox="1">
              <a:spLocks noChangeArrowheads="1"/>
            </p:cNvSpPr>
            <p:nvPr/>
          </p:nvSpPr>
          <p:spPr bwMode="auto">
            <a:xfrm>
              <a:off x="5867" y="9897"/>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vi-VN" sz="800" b="1">
                  <a:solidFill>
                    <a:srgbClr val="000000"/>
                  </a:solidFill>
                  <a:latin typeface="VnBangkok"/>
                  <a:cs typeface="Times New Roman" panose="02020603050405020304" pitchFamily="18" charset="0"/>
                </a:rPr>
                <a:t> </a:t>
              </a:r>
              <a:endParaRPr lang="en-US" altLang="vi-VN" sz="4800">
                <a:solidFill>
                  <a:srgbClr val="000000"/>
                </a:solidFill>
                <a:cs typeface="Times New Roman" panose="02020603050405020304" pitchFamily="18" charset="0"/>
              </a:endParaRPr>
            </a:p>
          </p:txBody>
        </p:sp>
        <p:sp>
          <p:nvSpPr>
            <p:cNvPr id="25615" name="Text Box 21"/>
            <p:cNvSpPr txBox="1">
              <a:spLocks noChangeArrowheads="1"/>
            </p:cNvSpPr>
            <p:nvPr/>
          </p:nvSpPr>
          <p:spPr bwMode="auto">
            <a:xfrm>
              <a:off x="6665" y="9863"/>
              <a:ext cx="577"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vi-VN" sz="4800">
                <a:solidFill>
                  <a:srgbClr val="000000"/>
                </a:solidFill>
                <a:cs typeface="Arial" panose="020B0604020202020204" pitchFamily="34" charset="0"/>
              </a:endParaRPr>
            </a:p>
          </p:txBody>
        </p:sp>
        <p:sp>
          <p:nvSpPr>
            <p:cNvPr id="25616" name="WordArt 20"/>
            <p:cNvSpPr>
              <a:spLocks noChangeArrowheads="1" noChangeShapeType="1" noTextEdit="1"/>
            </p:cNvSpPr>
            <p:nvPr/>
          </p:nvSpPr>
          <p:spPr bwMode="auto">
            <a:xfrm rot="1334491">
              <a:off x="6130" y="10696"/>
              <a:ext cx="600" cy="1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9282"/>
                </a:avLst>
              </a:prstTxWarp>
            </a:bodyPr>
            <a:lstStyle/>
            <a:p>
              <a:pPr algn="ctr"/>
              <a:r>
                <a:rPr lang="en-US" b="1" kern="10">
                  <a:solidFill>
                    <a:srgbClr val="FFFFFF"/>
                  </a:solidFill>
                  <a:latin typeface="VNbritannic"/>
                </a:rPr>
                <a:t>NÀM </a:t>
              </a:r>
            </a:p>
          </p:txBody>
        </p:sp>
        <p:sp>
          <p:nvSpPr>
            <p:cNvPr id="25617" name="Text Box 19"/>
            <p:cNvSpPr txBox="1">
              <a:spLocks noChangeArrowheads="1"/>
            </p:cNvSpPr>
            <p:nvPr/>
          </p:nvSpPr>
          <p:spPr bwMode="auto">
            <a:xfrm>
              <a:off x="6623" y="10049"/>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vi-VN" sz="4800">
                <a:solidFill>
                  <a:srgbClr val="000000"/>
                </a:solidFill>
                <a:cs typeface="Arial" panose="020B0604020202020204" pitchFamily="34" charset="0"/>
              </a:endParaRPr>
            </a:p>
          </p:txBody>
        </p:sp>
      </p:grpSp>
      <p:sp>
        <p:nvSpPr>
          <p:cNvPr id="14" name="AutoShape 10"/>
          <p:cNvSpPr>
            <a:spLocks noChangeArrowheads="1"/>
          </p:cNvSpPr>
          <p:nvPr/>
        </p:nvSpPr>
        <p:spPr bwMode="auto">
          <a:xfrm>
            <a:off x="4533900" y="4133850"/>
            <a:ext cx="4191000" cy="2128838"/>
          </a:xfrm>
          <a:prstGeom prst="star32">
            <a:avLst>
              <a:gd name="adj" fmla="val 11069"/>
            </a:avLst>
          </a:prstGeom>
          <a:solidFill>
            <a:srgbClr val="33CC33"/>
          </a:solidFill>
          <a:ln w="28575" algn="ctr">
            <a:solidFill>
              <a:srgbClr val="FF0000"/>
            </a:solidFill>
            <a:miter lim="800000"/>
            <a:headEnd/>
            <a:tailEnd/>
          </a:ln>
        </p:spPr>
        <p:txBody>
          <a:bodyPr wrap="none" lIns="91431" tIns="45716" rIns="91431" bIns="45716"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vi-VN" altLang="en-US">
              <a:solidFill>
                <a:srgbClr val="000000"/>
              </a:solidFill>
              <a:latin typeface="Arial" panose="020B0604020202020204" pitchFamily="34" charset="0"/>
            </a:endParaRPr>
          </a:p>
        </p:txBody>
      </p:sp>
      <p:sp>
        <p:nvSpPr>
          <p:cNvPr id="25606" name="Rectangle 36"/>
          <p:cNvSpPr>
            <a:spLocks noChangeArrowheads="1"/>
          </p:cNvSpPr>
          <p:nvPr/>
        </p:nvSpPr>
        <p:spPr bwMode="auto">
          <a:xfrm>
            <a:off x="152400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vi-VN" altLang="en-US" sz="2400">
              <a:solidFill>
                <a:srgbClr val="000000"/>
              </a:solidFill>
              <a:latin typeface="Times New Roman" panose="02020603050405020304" pitchFamily="18" charset="0"/>
            </a:endParaRPr>
          </a:p>
        </p:txBody>
      </p:sp>
      <p:pic>
        <p:nvPicPr>
          <p:cNvPr id="25607"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50988" y="79376"/>
            <a:ext cx="1420812" cy="190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8"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1" y="2898776"/>
            <a:ext cx="1427163" cy="190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141861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1" nodeType="withEffect">
                                  <p:stCondLst>
                                    <p:cond delay="0"/>
                                  </p:stCondLst>
                                  <p:childTnLst>
                                    <p:animRot by="21600000">
                                      <p:cBhvr>
                                        <p:cTn id="6" dur="2000" fill="hold"/>
                                        <p:tgtEl>
                                          <p:spTgt spid="14"/>
                                        </p:tgtEl>
                                        <p:attrNameLst>
                                          <p:attrName>r</p:attrName>
                                        </p:attrNameLst>
                                      </p:cBhvr>
                                    </p:animRot>
                                  </p:childTnLst>
                                </p:cTn>
                              </p:par>
                              <p:par>
                                <p:cTn id="7" presetID="8" presetClass="emph" presetSubtype="0" fill="hold" grpId="2" nodeType="withEffect">
                                  <p:stCondLst>
                                    <p:cond delay="0"/>
                                  </p:stCondLst>
                                  <p:childTnLst>
                                    <p:animRot by="21600000">
                                      <p:cBhvr>
                                        <p:cTn id="8" dur="2000" fill="hold"/>
                                        <p:tgtEl>
                                          <p:spTgt spid="14"/>
                                        </p:tgtEl>
                                        <p:attrNameLst>
                                          <p:attrName>r</p:attrName>
                                        </p:attrNameLst>
                                      </p:cBhvr>
                                    </p:animRot>
                                  </p:childTnLst>
                                </p:cTn>
                              </p:par>
                              <p:par>
                                <p:cTn id="9" presetID="5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770" decel="100000"/>
                                        <p:tgtEl>
                                          <p:spTgt spid="14"/>
                                        </p:tgtEl>
                                      </p:cBhvr>
                                    </p:animEffect>
                                    <p:animScale>
                                      <p:cBhvr>
                                        <p:cTn id="12" dur="770" decel="100000"/>
                                        <p:tgtEl>
                                          <p:spTgt spid="14"/>
                                        </p:tgtEl>
                                      </p:cBhvr>
                                      <p:from x="10000" y="10000"/>
                                      <p:to x="200000" y="450000"/>
                                    </p:animScale>
                                    <p:animScale>
                                      <p:cBhvr>
                                        <p:cTn id="13" dur="1230" accel="100000" fill="hold">
                                          <p:stCondLst>
                                            <p:cond delay="770"/>
                                          </p:stCondLst>
                                        </p:cTn>
                                        <p:tgtEl>
                                          <p:spTgt spid="14"/>
                                        </p:tgtEl>
                                      </p:cBhvr>
                                      <p:from x="200000" y="450000"/>
                                      <p:to x="100000" y="100000"/>
                                    </p:animScale>
                                    <p:set>
                                      <p:cBhvr>
                                        <p:cTn id="14" dur="770" fill="hold"/>
                                        <p:tgtEl>
                                          <p:spTgt spid="14"/>
                                        </p:tgtEl>
                                        <p:attrNameLst>
                                          <p:attrName>ppt_x</p:attrName>
                                        </p:attrNameLst>
                                      </p:cBhvr>
                                      <p:to>
                                        <p:strVal val="(0.5)"/>
                                      </p:to>
                                    </p:set>
                                    <p:anim from="(0.5)" to="(#ppt_x)" calcmode="lin" valueType="num">
                                      <p:cBhvr>
                                        <p:cTn id="15" dur="1230" accel="100000" fill="hold">
                                          <p:stCondLst>
                                            <p:cond delay="770"/>
                                          </p:stCondLst>
                                        </p:cTn>
                                        <p:tgtEl>
                                          <p:spTgt spid="14"/>
                                        </p:tgtEl>
                                        <p:attrNameLst>
                                          <p:attrName>ppt_x</p:attrName>
                                        </p:attrNameLst>
                                      </p:cBhvr>
                                    </p:anim>
                                    <p:set>
                                      <p:cBhvr>
                                        <p:cTn id="16" dur="770" fill="hold"/>
                                        <p:tgtEl>
                                          <p:spTgt spid="14"/>
                                        </p:tgtEl>
                                        <p:attrNameLst>
                                          <p:attrName>ppt_y</p:attrName>
                                        </p:attrNameLst>
                                      </p:cBhvr>
                                      <p:to>
                                        <p:strVal val="(#ppt_y+0.4)"/>
                                      </p:to>
                                    </p:set>
                                    <p:anim from="(#ppt_y+0.4)" to="(#ppt_y)" calcmode="lin" valueType="num">
                                      <p:cBhvr>
                                        <p:cTn id="17" dur="1230" accel="100000" fill="hold">
                                          <p:stCondLst>
                                            <p:cond delay="770"/>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DD01023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747" name="Group 4"/>
          <p:cNvGrpSpPr>
            <a:grpSpLocks/>
          </p:cNvGrpSpPr>
          <p:nvPr/>
        </p:nvGrpSpPr>
        <p:grpSpPr bwMode="auto">
          <a:xfrm>
            <a:off x="2286000" y="4114800"/>
            <a:ext cx="7924800" cy="2281238"/>
            <a:chOff x="243" y="3600"/>
            <a:chExt cx="4557" cy="720"/>
          </a:xfrm>
        </p:grpSpPr>
        <p:pic>
          <p:nvPicPr>
            <p:cNvPr id="31749" name="Picture 5"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3"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6"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7"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59" y="3600"/>
              <a:ext cx="657"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8"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1971"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9"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68"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4" name="Picture 10"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3083" y="3648"/>
              <a:ext cx="613"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11"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20"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6" name="Picture 12" descr="blumen-pflanzen05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4275" y="3744"/>
              <a:ext cx="52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WordArt 4" descr="90%"/>
          <p:cNvSpPr>
            <a:spLocks noChangeArrowheads="1" noChangeShapeType="1" noTextEdit="1"/>
          </p:cNvSpPr>
          <p:nvPr/>
        </p:nvSpPr>
        <p:spPr bwMode="auto">
          <a:xfrm>
            <a:off x="2438400" y="1168400"/>
            <a:ext cx="7543800" cy="3276600"/>
          </a:xfrm>
          <a:prstGeom prst="rect">
            <a:avLst/>
          </a:prstGeom>
        </p:spPr>
        <p:txBody>
          <a:bodyPr wrap="none" fromWordArt="1">
            <a:prstTxWarp prst="textPlain">
              <a:avLst>
                <a:gd name="adj" fmla="val 50000"/>
              </a:avLst>
            </a:prstTxWarp>
          </a:bodyPr>
          <a:lstStyle/>
          <a:p>
            <a:pPr algn="ctr"/>
            <a:r>
              <a:rPr lang="en-US" sz="4800" b="1" kern="10">
                <a:ln w="19050">
                  <a:pattFill prst="pct90">
                    <a:fgClr>
                      <a:srgbClr val="FFFF00"/>
                    </a:fgClr>
                    <a:bgClr>
                      <a:srgbClr val="FFFFFF"/>
                    </a:bgClr>
                  </a:patt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Chúc các em học sinh</a:t>
            </a:r>
          </a:p>
          <a:p>
            <a:pPr algn="ctr"/>
            <a:r>
              <a:rPr lang="en-US" sz="4800" b="1" kern="10">
                <a:ln w="19050">
                  <a:pattFill prst="pct90">
                    <a:fgClr>
                      <a:srgbClr val="FFFF00"/>
                    </a:fgClr>
                    <a:bgClr>
                      <a:srgbClr val="FFFFFF"/>
                    </a:bgClr>
                  </a:patt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Vui vẻ</a:t>
            </a:r>
          </a:p>
        </p:txBody>
      </p:sp>
    </p:spTree>
    <p:extLst>
      <p:ext uri="{BB962C8B-B14F-4D97-AF65-F5344CB8AC3E}">
        <p14:creationId xmlns:p14="http://schemas.microsoft.com/office/powerpoint/2010/main" val="432446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0" fill="hold"/>
                                        <p:tgtEl>
                                          <p:spTgt spid="13"/>
                                        </p:tgtEl>
                                        <p:attrNameLst>
                                          <p:attrName>ppt_x</p:attrName>
                                        </p:attrNameLst>
                                      </p:cBhvr>
                                      <p:tavLst>
                                        <p:tav tm="0">
                                          <p:val>
                                            <p:strVal val="#ppt_x"/>
                                          </p:val>
                                        </p:tav>
                                        <p:tav tm="100000">
                                          <p:val>
                                            <p:strVal val="#ppt_x"/>
                                          </p:val>
                                        </p:tav>
                                      </p:tavLst>
                                    </p:anim>
                                    <p:anim calcmode="lin" valueType="num">
                                      <p:cBhvr additive="base">
                                        <p:cTn id="8" dur="5000" fill="hold"/>
                                        <p:tgtEl>
                                          <p:spTgt spid="1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22" presetClass="emph" presetSubtype="0" repeatCount="indefinite" fill="hold" nodeType="afterEffect">
                                  <p:stCondLst>
                                    <p:cond delay="0"/>
                                  </p:stCondLst>
                                  <p:childTnLst>
                                    <p:animClr clrSpc="hsl" dir="cw">
                                      <p:cBhvr override="childStyle">
                                        <p:cTn id="11" dur="500" fill="hold"/>
                                        <p:tgtEl>
                                          <p:spTgt spid="13"/>
                                        </p:tgtEl>
                                        <p:attrNameLst>
                                          <p:attrName>style.color</p:attrName>
                                        </p:attrNameLst>
                                      </p:cBhvr>
                                      <p:by>
                                        <p:hsl h="-7200000" s="0" l="0"/>
                                      </p:by>
                                    </p:animClr>
                                    <p:animClr clrSpc="hsl" dir="cw">
                                      <p:cBhvr>
                                        <p:cTn id="12" dur="500" fill="hold"/>
                                        <p:tgtEl>
                                          <p:spTgt spid="13"/>
                                        </p:tgtEl>
                                        <p:attrNameLst>
                                          <p:attrName>fillcolor</p:attrName>
                                        </p:attrNameLst>
                                      </p:cBhvr>
                                      <p:by>
                                        <p:hsl h="-7200000" s="0" l="0"/>
                                      </p:by>
                                    </p:animClr>
                                    <p:animClr clrSpc="hsl" dir="cw">
                                      <p:cBhvr>
                                        <p:cTn id="13" dur="500" fill="hold"/>
                                        <p:tgtEl>
                                          <p:spTgt spid="13"/>
                                        </p:tgtEl>
                                        <p:attrNameLst>
                                          <p:attrName>stroke.color</p:attrName>
                                        </p:attrNameLst>
                                      </p:cBhvr>
                                      <p:by>
                                        <p:hsl h="-7200000" s="0" l="0"/>
                                      </p:by>
                                    </p:animClr>
                                    <p:set>
                                      <p:cBhvr>
                                        <p:cTn id="14"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1384" y="32048"/>
            <a:ext cx="10248800" cy="1077218"/>
          </a:xfrm>
          <a:prstGeom prst="rect">
            <a:avLst/>
          </a:prstGeom>
        </p:spPr>
        <p:txBody>
          <a:bodyPr wrap="square">
            <a:spAutoFit/>
          </a:bodyPr>
          <a:lstStyle/>
          <a:p>
            <a:pPr algn="ctr">
              <a:tabLst>
                <a:tab pos="6301105" algn="l"/>
              </a:tabLst>
            </a:pPr>
            <a:r>
              <a:rPr lang="en-US" sz="3200" b="1" dirty="0" err="1" smtClean="0">
                <a:solidFill>
                  <a:srgbClr val="FFFF00"/>
                </a:solidFill>
                <a:latin typeface="Times New Roman"/>
                <a:ea typeface="SimSun"/>
              </a:rPr>
              <a:t>Thứ</a:t>
            </a:r>
            <a:r>
              <a:rPr lang="en-US" sz="3200" b="1" dirty="0" smtClean="0">
                <a:solidFill>
                  <a:srgbClr val="FFFF00"/>
                </a:solidFill>
                <a:latin typeface="Times New Roman"/>
                <a:ea typeface="SimSun"/>
              </a:rPr>
              <a:t> </a:t>
            </a:r>
            <a:r>
              <a:rPr lang="en-US" sz="3200" b="1" dirty="0">
                <a:solidFill>
                  <a:srgbClr val="FFFF00"/>
                </a:solidFill>
                <a:latin typeface="Times New Roman"/>
                <a:ea typeface="SimSun"/>
              </a:rPr>
              <a:t> </a:t>
            </a:r>
            <a:r>
              <a:rPr lang="en-US" sz="3200" b="1" dirty="0" smtClean="0">
                <a:solidFill>
                  <a:srgbClr val="FFFF00"/>
                </a:solidFill>
                <a:latin typeface="Times New Roman"/>
                <a:ea typeface="SimSun"/>
              </a:rPr>
              <a:t>   , </a:t>
            </a:r>
            <a:r>
              <a:rPr lang="en-US" sz="3200" b="1" dirty="0" err="1" smtClean="0">
                <a:solidFill>
                  <a:srgbClr val="FFFF00"/>
                </a:solidFill>
                <a:latin typeface="Times New Roman"/>
                <a:ea typeface="SimSun"/>
              </a:rPr>
              <a:t>ngày</a:t>
            </a:r>
            <a:r>
              <a:rPr lang="en-US" sz="3200" b="1" dirty="0" smtClean="0">
                <a:solidFill>
                  <a:srgbClr val="FFFF00"/>
                </a:solidFill>
                <a:latin typeface="Times New Roman"/>
                <a:ea typeface="SimSun"/>
              </a:rPr>
              <a:t> </a:t>
            </a:r>
            <a:r>
              <a:rPr lang="en-US" sz="3200" b="1" dirty="0">
                <a:solidFill>
                  <a:srgbClr val="FFFF00"/>
                </a:solidFill>
                <a:latin typeface="Times New Roman"/>
                <a:ea typeface="SimSun"/>
              </a:rPr>
              <a:t> </a:t>
            </a:r>
            <a:r>
              <a:rPr lang="en-US" sz="3200" b="1" dirty="0" smtClean="0">
                <a:solidFill>
                  <a:srgbClr val="FFFF00"/>
                </a:solidFill>
                <a:latin typeface="Times New Roman"/>
                <a:ea typeface="SimSun"/>
              </a:rPr>
              <a:t>    </a:t>
            </a:r>
            <a:r>
              <a:rPr lang="en-US" sz="3200" b="1" dirty="0" err="1" smtClean="0">
                <a:solidFill>
                  <a:srgbClr val="FFFF00"/>
                </a:solidFill>
                <a:latin typeface="Times New Roman"/>
                <a:ea typeface="SimSun"/>
              </a:rPr>
              <a:t>tháng</a:t>
            </a:r>
            <a:r>
              <a:rPr lang="en-US" sz="3200" b="1" dirty="0" smtClean="0">
                <a:solidFill>
                  <a:srgbClr val="FFFF00"/>
                </a:solidFill>
                <a:latin typeface="Times New Roman"/>
                <a:ea typeface="SimSun"/>
              </a:rPr>
              <a:t> 11 </a:t>
            </a:r>
            <a:r>
              <a:rPr lang="en-US" sz="3200" b="1" dirty="0" err="1" smtClean="0">
                <a:solidFill>
                  <a:srgbClr val="FFFF00"/>
                </a:solidFill>
                <a:latin typeface="Times New Roman"/>
                <a:ea typeface="SimSun"/>
              </a:rPr>
              <a:t>năm</a:t>
            </a:r>
            <a:r>
              <a:rPr lang="en-US" sz="3200" b="1" dirty="0" smtClean="0">
                <a:solidFill>
                  <a:srgbClr val="FFFF00"/>
                </a:solidFill>
                <a:latin typeface="Times New Roman"/>
                <a:ea typeface="SimSun"/>
              </a:rPr>
              <a:t> 2021</a:t>
            </a:r>
          </a:p>
          <a:p>
            <a:pPr algn="ctr">
              <a:tabLst>
                <a:tab pos="6301105" algn="l"/>
              </a:tabLst>
            </a:pPr>
            <a:r>
              <a:rPr lang="en-US" sz="3200" b="1" dirty="0" smtClean="0">
                <a:solidFill>
                  <a:srgbClr val="FFFF00"/>
                </a:solidFill>
                <a:latin typeface="Times New Roman"/>
                <a:ea typeface="SimSun"/>
              </a:rPr>
              <a:t> </a:t>
            </a:r>
            <a:r>
              <a:rPr lang="en-US" sz="3200" b="1" dirty="0" err="1" smtClean="0">
                <a:solidFill>
                  <a:srgbClr val="FFFF00"/>
                </a:solidFill>
                <a:latin typeface="Times New Roman"/>
                <a:ea typeface="SimSun"/>
              </a:rPr>
              <a:t>Toán</a:t>
            </a:r>
            <a:endParaRPr lang="en-US" sz="3200" b="1" dirty="0" smtClean="0">
              <a:solidFill>
                <a:srgbClr val="FFFF00"/>
              </a:solidFill>
              <a:latin typeface="Times New Roman"/>
              <a:ea typeface="SimSun"/>
            </a:endParaRPr>
          </a:p>
        </p:txBody>
      </p:sp>
      <p:sp>
        <p:nvSpPr>
          <p:cNvPr id="3" name="Rectangle 2"/>
          <p:cNvSpPr/>
          <p:nvPr/>
        </p:nvSpPr>
        <p:spPr>
          <a:xfrm>
            <a:off x="551384" y="1155511"/>
            <a:ext cx="10945216" cy="584775"/>
          </a:xfrm>
          <a:prstGeom prst="rect">
            <a:avLst/>
          </a:prstGeom>
        </p:spPr>
        <p:txBody>
          <a:bodyPr wrap="square">
            <a:spAutoFit/>
          </a:bodyPr>
          <a:lstStyle/>
          <a:p>
            <a:pPr algn="ctr"/>
            <a:r>
              <a:rPr lang="en-US" sz="3200" b="1" dirty="0" smtClean="0">
                <a:solidFill>
                  <a:srgbClr val="FFFF00"/>
                </a:solidFill>
              </a:rPr>
              <a:t>BÀI 35. NHÂN MỘT SỐ THẬP PHÂN VỚI 10, 100, 1000 ,…( </a:t>
            </a:r>
            <a:r>
              <a:rPr lang="en-US" sz="3200" b="1" dirty="0" err="1" smtClean="0">
                <a:solidFill>
                  <a:srgbClr val="FFFF00"/>
                </a:solidFill>
              </a:rPr>
              <a:t>Tiết</a:t>
            </a:r>
            <a:r>
              <a:rPr lang="en-US" sz="3200" b="1" dirty="0" smtClean="0">
                <a:solidFill>
                  <a:srgbClr val="FFFF00"/>
                </a:solidFill>
              </a:rPr>
              <a:t> 1)</a:t>
            </a:r>
            <a:endParaRPr lang="vi-VN" sz="3200" b="1" dirty="0">
              <a:solidFill>
                <a:srgbClr val="FFFF00"/>
              </a:solidFill>
            </a:endParaRPr>
          </a:p>
        </p:txBody>
      </p:sp>
      <p:sp>
        <p:nvSpPr>
          <p:cNvPr id="2" name="Rectangle 1"/>
          <p:cNvSpPr/>
          <p:nvPr/>
        </p:nvSpPr>
        <p:spPr>
          <a:xfrm>
            <a:off x="205830" y="1809849"/>
            <a:ext cx="2109873" cy="584775"/>
          </a:xfrm>
          <a:prstGeom prst="rect">
            <a:avLst/>
          </a:prstGeom>
        </p:spPr>
        <p:txBody>
          <a:bodyPr wrap="none">
            <a:spAutoFit/>
          </a:bodyPr>
          <a:lstStyle/>
          <a:p>
            <a:r>
              <a:rPr lang="en-US" sz="3200" b="1" dirty="0" smtClean="0">
                <a:solidFill>
                  <a:schemeClr val="bg1"/>
                </a:solidFill>
              </a:rPr>
              <a:t>MỤC TIÊU: </a:t>
            </a:r>
            <a:endParaRPr lang="en-US" dirty="0">
              <a:solidFill>
                <a:schemeClr val="bg1"/>
              </a:solidFill>
            </a:endParaRPr>
          </a:p>
        </p:txBody>
      </p:sp>
      <p:sp>
        <p:nvSpPr>
          <p:cNvPr id="4" name="Rectangle 3"/>
          <p:cNvSpPr/>
          <p:nvPr/>
        </p:nvSpPr>
        <p:spPr>
          <a:xfrm>
            <a:off x="205830" y="2431000"/>
            <a:ext cx="10009112" cy="2554545"/>
          </a:xfrm>
          <a:prstGeom prst="rect">
            <a:avLst/>
          </a:prstGeom>
        </p:spPr>
        <p:txBody>
          <a:bodyPr wrap="square">
            <a:spAutoFit/>
          </a:bodyPr>
          <a:lstStyle/>
          <a:p>
            <a:r>
              <a:rPr lang="en-US" sz="3200" dirty="0" err="1" smtClean="0">
                <a:solidFill>
                  <a:schemeClr val="bg1"/>
                </a:solidFill>
              </a:rPr>
              <a:t>Em</a:t>
            </a:r>
            <a:r>
              <a:rPr lang="en-US" sz="3200" dirty="0" smtClean="0">
                <a:solidFill>
                  <a:schemeClr val="bg1"/>
                </a:solidFill>
              </a:rPr>
              <a:t> </a:t>
            </a:r>
            <a:r>
              <a:rPr lang="en-US" sz="3200" dirty="0" err="1" smtClean="0">
                <a:solidFill>
                  <a:schemeClr val="bg1"/>
                </a:solidFill>
              </a:rPr>
              <a:t>biết</a:t>
            </a:r>
            <a:r>
              <a:rPr lang="en-US" sz="3200" dirty="0" smtClean="0">
                <a:solidFill>
                  <a:schemeClr val="bg1"/>
                </a:solidFill>
              </a:rPr>
              <a:t>: </a:t>
            </a:r>
          </a:p>
          <a:p>
            <a:pPr marL="457200" indent="-457200">
              <a:buFontTx/>
              <a:buChar char="-"/>
            </a:pPr>
            <a:r>
              <a:rPr lang="en-US" sz="3200" dirty="0" err="1" smtClean="0">
                <a:solidFill>
                  <a:schemeClr val="bg1"/>
                </a:solidFill>
              </a:rPr>
              <a:t>Nhân</a:t>
            </a:r>
            <a:r>
              <a:rPr lang="en-US" sz="3200" dirty="0" smtClean="0">
                <a:solidFill>
                  <a:schemeClr val="bg1"/>
                </a:solidFill>
              </a:rPr>
              <a:t> </a:t>
            </a:r>
            <a:r>
              <a:rPr lang="en-US" sz="3200" dirty="0" err="1" smtClean="0">
                <a:solidFill>
                  <a:schemeClr val="bg1"/>
                </a:solidFill>
              </a:rPr>
              <a:t>nhẩm</a:t>
            </a:r>
            <a:r>
              <a:rPr lang="en-US" sz="3200" dirty="0" smtClean="0">
                <a:solidFill>
                  <a:schemeClr val="bg1"/>
                </a:solidFill>
              </a:rPr>
              <a:t> </a:t>
            </a:r>
            <a:r>
              <a:rPr lang="en-US" sz="3200" dirty="0" err="1" smtClean="0">
                <a:solidFill>
                  <a:schemeClr val="bg1"/>
                </a:solidFill>
              </a:rPr>
              <a:t>một</a:t>
            </a:r>
            <a:r>
              <a:rPr lang="en-US" sz="3200" dirty="0" smtClean="0">
                <a:solidFill>
                  <a:schemeClr val="bg1"/>
                </a:solidFill>
              </a:rPr>
              <a:t> </a:t>
            </a:r>
            <a:r>
              <a:rPr lang="en-US" sz="3200" dirty="0" err="1" smtClean="0">
                <a:solidFill>
                  <a:schemeClr val="bg1"/>
                </a:solidFill>
              </a:rPr>
              <a:t>số</a:t>
            </a:r>
            <a:r>
              <a:rPr lang="en-US" sz="3200" dirty="0" smtClean="0">
                <a:solidFill>
                  <a:schemeClr val="bg1"/>
                </a:solidFill>
              </a:rPr>
              <a:t> </a:t>
            </a:r>
            <a:r>
              <a:rPr lang="en-US" sz="3200" dirty="0" err="1" smtClean="0">
                <a:solidFill>
                  <a:schemeClr val="bg1"/>
                </a:solidFill>
              </a:rPr>
              <a:t>thập</a:t>
            </a:r>
            <a:r>
              <a:rPr lang="en-US" sz="3200" dirty="0" smtClean="0">
                <a:solidFill>
                  <a:schemeClr val="bg1"/>
                </a:solidFill>
              </a:rPr>
              <a:t> </a:t>
            </a:r>
            <a:r>
              <a:rPr lang="en-US" sz="3200" dirty="0" err="1" smtClean="0">
                <a:solidFill>
                  <a:schemeClr val="bg1"/>
                </a:solidFill>
              </a:rPr>
              <a:t>phân</a:t>
            </a:r>
            <a:r>
              <a:rPr lang="en-US" sz="3200" dirty="0" smtClean="0">
                <a:solidFill>
                  <a:schemeClr val="bg1"/>
                </a:solidFill>
              </a:rPr>
              <a:t> </a:t>
            </a:r>
            <a:r>
              <a:rPr lang="en-US" sz="3200" dirty="0" err="1" smtClean="0">
                <a:solidFill>
                  <a:schemeClr val="bg1"/>
                </a:solidFill>
              </a:rPr>
              <a:t>với</a:t>
            </a:r>
            <a:r>
              <a:rPr lang="en-US" sz="3200" dirty="0" smtClean="0">
                <a:solidFill>
                  <a:schemeClr val="bg1"/>
                </a:solidFill>
              </a:rPr>
              <a:t> 10, 100, 1000,… </a:t>
            </a:r>
          </a:p>
          <a:p>
            <a:pPr marL="457200" indent="-457200">
              <a:buFontTx/>
              <a:buChar char="-"/>
            </a:pPr>
            <a:r>
              <a:rPr lang="en-US" sz="3200" dirty="0" err="1" smtClean="0">
                <a:solidFill>
                  <a:schemeClr val="bg1"/>
                </a:solidFill>
              </a:rPr>
              <a:t>Nhân</a:t>
            </a:r>
            <a:r>
              <a:rPr lang="en-US" sz="3200" dirty="0" smtClean="0">
                <a:solidFill>
                  <a:schemeClr val="bg1"/>
                </a:solidFill>
              </a:rPr>
              <a:t> </a:t>
            </a:r>
            <a:r>
              <a:rPr lang="en-US" sz="3200" dirty="0" err="1" smtClean="0">
                <a:solidFill>
                  <a:schemeClr val="bg1"/>
                </a:solidFill>
              </a:rPr>
              <a:t>nhẩm</a:t>
            </a:r>
            <a:r>
              <a:rPr lang="en-US" sz="3200" dirty="0" smtClean="0">
                <a:solidFill>
                  <a:schemeClr val="bg1"/>
                </a:solidFill>
              </a:rPr>
              <a:t> </a:t>
            </a:r>
            <a:r>
              <a:rPr lang="en-US" sz="3200" dirty="0" err="1" smtClean="0">
                <a:solidFill>
                  <a:schemeClr val="bg1"/>
                </a:solidFill>
              </a:rPr>
              <a:t>một</a:t>
            </a:r>
            <a:r>
              <a:rPr lang="en-US" sz="3200" dirty="0" smtClean="0">
                <a:solidFill>
                  <a:schemeClr val="bg1"/>
                </a:solidFill>
              </a:rPr>
              <a:t> </a:t>
            </a:r>
            <a:r>
              <a:rPr lang="en-US" sz="3200" dirty="0" err="1" smtClean="0">
                <a:solidFill>
                  <a:schemeClr val="bg1"/>
                </a:solidFill>
              </a:rPr>
              <a:t>số</a:t>
            </a:r>
            <a:r>
              <a:rPr lang="en-US" sz="3200" dirty="0" smtClean="0">
                <a:solidFill>
                  <a:schemeClr val="bg1"/>
                </a:solidFill>
              </a:rPr>
              <a:t> </a:t>
            </a:r>
            <a:r>
              <a:rPr lang="en-US" sz="3200" dirty="0" err="1" smtClean="0">
                <a:solidFill>
                  <a:schemeClr val="bg1"/>
                </a:solidFill>
              </a:rPr>
              <a:t>tròn</a:t>
            </a:r>
            <a:r>
              <a:rPr lang="en-US" sz="3200" dirty="0" smtClean="0">
                <a:solidFill>
                  <a:schemeClr val="bg1"/>
                </a:solidFill>
              </a:rPr>
              <a:t> </a:t>
            </a:r>
            <a:r>
              <a:rPr lang="en-US" sz="3200" dirty="0" err="1" smtClean="0">
                <a:solidFill>
                  <a:schemeClr val="bg1"/>
                </a:solidFill>
              </a:rPr>
              <a:t>chục</a:t>
            </a:r>
            <a:r>
              <a:rPr lang="en-US" sz="3200" dirty="0" smtClean="0">
                <a:solidFill>
                  <a:schemeClr val="bg1"/>
                </a:solidFill>
              </a:rPr>
              <a:t>, </a:t>
            </a:r>
            <a:r>
              <a:rPr lang="en-US" sz="3200" dirty="0" err="1" smtClean="0">
                <a:solidFill>
                  <a:schemeClr val="bg1"/>
                </a:solidFill>
              </a:rPr>
              <a:t>tròn</a:t>
            </a:r>
            <a:r>
              <a:rPr lang="en-US" sz="3200" dirty="0" smtClean="0">
                <a:solidFill>
                  <a:schemeClr val="bg1"/>
                </a:solidFill>
              </a:rPr>
              <a:t> </a:t>
            </a:r>
            <a:r>
              <a:rPr lang="en-US" sz="3200" dirty="0" err="1" smtClean="0">
                <a:solidFill>
                  <a:schemeClr val="bg1"/>
                </a:solidFill>
              </a:rPr>
              <a:t>trăm</a:t>
            </a:r>
            <a:r>
              <a:rPr lang="en-US" sz="3200" dirty="0" smtClean="0">
                <a:solidFill>
                  <a:schemeClr val="bg1"/>
                </a:solidFill>
              </a:rPr>
              <a:t>.</a:t>
            </a:r>
          </a:p>
          <a:p>
            <a:pPr marL="457200" indent="-457200">
              <a:buFontTx/>
              <a:buChar char="-"/>
            </a:pPr>
            <a:r>
              <a:rPr lang="en-US" sz="3200" dirty="0" err="1" smtClean="0">
                <a:solidFill>
                  <a:schemeClr val="bg1"/>
                </a:solidFill>
              </a:rPr>
              <a:t>Giải</a:t>
            </a:r>
            <a:r>
              <a:rPr lang="en-US" sz="3200" dirty="0" smtClean="0">
                <a:solidFill>
                  <a:schemeClr val="bg1"/>
                </a:solidFill>
              </a:rPr>
              <a:t> </a:t>
            </a:r>
            <a:r>
              <a:rPr lang="en-US" sz="3200" dirty="0" err="1" smtClean="0">
                <a:solidFill>
                  <a:schemeClr val="bg1"/>
                </a:solidFill>
              </a:rPr>
              <a:t>bài</a:t>
            </a:r>
            <a:r>
              <a:rPr lang="en-US" sz="3200" dirty="0" smtClean="0">
                <a:solidFill>
                  <a:schemeClr val="bg1"/>
                </a:solidFill>
              </a:rPr>
              <a:t> </a:t>
            </a:r>
            <a:r>
              <a:rPr lang="en-US" sz="3200" dirty="0" err="1" smtClean="0">
                <a:solidFill>
                  <a:schemeClr val="bg1"/>
                </a:solidFill>
              </a:rPr>
              <a:t>toán</a:t>
            </a:r>
            <a:r>
              <a:rPr lang="en-US" sz="3200" dirty="0" smtClean="0">
                <a:solidFill>
                  <a:schemeClr val="bg1"/>
                </a:solidFill>
              </a:rPr>
              <a:t> </a:t>
            </a:r>
            <a:r>
              <a:rPr lang="en-US" sz="3200" dirty="0" err="1" smtClean="0">
                <a:solidFill>
                  <a:schemeClr val="bg1"/>
                </a:solidFill>
              </a:rPr>
              <a:t>có</a:t>
            </a:r>
            <a:r>
              <a:rPr lang="en-US" sz="3200" dirty="0" smtClean="0">
                <a:solidFill>
                  <a:schemeClr val="bg1"/>
                </a:solidFill>
              </a:rPr>
              <a:t> </a:t>
            </a:r>
            <a:r>
              <a:rPr lang="en-US" sz="3200" dirty="0" err="1" smtClean="0">
                <a:solidFill>
                  <a:schemeClr val="bg1"/>
                </a:solidFill>
              </a:rPr>
              <a:t>nhiều</a:t>
            </a:r>
            <a:r>
              <a:rPr lang="en-US" sz="3200" dirty="0" smtClean="0">
                <a:solidFill>
                  <a:schemeClr val="bg1"/>
                </a:solidFill>
              </a:rPr>
              <a:t> </a:t>
            </a:r>
            <a:r>
              <a:rPr lang="en-US" sz="3200" dirty="0" err="1" smtClean="0">
                <a:solidFill>
                  <a:schemeClr val="bg1"/>
                </a:solidFill>
              </a:rPr>
              <a:t>bước</a:t>
            </a:r>
            <a:r>
              <a:rPr lang="en-US" sz="3200" dirty="0" smtClean="0">
                <a:solidFill>
                  <a:schemeClr val="bg1"/>
                </a:solidFill>
              </a:rPr>
              <a:t> </a:t>
            </a:r>
            <a:r>
              <a:rPr lang="en-US" sz="3200" dirty="0" err="1" smtClean="0">
                <a:solidFill>
                  <a:schemeClr val="bg1"/>
                </a:solidFill>
              </a:rPr>
              <a:t>tính</a:t>
            </a:r>
            <a:r>
              <a:rPr lang="en-US" sz="3200" dirty="0" smtClean="0">
                <a:solidFill>
                  <a:schemeClr val="bg1"/>
                </a:solidFill>
              </a:rPr>
              <a:t> </a:t>
            </a:r>
            <a:r>
              <a:rPr lang="en-US" sz="3200" dirty="0" err="1" smtClean="0">
                <a:solidFill>
                  <a:schemeClr val="bg1"/>
                </a:solidFill>
              </a:rPr>
              <a:t>liên</a:t>
            </a:r>
            <a:r>
              <a:rPr lang="en-US" sz="3200" dirty="0" smtClean="0">
                <a:solidFill>
                  <a:schemeClr val="bg1"/>
                </a:solidFill>
              </a:rPr>
              <a:t> </a:t>
            </a:r>
            <a:r>
              <a:rPr lang="en-US" sz="3200" dirty="0" err="1" smtClean="0">
                <a:solidFill>
                  <a:schemeClr val="bg1"/>
                </a:solidFill>
              </a:rPr>
              <a:t>quan</a:t>
            </a:r>
            <a:r>
              <a:rPr lang="en-US" sz="3200" dirty="0" smtClean="0">
                <a:solidFill>
                  <a:schemeClr val="bg1"/>
                </a:solidFill>
              </a:rPr>
              <a:t> </a:t>
            </a:r>
            <a:r>
              <a:rPr lang="en-US" sz="3200" dirty="0" err="1" smtClean="0">
                <a:solidFill>
                  <a:schemeClr val="bg1"/>
                </a:solidFill>
              </a:rPr>
              <a:t>đến</a:t>
            </a:r>
            <a:r>
              <a:rPr lang="en-US" sz="3200" dirty="0" smtClean="0">
                <a:solidFill>
                  <a:schemeClr val="bg1"/>
                </a:solidFill>
              </a:rPr>
              <a:t> </a:t>
            </a:r>
          </a:p>
          <a:p>
            <a:r>
              <a:rPr lang="en-US" sz="3200" dirty="0">
                <a:solidFill>
                  <a:schemeClr val="bg1"/>
                </a:solidFill>
              </a:rPr>
              <a:t> </a:t>
            </a:r>
            <a:r>
              <a:rPr lang="en-US" sz="3200" dirty="0" smtClean="0">
                <a:solidFill>
                  <a:schemeClr val="bg1"/>
                </a:solidFill>
              </a:rPr>
              <a:t>    </a:t>
            </a:r>
            <a:r>
              <a:rPr lang="en-US" sz="3200" dirty="0" err="1" smtClean="0">
                <a:solidFill>
                  <a:schemeClr val="bg1"/>
                </a:solidFill>
              </a:rPr>
              <a:t>nhân</a:t>
            </a:r>
            <a:r>
              <a:rPr lang="en-US" sz="3200" dirty="0" smtClean="0">
                <a:solidFill>
                  <a:schemeClr val="bg1"/>
                </a:solidFill>
              </a:rPr>
              <a:t> </a:t>
            </a:r>
            <a:r>
              <a:rPr lang="en-US" sz="3200" dirty="0" err="1" smtClean="0">
                <a:solidFill>
                  <a:schemeClr val="bg1"/>
                </a:solidFill>
              </a:rPr>
              <a:t>số</a:t>
            </a:r>
            <a:r>
              <a:rPr lang="en-US" sz="3200" dirty="0" smtClean="0">
                <a:solidFill>
                  <a:schemeClr val="bg1"/>
                </a:solidFill>
              </a:rPr>
              <a:t> </a:t>
            </a:r>
            <a:r>
              <a:rPr lang="en-US" sz="3200" dirty="0" err="1" smtClean="0">
                <a:solidFill>
                  <a:schemeClr val="bg1"/>
                </a:solidFill>
              </a:rPr>
              <a:t>thập</a:t>
            </a:r>
            <a:r>
              <a:rPr lang="en-US" sz="3200" dirty="0" smtClean="0">
                <a:solidFill>
                  <a:schemeClr val="bg1"/>
                </a:solidFill>
              </a:rPr>
              <a:t> </a:t>
            </a:r>
            <a:r>
              <a:rPr lang="en-US" sz="3200" dirty="0" err="1" smtClean="0">
                <a:solidFill>
                  <a:schemeClr val="bg1"/>
                </a:solidFill>
              </a:rPr>
              <a:t>phân</a:t>
            </a:r>
            <a:r>
              <a:rPr lang="en-US" sz="3200" dirty="0" smtClean="0">
                <a:solidFill>
                  <a:schemeClr val="bg1"/>
                </a:solidFill>
              </a:rPr>
              <a:t> </a:t>
            </a:r>
            <a:r>
              <a:rPr lang="en-US" sz="3200" dirty="0" err="1" smtClean="0">
                <a:solidFill>
                  <a:schemeClr val="bg1"/>
                </a:solidFill>
              </a:rPr>
              <a:t>với</a:t>
            </a:r>
            <a:r>
              <a:rPr lang="en-US" sz="3200" dirty="0" smtClean="0">
                <a:solidFill>
                  <a:schemeClr val="bg1"/>
                </a:solidFill>
              </a:rPr>
              <a:t> 10, 100,1000,…  </a:t>
            </a:r>
            <a:endParaRPr lang="en-US" dirty="0">
              <a:solidFill>
                <a:schemeClr val="bg1"/>
              </a:solidFill>
            </a:endParaRPr>
          </a:p>
        </p:txBody>
      </p:sp>
      <p:sp>
        <p:nvSpPr>
          <p:cNvPr id="8" name="Right Brace 7"/>
          <p:cNvSpPr/>
          <p:nvPr/>
        </p:nvSpPr>
        <p:spPr>
          <a:xfrm>
            <a:off x="8649462" y="3066674"/>
            <a:ext cx="664604" cy="978658"/>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9" name="Rectangle 8"/>
          <p:cNvSpPr/>
          <p:nvPr/>
        </p:nvSpPr>
        <p:spPr>
          <a:xfrm>
            <a:off x="9480376" y="3263615"/>
            <a:ext cx="1137234" cy="584775"/>
          </a:xfrm>
          <a:prstGeom prst="rect">
            <a:avLst/>
          </a:prstGeom>
        </p:spPr>
        <p:txBody>
          <a:bodyPr wrap="none">
            <a:spAutoFit/>
          </a:bodyPr>
          <a:lstStyle/>
          <a:p>
            <a:r>
              <a:rPr lang="en-US" sz="3200" b="1" dirty="0" err="1">
                <a:solidFill>
                  <a:srgbClr val="FFFF00"/>
                </a:solidFill>
              </a:rPr>
              <a:t>Tiết</a:t>
            </a:r>
            <a:r>
              <a:rPr lang="en-US" sz="3200" b="1" dirty="0">
                <a:solidFill>
                  <a:srgbClr val="FFFF00"/>
                </a:solidFill>
              </a:rPr>
              <a:t> 1</a:t>
            </a:r>
            <a:endParaRPr lang="en-US" dirty="0"/>
          </a:p>
        </p:txBody>
      </p:sp>
      <p:sp>
        <p:nvSpPr>
          <p:cNvPr id="10" name="Rectangle 9"/>
          <p:cNvSpPr/>
          <p:nvPr/>
        </p:nvSpPr>
        <p:spPr>
          <a:xfrm>
            <a:off x="9786893" y="4045332"/>
            <a:ext cx="1137234" cy="584775"/>
          </a:xfrm>
          <a:prstGeom prst="rect">
            <a:avLst/>
          </a:prstGeom>
        </p:spPr>
        <p:txBody>
          <a:bodyPr wrap="none">
            <a:spAutoFit/>
          </a:bodyPr>
          <a:lstStyle/>
          <a:p>
            <a:r>
              <a:rPr lang="en-US" sz="3200" b="1" dirty="0" err="1">
                <a:solidFill>
                  <a:srgbClr val="FFFF00"/>
                </a:solidFill>
              </a:rPr>
              <a:t>Tiết</a:t>
            </a:r>
            <a:r>
              <a:rPr lang="en-US" sz="3200" b="1" dirty="0">
                <a:solidFill>
                  <a:srgbClr val="FFFF00"/>
                </a:solidFill>
              </a:rPr>
              <a:t> </a:t>
            </a:r>
            <a:r>
              <a:rPr lang="en-US" sz="3200" b="1" dirty="0" smtClean="0">
                <a:solidFill>
                  <a:srgbClr val="FFFF00"/>
                </a:solidFill>
              </a:rPr>
              <a:t>2</a:t>
            </a:r>
            <a:endParaRPr lang="en-US" dirty="0"/>
          </a:p>
        </p:txBody>
      </p:sp>
      <p:cxnSp>
        <p:nvCxnSpPr>
          <p:cNvPr id="12" name="Straight Arrow Connector 11"/>
          <p:cNvCxnSpPr/>
          <p:nvPr/>
        </p:nvCxnSpPr>
        <p:spPr>
          <a:xfrm>
            <a:off x="8506276" y="4293096"/>
            <a:ext cx="1190954"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1331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bi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344" y="0"/>
            <a:ext cx="1200065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5"/>
          <p:cNvSpPr>
            <a:spLocks noChangeArrowheads="1" noChangeShapeType="1" noTextEdit="1"/>
          </p:cNvSpPr>
          <p:nvPr/>
        </p:nvSpPr>
        <p:spPr bwMode="auto">
          <a:xfrm>
            <a:off x="1533525" y="1044575"/>
            <a:ext cx="8305800" cy="2736850"/>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contourClr>
                <a:srgbClr val="FF0000"/>
              </a:contourClr>
            </a:sp3d>
          </a:bodyPr>
          <a:lstStyle/>
          <a:p>
            <a:pPr algn="ctr"/>
            <a:r>
              <a:rPr lang="vi-VN" sz="3600" b="1" kern="10" dirty="0">
                <a:ln w="9525">
                  <a:round/>
                  <a:headEnd/>
                  <a:tailEnd/>
                </a:ln>
                <a:solidFill>
                  <a:srgbClr val="FF0000"/>
                </a:solidFill>
                <a:ea typeface="+mn-lt"/>
                <a:cs typeface="+mn-lt"/>
              </a:rPr>
              <a:t>HOẠT ĐỘNG CƠ BẢN</a:t>
            </a:r>
            <a:endParaRPr lang="en-US" sz="3600" b="1" kern="10" dirty="0">
              <a:ln w="9525">
                <a:round/>
                <a:headEnd/>
                <a:tailEnd/>
              </a:ln>
              <a:solidFill>
                <a:srgbClr val="FF0000"/>
              </a:solidFill>
              <a:ea typeface="+mn-lt"/>
              <a:cs typeface="+mn-lt"/>
            </a:endParaRPr>
          </a:p>
        </p:txBody>
      </p:sp>
      <p:grpSp>
        <p:nvGrpSpPr>
          <p:cNvPr id="10244" name="Group 18"/>
          <p:cNvGrpSpPr>
            <a:grpSpLocks/>
          </p:cNvGrpSpPr>
          <p:nvPr/>
        </p:nvGrpSpPr>
        <p:grpSpPr bwMode="auto">
          <a:xfrm rot="20389144">
            <a:off x="4316414" y="2989264"/>
            <a:ext cx="4219575" cy="1620837"/>
            <a:chOff x="5225" y="9335"/>
            <a:chExt cx="2520" cy="1750"/>
          </a:xfrm>
        </p:grpSpPr>
        <p:sp>
          <p:nvSpPr>
            <p:cNvPr id="10247" name="AutoShape 27" descr="2"/>
            <p:cNvSpPr>
              <a:spLocks noChangeArrowheads="1"/>
            </p:cNvSpPr>
            <p:nvPr/>
          </p:nvSpPr>
          <p:spPr bwMode="auto">
            <a:xfrm>
              <a:off x="5225" y="10186"/>
              <a:ext cx="2520" cy="899"/>
            </a:xfrm>
            <a:prstGeom prst="wave">
              <a:avLst>
                <a:gd name="adj1" fmla="val 20644"/>
                <a:gd name="adj2" fmla="val 0"/>
              </a:avLst>
            </a:prstGeom>
            <a:blipFill dpi="0" rotWithShape="0">
              <a:blip r:embed="rId3"/>
              <a:srcRect/>
              <a:stretch>
                <a:fillRect/>
              </a:stretch>
            </a:blipFill>
            <a:ln>
              <a:noFill/>
            </a:ln>
            <a:effectLst>
              <a:outerShdw dist="107763" dir="2700000" algn="ctr" rotWithShape="0">
                <a:srgbClr val="C0C0C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defTabSz="912813">
                <a:defRPr>
                  <a:solidFill>
                    <a:schemeClr val="tx1"/>
                  </a:solidFill>
                  <a:latin typeface="Calibri" panose="020F0502020204030204" pitchFamily="34" charset="0"/>
                </a:defRPr>
              </a:lvl1pPr>
              <a:lvl2pPr marL="742950" indent="-285750" defTabSz="912813">
                <a:defRPr>
                  <a:solidFill>
                    <a:schemeClr val="tx1"/>
                  </a:solidFill>
                  <a:latin typeface="Calibri" panose="020F0502020204030204" pitchFamily="34" charset="0"/>
                </a:defRPr>
              </a:lvl2pPr>
              <a:lvl3pPr marL="1143000" indent="-228600" defTabSz="912813">
                <a:defRPr>
                  <a:solidFill>
                    <a:schemeClr val="tx1"/>
                  </a:solidFill>
                  <a:latin typeface="Calibri" panose="020F0502020204030204" pitchFamily="34" charset="0"/>
                </a:defRPr>
              </a:lvl3pPr>
              <a:lvl4pPr marL="1600200" indent="-228600" defTabSz="912813">
                <a:defRPr>
                  <a:solidFill>
                    <a:schemeClr val="tx1"/>
                  </a:solidFill>
                  <a:latin typeface="Calibri" panose="020F0502020204030204" pitchFamily="34" charset="0"/>
                </a:defRPr>
              </a:lvl4pPr>
              <a:lvl5pPr marL="2057400" indent="-228600" defTabSz="912813">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solidFill>
                  <a:srgbClr val="000000"/>
                </a:solidFill>
                <a:cs typeface="Arial" panose="020B0604020202020204" pitchFamily="34" charset="0"/>
              </a:endParaRPr>
            </a:p>
          </p:txBody>
        </p:sp>
        <p:pic>
          <p:nvPicPr>
            <p:cNvPr id="10248" name="Picture 26" descr="cosm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2" y="9335"/>
              <a:ext cx="1080" cy="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5" descr="BOOK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4" y="10122"/>
              <a:ext cx="12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24" descr="BOOK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42" y="9848"/>
              <a:ext cx="1635"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23" descr="QUILLPE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5" y="9336"/>
              <a:ext cx="702" cy="1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Text Box 22"/>
            <p:cNvSpPr txBox="1">
              <a:spLocks noChangeArrowheads="1"/>
            </p:cNvSpPr>
            <p:nvPr/>
          </p:nvSpPr>
          <p:spPr bwMode="auto">
            <a:xfrm>
              <a:off x="5867" y="9897"/>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vi-VN" sz="800" b="1">
                  <a:solidFill>
                    <a:srgbClr val="000000"/>
                  </a:solidFill>
                  <a:latin typeface="VnBangkok"/>
                  <a:cs typeface="Times New Roman" panose="02020603050405020304" pitchFamily="18" charset="0"/>
                </a:rPr>
                <a:t> </a:t>
              </a:r>
              <a:endParaRPr lang="en-US" altLang="vi-VN" sz="4800">
                <a:solidFill>
                  <a:srgbClr val="000000"/>
                </a:solidFill>
                <a:cs typeface="Times New Roman" panose="02020603050405020304" pitchFamily="18" charset="0"/>
              </a:endParaRPr>
            </a:p>
          </p:txBody>
        </p:sp>
        <p:sp>
          <p:nvSpPr>
            <p:cNvPr id="10253" name="Text Box 21"/>
            <p:cNvSpPr txBox="1">
              <a:spLocks noChangeArrowheads="1"/>
            </p:cNvSpPr>
            <p:nvPr/>
          </p:nvSpPr>
          <p:spPr bwMode="auto">
            <a:xfrm>
              <a:off x="6665" y="9863"/>
              <a:ext cx="577"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vi-VN" sz="4800">
                <a:solidFill>
                  <a:srgbClr val="000000"/>
                </a:solidFill>
                <a:cs typeface="Arial" panose="020B0604020202020204" pitchFamily="34" charset="0"/>
              </a:endParaRPr>
            </a:p>
          </p:txBody>
        </p:sp>
        <p:sp>
          <p:nvSpPr>
            <p:cNvPr id="10254" name="WordArt 20"/>
            <p:cNvSpPr>
              <a:spLocks noChangeArrowheads="1" noChangeShapeType="1" noTextEdit="1"/>
            </p:cNvSpPr>
            <p:nvPr/>
          </p:nvSpPr>
          <p:spPr bwMode="auto">
            <a:xfrm rot="1334491">
              <a:off x="6130" y="10696"/>
              <a:ext cx="600" cy="1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9282"/>
                </a:avLst>
              </a:prstTxWarp>
            </a:bodyPr>
            <a:lstStyle/>
            <a:p>
              <a:pPr algn="ctr"/>
              <a:r>
                <a:rPr lang="en-US" b="1" kern="10">
                  <a:solidFill>
                    <a:srgbClr val="FFFFFF"/>
                  </a:solidFill>
                  <a:latin typeface="VNbritannic"/>
                </a:rPr>
                <a:t>NÀM </a:t>
              </a:r>
            </a:p>
          </p:txBody>
        </p:sp>
        <p:sp>
          <p:nvSpPr>
            <p:cNvPr id="10255" name="Text Box 19"/>
            <p:cNvSpPr txBox="1">
              <a:spLocks noChangeArrowheads="1"/>
            </p:cNvSpPr>
            <p:nvPr/>
          </p:nvSpPr>
          <p:spPr bwMode="auto">
            <a:xfrm>
              <a:off x="6623" y="10049"/>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vi-VN" sz="4800">
                <a:solidFill>
                  <a:srgbClr val="000000"/>
                </a:solidFill>
                <a:cs typeface="Arial" panose="020B0604020202020204" pitchFamily="34" charset="0"/>
              </a:endParaRPr>
            </a:p>
          </p:txBody>
        </p:sp>
      </p:grpSp>
      <p:pic>
        <p:nvPicPr>
          <p:cNvPr id="10245" name="Picture 5" descr="blumen-pflanzen042"/>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5451475" y="3267075"/>
            <a:ext cx="279558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6"/>
          <p:cNvSpPr>
            <a:spLocks noChangeArrowheads="1"/>
          </p:cNvSpPr>
          <p:nvPr/>
        </p:nvSpPr>
        <p:spPr bwMode="auto">
          <a:xfrm>
            <a:off x="191344" y="0"/>
            <a:ext cx="12000656"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vi-VN" altLang="en-US" sz="24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0795420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ChangeArrowheads="1"/>
          </p:cNvSpPr>
          <p:nvPr/>
        </p:nvSpPr>
        <p:spPr bwMode="auto">
          <a:xfrm>
            <a:off x="2514600" y="3438525"/>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110" tIns="53555" rIns="107110" bIns="53555"/>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spcBef>
                <a:spcPct val="20000"/>
              </a:spcBef>
            </a:pPr>
            <a:endParaRPr lang="vi-VN" altLang="en-US" sz="3800">
              <a:solidFill>
                <a:schemeClr val="bg1"/>
              </a:solidFill>
              <a:latin typeface="Arial" panose="020B0604020202020204" pitchFamily="34" charset="0"/>
            </a:endParaRPr>
          </a:p>
        </p:txBody>
      </p:sp>
      <p:sp>
        <p:nvSpPr>
          <p:cNvPr id="11267" name="Rectangle 19"/>
          <p:cNvSpPr>
            <a:spLocks noChangeArrowheads="1"/>
          </p:cNvSpPr>
          <p:nvPr/>
        </p:nvSpPr>
        <p:spPr bwMode="auto">
          <a:xfrm>
            <a:off x="7564438" y="3971925"/>
            <a:ext cx="83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110" tIns="53555" rIns="107110" bIns="53555"/>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20000"/>
              </a:spcBef>
            </a:pPr>
            <a:endParaRPr lang="vi-VN" altLang="en-US" sz="3800">
              <a:solidFill>
                <a:schemeClr val="bg1"/>
              </a:solidFill>
              <a:latin typeface="Arial" panose="020B0604020202020204" pitchFamily="34" charset="0"/>
            </a:endParaRPr>
          </a:p>
        </p:txBody>
      </p:sp>
      <p:sp>
        <p:nvSpPr>
          <p:cNvPr id="11268" name="Rectangle 23"/>
          <p:cNvSpPr>
            <a:spLocks noChangeArrowheads="1"/>
          </p:cNvSpPr>
          <p:nvPr/>
        </p:nvSpPr>
        <p:spPr bwMode="auto">
          <a:xfrm>
            <a:off x="7848600" y="4505325"/>
            <a:ext cx="106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110" tIns="53555" rIns="107110" bIns="53555"/>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800">
                <a:solidFill>
                  <a:schemeClr val="bg1"/>
                </a:solidFill>
              </a:rPr>
              <a:t> </a:t>
            </a:r>
          </a:p>
        </p:txBody>
      </p:sp>
      <p:sp>
        <p:nvSpPr>
          <p:cNvPr id="11269" name="Rectangle 31"/>
          <p:cNvSpPr>
            <a:spLocks noChangeArrowheads="1"/>
          </p:cNvSpPr>
          <p:nvPr/>
        </p:nvSpPr>
        <p:spPr bwMode="auto">
          <a:xfrm rot="21110015">
            <a:off x="4114800" y="4048125"/>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110" tIns="53555" rIns="107110" bIns="53555"/>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20000"/>
              </a:spcBef>
            </a:pPr>
            <a:endParaRPr lang="vi-VN" altLang="en-US" sz="3800">
              <a:solidFill>
                <a:schemeClr val="bg1"/>
              </a:solidFill>
              <a:latin typeface="Arial" panose="020B0604020202020204" pitchFamily="34" charset="0"/>
            </a:endParaRPr>
          </a:p>
        </p:txBody>
      </p:sp>
      <p:sp>
        <p:nvSpPr>
          <p:cNvPr id="11270" name="Rectangle 33"/>
          <p:cNvSpPr>
            <a:spLocks noChangeArrowheads="1"/>
          </p:cNvSpPr>
          <p:nvPr/>
        </p:nvSpPr>
        <p:spPr bwMode="auto">
          <a:xfrm>
            <a:off x="2133600" y="12954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110" tIns="53555" rIns="107110" bIns="5355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vi-VN" altLang="en-US" sz="3300" b="1">
              <a:solidFill>
                <a:srgbClr val="FFFF00"/>
              </a:solidFill>
              <a:latin typeface="Arial" panose="020B0604020202020204" pitchFamily="34" charset="0"/>
            </a:endParaRPr>
          </a:p>
        </p:txBody>
      </p:sp>
      <p:sp>
        <p:nvSpPr>
          <p:cNvPr id="28" name="WordArt 2"/>
          <p:cNvSpPr>
            <a:spLocks noChangeArrowheads="1" noChangeShapeType="1" noTextEdit="1"/>
          </p:cNvSpPr>
          <p:nvPr/>
        </p:nvSpPr>
        <p:spPr bwMode="auto">
          <a:xfrm>
            <a:off x="1563329" y="19666"/>
            <a:ext cx="9083235" cy="1199535"/>
          </a:xfrm>
          <a:prstGeom prst="rect">
            <a:avLst/>
          </a:prstGeom>
          <a:solidFill>
            <a:srgbClr val="00B0F0"/>
          </a:solidFill>
        </p:spPr>
        <p:txBody>
          <a:bodyPr wrap="none" fromWordArt="1">
            <a:prstTxWarp prst="textInflateBottom">
              <a:avLst>
                <a:gd name="adj" fmla="val 68083"/>
              </a:avLst>
            </a:prstTxWarp>
            <a:scene3d>
              <a:camera prst="legacyPerspectiveBottom"/>
              <a:lightRig rig="legacyFlat3" dir="t"/>
            </a:scene3d>
            <a:sp3d extrusionH="1801800" prstMaterial="legacyMatte">
              <a:extrusionClr>
                <a:srgbClr val="FFFF00"/>
              </a:extrusionClr>
            </a:sp3d>
          </a:bodyPr>
          <a:lstStyle/>
          <a:p>
            <a:pPr algn="ctr">
              <a:defRPr/>
            </a:pPr>
            <a:r>
              <a:rPr lang="en-US" sz="3600" kern="10">
                <a:ln w="9525">
                  <a:round/>
                  <a:headEnd/>
                  <a:tailEnd/>
                </a:ln>
                <a:solidFill>
                  <a:srgbClr val="7030A0"/>
                </a:solidFill>
                <a:latin typeface="Times New Roman"/>
                <a:cs typeface="Times New Roman"/>
              </a:rPr>
              <a:t> </a:t>
            </a:r>
            <a:r>
              <a:rPr lang="en-US" sz="3600" b="1" kern="10" dirty="0">
                <a:ln w="9525">
                  <a:round/>
                  <a:headEnd/>
                  <a:tailEnd/>
                </a:ln>
                <a:solidFill>
                  <a:srgbClr val="FF0000"/>
                </a:solidFill>
                <a:latin typeface="Times New Roman"/>
                <a:cs typeface="Times New Roman"/>
              </a:rPr>
              <a:t>1</a:t>
            </a:r>
            <a:r>
              <a:rPr lang="en-US" sz="3600" b="1" kern="10">
                <a:ln w="9525">
                  <a:round/>
                  <a:headEnd/>
                  <a:tailEnd/>
                </a:ln>
                <a:solidFill>
                  <a:srgbClr val="FF0000"/>
                </a:solidFill>
                <a:latin typeface="Times New Roman"/>
                <a:cs typeface="Times New Roman"/>
              </a:rPr>
              <a:t>. </a:t>
            </a:r>
            <a:r>
              <a:rPr lang="vi-VN" sz="3600" b="1" kern="10">
                <a:ln w="9525">
                  <a:round/>
                  <a:headEnd/>
                  <a:tailEnd/>
                </a:ln>
                <a:solidFill>
                  <a:srgbClr val="FF0000"/>
                </a:solidFill>
                <a:latin typeface="Times New Roman"/>
                <a:cs typeface="Times New Roman"/>
              </a:rPr>
              <a:t> </a:t>
            </a:r>
            <a:r>
              <a:rPr lang="en-US" sz="3600" b="1" kern="10">
                <a:ln w="9525">
                  <a:round/>
                  <a:headEnd/>
                  <a:tailEnd/>
                </a:ln>
                <a:solidFill>
                  <a:srgbClr val="FF0000"/>
                </a:solidFill>
                <a:latin typeface="Times New Roman"/>
                <a:cs typeface="Times New Roman"/>
              </a:rPr>
              <a:t>CHƠI TRÒ CHƠI “GHÉP NỐI”</a:t>
            </a:r>
            <a:r>
              <a:rPr lang="vi-VN" sz="3600" b="1" kern="10">
                <a:ln w="9525">
                  <a:round/>
                  <a:headEnd/>
                  <a:tailEnd/>
                </a:ln>
                <a:solidFill>
                  <a:srgbClr val="002060"/>
                </a:solidFill>
                <a:latin typeface="Times New Roman"/>
                <a:cs typeface="Times New Roman"/>
              </a:rPr>
              <a:t>:</a:t>
            </a:r>
            <a:endParaRPr lang="en-US" sz="3600" b="1" kern="10" dirty="0">
              <a:ln w="9525">
                <a:round/>
                <a:headEnd/>
                <a:tailEnd/>
              </a:ln>
              <a:solidFill>
                <a:srgbClr val="002060"/>
              </a:solidFill>
              <a:latin typeface="Times New Roman"/>
              <a:cs typeface="Times New Roman"/>
            </a:endParaRPr>
          </a:p>
        </p:txBody>
      </p:sp>
      <p:pic>
        <p:nvPicPr>
          <p:cNvPr id="11272" name="Picture 2" descr="D:\Hình nền giáo án điện tử\b35-phan-a-vnen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625" y="1473200"/>
            <a:ext cx="7543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p:cNvCxnSpPr/>
          <p:nvPr/>
        </p:nvCxnSpPr>
        <p:spPr>
          <a:xfrm>
            <a:off x="3200400" y="2971801"/>
            <a:ext cx="5029200" cy="189547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 name="Straight Arrow Connector 4"/>
          <p:cNvCxnSpPr/>
          <p:nvPr/>
        </p:nvCxnSpPr>
        <p:spPr>
          <a:xfrm flipH="1">
            <a:off x="4191000" y="3581400"/>
            <a:ext cx="1828800" cy="1447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Straight Arrow Connector 7"/>
          <p:cNvCxnSpPr/>
          <p:nvPr/>
        </p:nvCxnSpPr>
        <p:spPr>
          <a:xfrm flipH="1">
            <a:off x="6553200" y="3438525"/>
            <a:ext cx="1295400" cy="14097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076560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3352" y="260648"/>
            <a:ext cx="11593288" cy="5016758"/>
          </a:xfrm>
          <a:prstGeom prst="rect">
            <a:avLst/>
          </a:prstGeom>
        </p:spPr>
        <p:txBody>
          <a:bodyPr wrap="square">
            <a:spAutoFit/>
          </a:bodyPr>
          <a:lstStyle/>
          <a:p>
            <a:r>
              <a:rPr lang="vi-VN" sz="3200" b="1" dirty="0">
                <a:solidFill>
                  <a:srgbClr val="FFFF00"/>
                </a:solidFill>
              </a:rPr>
              <a:t>Câu </a:t>
            </a:r>
            <a:r>
              <a:rPr lang="vi-VN" sz="3200" b="1" dirty="0" smtClean="0">
                <a:solidFill>
                  <a:srgbClr val="FFFF00"/>
                </a:solidFill>
              </a:rPr>
              <a:t>2</a:t>
            </a:r>
            <a:r>
              <a:rPr lang="en-US" sz="3200" b="1" dirty="0" smtClean="0">
                <a:solidFill>
                  <a:srgbClr val="FFFF00"/>
                </a:solidFill>
              </a:rPr>
              <a:t>. </a:t>
            </a:r>
            <a:r>
              <a:rPr lang="vi-VN" sz="3200" dirty="0" smtClean="0">
                <a:solidFill>
                  <a:schemeClr val="bg1"/>
                </a:solidFill>
              </a:rPr>
              <a:t>a</a:t>
            </a:r>
            <a:r>
              <a:rPr lang="en-US" sz="3200" dirty="0">
                <a:solidFill>
                  <a:schemeClr val="bg1"/>
                </a:solidFill>
              </a:rPr>
              <a:t>)</a:t>
            </a:r>
            <a:r>
              <a:rPr lang="vi-VN" sz="3200" dirty="0" smtClean="0">
                <a:solidFill>
                  <a:schemeClr val="bg1"/>
                </a:solidFill>
              </a:rPr>
              <a:t> </a:t>
            </a:r>
            <a:r>
              <a:rPr lang="vi-VN" sz="3200" dirty="0">
                <a:solidFill>
                  <a:schemeClr val="bg1"/>
                </a:solidFill>
              </a:rPr>
              <a:t>So sánh</a:t>
            </a:r>
            <a:r>
              <a:rPr lang="vi-VN" sz="3200" dirty="0" smtClean="0">
                <a:solidFill>
                  <a:schemeClr val="bg1"/>
                </a:solidFill>
              </a:rPr>
              <a:t>:</a:t>
            </a:r>
            <a:endParaRPr lang="vi-VN" sz="3200" dirty="0">
              <a:solidFill>
                <a:schemeClr val="bg1"/>
              </a:solidFill>
            </a:endParaRPr>
          </a:p>
          <a:p>
            <a:r>
              <a:rPr lang="vi-VN" sz="3200" dirty="0" smtClean="0">
                <a:solidFill>
                  <a:schemeClr val="bg1"/>
                </a:solidFill>
              </a:rPr>
              <a:t>32,157 </a:t>
            </a:r>
            <a:r>
              <a:rPr lang="vi-VN" sz="3200" dirty="0">
                <a:solidFill>
                  <a:schemeClr val="bg1"/>
                </a:solidFill>
              </a:rPr>
              <a:t>x 10 với </a:t>
            </a:r>
            <a:r>
              <a:rPr lang="vi-VN" sz="3200" dirty="0" smtClean="0">
                <a:solidFill>
                  <a:schemeClr val="bg1"/>
                </a:solidFill>
              </a:rPr>
              <a:t>321,57</a:t>
            </a:r>
            <a:r>
              <a:rPr lang="en-US" sz="3200" dirty="0" smtClean="0">
                <a:solidFill>
                  <a:schemeClr val="bg1"/>
                </a:solidFill>
              </a:rPr>
              <a:t>                   </a:t>
            </a:r>
            <a:r>
              <a:rPr lang="vi-VN" sz="3200" dirty="0" smtClean="0">
                <a:solidFill>
                  <a:schemeClr val="bg1"/>
                </a:solidFill>
              </a:rPr>
              <a:t>91,084 </a:t>
            </a:r>
            <a:r>
              <a:rPr lang="vi-VN" sz="3200" dirty="0">
                <a:solidFill>
                  <a:schemeClr val="bg1"/>
                </a:solidFill>
              </a:rPr>
              <a:t>x 100 với </a:t>
            </a:r>
            <a:r>
              <a:rPr lang="vi-VN" sz="3200" dirty="0" smtClean="0">
                <a:solidFill>
                  <a:schemeClr val="bg1"/>
                </a:solidFill>
              </a:rPr>
              <a:t>9108,4</a:t>
            </a:r>
            <a:endParaRPr lang="en-US" sz="3200" dirty="0" smtClean="0">
              <a:solidFill>
                <a:schemeClr val="bg1"/>
              </a:solidFill>
            </a:endParaRPr>
          </a:p>
          <a:p>
            <a:endParaRPr lang="vi-VN" sz="3200" dirty="0">
              <a:solidFill>
                <a:schemeClr val="bg1"/>
              </a:solidFill>
            </a:endParaRPr>
          </a:p>
          <a:p>
            <a:r>
              <a:rPr lang="vi-VN" sz="3200" dirty="0" smtClean="0">
                <a:solidFill>
                  <a:schemeClr val="bg1"/>
                </a:solidFill>
              </a:rPr>
              <a:t>b</a:t>
            </a:r>
            <a:r>
              <a:rPr lang="vi-VN" sz="3200" dirty="0">
                <a:solidFill>
                  <a:schemeClr val="bg1"/>
                </a:solidFill>
              </a:rPr>
              <a:t>. Nêu nhận xét của em khi muốn nhân một số thập phân với 10 hay 100</a:t>
            </a:r>
          </a:p>
          <a:p>
            <a:r>
              <a:rPr lang="vi-VN" sz="3200" b="1" dirty="0" smtClean="0">
                <a:solidFill>
                  <a:srgbClr val="FFFF00"/>
                </a:solidFill>
              </a:rPr>
              <a:t>Trả lời:</a:t>
            </a:r>
            <a:endParaRPr lang="vi-VN" sz="3200" dirty="0">
              <a:solidFill>
                <a:schemeClr val="bg1"/>
              </a:solidFill>
            </a:endParaRPr>
          </a:p>
          <a:p>
            <a:r>
              <a:rPr lang="vi-VN" sz="3200" dirty="0">
                <a:solidFill>
                  <a:schemeClr val="bg1"/>
                </a:solidFill>
              </a:rPr>
              <a:t>   32,157 x 10 </a:t>
            </a:r>
            <a:r>
              <a:rPr lang="vi-VN" sz="3200" dirty="0" smtClean="0">
                <a:solidFill>
                  <a:schemeClr val="bg1"/>
                </a:solidFill>
              </a:rPr>
              <a:t>=</a:t>
            </a:r>
            <a:r>
              <a:rPr lang="en-US" sz="3200" dirty="0" smtClean="0">
                <a:solidFill>
                  <a:schemeClr val="bg1"/>
                </a:solidFill>
              </a:rPr>
              <a:t>  </a:t>
            </a:r>
            <a:endParaRPr lang="vi-VN" sz="3200" dirty="0">
              <a:solidFill>
                <a:schemeClr val="bg1"/>
              </a:solidFill>
            </a:endParaRPr>
          </a:p>
          <a:p>
            <a:endParaRPr lang="vi-VN" sz="3200" dirty="0">
              <a:solidFill>
                <a:schemeClr val="bg1"/>
              </a:solidFill>
            </a:endParaRPr>
          </a:p>
          <a:p>
            <a:r>
              <a:rPr lang="vi-VN" sz="3200" dirty="0">
                <a:solidFill>
                  <a:schemeClr val="bg1"/>
                </a:solidFill>
              </a:rPr>
              <a:t> </a:t>
            </a:r>
            <a:r>
              <a:rPr lang="en-US" sz="3200" dirty="0" smtClean="0">
                <a:solidFill>
                  <a:schemeClr val="bg1"/>
                </a:solidFill>
              </a:rPr>
              <a:t>   </a:t>
            </a:r>
            <a:r>
              <a:rPr lang="vi-VN" sz="3200" dirty="0" smtClean="0">
                <a:solidFill>
                  <a:prstClr val="white"/>
                </a:solidFill>
              </a:rPr>
              <a:t>91,084 </a:t>
            </a:r>
            <a:r>
              <a:rPr lang="vi-VN" sz="3200" dirty="0">
                <a:solidFill>
                  <a:prstClr val="white"/>
                </a:solidFill>
              </a:rPr>
              <a:t>x 100 </a:t>
            </a:r>
            <a:r>
              <a:rPr lang="vi-VN" sz="3200" dirty="0" smtClean="0">
                <a:solidFill>
                  <a:prstClr val="white"/>
                </a:solidFill>
              </a:rPr>
              <a:t>=</a:t>
            </a:r>
            <a:endParaRPr lang="en-US" sz="3200" dirty="0" smtClean="0">
              <a:solidFill>
                <a:schemeClr val="bg1"/>
              </a:solidFill>
            </a:endParaRPr>
          </a:p>
          <a:p>
            <a:r>
              <a:rPr lang="en-US" sz="3200" dirty="0" smtClean="0">
                <a:solidFill>
                  <a:srgbClr val="FFFF00"/>
                </a:solidFill>
              </a:rPr>
              <a:t>* </a:t>
            </a:r>
            <a:r>
              <a:rPr lang="vi-VN" sz="3200" dirty="0" smtClean="0">
                <a:solidFill>
                  <a:srgbClr val="FFFF00"/>
                </a:solidFill>
              </a:rPr>
              <a:t>Nhận xét</a:t>
            </a:r>
            <a:r>
              <a:rPr lang="en-US" sz="3200" dirty="0" smtClean="0">
                <a:solidFill>
                  <a:srgbClr val="FFFF00"/>
                </a:solidFill>
              </a:rPr>
              <a:t>:</a:t>
            </a:r>
            <a:endParaRPr lang="en-US" sz="3200" dirty="0">
              <a:solidFill>
                <a:srgbClr val="FFFF00"/>
              </a:solidFill>
            </a:endParaRPr>
          </a:p>
        </p:txBody>
      </p:sp>
      <p:sp>
        <p:nvSpPr>
          <p:cNvPr id="6" name="Rectangle 5"/>
          <p:cNvSpPr/>
          <p:nvPr/>
        </p:nvSpPr>
        <p:spPr>
          <a:xfrm>
            <a:off x="3143672" y="3215302"/>
            <a:ext cx="1550424" cy="584775"/>
          </a:xfrm>
          <a:prstGeom prst="rect">
            <a:avLst/>
          </a:prstGeom>
        </p:spPr>
        <p:txBody>
          <a:bodyPr wrap="none">
            <a:spAutoFit/>
          </a:bodyPr>
          <a:lstStyle/>
          <a:p>
            <a:r>
              <a:rPr lang="vi-VN" sz="3200" dirty="0">
                <a:solidFill>
                  <a:srgbClr val="FFFF00"/>
                </a:solidFill>
              </a:rPr>
              <a:t>321,57 </a:t>
            </a:r>
            <a:endParaRPr lang="en-US" dirty="0">
              <a:solidFill>
                <a:srgbClr val="FFFF00"/>
              </a:solidFill>
            </a:endParaRPr>
          </a:p>
        </p:txBody>
      </p:sp>
      <p:sp>
        <p:nvSpPr>
          <p:cNvPr id="7" name="Right Arrow 6"/>
          <p:cNvSpPr/>
          <p:nvPr/>
        </p:nvSpPr>
        <p:spPr>
          <a:xfrm>
            <a:off x="4694096" y="3319679"/>
            <a:ext cx="1365900" cy="29238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p:cNvSpPr/>
          <p:nvPr/>
        </p:nvSpPr>
        <p:spPr>
          <a:xfrm>
            <a:off x="6312024" y="3173484"/>
            <a:ext cx="4761240" cy="584775"/>
          </a:xfrm>
          <a:prstGeom prst="rect">
            <a:avLst/>
          </a:prstGeom>
        </p:spPr>
        <p:txBody>
          <a:bodyPr wrap="none">
            <a:spAutoFit/>
          </a:bodyPr>
          <a:lstStyle/>
          <a:p>
            <a:pPr lvl="0"/>
            <a:r>
              <a:rPr lang="vi-VN" sz="3200" dirty="0">
                <a:solidFill>
                  <a:srgbClr val="FFFF00"/>
                </a:solidFill>
              </a:rPr>
              <a:t>32,157 x 10 </a:t>
            </a:r>
            <a:r>
              <a:rPr lang="en-US" sz="3200" dirty="0" smtClean="0">
                <a:solidFill>
                  <a:srgbClr val="FFFF00"/>
                </a:solidFill>
              </a:rPr>
              <a:t>…..     </a:t>
            </a:r>
            <a:r>
              <a:rPr lang="vi-VN" sz="3200" dirty="0" smtClean="0">
                <a:solidFill>
                  <a:srgbClr val="FFFF00"/>
                </a:solidFill>
              </a:rPr>
              <a:t> </a:t>
            </a:r>
            <a:r>
              <a:rPr lang="vi-VN" sz="3200" dirty="0">
                <a:solidFill>
                  <a:srgbClr val="FFFF00"/>
                </a:solidFill>
              </a:rPr>
              <a:t>321,57</a:t>
            </a:r>
          </a:p>
        </p:txBody>
      </p:sp>
      <p:sp>
        <p:nvSpPr>
          <p:cNvPr id="9" name="TextBox 8"/>
          <p:cNvSpPr txBox="1"/>
          <p:nvPr/>
        </p:nvSpPr>
        <p:spPr>
          <a:xfrm>
            <a:off x="8796600" y="3050373"/>
            <a:ext cx="576064" cy="707886"/>
          </a:xfrm>
          <a:prstGeom prst="rect">
            <a:avLst/>
          </a:prstGeom>
          <a:noFill/>
        </p:spPr>
        <p:txBody>
          <a:bodyPr wrap="square" rtlCol="0">
            <a:spAutoFit/>
          </a:bodyPr>
          <a:lstStyle/>
          <a:p>
            <a:r>
              <a:rPr lang="en-US" sz="4000" b="1" dirty="0" smtClean="0">
                <a:solidFill>
                  <a:schemeClr val="bg1"/>
                </a:solidFill>
              </a:rPr>
              <a:t>=</a:t>
            </a:r>
            <a:endParaRPr lang="en-US" sz="4000" b="1" dirty="0">
              <a:solidFill>
                <a:schemeClr val="bg1"/>
              </a:solidFill>
            </a:endParaRPr>
          </a:p>
        </p:txBody>
      </p:sp>
      <p:sp>
        <p:nvSpPr>
          <p:cNvPr id="10" name="Rectangle 9"/>
          <p:cNvSpPr/>
          <p:nvPr/>
        </p:nvSpPr>
        <p:spPr>
          <a:xfrm>
            <a:off x="3503712" y="4077072"/>
            <a:ext cx="1436612" cy="584775"/>
          </a:xfrm>
          <a:prstGeom prst="rect">
            <a:avLst/>
          </a:prstGeom>
        </p:spPr>
        <p:txBody>
          <a:bodyPr wrap="none">
            <a:spAutoFit/>
          </a:bodyPr>
          <a:lstStyle/>
          <a:p>
            <a:r>
              <a:rPr lang="vi-VN" sz="3200" dirty="0">
                <a:solidFill>
                  <a:srgbClr val="FFFF00"/>
                </a:solidFill>
              </a:rPr>
              <a:t>9108,4</a:t>
            </a:r>
            <a:endParaRPr lang="en-US" dirty="0">
              <a:solidFill>
                <a:srgbClr val="FFFF00"/>
              </a:solidFill>
            </a:endParaRPr>
          </a:p>
        </p:txBody>
      </p:sp>
      <p:sp>
        <p:nvSpPr>
          <p:cNvPr id="11" name="Right Arrow 10"/>
          <p:cNvSpPr/>
          <p:nvPr/>
        </p:nvSpPr>
        <p:spPr>
          <a:xfrm>
            <a:off x="5086084" y="4204424"/>
            <a:ext cx="1365900" cy="29238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 name="Rectangle 11"/>
          <p:cNvSpPr/>
          <p:nvPr/>
        </p:nvSpPr>
        <p:spPr>
          <a:xfrm>
            <a:off x="6704012" y="4058229"/>
            <a:ext cx="4548040" cy="584775"/>
          </a:xfrm>
          <a:prstGeom prst="rect">
            <a:avLst/>
          </a:prstGeom>
        </p:spPr>
        <p:txBody>
          <a:bodyPr wrap="none">
            <a:spAutoFit/>
          </a:bodyPr>
          <a:lstStyle/>
          <a:p>
            <a:pPr lvl="0"/>
            <a:r>
              <a:rPr lang="en-US" sz="3200" dirty="0" smtClean="0">
                <a:solidFill>
                  <a:srgbClr val="FFFF00"/>
                </a:solidFill>
              </a:rPr>
              <a:t>91,084</a:t>
            </a:r>
            <a:r>
              <a:rPr lang="vi-VN" sz="3200" dirty="0" smtClean="0">
                <a:solidFill>
                  <a:srgbClr val="FFFF00"/>
                </a:solidFill>
              </a:rPr>
              <a:t> </a:t>
            </a:r>
            <a:r>
              <a:rPr lang="vi-VN" sz="3200" dirty="0">
                <a:solidFill>
                  <a:srgbClr val="FFFF00"/>
                </a:solidFill>
              </a:rPr>
              <a:t>x </a:t>
            </a:r>
            <a:r>
              <a:rPr lang="vi-VN" sz="3200" dirty="0" smtClean="0">
                <a:solidFill>
                  <a:srgbClr val="FFFF00"/>
                </a:solidFill>
              </a:rPr>
              <a:t>10</a:t>
            </a:r>
            <a:r>
              <a:rPr lang="en-US" sz="3200" dirty="0" smtClean="0">
                <a:solidFill>
                  <a:srgbClr val="FFFF00"/>
                </a:solidFill>
              </a:rPr>
              <a:t>0</a:t>
            </a:r>
            <a:r>
              <a:rPr lang="vi-VN" sz="3200" dirty="0" smtClean="0">
                <a:solidFill>
                  <a:srgbClr val="FFFF00"/>
                </a:solidFill>
              </a:rPr>
              <a:t> </a:t>
            </a:r>
            <a:r>
              <a:rPr lang="en-US" sz="3200" dirty="0" smtClean="0">
                <a:solidFill>
                  <a:srgbClr val="FFFF00"/>
                </a:solidFill>
              </a:rPr>
              <a:t>…..    9108,4</a:t>
            </a:r>
            <a:endParaRPr lang="vi-VN" sz="3200" dirty="0">
              <a:solidFill>
                <a:srgbClr val="FFFF00"/>
              </a:solidFill>
            </a:endParaRPr>
          </a:p>
        </p:txBody>
      </p:sp>
      <p:sp>
        <p:nvSpPr>
          <p:cNvPr id="13" name="TextBox 12"/>
          <p:cNvSpPr txBox="1"/>
          <p:nvPr/>
        </p:nvSpPr>
        <p:spPr>
          <a:xfrm>
            <a:off x="9188588" y="3935118"/>
            <a:ext cx="576064" cy="707886"/>
          </a:xfrm>
          <a:prstGeom prst="rect">
            <a:avLst/>
          </a:prstGeom>
          <a:noFill/>
        </p:spPr>
        <p:txBody>
          <a:bodyPr wrap="square" rtlCol="0">
            <a:spAutoFit/>
          </a:bodyPr>
          <a:lstStyle/>
          <a:p>
            <a:r>
              <a:rPr lang="en-US" sz="4000" b="1" dirty="0" smtClean="0">
                <a:solidFill>
                  <a:schemeClr val="bg1"/>
                </a:solidFill>
              </a:rPr>
              <a:t>=</a:t>
            </a:r>
            <a:endParaRPr lang="en-US" sz="4000" b="1" dirty="0">
              <a:solidFill>
                <a:schemeClr val="bg1"/>
              </a:solidFill>
            </a:endParaRPr>
          </a:p>
        </p:txBody>
      </p:sp>
      <p:sp>
        <p:nvSpPr>
          <p:cNvPr id="14" name="Rectangle 13"/>
          <p:cNvSpPr/>
          <p:nvPr/>
        </p:nvSpPr>
        <p:spPr>
          <a:xfrm>
            <a:off x="919708" y="5085184"/>
            <a:ext cx="11064552" cy="1569660"/>
          </a:xfrm>
          <a:prstGeom prst="rect">
            <a:avLst/>
          </a:prstGeom>
        </p:spPr>
        <p:txBody>
          <a:bodyPr wrap="square">
            <a:spAutoFit/>
          </a:bodyPr>
          <a:lstStyle/>
          <a:p>
            <a:pPr lvl="0"/>
            <a:r>
              <a:rPr lang="en-US" sz="3200" dirty="0">
                <a:solidFill>
                  <a:prstClr val="white"/>
                </a:solidFill>
              </a:rPr>
              <a:t>K</a:t>
            </a:r>
            <a:r>
              <a:rPr lang="vi-VN" sz="3200" dirty="0" smtClean="0">
                <a:solidFill>
                  <a:prstClr val="white"/>
                </a:solidFill>
              </a:rPr>
              <a:t>hi </a:t>
            </a:r>
            <a:r>
              <a:rPr lang="vi-VN" sz="3200" dirty="0">
                <a:solidFill>
                  <a:prstClr val="white"/>
                </a:solidFill>
              </a:rPr>
              <a:t>muốn </a:t>
            </a:r>
            <a:r>
              <a:rPr lang="vi-VN" sz="3200" dirty="0">
                <a:solidFill>
                  <a:srgbClr val="FFFF00"/>
                </a:solidFill>
              </a:rPr>
              <a:t>nhân</a:t>
            </a:r>
            <a:r>
              <a:rPr lang="vi-VN" sz="3200" dirty="0">
                <a:solidFill>
                  <a:prstClr val="white"/>
                </a:solidFill>
              </a:rPr>
              <a:t> một </a:t>
            </a:r>
            <a:r>
              <a:rPr lang="vi-VN" sz="3200" dirty="0">
                <a:solidFill>
                  <a:srgbClr val="FFFF00"/>
                </a:solidFill>
              </a:rPr>
              <a:t>số thập phân </a:t>
            </a:r>
            <a:r>
              <a:rPr lang="vi-VN" sz="3200" dirty="0">
                <a:solidFill>
                  <a:prstClr val="white"/>
                </a:solidFill>
              </a:rPr>
              <a:t>với </a:t>
            </a:r>
            <a:r>
              <a:rPr lang="vi-VN" sz="3200" dirty="0">
                <a:solidFill>
                  <a:srgbClr val="FFFF00"/>
                </a:solidFill>
              </a:rPr>
              <a:t>10 hay 100 </a:t>
            </a:r>
            <a:r>
              <a:rPr lang="vi-VN" sz="3200" dirty="0">
                <a:solidFill>
                  <a:prstClr val="white"/>
                </a:solidFill>
              </a:rPr>
              <a:t>ta chỉ việc </a:t>
            </a:r>
            <a:r>
              <a:rPr lang="vi-VN" sz="3200" dirty="0">
                <a:solidFill>
                  <a:srgbClr val="FFFF00"/>
                </a:solidFill>
              </a:rPr>
              <a:t>di chuyển dấu phẩy </a:t>
            </a:r>
            <a:r>
              <a:rPr lang="vi-VN" sz="3200" dirty="0">
                <a:solidFill>
                  <a:prstClr val="white"/>
                </a:solidFill>
              </a:rPr>
              <a:t>của số đó </a:t>
            </a:r>
            <a:r>
              <a:rPr lang="vi-VN" sz="3200" dirty="0">
                <a:solidFill>
                  <a:srgbClr val="FFFF00"/>
                </a:solidFill>
              </a:rPr>
              <a:t>lần lượt </a:t>
            </a:r>
            <a:r>
              <a:rPr lang="vi-VN" sz="3200" dirty="0">
                <a:solidFill>
                  <a:schemeClr val="bg1"/>
                </a:solidFill>
              </a:rPr>
              <a:t>sang bên </a:t>
            </a:r>
            <a:r>
              <a:rPr lang="vi-VN" sz="3200" dirty="0">
                <a:solidFill>
                  <a:srgbClr val="FFFF00"/>
                </a:solidFill>
              </a:rPr>
              <a:t>phải một, hai </a:t>
            </a:r>
            <a:r>
              <a:rPr lang="vi-VN" sz="3200" dirty="0">
                <a:solidFill>
                  <a:prstClr val="white"/>
                </a:solidFill>
              </a:rPr>
              <a:t>chữ số.</a:t>
            </a:r>
            <a:endParaRPr lang="en-US" sz="3200" dirty="0">
              <a:solidFill>
                <a:prstClr val="white"/>
              </a:solidFill>
            </a:endParaRPr>
          </a:p>
        </p:txBody>
      </p:sp>
    </p:spTree>
    <p:extLst>
      <p:ext uri="{BB962C8B-B14F-4D97-AF65-F5344CB8AC3E}">
        <p14:creationId xmlns:p14="http://schemas.microsoft.com/office/powerpoint/2010/main" val="187078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barn(inVertic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barn(inVertical)">
                                      <p:cBhvr>
                                        <p:cTn id="12" dur="5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barn(inVertical)">
                                      <p:cBhvr>
                                        <p:cTn id="35" dur="500"/>
                                        <p:tgtEl>
                                          <p:spTgt spid="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inVertic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inVertical)">
                                      <p:cBhvr>
                                        <p:cTn id="45" dur="500"/>
                                        <p:tgtEl>
                                          <p:spTgt spid="11"/>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barn(inVertical)">
                                      <p:cBhvr>
                                        <p:cTn id="48" dur="5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arn(inVertical)">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5">
                                            <p:txEl>
                                              <p:pRg st="8" end="8"/>
                                            </p:txEl>
                                          </p:spTgt>
                                        </p:tgtEl>
                                        <p:attrNameLst>
                                          <p:attrName>style.visibility</p:attrName>
                                        </p:attrNameLst>
                                      </p:cBhvr>
                                      <p:to>
                                        <p:strVal val="visible"/>
                                      </p:to>
                                    </p:set>
                                    <p:animEffect transition="in" filter="barn(inVertical)">
                                      <p:cBhvr>
                                        <p:cTn id="58" dur="500"/>
                                        <p:tgtEl>
                                          <p:spTgt spid="5">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arn(inVertical)">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p:bldP spid="10" grpId="0"/>
      <p:bldP spid="11" grpId="0" animBg="1"/>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ChangeArrowheads="1"/>
          </p:cNvSpPr>
          <p:nvPr/>
        </p:nvSpPr>
        <p:spPr bwMode="auto">
          <a:xfrm>
            <a:off x="2209800" y="3276600"/>
            <a:ext cx="7772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vi-VN" altLang="vi-VN" sz="4400">
              <a:solidFill>
                <a:schemeClr val="bg1"/>
              </a:solidFill>
              <a:latin typeface="Times New Roman" panose="02020603050405020304" pitchFamily="18" charset="0"/>
            </a:endParaRPr>
          </a:p>
        </p:txBody>
      </p:sp>
      <p:sp>
        <p:nvSpPr>
          <p:cNvPr id="17" name="Text Box 18"/>
          <p:cNvSpPr txBox="1">
            <a:spLocks noChangeArrowheads="1"/>
          </p:cNvSpPr>
          <p:nvPr/>
        </p:nvSpPr>
        <p:spPr bwMode="auto">
          <a:xfrm>
            <a:off x="4419600" y="1344614"/>
            <a:ext cx="6248400" cy="1754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600"/>
              </a:spcBef>
              <a:buNone/>
            </a:pP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Nếu</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chuyển</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dấu</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phẩy</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của</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số</a:t>
            </a:r>
            <a:r>
              <a:rPr lang="en-US" altLang="en-US" sz="3600" b="1" dirty="0">
                <a:solidFill>
                  <a:srgbClr val="C00000"/>
                </a:solidFill>
                <a:latin typeface="Times New Roman" panose="02020603050405020304" pitchFamily="18" charset="0"/>
              </a:rPr>
              <a:t> 32,157 sang </a:t>
            </a:r>
            <a:r>
              <a:rPr lang="en-US" altLang="en-US" sz="3600" b="1" dirty="0" err="1">
                <a:solidFill>
                  <a:srgbClr val="C00000"/>
                </a:solidFill>
                <a:latin typeface="Times New Roman" panose="02020603050405020304" pitchFamily="18" charset="0"/>
              </a:rPr>
              <a:t>bên</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phải</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một</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chữ</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số</a:t>
            </a:r>
            <a:r>
              <a:rPr lang="en-US" altLang="en-US" sz="3600" b="1" dirty="0">
                <a:solidFill>
                  <a:srgbClr val="C00000"/>
                </a:solidFill>
                <a:latin typeface="Times New Roman" panose="02020603050405020304" pitchFamily="18" charset="0"/>
              </a:rPr>
              <a:t> ta </a:t>
            </a:r>
            <a:r>
              <a:rPr lang="en-US" altLang="en-US" sz="3600" b="1" dirty="0" err="1">
                <a:solidFill>
                  <a:srgbClr val="C00000"/>
                </a:solidFill>
                <a:latin typeface="Times New Roman" panose="02020603050405020304" pitchFamily="18" charset="0"/>
              </a:rPr>
              <a:t>cũng</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được</a:t>
            </a:r>
            <a:r>
              <a:rPr lang="en-US" altLang="en-US" sz="3600" b="1" dirty="0">
                <a:solidFill>
                  <a:srgbClr val="C00000"/>
                </a:solidFill>
                <a:latin typeface="Times New Roman" panose="02020603050405020304" pitchFamily="18" charset="0"/>
              </a:rPr>
              <a:t> </a:t>
            </a:r>
            <a:r>
              <a:rPr lang="en-US" altLang="en-US" sz="3600" b="1" dirty="0" err="1">
                <a:solidFill>
                  <a:srgbClr val="C00000"/>
                </a:solidFill>
                <a:latin typeface="Times New Roman" panose="02020603050405020304" pitchFamily="18" charset="0"/>
              </a:rPr>
              <a:t>số</a:t>
            </a:r>
            <a:r>
              <a:rPr lang="en-US" altLang="en-US" sz="3600" b="1" dirty="0">
                <a:solidFill>
                  <a:srgbClr val="C00000"/>
                </a:solidFill>
                <a:latin typeface="Times New Roman" panose="02020603050405020304" pitchFamily="18" charset="0"/>
              </a:rPr>
              <a:t> 321,57</a:t>
            </a:r>
          </a:p>
        </p:txBody>
      </p:sp>
      <p:sp>
        <p:nvSpPr>
          <p:cNvPr id="13316" name="Rectangle 36"/>
          <p:cNvSpPr>
            <a:spLocks noChangeArrowheads="1"/>
          </p:cNvSpPr>
          <p:nvPr/>
        </p:nvSpPr>
        <p:spPr bwMode="auto">
          <a:xfrm>
            <a:off x="152400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vi-VN">
              <a:latin typeface="Times New Roman" panose="02020603050405020304" pitchFamily="18" charset="0"/>
            </a:endParaRPr>
          </a:p>
        </p:txBody>
      </p:sp>
      <p:sp>
        <p:nvSpPr>
          <p:cNvPr id="5" name="WordArt 2"/>
          <p:cNvSpPr>
            <a:spLocks noChangeArrowheads="1" noChangeShapeType="1" noTextEdit="1"/>
          </p:cNvSpPr>
          <p:nvPr/>
        </p:nvSpPr>
        <p:spPr bwMode="auto">
          <a:xfrm>
            <a:off x="1563329" y="19666"/>
            <a:ext cx="9083235" cy="1199535"/>
          </a:xfrm>
          <a:prstGeom prst="rect">
            <a:avLst/>
          </a:prstGeom>
          <a:solidFill>
            <a:srgbClr val="00B0F0"/>
          </a:solidFill>
        </p:spPr>
        <p:txBody>
          <a:bodyPr wrap="none" fromWordArt="1">
            <a:prstTxWarp prst="textInflateBottom">
              <a:avLst>
                <a:gd name="adj" fmla="val 68083"/>
              </a:avLst>
            </a:prstTxWarp>
            <a:scene3d>
              <a:camera prst="legacyPerspectiveBottom"/>
              <a:lightRig rig="legacyFlat3" dir="t"/>
            </a:scene3d>
            <a:sp3d extrusionH="1801800" prstMaterial="legacyMatte">
              <a:extrusionClr>
                <a:srgbClr val="FFFF00"/>
              </a:extrusionClr>
            </a:sp3d>
          </a:bodyPr>
          <a:lstStyle/>
          <a:p>
            <a:pPr algn="ctr">
              <a:defRPr/>
            </a:pPr>
            <a:r>
              <a:rPr lang="en-US" sz="3600" kern="10">
                <a:ln w="9525">
                  <a:round/>
                  <a:headEnd/>
                  <a:tailEnd/>
                </a:ln>
                <a:solidFill>
                  <a:srgbClr val="7030A0"/>
                </a:solidFill>
                <a:latin typeface="Times New Roman"/>
                <a:cs typeface="Times New Roman"/>
              </a:rPr>
              <a:t> </a:t>
            </a:r>
            <a:r>
              <a:rPr lang="en-US" sz="3600" b="1" kern="10" dirty="0">
                <a:ln w="9525">
                  <a:round/>
                  <a:headEnd/>
                  <a:tailEnd/>
                </a:ln>
                <a:solidFill>
                  <a:srgbClr val="FF0000"/>
                </a:solidFill>
                <a:latin typeface="Times New Roman"/>
                <a:cs typeface="Times New Roman"/>
              </a:rPr>
              <a:t>3</a:t>
            </a:r>
            <a:r>
              <a:rPr lang="en-US" sz="3600" b="1" kern="10">
                <a:ln w="9525">
                  <a:round/>
                  <a:headEnd/>
                  <a:tailEnd/>
                </a:ln>
                <a:solidFill>
                  <a:srgbClr val="FF0000"/>
                </a:solidFill>
                <a:latin typeface="Times New Roman"/>
                <a:cs typeface="Times New Roman"/>
              </a:rPr>
              <a:t>. </a:t>
            </a:r>
            <a:r>
              <a:rPr lang="vi-VN" sz="3600" b="1" kern="10">
                <a:ln w="9525">
                  <a:round/>
                  <a:headEnd/>
                  <a:tailEnd/>
                </a:ln>
                <a:solidFill>
                  <a:srgbClr val="FF0000"/>
                </a:solidFill>
                <a:latin typeface="Times New Roman"/>
                <a:cs typeface="Times New Roman"/>
              </a:rPr>
              <a:t>  Đ</a:t>
            </a:r>
            <a:r>
              <a:rPr lang="en-US" sz="3600" b="1" kern="10">
                <a:ln w="9525">
                  <a:round/>
                  <a:headEnd/>
                  <a:tailEnd/>
                </a:ln>
                <a:solidFill>
                  <a:srgbClr val="FF0000"/>
                </a:solidFill>
                <a:latin typeface="Times New Roman"/>
                <a:cs typeface="Times New Roman"/>
              </a:rPr>
              <a:t>ọc kĩ nội dung sau:</a:t>
            </a:r>
            <a:r>
              <a:rPr lang="en-US" sz="3600" b="1" kern="10">
                <a:ln w="9525">
                  <a:round/>
                  <a:headEnd/>
                  <a:tailEnd/>
                </a:ln>
                <a:solidFill>
                  <a:srgbClr val="002060"/>
                </a:solidFill>
                <a:latin typeface="Times New Roman"/>
                <a:cs typeface="Times New Roman"/>
              </a:rPr>
              <a:t>.</a:t>
            </a:r>
            <a:endParaRPr lang="en-US" sz="3600" b="1" kern="10" dirty="0">
              <a:ln w="9525">
                <a:round/>
                <a:headEnd/>
                <a:tailEnd/>
              </a:ln>
              <a:solidFill>
                <a:srgbClr val="002060"/>
              </a:solidFill>
              <a:latin typeface="Times New Roman"/>
              <a:cs typeface="Times New Roman"/>
            </a:endParaRPr>
          </a:p>
        </p:txBody>
      </p:sp>
      <p:sp>
        <p:nvSpPr>
          <p:cNvPr id="2" name="TextBox 1"/>
          <p:cNvSpPr txBox="1">
            <a:spLocks noChangeArrowheads="1"/>
          </p:cNvSpPr>
          <p:nvPr/>
        </p:nvSpPr>
        <p:spPr bwMode="auto">
          <a:xfrm>
            <a:off x="2743200" y="1528763"/>
            <a:ext cx="16764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solidFill>
                  <a:schemeClr val="bg1"/>
                </a:solidFill>
              </a:rPr>
              <a:t>32,157</a:t>
            </a:r>
          </a:p>
          <a:p>
            <a:pPr eaLnBrk="1" hangingPunct="1"/>
            <a:r>
              <a:rPr lang="en-US" altLang="en-US" sz="3200" dirty="0">
                <a:solidFill>
                  <a:schemeClr val="bg1"/>
                </a:solidFill>
              </a:rPr>
              <a:t>        10</a:t>
            </a:r>
          </a:p>
        </p:txBody>
      </p:sp>
      <p:sp>
        <p:nvSpPr>
          <p:cNvPr id="3" name="TextBox 2"/>
          <p:cNvSpPr txBox="1">
            <a:spLocks noChangeArrowheads="1"/>
          </p:cNvSpPr>
          <p:nvPr/>
        </p:nvSpPr>
        <p:spPr bwMode="auto">
          <a:xfrm>
            <a:off x="2514600" y="1828800"/>
            <a:ext cx="30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solidFill>
                  <a:schemeClr val="bg1"/>
                </a:solidFill>
              </a:rPr>
              <a:t>x</a:t>
            </a:r>
          </a:p>
        </p:txBody>
      </p:sp>
      <p:cxnSp>
        <p:nvCxnSpPr>
          <p:cNvPr id="6" name="Straight Connector 5"/>
          <p:cNvCxnSpPr/>
          <p:nvPr/>
        </p:nvCxnSpPr>
        <p:spPr>
          <a:xfrm>
            <a:off x="2743200" y="2514600"/>
            <a:ext cx="13716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514600" y="2514600"/>
            <a:ext cx="1676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t> </a:t>
            </a:r>
            <a:r>
              <a:rPr lang="en-US" altLang="en-US" sz="3200" dirty="0">
                <a:solidFill>
                  <a:schemeClr val="bg1"/>
                </a:solidFill>
              </a:rPr>
              <a:t>321,570</a:t>
            </a:r>
          </a:p>
        </p:txBody>
      </p:sp>
      <p:sp>
        <p:nvSpPr>
          <p:cNvPr id="8" name="TextBox 7"/>
          <p:cNvSpPr txBox="1">
            <a:spLocks noChangeArrowheads="1"/>
          </p:cNvSpPr>
          <p:nvPr/>
        </p:nvSpPr>
        <p:spPr bwMode="auto">
          <a:xfrm>
            <a:off x="1524001" y="3276600"/>
            <a:ext cx="4581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err="1">
                <a:solidFill>
                  <a:schemeClr val="bg1"/>
                </a:solidFill>
              </a:rPr>
              <a:t>Vậy</a:t>
            </a:r>
            <a:r>
              <a:rPr lang="en-US" altLang="en-US" sz="3200" dirty="0">
                <a:solidFill>
                  <a:schemeClr val="bg1"/>
                </a:solidFill>
              </a:rPr>
              <a:t> 32,157 x 10 = 321,57</a:t>
            </a:r>
          </a:p>
        </p:txBody>
      </p:sp>
      <p:sp>
        <p:nvSpPr>
          <p:cNvPr id="12" name="TextBox 11"/>
          <p:cNvSpPr txBox="1">
            <a:spLocks noChangeArrowheads="1"/>
          </p:cNvSpPr>
          <p:nvPr/>
        </p:nvSpPr>
        <p:spPr bwMode="auto">
          <a:xfrm>
            <a:off x="1563689" y="5935664"/>
            <a:ext cx="45799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err="1">
                <a:solidFill>
                  <a:schemeClr val="bg1"/>
                </a:solidFill>
              </a:rPr>
              <a:t>Vậy</a:t>
            </a:r>
            <a:r>
              <a:rPr lang="en-US" altLang="en-US" sz="3200" dirty="0">
                <a:solidFill>
                  <a:schemeClr val="bg1"/>
                </a:solidFill>
              </a:rPr>
              <a:t> 91,084 x 100 = 9108,4</a:t>
            </a:r>
          </a:p>
        </p:txBody>
      </p:sp>
      <p:sp>
        <p:nvSpPr>
          <p:cNvPr id="13" name="TextBox 12"/>
          <p:cNvSpPr txBox="1">
            <a:spLocks noChangeArrowheads="1"/>
          </p:cNvSpPr>
          <p:nvPr/>
        </p:nvSpPr>
        <p:spPr bwMode="auto">
          <a:xfrm>
            <a:off x="2273300" y="4038601"/>
            <a:ext cx="1676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solidFill>
                  <a:schemeClr val="bg1"/>
                </a:solidFill>
              </a:rPr>
              <a:t>91,084</a:t>
            </a:r>
          </a:p>
          <a:p>
            <a:pPr eaLnBrk="1" hangingPunct="1"/>
            <a:r>
              <a:rPr lang="en-US" altLang="en-US" sz="3200" dirty="0">
                <a:solidFill>
                  <a:schemeClr val="bg1"/>
                </a:solidFill>
              </a:rPr>
              <a:t>      100</a:t>
            </a:r>
          </a:p>
        </p:txBody>
      </p:sp>
      <p:sp>
        <p:nvSpPr>
          <p:cNvPr id="14" name="TextBox 13"/>
          <p:cNvSpPr txBox="1">
            <a:spLocks noChangeArrowheads="1"/>
          </p:cNvSpPr>
          <p:nvPr/>
        </p:nvSpPr>
        <p:spPr bwMode="auto">
          <a:xfrm>
            <a:off x="2057400" y="4419600"/>
            <a:ext cx="30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solidFill>
                  <a:schemeClr val="bg1"/>
                </a:solidFill>
              </a:rPr>
              <a:t>x</a:t>
            </a:r>
          </a:p>
        </p:txBody>
      </p:sp>
      <p:cxnSp>
        <p:nvCxnSpPr>
          <p:cNvPr id="15" name="Straight Connector 14"/>
          <p:cNvCxnSpPr/>
          <p:nvPr/>
        </p:nvCxnSpPr>
        <p:spPr>
          <a:xfrm>
            <a:off x="2273300" y="5030788"/>
            <a:ext cx="1371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a:spLocks noChangeArrowheads="1"/>
          </p:cNvSpPr>
          <p:nvPr/>
        </p:nvSpPr>
        <p:spPr bwMode="auto">
          <a:xfrm>
            <a:off x="1881189" y="5030789"/>
            <a:ext cx="17859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dirty="0">
                <a:solidFill>
                  <a:schemeClr val="bg1"/>
                </a:solidFill>
              </a:rPr>
              <a:t>9108,400</a:t>
            </a:r>
          </a:p>
        </p:txBody>
      </p:sp>
      <p:sp>
        <p:nvSpPr>
          <p:cNvPr id="18" name="Text Box 18"/>
          <p:cNvSpPr txBox="1">
            <a:spLocks noChangeArrowheads="1"/>
          </p:cNvSpPr>
          <p:nvPr/>
        </p:nvSpPr>
        <p:spPr bwMode="auto">
          <a:xfrm>
            <a:off x="4343400" y="4038600"/>
            <a:ext cx="6248400" cy="1754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600"/>
              </a:spcBef>
              <a:buNone/>
            </a:pPr>
            <a:r>
              <a:rPr lang="en-US" altLang="en-US" sz="3600" b="1">
                <a:solidFill>
                  <a:srgbClr val="C00000"/>
                </a:solidFill>
                <a:latin typeface="Times New Roman" panose="02020603050405020304" pitchFamily="18" charset="0"/>
              </a:rPr>
              <a:t>- Nếu chuyển dấu phẩy của số 91,084 sang bên phải hai chữ số ta cũng được số 9108,4</a:t>
            </a:r>
          </a:p>
        </p:txBody>
      </p:sp>
    </p:spTree>
    <p:extLst>
      <p:ext uri="{BB962C8B-B14F-4D97-AF65-F5344CB8AC3E}">
        <p14:creationId xmlns:p14="http://schemas.microsoft.com/office/powerpoint/2010/main" val="2663374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000"/>
                                        <p:tgtEl>
                                          <p:spTgt spid="14"/>
                                        </p:tgtEl>
                                      </p:cBhvr>
                                    </p:animEffect>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1000"/>
                                        <p:tgtEl>
                                          <p:spTgt spid="16"/>
                                        </p:tgtEl>
                                      </p:cBhvr>
                                    </p:animEffect>
                                    <p:anim calcmode="lin" valueType="num">
                                      <p:cBhvr>
                                        <p:cTn id="68" dur="1000" fill="hold"/>
                                        <p:tgtEl>
                                          <p:spTgt spid="16"/>
                                        </p:tgtEl>
                                        <p:attrNameLst>
                                          <p:attrName>ppt_x</p:attrName>
                                        </p:attrNameLst>
                                      </p:cBhvr>
                                      <p:tavLst>
                                        <p:tav tm="0">
                                          <p:val>
                                            <p:strVal val="#ppt_x"/>
                                          </p:val>
                                        </p:tav>
                                        <p:tav tm="100000">
                                          <p:val>
                                            <p:strVal val="#ppt_x"/>
                                          </p:val>
                                        </p:tav>
                                      </p:tavLst>
                                    </p:anim>
                                    <p:anim calcmode="lin" valueType="num">
                                      <p:cBhvr>
                                        <p:cTn id="6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1000"/>
                                        <p:tgtEl>
                                          <p:spTgt spid="12"/>
                                        </p:tgtEl>
                                      </p:cBhvr>
                                    </p:animEffect>
                                    <p:anim calcmode="lin" valueType="num">
                                      <p:cBhvr>
                                        <p:cTn id="75" dur="1000" fill="hold"/>
                                        <p:tgtEl>
                                          <p:spTgt spid="12"/>
                                        </p:tgtEl>
                                        <p:attrNameLst>
                                          <p:attrName>ppt_x</p:attrName>
                                        </p:attrNameLst>
                                      </p:cBhvr>
                                      <p:tavLst>
                                        <p:tav tm="0">
                                          <p:val>
                                            <p:strVal val="#ppt_x"/>
                                          </p:val>
                                        </p:tav>
                                        <p:tav tm="100000">
                                          <p:val>
                                            <p:strVal val="#ppt_x"/>
                                          </p:val>
                                        </p:tav>
                                      </p:tavLst>
                                    </p:anim>
                                    <p:anim calcmode="lin" valueType="num">
                                      <p:cBhvr>
                                        <p:cTn id="7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p:bldP spid="3" grpId="0"/>
      <p:bldP spid="7" grpId="0"/>
      <p:bldP spid="8" grpId="0"/>
      <p:bldP spid="12" grpId="0"/>
      <p:bldP spid="13" grpId="0"/>
      <p:bldP spid="14" grpId="0"/>
      <p:bldP spid="16" grpId="0"/>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2209800" y="3276600"/>
            <a:ext cx="7772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vi-VN" altLang="vi-VN" sz="4400">
              <a:solidFill>
                <a:schemeClr val="bg1"/>
              </a:solidFill>
              <a:latin typeface="Times New Roman" panose="02020603050405020304" pitchFamily="18" charset="0"/>
            </a:endParaRPr>
          </a:p>
        </p:txBody>
      </p:sp>
      <p:sp>
        <p:nvSpPr>
          <p:cNvPr id="17" name="Text Box 18"/>
          <p:cNvSpPr txBox="1">
            <a:spLocks noChangeArrowheads="1"/>
          </p:cNvSpPr>
          <p:nvPr/>
        </p:nvSpPr>
        <p:spPr bwMode="auto">
          <a:xfrm>
            <a:off x="1652588" y="1117600"/>
            <a:ext cx="9015412" cy="2800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600"/>
              </a:spcBef>
              <a:buNone/>
            </a:pPr>
            <a:r>
              <a:rPr lang="en-US" altLang="en-US" sz="4400" b="1">
                <a:solidFill>
                  <a:srgbClr val="C00000"/>
                </a:solidFill>
                <a:latin typeface="Times New Roman" panose="02020603050405020304" pitchFamily="18" charset="0"/>
              </a:rPr>
              <a:t>Muốn nhân một số thập phân với một số với 10, 100, 1000… ta chỉ việc chuyển dấu phẩy của số đó lần lượt sang bên phải một, hai, ba,… chữ số.</a:t>
            </a:r>
          </a:p>
        </p:txBody>
      </p:sp>
      <p:sp>
        <p:nvSpPr>
          <p:cNvPr id="15364" name="Rectangle 36"/>
          <p:cNvSpPr>
            <a:spLocks noChangeArrowheads="1"/>
          </p:cNvSpPr>
          <p:nvPr/>
        </p:nvSpPr>
        <p:spPr bwMode="auto">
          <a:xfrm>
            <a:off x="152400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vi-VN">
              <a:latin typeface="Times New Roman" panose="02020603050405020304" pitchFamily="18" charset="0"/>
            </a:endParaRPr>
          </a:p>
        </p:txBody>
      </p:sp>
      <p:sp>
        <p:nvSpPr>
          <p:cNvPr id="5" name="WordArt 2"/>
          <p:cNvSpPr>
            <a:spLocks noChangeArrowheads="1" noChangeShapeType="1" noTextEdit="1"/>
          </p:cNvSpPr>
          <p:nvPr/>
        </p:nvSpPr>
        <p:spPr bwMode="auto">
          <a:xfrm>
            <a:off x="1563329" y="19666"/>
            <a:ext cx="9083235" cy="1199535"/>
          </a:xfrm>
          <a:prstGeom prst="rect">
            <a:avLst/>
          </a:prstGeom>
          <a:solidFill>
            <a:srgbClr val="00B0F0"/>
          </a:solidFill>
        </p:spPr>
        <p:txBody>
          <a:bodyPr wrap="none" fromWordArt="1">
            <a:prstTxWarp prst="textInflateBottom">
              <a:avLst>
                <a:gd name="adj" fmla="val 68083"/>
              </a:avLst>
            </a:prstTxWarp>
            <a:scene3d>
              <a:camera prst="legacyPerspectiveBottom"/>
              <a:lightRig rig="legacyFlat3" dir="t"/>
            </a:scene3d>
            <a:sp3d extrusionH="1801800" prstMaterial="legacyMatte">
              <a:extrusionClr>
                <a:srgbClr val="FFFF00"/>
              </a:extrusionClr>
            </a:sp3d>
          </a:bodyPr>
          <a:lstStyle/>
          <a:p>
            <a:pPr algn="ctr">
              <a:defRPr/>
            </a:pPr>
            <a:r>
              <a:rPr lang="en-US" sz="3600" kern="10">
                <a:ln w="9525">
                  <a:round/>
                  <a:headEnd/>
                  <a:tailEnd/>
                </a:ln>
                <a:solidFill>
                  <a:srgbClr val="7030A0"/>
                </a:solidFill>
                <a:latin typeface="Times New Roman"/>
                <a:cs typeface="Times New Roman"/>
              </a:rPr>
              <a:t> </a:t>
            </a:r>
            <a:r>
              <a:rPr lang="en-US" sz="3600" b="1" kern="10" dirty="0">
                <a:ln w="9525">
                  <a:round/>
                  <a:headEnd/>
                  <a:tailEnd/>
                </a:ln>
                <a:solidFill>
                  <a:srgbClr val="FF0000"/>
                </a:solidFill>
                <a:latin typeface="Times New Roman"/>
                <a:cs typeface="Times New Roman"/>
              </a:rPr>
              <a:t>3</a:t>
            </a:r>
            <a:r>
              <a:rPr lang="en-US" sz="3600" b="1" kern="10">
                <a:ln w="9525">
                  <a:round/>
                  <a:headEnd/>
                  <a:tailEnd/>
                </a:ln>
                <a:solidFill>
                  <a:srgbClr val="FF0000"/>
                </a:solidFill>
                <a:latin typeface="Times New Roman"/>
                <a:cs typeface="Times New Roman"/>
              </a:rPr>
              <a:t>. </a:t>
            </a:r>
            <a:r>
              <a:rPr lang="vi-VN" sz="3600" b="1" kern="10">
                <a:ln w="9525">
                  <a:round/>
                  <a:headEnd/>
                  <a:tailEnd/>
                </a:ln>
                <a:solidFill>
                  <a:srgbClr val="FF0000"/>
                </a:solidFill>
                <a:latin typeface="Times New Roman"/>
                <a:cs typeface="Times New Roman"/>
              </a:rPr>
              <a:t>  Đ</a:t>
            </a:r>
            <a:r>
              <a:rPr lang="en-US" sz="3600" b="1" kern="10">
                <a:ln w="9525">
                  <a:round/>
                  <a:headEnd/>
                  <a:tailEnd/>
                </a:ln>
                <a:solidFill>
                  <a:srgbClr val="FF0000"/>
                </a:solidFill>
                <a:latin typeface="Times New Roman"/>
                <a:cs typeface="Times New Roman"/>
              </a:rPr>
              <a:t>ọc kĩ nội dung sau:</a:t>
            </a:r>
            <a:r>
              <a:rPr lang="en-US" sz="3600" b="1" kern="10">
                <a:ln w="9525">
                  <a:round/>
                  <a:headEnd/>
                  <a:tailEnd/>
                </a:ln>
                <a:solidFill>
                  <a:srgbClr val="002060"/>
                </a:solidFill>
                <a:latin typeface="Times New Roman"/>
                <a:cs typeface="Times New Roman"/>
              </a:rPr>
              <a:t>.</a:t>
            </a:r>
            <a:endParaRPr lang="en-US" sz="3600" b="1" kern="10" dirty="0">
              <a:ln w="9525">
                <a:round/>
                <a:headEnd/>
                <a:tailEnd/>
              </a:ln>
              <a:solidFill>
                <a:srgbClr val="002060"/>
              </a:solidFill>
              <a:latin typeface="Times New Roman"/>
              <a:cs typeface="Times New Roman"/>
            </a:endParaRPr>
          </a:p>
        </p:txBody>
      </p:sp>
    </p:spTree>
    <p:extLst>
      <p:ext uri="{BB962C8B-B14F-4D97-AF65-F5344CB8AC3E}">
        <p14:creationId xmlns:p14="http://schemas.microsoft.com/office/powerpoint/2010/main" val="5668685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
                                        </p:tgtEl>
                                        <p:attrNameLst>
                                          <p:attrName>style.visibility</p:attrName>
                                        </p:attrNameLst>
                                      </p:cBhvr>
                                      <p:to>
                                        <p:strVal val="visible"/>
                                      </p:to>
                                    </p:set>
                                    <p:anim calcmode="discrete" valueType="clr">
                                      <p:cBhvr override="childStyle">
                                        <p:cTn id="7"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
                                        </p:tgtEl>
                                        <p:attrNameLst>
                                          <p:attrName>fillcolor</p:attrName>
                                        </p:attrNameLst>
                                      </p:cBhvr>
                                      <p:tavLst>
                                        <p:tav tm="0">
                                          <p:val>
                                            <p:clrVal>
                                              <a:schemeClr val="accent2"/>
                                            </p:clrVal>
                                          </p:val>
                                        </p:tav>
                                        <p:tav tm="50000">
                                          <p:val>
                                            <p:clrVal>
                                              <a:schemeClr val="hlink"/>
                                            </p:clrVal>
                                          </p:val>
                                        </p:tav>
                                      </p:tavLst>
                                    </p:anim>
                                    <p:set>
                                      <p:cBhvr>
                                        <p:cTn id="9" dur="80"/>
                                        <p:tgtEl>
                                          <p:spTgt spid="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44" y="367398"/>
            <a:ext cx="11809312" cy="3970318"/>
          </a:xfrm>
          <a:prstGeom prst="rect">
            <a:avLst/>
          </a:prstGeom>
        </p:spPr>
        <p:txBody>
          <a:bodyPr wrap="square">
            <a:spAutoFit/>
          </a:bodyPr>
          <a:lstStyle/>
          <a:p>
            <a:pPr algn="just"/>
            <a:r>
              <a:rPr lang="en-US" sz="2800" b="1" dirty="0" err="1">
                <a:solidFill>
                  <a:srgbClr val="FFFF00"/>
                </a:solidFill>
                <a:latin typeface="Open Sans"/>
              </a:rPr>
              <a:t>Câu</a:t>
            </a:r>
            <a:r>
              <a:rPr lang="en-US" sz="2800" b="1" dirty="0">
                <a:solidFill>
                  <a:srgbClr val="FFFF00"/>
                </a:solidFill>
                <a:latin typeface="Open Sans"/>
              </a:rPr>
              <a:t> 4</a:t>
            </a:r>
            <a:r>
              <a:rPr lang="en-US" sz="2800" b="1" dirty="0" smtClean="0">
                <a:solidFill>
                  <a:schemeClr val="bg1"/>
                </a:solidFill>
                <a:latin typeface="Open Sans"/>
              </a:rPr>
              <a:t>. </a:t>
            </a:r>
            <a:r>
              <a:rPr lang="en-US" sz="2800" b="1" dirty="0" err="1" smtClean="0">
                <a:solidFill>
                  <a:schemeClr val="bg1"/>
                </a:solidFill>
                <a:latin typeface="Open Sans"/>
              </a:rPr>
              <a:t>Tính</a:t>
            </a:r>
            <a:r>
              <a:rPr lang="en-US" sz="2800" b="1" dirty="0" smtClean="0">
                <a:solidFill>
                  <a:schemeClr val="bg1"/>
                </a:solidFill>
                <a:latin typeface="Open Sans"/>
              </a:rPr>
              <a:t> </a:t>
            </a:r>
            <a:r>
              <a:rPr lang="en-US" sz="2800" b="1" dirty="0" err="1" smtClean="0">
                <a:solidFill>
                  <a:schemeClr val="bg1"/>
                </a:solidFill>
                <a:latin typeface="Open Sans"/>
              </a:rPr>
              <a:t>nhẩm</a:t>
            </a:r>
            <a:endParaRPr lang="en-US" sz="2800" dirty="0">
              <a:solidFill>
                <a:schemeClr val="bg1"/>
              </a:solidFill>
              <a:latin typeface="Open Sans"/>
            </a:endParaRPr>
          </a:p>
          <a:p>
            <a:pPr algn="just"/>
            <a:r>
              <a:rPr lang="en-US" sz="2800" dirty="0">
                <a:solidFill>
                  <a:schemeClr val="bg1"/>
                </a:solidFill>
                <a:latin typeface="Open Sans"/>
              </a:rPr>
              <a:t>1,4 x 10;   </a:t>
            </a:r>
            <a:r>
              <a:rPr lang="en-US" sz="2800" dirty="0" smtClean="0">
                <a:solidFill>
                  <a:schemeClr val="bg1"/>
                </a:solidFill>
                <a:latin typeface="Open Sans"/>
              </a:rPr>
              <a:t>      </a:t>
            </a:r>
            <a:r>
              <a:rPr lang="en-US" sz="2800" dirty="0">
                <a:solidFill>
                  <a:schemeClr val="bg1"/>
                </a:solidFill>
                <a:latin typeface="Open Sans"/>
              </a:rPr>
              <a:t>25,08 x 100;    </a:t>
            </a:r>
            <a:r>
              <a:rPr lang="en-US" sz="2800" dirty="0" smtClean="0">
                <a:solidFill>
                  <a:schemeClr val="bg1"/>
                </a:solidFill>
                <a:latin typeface="Open Sans"/>
              </a:rPr>
              <a:t>       0,894 </a:t>
            </a:r>
            <a:r>
              <a:rPr lang="en-US" sz="2800" dirty="0">
                <a:solidFill>
                  <a:schemeClr val="bg1"/>
                </a:solidFill>
                <a:latin typeface="Open Sans"/>
              </a:rPr>
              <a:t>x 1000</a:t>
            </a:r>
          </a:p>
          <a:p>
            <a:pPr algn="just"/>
            <a:endParaRPr lang="en-US" sz="2800" b="1" dirty="0" smtClean="0">
              <a:solidFill>
                <a:schemeClr val="bg1"/>
              </a:solidFill>
              <a:latin typeface="Open Sans"/>
            </a:endParaRPr>
          </a:p>
          <a:p>
            <a:pPr algn="just"/>
            <a:r>
              <a:rPr lang="en-US" sz="2800" b="1" dirty="0" err="1" smtClean="0">
                <a:solidFill>
                  <a:srgbClr val="FFFF00"/>
                </a:solidFill>
                <a:latin typeface="Open Sans"/>
              </a:rPr>
              <a:t>Trả</a:t>
            </a:r>
            <a:r>
              <a:rPr lang="en-US" sz="2800" b="1" dirty="0" smtClean="0">
                <a:solidFill>
                  <a:srgbClr val="FFFF00"/>
                </a:solidFill>
                <a:latin typeface="Open Sans"/>
              </a:rPr>
              <a:t> </a:t>
            </a:r>
            <a:r>
              <a:rPr lang="en-US" sz="2800" b="1" dirty="0" err="1">
                <a:solidFill>
                  <a:srgbClr val="FFFF00"/>
                </a:solidFill>
                <a:latin typeface="Open Sans"/>
              </a:rPr>
              <a:t>lời</a:t>
            </a:r>
            <a:r>
              <a:rPr lang="en-US" sz="2800" b="1" dirty="0">
                <a:solidFill>
                  <a:srgbClr val="FFFF00"/>
                </a:solidFill>
                <a:latin typeface="Open Sans"/>
              </a:rPr>
              <a:t>:</a:t>
            </a:r>
            <a:endParaRPr lang="en-US" sz="2800" dirty="0">
              <a:solidFill>
                <a:srgbClr val="FFFF00"/>
              </a:solidFill>
              <a:latin typeface="Open Sans"/>
            </a:endParaRPr>
          </a:p>
          <a:p>
            <a:pPr algn="just"/>
            <a:r>
              <a:rPr lang="en-US" sz="2800" dirty="0">
                <a:solidFill>
                  <a:schemeClr val="bg1"/>
                </a:solidFill>
                <a:latin typeface="Open Sans"/>
              </a:rPr>
              <a:t>   </a:t>
            </a:r>
            <a:r>
              <a:rPr lang="en-US" sz="2800" dirty="0" smtClean="0">
                <a:solidFill>
                  <a:schemeClr val="bg1"/>
                </a:solidFill>
                <a:latin typeface="Open Sans"/>
              </a:rPr>
              <a:t>1,4 </a:t>
            </a:r>
            <a:r>
              <a:rPr lang="en-US" sz="2800" dirty="0">
                <a:solidFill>
                  <a:schemeClr val="bg1"/>
                </a:solidFill>
                <a:latin typeface="Open Sans"/>
              </a:rPr>
              <a:t>x 10 = </a:t>
            </a:r>
            <a:r>
              <a:rPr lang="en-US" sz="2800" dirty="0" smtClean="0">
                <a:solidFill>
                  <a:schemeClr val="bg1"/>
                </a:solidFill>
                <a:latin typeface="Open Sans"/>
              </a:rPr>
              <a:t>…                           </a:t>
            </a:r>
          </a:p>
          <a:p>
            <a:pPr algn="just"/>
            <a:endParaRPr lang="en-US" sz="2800" dirty="0">
              <a:solidFill>
                <a:schemeClr val="bg1"/>
              </a:solidFill>
              <a:latin typeface="Open Sans"/>
            </a:endParaRPr>
          </a:p>
          <a:p>
            <a:pPr algn="just"/>
            <a:r>
              <a:rPr lang="en-US" sz="2800" dirty="0" smtClean="0">
                <a:solidFill>
                  <a:schemeClr val="bg1"/>
                </a:solidFill>
                <a:latin typeface="Open Sans"/>
              </a:rPr>
              <a:t>   25,08 x 100 = …</a:t>
            </a:r>
          </a:p>
          <a:p>
            <a:pPr algn="just"/>
            <a:r>
              <a:rPr lang="en-US" sz="2800" dirty="0" smtClean="0">
                <a:solidFill>
                  <a:schemeClr val="bg1"/>
                </a:solidFill>
                <a:latin typeface="Open Sans"/>
              </a:rPr>
              <a:t>  </a:t>
            </a:r>
          </a:p>
          <a:p>
            <a:pPr algn="just"/>
            <a:r>
              <a:rPr lang="en-US" sz="2800" dirty="0" smtClean="0">
                <a:solidFill>
                  <a:schemeClr val="bg1"/>
                </a:solidFill>
                <a:latin typeface="Open Sans"/>
              </a:rPr>
              <a:t>    0,894 x 1000 = … </a:t>
            </a:r>
            <a:endParaRPr lang="en-US" sz="2800" b="0" i="0" dirty="0">
              <a:solidFill>
                <a:schemeClr val="bg1"/>
              </a:solidFill>
              <a:effectLst/>
              <a:latin typeface="Open Sans"/>
            </a:endParaRPr>
          </a:p>
        </p:txBody>
      </p:sp>
      <p:sp>
        <p:nvSpPr>
          <p:cNvPr id="5" name="Rectangle 4"/>
          <p:cNvSpPr/>
          <p:nvPr/>
        </p:nvSpPr>
        <p:spPr>
          <a:xfrm>
            <a:off x="2207568" y="2060169"/>
            <a:ext cx="715260" cy="584775"/>
          </a:xfrm>
          <a:prstGeom prst="rect">
            <a:avLst/>
          </a:prstGeom>
        </p:spPr>
        <p:txBody>
          <a:bodyPr wrap="none">
            <a:spAutoFit/>
          </a:bodyPr>
          <a:lstStyle/>
          <a:p>
            <a:r>
              <a:rPr lang="en-US" sz="3200" dirty="0" smtClean="0">
                <a:solidFill>
                  <a:srgbClr val="FFFF00"/>
                </a:solidFill>
              </a:rPr>
              <a:t>14</a:t>
            </a:r>
            <a:r>
              <a:rPr lang="vi-VN" sz="3200" dirty="0" smtClean="0">
                <a:solidFill>
                  <a:srgbClr val="FFFF00"/>
                </a:solidFill>
              </a:rPr>
              <a:t> </a:t>
            </a:r>
            <a:endParaRPr lang="en-US" dirty="0">
              <a:solidFill>
                <a:srgbClr val="FFFF00"/>
              </a:solidFill>
            </a:endParaRPr>
          </a:p>
        </p:txBody>
      </p:sp>
      <p:sp>
        <p:nvSpPr>
          <p:cNvPr id="6" name="Rectangle 5"/>
          <p:cNvSpPr/>
          <p:nvPr/>
        </p:nvSpPr>
        <p:spPr>
          <a:xfrm>
            <a:off x="2565198" y="2918766"/>
            <a:ext cx="1410964" cy="584775"/>
          </a:xfrm>
          <a:prstGeom prst="rect">
            <a:avLst/>
          </a:prstGeom>
        </p:spPr>
        <p:txBody>
          <a:bodyPr wrap="none">
            <a:spAutoFit/>
          </a:bodyPr>
          <a:lstStyle/>
          <a:p>
            <a:r>
              <a:rPr lang="en-US" sz="3200" dirty="0">
                <a:solidFill>
                  <a:srgbClr val="FFFF00"/>
                </a:solidFill>
              </a:rPr>
              <a:t> </a:t>
            </a:r>
            <a:r>
              <a:rPr lang="en-US" sz="3200" dirty="0" smtClean="0">
                <a:solidFill>
                  <a:srgbClr val="FFFF00"/>
                </a:solidFill>
              </a:rPr>
              <a:t> 2508 </a:t>
            </a:r>
            <a:r>
              <a:rPr lang="vi-VN" sz="3200" dirty="0" smtClean="0">
                <a:solidFill>
                  <a:srgbClr val="FFFF00"/>
                </a:solidFill>
              </a:rPr>
              <a:t> </a:t>
            </a:r>
            <a:endParaRPr lang="en-US" dirty="0">
              <a:solidFill>
                <a:srgbClr val="FFFF00"/>
              </a:solidFill>
            </a:endParaRPr>
          </a:p>
        </p:txBody>
      </p:sp>
      <p:sp>
        <p:nvSpPr>
          <p:cNvPr id="7" name="Rectangle 6"/>
          <p:cNvSpPr/>
          <p:nvPr/>
        </p:nvSpPr>
        <p:spPr>
          <a:xfrm>
            <a:off x="3143672" y="3752941"/>
            <a:ext cx="923651" cy="584775"/>
          </a:xfrm>
          <a:prstGeom prst="rect">
            <a:avLst/>
          </a:prstGeom>
        </p:spPr>
        <p:txBody>
          <a:bodyPr wrap="none">
            <a:spAutoFit/>
          </a:bodyPr>
          <a:lstStyle/>
          <a:p>
            <a:r>
              <a:rPr lang="en-US" sz="3200" dirty="0" smtClean="0">
                <a:solidFill>
                  <a:srgbClr val="FFFF00"/>
                </a:solidFill>
              </a:rPr>
              <a:t>894</a:t>
            </a:r>
            <a:r>
              <a:rPr lang="vi-VN" sz="3200" dirty="0" smtClean="0">
                <a:solidFill>
                  <a:srgbClr val="FFFF00"/>
                </a:solidFill>
              </a:rPr>
              <a:t> </a:t>
            </a:r>
            <a:endParaRPr lang="en-US" dirty="0">
              <a:solidFill>
                <a:srgbClr val="FFFF00"/>
              </a:solidFill>
            </a:endParaRPr>
          </a:p>
        </p:txBody>
      </p:sp>
    </p:spTree>
    <p:extLst>
      <p:ext uri="{BB962C8B-B14F-4D97-AF65-F5344CB8AC3E}">
        <p14:creationId xmlns:p14="http://schemas.microsoft.com/office/powerpoint/2010/main" val="78092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barn(inVertical)">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barn(inVertical)">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36" y="11114"/>
            <a:ext cx="11737304" cy="684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724400" y="2209801"/>
            <a:ext cx="4820610" cy="2590800"/>
          </a:xfrm>
          <a:prstGeom prst="rect">
            <a:avLst/>
          </a:prstGeom>
          <a:noFill/>
          <a:ln>
            <a:noFill/>
          </a:ln>
        </p:spPr>
        <p:txBody>
          <a:bodyPr wrap="none">
            <a:prstTxWarp prst="textChevron">
              <a:avLst/>
            </a:prstTxWarp>
            <a:spAutoFit/>
          </a:bodyPr>
          <a:lstStyle/>
          <a:p>
            <a:pPr algn="ctr">
              <a:defRPr/>
            </a:pPr>
            <a:r>
              <a:rPr lang="en-US" sz="7200" b="1">
                <a:ln w="12700">
                  <a:solidFill>
                    <a:srgbClr val="FFFF00"/>
                  </a:solidFill>
                  <a:prstDash val="solid"/>
                </a:ln>
                <a:solidFill>
                  <a:srgbClr val="FFFF00"/>
                </a:solidFill>
                <a:effectLst>
                  <a:outerShdw blurRad="41275" dist="20320" dir="1800000" algn="tl" rotWithShape="0">
                    <a:srgbClr val="000000">
                      <a:alpha val="40000"/>
                    </a:srgbClr>
                  </a:outerShdw>
                </a:effectLst>
                <a:latin typeface="Times New Roman" pitchFamily="18" charset="0"/>
                <a:cs typeface="Times New Roman" pitchFamily="18" charset="0"/>
              </a:rPr>
              <a:t>HOẠT ĐỘNG THỰC HÀNH</a:t>
            </a:r>
            <a:endParaRPr lang="en-US" sz="7200" b="1" dirty="0">
              <a:ln w="12700">
                <a:solidFill>
                  <a:srgbClr val="FFFF00"/>
                </a:solidFill>
                <a:prstDash val="solid"/>
              </a:ln>
              <a:solidFill>
                <a:srgbClr val="FFFF0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879706992"/>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480F5914-EC97-457A-AB68-6A1F7393C86D}"/>
  <p:tag name="ISPRING_RESOURCE_FOLDER" val="C:\Users\Administrator\Desktop\Chuẩn \"/>
  <p:tag name="ISPRING_PRESENTATION_PATH" val="C:\Users\Administrator\Desktop\Chuẩn .pptx"/>
  <p:tag name="ISPRING_PROJECT_VERSION" val="9.3"/>
  <p:tag name="ISPRING_PROJECT_FOLDER_UPDATED" val="1"/>
  <p:tag name="ISPRING_SCREEN_RECS_UPDATED" val="C:\Users\Administrator\Desktop\Chuẩn \"/>
  <p:tag name="ISPRING_RESOURCE_PATHS_HASH_PRESENTER" val="c24684087544376a5fe21e3dc1a10628d4a4e1"/>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4141</TotalTime>
  <Words>406</Words>
  <Application>Microsoft Office PowerPoint</Application>
  <PresentationFormat>Widescreen</PresentationFormat>
  <Paragraphs>78</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SimSun</vt:lpstr>
      <vt:lpstr>Arial</vt:lpstr>
      <vt:lpstr>Calibri</vt:lpstr>
      <vt:lpstr>Open Sans</vt:lpstr>
      <vt:lpstr>Times New Roman</vt:lpstr>
      <vt:lpstr>VnBangkok</vt:lpstr>
      <vt:lpstr>VNbritannic</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511</cp:revision>
  <cp:lastPrinted>2020-04-15T15:27:31Z</cp:lastPrinted>
  <dcterms:created xsi:type="dcterms:W3CDTF">2020-04-10T16:13:48Z</dcterms:created>
  <dcterms:modified xsi:type="dcterms:W3CDTF">2021-11-15T14:58:13Z</dcterms:modified>
</cp:coreProperties>
</file>