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321" r:id="rId2"/>
    <p:sldId id="325" r:id="rId3"/>
    <p:sldId id="344" r:id="rId4"/>
    <p:sldId id="341" r:id="rId5"/>
    <p:sldId id="326" r:id="rId6"/>
    <p:sldId id="342" r:id="rId7"/>
    <p:sldId id="343" r:id="rId8"/>
    <p:sldId id="333" r:id="rId9"/>
    <p:sldId id="345" r:id="rId10"/>
    <p:sldId id="332" r:id="rId11"/>
    <p:sldId id="346" r:id="rId12"/>
    <p:sldId id="347" r:id="rId13"/>
  </p:sldIdLst>
  <p:sldSz cx="12192000" cy="6858000"/>
  <p:notesSz cx="6735763" cy="9869488"/>
  <p:custDataLst>
    <p:tags r:id="rId1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00"/>
    <a:srgbClr val="003300"/>
    <a:srgbClr val="336600"/>
    <a:srgbClr val="0066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35" autoAdjust="0"/>
    <p:restoredTop sz="94660"/>
  </p:normalViewPr>
  <p:slideViewPr>
    <p:cSldViewPr>
      <p:cViewPr varScale="1">
        <p:scale>
          <a:sx n="69" d="100"/>
          <a:sy n="69" d="100"/>
        </p:scale>
        <p:origin x="750"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4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15373" y="0"/>
            <a:ext cx="2918831" cy="493474"/>
          </a:xfrm>
          <a:prstGeom prst="rect">
            <a:avLst/>
          </a:prstGeom>
        </p:spPr>
        <p:txBody>
          <a:bodyPr vert="horz" lIns="91440" tIns="45720" rIns="91440" bIns="45720" rtlCol="0"/>
          <a:lstStyle>
            <a:lvl1pPr algn="r">
              <a:defRPr sz="1200"/>
            </a:lvl1pPr>
          </a:lstStyle>
          <a:p>
            <a:fld id="{8476D0DA-2272-4056-B082-25EE51D3FE0C}" type="datetimeFigureOut">
              <a:rPr lang="en-US" smtClean="0"/>
              <a:t>15/11/2021</a:t>
            </a:fld>
            <a:endParaRPr lang="en-US"/>
          </a:p>
        </p:txBody>
      </p:sp>
      <p:sp>
        <p:nvSpPr>
          <p:cNvPr id="4" name="Slide Image Placeholder 3"/>
          <p:cNvSpPr>
            <a:spLocks noGrp="1" noRot="1" noChangeAspect="1"/>
          </p:cNvSpPr>
          <p:nvPr>
            <p:ph type="sldImg" idx="2"/>
          </p:nvPr>
        </p:nvSpPr>
        <p:spPr>
          <a:xfrm>
            <a:off x="77788" y="739775"/>
            <a:ext cx="6580187" cy="37020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3577" y="4688007"/>
            <a:ext cx="5388610" cy="444127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4301"/>
            <a:ext cx="2918831" cy="49347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15373" y="9374301"/>
            <a:ext cx="2918831" cy="493474"/>
          </a:xfrm>
          <a:prstGeom prst="rect">
            <a:avLst/>
          </a:prstGeom>
        </p:spPr>
        <p:txBody>
          <a:bodyPr vert="horz" lIns="91440" tIns="45720" rIns="91440" bIns="45720" rtlCol="0" anchor="b"/>
          <a:lstStyle>
            <a:lvl1pPr algn="r">
              <a:defRPr sz="1200"/>
            </a:lvl1pPr>
          </a:lstStyle>
          <a:p>
            <a:fld id="{4C7961C4-6926-46A6-825E-4983F9C79A6F}" type="slidenum">
              <a:rPr lang="en-US" smtClean="0"/>
              <a:t>‹#›</a:t>
            </a:fld>
            <a:endParaRPr lang="en-US"/>
          </a:p>
        </p:txBody>
      </p:sp>
    </p:spTree>
    <p:extLst>
      <p:ext uri="{BB962C8B-B14F-4D97-AF65-F5344CB8AC3E}">
        <p14:creationId xmlns:p14="http://schemas.microsoft.com/office/powerpoint/2010/main" val="1295036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vi-VN" altLang="vi-VN" smtClean="0">
              <a:latin typeface="Calibri" panose="020F0502020204030204" pitchFamily="34" charset="0"/>
            </a:endParaRPr>
          </a:p>
        </p:txBody>
      </p:sp>
      <p:sp>
        <p:nvSpPr>
          <p:cNvPr id="14340"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r" eaLnBrk="1" hangingPunct="1"/>
            <a:fld id="{3C6273BF-2567-4B47-8396-6953E47D2406}" type="slidenum">
              <a:rPr lang="en-US" altLang="vi-VN" sz="1200">
                <a:latin typeface="Times New Roman" panose="02020603050405020304" pitchFamily="18" charset="0"/>
                <a:cs typeface="Arial" panose="020B0604020202020204" pitchFamily="34" charset="0"/>
              </a:rPr>
              <a:pPr algn="r" eaLnBrk="1" hangingPunct="1"/>
              <a:t>6</a:t>
            </a:fld>
            <a:endParaRPr lang="en-US" altLang="vi-VN" sz="1200">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1226469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vi-VN" altLang="vi-VN" smtClean="0">
              <a:latin typeface="Calibri" panose="020F0502020204030204" pitchFamily="34" charset="0"/>
            </a:endParaRPr>
          </a:p>
        </p:txBody>
      </p:sp>
      <p:sp>
        <p:nvSpPr>
          <p:cNvPr id="16388"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r" eaLnBrk="1" hangingPunct="1"/>
            <a:fld id="{C4D69653-CE2B-4A31-A9AC-298AFEE0FC79}" type="slidenum">
              <a:rPr lang="en-US" altLang="vi-VN" sz="1200">
                <a:latin typeface="Times New Roman" panose="02020603050405020304" pitchFamily="18" charset="0"/>
                <a:cs typeface="Arial" panose="020B0604020202020204" pitchFamily="34" charset="0"/>
              </a:rPr>
              <a:pPr algn="r" eaLnBrk="1" hangingPunct="1"/>
              <a:t>7</a:t>
            </a:fld>
            <a:endParaRPr lang="en-US" altLang="vi-VN" sz="1200">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962187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0"/>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00CFAE-F67F-4D4A-B520-5C2B54061656}" type="datetimeFigureOut">
              <a:rPr lang="en-US">
                <a:solidFill>
                  <a:prstClr val="black">
                    <a:tint val="75000"/>
                  </a:prstClr>
                </a:solidFill>
              </a:rPr>
              <a:pPr/>
              <a:t>15/11/2021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1F2B77E-F397-4061-9F31-A43FD676D25F}"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23775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00CFAE-F67F-4D4A-B520-5C2B54061656}" type="datetimeFigureOut">
              <a:rPr lang="en-US">
                <a:solidFill>
                  <a:prstClr val="black">
                    <a:tint val="75000"/>
                  </a:prstClr>
                </a:solidFill>
              </a:rPr>
              <a:pPr/>
              <a:t>15/11/2021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1F2B77E-F397-4061-9F31-A43FD676D25F}"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60018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00CFAE-F67F-4D4A-B520-5C2B54061656}" type="datetimeFigureOut">
              <a:rPr lang="en-US">
                <a:solidFill>
                  <a:prstClr val="black">
                    <a:tint val="75000"/>
                  </a:prstClr>
                </a:solidFill>
              </a:rPr>
              <a:pPr/>
              <a:t>15/11/2021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1F2B77E-F397-4061-9F31-A43FD676D25F}"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15185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00CFAE-F67F-4D4A-B520-5C2B54061656}" type="datetimeFigureOut">
              <a:rPr lang="en-US">
                <a:solidFill>
                  <a:prstClr val="black">
                    <a:tint val="75000"/>
                  </a:prstClr>
                </a:solidFill>
              </a:rPr>
              <a:pPr/>
              <a:t>15/11/2021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1F2B77E-F397-4061-9F31-A43FD676D25F}"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2721528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5"/>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00CFAE-F67F-4D4A-B520-5C2B54061656}" type="datetimeFigureOut">
              <a:rPr lang="en-US">
                <a:solidFill>
                  <a:prstClr val="black">
                    <a:tint val="75000"/>
                  </a:prstClr>
                </a:solidFill>
              </a:rPr>
              <a:pPr/>
              <a:t>15/11/2021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1F2B77E-F397-4061-9F31-A43FD676D25F}"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54474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4"/>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4"/>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00CFAE-F67F-4D4A-B520-5C2B54061656}" type="datetimeFigureOut">
              <a:rPr lang="en-US">
                <a:solidFill>
                  <a:prstClr val="black">
                    <a:tint val="75000"/>
                  </a:prstClr>
                </a:solidFill>
              </a:rPr>
              <a:pPr/>
              <a:t>15/11/2021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1F2B77E-F397-4061-9F31-A43FD676D25F}"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2261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70"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7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00CFAE-F67F-4D4A-B520-5C2B54061656}" type="datetimeFigureOut">
              <a:rPr lang="en-US">
                <a:solidFill>
                  <a:prstClr val="black">
                    <a:tint val="75000"/>
                  </a:prstClr>
                </a:solidFill>
              </a:rPr>
              <a:pPr/>
              <a:t>15/11/2021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01F2B77E-F397-4061-9F31-A43FD676D25F}"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58857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00CFAE-F67F-4D4A-B520-5C2B54061656}" type="datetimeFigureOut">
              <a:rPr lang="en-US">
                <a:solidFill>
                  <a:prstClr val="black">
                    <a:tint val="75000"/>
                  </a:prstClr>
                </a:solidFill>
              </a:rPr>
              <a:pPr/>
              <a:t>15/11/2021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01F2B77E-F397-4061-9F31-A43FD676D25F}"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89653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00CFAE-F67F-4D4A-B520-5C2B54061656}" type="datetimeFigureOut">
              <a:rPr lang="en-US">
                <a:solidFill>
                  <a:prstClr val="black">
                    <a:tint val="75000"/>
                  </a:prstClr>
                </a:solidFill>
              </a:rPr>
              <a:pPr/>
              <a:t>15/11/2021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01F2B77E-F397-4061-9F31-A43FD676D25F}"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71514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2"/>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3" y="1435102"/>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00CFAE-F67F-4D4A-B520-5C2B54061656}" type="datetimeFigureOut">
              <a:rPr lang="en-US">
                <a:solidFill>
                  <a:prstClr val="black">
                    <a:tint val="75000"/>
                  </a:prstClr>
                </a:solidFill>
              </a:rPr>
              <a:pPr/>
              <a:t>15/11/2021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1F2B77E-F397-4061-9F31-A43FD676D25F}"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64634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00CFAE-F67F-4D4A-B520-5C2B54061656}" type="datetimeFigureOut">
              <a:rPr lang="en-US">
                <a:solidFill>
                  <a:prstClr val="black">
                    <a:tint val="75000"/>
                  </a:prstClr>
                </a:solidFill>
              </a:rPr>
              <a:pPr/>
              <a:t>15/11/2021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1F2B77E-F397-4061-9F31-A43FD676D25F}"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21052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4"/>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5"/>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00CFAE-F67F-4D4A-B520-5C2B54061656}" type="datetimeFigureOut">
              <a:rPr lang="en-US">
                <a:solidFill>
                  <a:prstClr val="black">
                    <a:tint val="75000"/>
                  </a:prstClr>
                </a:solidFill>
              </a:rPr>
              <a:pPr/>
              <a:t>15/11/2021</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5"/>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5"/>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F2B77E-F397-4061-9F31-A43FD676D25F}"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1273452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3.jpeg"/><Relationship Id="rId7" Type="http://schemas.openxmlformats.org/officeDocument/2006/relationships/image" Target="../media/image7.wmf"/><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 Id="rId9" Type="http://schemas.openxmlformats.org/officeDocument/2006/relationships/image" Target="../media/image13.png"/></Relationships>
</file>

<file path=ppt/slides/_rels/slide12.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8.gif"/><Relationship Id="rId3" Type="http://schemas.openxmlformats.org/officeDocument/2006/relationships/image" Target="../media/image3.jpeg"/><Relationship Id="rId7" Type="http://schemas.openxmlformats.org/officeDocument/2006/relationships/image" Target="../media/image7.wmf"/><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s>
</file>

<file path=ppt/slides/_rels/slide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51384" y="32048"/>
            <a:ext cx="10248800" cy="1569660"/>
          </a:xfrm>
          <a:prstGeom prst="rect">
            <a:avLst/>
          </a:prstGeom>
        </p:spPr>
        <p:txBody>
          <a:bodyPr wrap="square">
            <a:spAutoFit/>
          </a:bodyPr>
          <a:lstStyle/>
          <a:p>
            <a:pPr algn="ctr">
              <a:lnSpc>
                <a:spcPct val="150000"/>
              </a:lnSpc>
              <a:tabLst>
                <a:tab pos="6301105" algn="l"/>
              </a:tabLst>
            </a:pPr>
            <a:r>
              <a:rPr lang="en-US" sz="3200" b="1" dirty="0" err="1" smtClean="0">
                <a:solidFill>
                  <a:srgbClr val="FFFF00"/>
                </a:solidFill>
                <a:latin typeface="Times New Roman"/>
                <a:ea typeface="SimSun"/>
              </a:rPr>
              <a:t>Thứ</a:t>
            </a:r>
            <a:r>
              <a:rPr lang="en-US" sz="3200" b="1" dirty="0" smtClean="0">
                <a:solidFill>
                  <a:srgbClr val="FFFF00"/>
                </a:solidFill>
                <a:latin typeface="Times New Roman"/>
                <a:ea typeface="SimSun"/>
              </a:rPr>
              <a:t> </a:t>
            </a:r>
            <a:r>
              <a:rPr lang="en-US" sz="3200" b="1" dirty="0">
                <a:solidFill>
                  <a:srgbClr val="FFFF00"/>
                </a:solidFill>
                <a:latin typeface="Times New Roman"/>
                <a:ea typeface="SimSun"/>
              </a:rPr>
              <a:t> </a:t>
            </a:r>
            <a:r>
              <a:rPr lang="en-US" sz="3200" b="1" dirty="0" smtClean="0">
                <a:solidFill>
                  <a:srgbClr val="FFFF00"/>
                </a:solidFill>
                <a:latin typeface="Times New Roman"/>
                <a:ea typeface="SimSun"/>
              </a:rPr>
              <a:t>   , </a:t>
            </a:r>
            <a:r>
              <a:rPr lang="en-US" sz="3200" b="1" dirty="0" err="1" smtClean="0">
                <a:solidFill>
                  <a:srgbClr val="FFFF00"/>
                </a:solidFill>
                <a:latin typeface="Times New Roman"/>
                <a:ea typeface="SimSun"/>
              </a:rPr>
              <a:t>ngày</a:t>
            </a:r>
            <a:r>
              <a:rPr lang="en-US" sz="3200" b="1" dirty="0" smtClean="0">
                <a:solidFill>
                  <a:srgbClr val="FFFF00"/>
                </a:solidFill>
                <a:latin typeface="Times New Roman"/>
                <a:ea typeface="SimSun"/>
              </a:rPr>
              <a:t> </a:t>
            </a:r>
            <a:r>
              <a:rPr lang="en-US" sz="3200" b="1" dirty="0">
                <a:solidFill>
                  <a:srgbClr val="FFFF00"/>
                </a:solidFill>
                <a:latin typeface="Times New Roman"/>
                <a:ea typeface="SimSun"/>
              </a:rPr>
              <a:t> </a:t>
            </a:r>
            <a:r>
              <a:rPr lang="en-US" sz="3200" b="1" dirty="0" smtClean="0">
                <a:solidFill>
                  <a:srgbClr val="FFFF00"/>
                </a:solidFill>
                <a:latin typeface="Times New Roman"/>
                <a:ea typeface="SimSun"/>
              </a:rPr>
              <a:t>    </a:t>
            </a:r>
            <a:r>
              <a:rPr lang="en-US" sz="3200" b="1" dirty="0" err="1" smtClean="0">
                <a:solidFill>
                  <a:srgbClr val="FFFF00"/>
                </a:solidFill>
                <a:latin typeface="Times New Roman"/>
                <a:ea typeface="SimSun"/>
              </a:rPr>
              <a:t>tháng</a:t>
            </a:r>
            <a:r>
              <a:rPr lang="en-US" sz="3200" b="1" dirty="0" smtClean="0">
                <a:solidFill>
                  <a:srgbClr val="FFFF00"/>
                </a:solidFill>
                <a:latin typeface="Times New Roman"/>
                <a:ea typeface="SimSun"/>
              </a:rPr>
              <a:t> 11 </a:t>
            </a:r>
            <a:r>
              <a:rPr lang="en-US" sz="3200" b="1" dirty="0" err="1" smtClean="0">
                <a:solidFill>
                  <a:srgbClr val="FFFF00"/>
                </a:solidFill>
                <a:latin typeface="Times New Roman"/>
                <a:ea typeface="SimSun"/>
              </a:rPr>
              <a:t>năm</a:t>
            </a:r>
            <a:r>
              <a:rPr lang="en-US" sz="3200" b="1" dirty="0" smtClean="0">
                <a:solidFill>
                  <a:srgbClr val="FFFF00"/>
                </a:solidFill>
                <a:latin typeface="Times New Roman"/>
                <a:ea typeface="SimSun"/>
              </a:rPr>
              <a:t> 2021</a:t>
            </a:r>
          </a:p>
          <a:p>
            <a:pPr algn="ctr">
              <a:lnSpc>
                <a:spcPct val="150000"/>
              </a:lnSpc>
              <a:tabLst>
                <a:tab pos="6301105" algn="l"/>
              </a:tabLst>
            </a:pPr>
            <a:r>
              <a:rPr lang="en-US" sz="3200" b="1" dirty="0" smtClean="0">
                <a:solidFill>
                  <a:srgbClr val="FFFF00"/>
                </a:solidFill>
                <a:latin typeface="Times New Roman"/>
                <a:ea typeface="SimSun"/>
              </a:rPr>
              <a:t> </a:t>
            </a:r>
            <a:r>
              <a:rPr lang="en-US" sz="3200" b="1" dirty="0" err="1" smtClean="0">
                <a:solidFill>
                  <a:srgbClr val="FFFF00"/>
                </a:solidFill>
                <a:latin typeface="Times New Roman"/>
                <a:ea typeface="SimSun"/>
              </a:rPr>
              <a:t>Toán</a:t>
            </a:r>
            <a:endParaRPr lang="en-US" sz="3200" b="1" dirty="0" smtClean="0">
              <a:solidFill>
                <a:srgbClr val="FFFF00"/>
              </a:solidFill>
              <a:latin typeface="Times New Roman"/>
              <a:ea typeface="SimSun"/>
            </a:endParaRPr>
          </a:p>
        </p:txBody>
      </p:sp>
      <p:sp>
        <p:nvSpPr>
          <p:cNvPr id="3" name="Rectangle 2"/>
          <p:cNvSpPr/>
          <p:nvPr/>
        </p:nvSpPr>
        <p:spPr>
          <a:xfrm>
            <a:off x="526654" y="1772816"/>
            <a:ext cx="11401993" cy="584775"/>
          </a:xfrm>
          <a:prstGeom prst="rect">
            <a:avLst/>
          </a:prstGeom>
        </p:spPr>
        <p:txBody>
          <a:bodyPr wrap="square">
            <a:spAutoFit/>
          </a:bodyPr>
          <a:lstStyle/>
          <a:p>
            <a:pPr algn="ctr"/>
            <a:r>
              <a:rPr lang="en-US" sz="3200" b="1" dirty="0" smtClean="0">
                <a:solidFill>
                  <a:srgbClr val="FFFF00"/>
                </a:solidFill>
              </a:rPr>
              <a:t>BÀI 35: NHÂN MỘT SỐ THẬP PHÂN VỚI 10, 100, 1000 ,… ( </a:t>
            </a:r>
            <a:r>
              <a:rPr lang="en-US" sz="3200" b="1" dirty="0" err="1" smtClean="0">
                <a:solidFill>
                  <a:srgbClr val="FFFF00"/>
                </a:solidFill>
              </a:rPr>
              <a:t>Tiết</a:t>
            </a:r>
            <a:r>
              <a:rPr lang="en-US" sz="3200" b="1" dirty="0" smtClean="0">
                <a:solidFill>
                  <a:srgbClr val="FFFF00"/>
                </a:solidFill>
              </a:rPr>
              <a:t> 1)</a:t>
            </a:r>
            <a:endParaRPr lang="vi-VN" sz="3200" b="1" dirty="0">
              <a:solidFill>
                <a:srgbClr val="FFFF00"/>
              </a:solidFill>
            </a:endParaRPr>
          </a:p>
        </p:txBody>
      </p:sp>
    </p:spTree>
    <p:extLst>
      <p:ext uri="{BB962C8B-B14F-4D97-AF65-F5344CB8AC3E}">
        <p14:creationId xmlns:p14="http://schemas.microsoft.com/office/powerpoint/2010/main" val="18795752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7368" y="283727"/>
            <a:ext cx="11449272" cy="1077218"/>
          </a:xfrm>
          <a:prstGeom prst="rect">
            <a:avLst/>
          </a:prstGeom>
        </p:spPr>
        <p:txBody>
          <a:bodyPr wrap="square">
            <a:spAutoFit/>
          </a:bodyPr>
          <a:lstStyle/>
          <a:p>
            <a:pPr algn="just"/>
            <a:r>
              <a:rPr lang="en-US" sz="3200" b="1" dirty="0" err="1">
                <a:solidFill>
                  <a:schemeClr val="bg1"/>
                </a:solidFill>
                <a:latin typeface="Open Sans"/>
              </a:rPr>
              <a:t>Câu</a:t>
            </a:r>
            <a:r>
              <a:rPr lang="en-US" sz="3200" b="1" dirty="0">
                <a:solidFill>
                  <a:schemeClr val="bg1"/>
                </a:solidFill>
                <a:latin typeface="Open Sans"/>
              </a:rPr>
              <a:t> 1</a:t>
            </a:r>
            <a:r>
              <a:rPr lang="en-US" sz="3200" b="1" dirty="0" smtClean="0">
                <a:solidFill>
                  <a:schemeClr val="bg1"/>
                </a:solidFill>
                <a:latin typeface="Open Sans"/>
              </a:rPr>
              <a:t>. ( </a:t>
            </a:r>
            <a:r>
              <a:rPr lang="en-US" sz="3200" b="1" dirty="0" err="1" smtClean="0">
                <a:solidFill>
                  <a:schemeClr val="bg1"/>
                </a:solidFill>
                <a:latin typeface="Open Sans"/>
              </a:rPr>
              <a:t>trang</a:t>
            </a:r>
            <a:r>
              <a:rPr lang="en-US" sz="3200" b="1" dirty="0" smtClean="0">
                <a:solidFill>
                  <a:schemeClr val="bg1"/>
                </a:solidFill>
                <a:latin typeface="Open Sans"/>
              </a:rPr>
              <a:t> 95) </a:t>
            </a:r>
            <a:r>
              <a:rPr lang="en-US" sz="3200" b="1" dirty="0" err="1" smtClean="0">
                <a:solidFill>
                  <a:schemeClr val="bg1"/>
                </a:solidFill>
                <a:latin typeface="Open Sans"/>
              </a:rPr>
              <a:t>Đặt</a:t>
            </a:r>
            <a:r>
              <a:rPr lang="en-US" sz="3200" b="1" dirty="0" smtClean="0">
                <a:solidFill>
                  <a:schemeClr val="bg1"/>
                </a:solidFill>
                <a:latin typeface="Open Sans"/>
              </a:rPr>
              <a:t> </a:t>
            </a:r>
            <a:r>
              <a:rPr lang="en-US" sz="3200" b="1" dirty="0" err="1" smtClean="0">
                <a:solidFill>
                  <a:schemeClr val="bg1"/>
                </a:solidFill>
                <a:latin typeface="Open Sans"/>
              </a:rPr>
              <a:t>tính</a:t>
            </a:r>
            <a:r>
              <a:rPr lang="en-US" sz="3200" b="1" dirty="0" smtClean="0">
                <a:solidFill>
                  <a:schemeClr val="bg1"/>
                </a:solidFill>
                <a:latin typeface="Open Sans"/>
              </a:rPr>
              <a:t> </a:t>
            </a:r>
            <a:r>
              <a:rPr lang="en-US" sz="3200" b="1" dirty="0" err="1" smtClean="0">
                <a:solidFill>
                  <a:schemeClr val="bg1"/>
                </a:solidFill>
                <a:latin typeface="Open Sans"/>
              </a:rPr>
              <a:t>rồi</a:t>
            </a:r>
            <a:r>
              <a:rPr lang="en-US" sz="3200" b="1" dirty="0" smtClean="0">
                <a:solidFill>
                  <a:schemeClr val="bg1"/>
                </a:solidFill>
                <a:latin typeface="Open Sans"/>
              </a:rPr>
              <a:t> </a:t>
            </a:r>
            <a:r>
              <a:rPr lang="en-US" sz="3200" b="1" dirty="0" err="1" smtClean="0">
                <a:solidFill>
                  <a:schemeClr val="bg1"/>
                </a:solidFill>
                <a:latin typeface="Open Sans"/>
              </a:rPr>
              <a:t>tính</a:t>
            </a:r>
            <a:endParaRPr lang="en-US" sz="3200" dirty="0">
              <a:solidFill>
                <a:schemeClr val="bg1"/>
              </a:solidFill>
              <a:latin typeface="Open Sans"/>
            </a:endParaRPr>
          </a:p>
          <a:p>
            <a:pPr algn="just"/>
            <a:r>
              <a:rPr lang="en-US" sz="3200" b="1" dirty="0">
                <a:solidFill>
                  <a:schemeClr val="bg1"/>
                </a:solidFill>
                <a:latin typeface="Open Sans"/>
              </a:rPr>
              <a:t>a. </a:t>
            </a:r>
            <a:r>
              <a:rPr lang="en-US" sz="3200" dirty="0">
                <a:solidFill>
                  <a:schemeClr val="bg1"/>
                </a:solidFill>
                <a:latin typeface="Open Sans"/>
              </a:rPr>
              <a:t>7,69 x </a:t>
            </a:r>
            <a:r>
              <a:rPr lang="en-US" sz="3200" dirty="0" smtClean="0">
                <a:solidFill>
                  <a:schemeClr val="bg1"/>
                </a:solidFill>
                <a:latin typeface="Open Sans"/>
              </a:rPr>
              <a:t>50                   </a:t>
            </a:r>
            <a:r>
              <a:rPr lang="en-US" sz="3200" b="1" dirty="0" smtClean="0">
                <a:solidFill>
                  <a:schemeClr val="bg1"/>
                </a:solidFill>
                <a:latin typeface="Open Sans"/>
              </a:rPr>
              <a:t>b</a:t>
            </a:r>
            <a:r>
              <a:rPr lang="en-US" sz="3200" b="1" dirty="0">
                <a:solidFill>
                  <a:schemeClr val="bg1"/>
                </a:solidFill>
                <a:latin typeface="Open Sans"/>
              </a:rPr>
              <a:t>. </a:t>
            </a:r>
            <a:r>
              <a:rPr lang="en-US" sz="3200" dirty="0">
                <a:solidFill>
                  <a:schemeClr val="bg1"/>
                </a:solidFill>
                <a:latin typeface="Open Sans"/>
              </a:rPr>
              <a:t>12,6 x </a:t>
            </a:r>
            <a:r>
              <a:rPr lang="en-US" sz="3200" dirty="0" smtClean="0">
                <a:solidFill>
                  <a:schemeClr val="bg1"/>
                </a:solidFill>
                <a:latin typeface="Open Sans"/>
              </a:rPr>
              <a:t>800             </a:t>
            </a:r>
            <a:r>
              <a:rPr lang="en-US" sz="3200" b="1" dirty="0" smtClean="0">
                <a:solidFill>
                  <a:schemeClr val="bg1"/>
                </a:solidFill>
                <a:latin typeface="Open Sans"/>
              </a:rPr>
              <a:t>c</a:t>
            </a:r>
            <a:r>
              <a:rPr lang="en-US" sz="3200" b="1" dirty="0">
                <a:solidFill>
                  <a:schemeClr val="bg1"/>
                </a:solidFill>
                <a:latin typeface="Open Sans"/>
              </a:rPr>
              <a:t>. </a:t>
            </a:r>
            <a:r>
              <a:rPr lang="en-US" sz="3200" dirty="0">
                <a:solidFill>
                  <a:schemeClr val="bg1"/>
                </a:solidFill>
                <a:latin typeface="Open Sans"/>
              </a:rPr>
              <a:t>82,16 x 40</a:t>
            </a:r>
            <a:endParaRPr lang="en-US" sz="3200" b="0" i="0" dirty="0">
              <a:solidFill>
                <a:schemeClr val="bg1"/>
              </a:solidFill>
              <a:effectLst/>
              <a:latin typeface="Open Sans"/>
            </a:endParaRPr>
          </a:p>
        </p:txBody>
      </p:sp>
      <p:pic>
        <p:nvPicPr>
          <p:cNvPr id="184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9210" y="1574629"/>
            <a:ext cx="10060990" cy="4464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239677" y="5324293"/>
            <a:ext cx="1791766" cy="584775"/>
          </a:xfrm>
          <a:prstGeom prst="rect">
            <a:avLst/>
          </a:prstGeom>
          <a:solidFill>
            <a:schemeClr val="bg1"/>
          </a:solidFill>
        </p:spPr>
        <p:txBody>
          <a:bodyPr wrap="square" rtlCol="0">
            <a:spAutoFit/>
          </a:bodyPr>
          <a:lstStyle/>
          <a:p>
            <a:endParaRPr lang="en-US" sz="3200" dirty="0"/>
          </a:p>
        </p:txBody>
      </p:sp>
      <p:sp>
        <p:nvSpPr>
          <p:cNvPr id="5" name="TextBox 4"/>
          <p:cNvSpPr txBox="1"/>
          <p:nvPr/>
        </p:nvSpPr>
        <p:spPr>
          <a:xfrm>
            <a:off x="5236121" y="5316397"/>
            <a:ext cx="1791766" cy="584775"/>
          </a:xfrm>
          <a:prstGeom prst="rect">
            <a:avLst/>
          </a:prstGeom>
          <a:solidFill>
            <a:schemeClr val="bg1"/>
          </a:solidFill>
        </p:spPr>
        <p:txBody>
          <a:bodyPr wrap="square" rtlCol="0">
            <a:spAutoFit/>
          </a:bodyPr>
          <a:lstStyle/>
          <a:p>
            <a:endParaRPr lang="en-US" sz="3200" dirty="0"/>
          </a:p>
        </p:txBody>
      </p:sp>
      <p:sp>
        <p:nvSpPr>
          <p:cNvPr id="6" name="TextBox 5"/>
          <p:cNvSpPr txBox="1"/>
          <p:nvPr/>
        </p:nvSpPr>
        <p:spPr>
          <a:xfrm>
            <a:off x="9051390" y="5351256"/>
            <a:ext cx="1791766" cy="584775"/>
          </a:xfrm>
          <a:prstGeom prst="rect">
            <a:avLst/>
          </a:prstGeom>
          <a:solidFill>
            <a:schemeClr val="bg1"/>
          </a:solidFill>
        </p:spPr>
        <p:txBody>
          <a:bodyPr wrap="square" rtlCol="0">
            <a:spAutoFit/>
          </a:bodyPr>
          <a:lstStyle/>
          <a:p>
            <a:endParaRPr lang="en-US" sz="3200" dirty="0"/>
          </a:p>
        </p:txBody>
      </p:sp>
      <p:sp>
        <p:nvSpPr>
          <p:cNvPr id="7" name="TextBox 6"/>
          <p:cNvSpPr txBox="1"/>
          <p:nvPr/>
        </p:nvSpPr>
        <p:spPr>
          <a:xfrm>
            <a:off x="1778360" y="5105035"/>
            <a:ext cx="1368152" cy="1077218"/>
          </a:xfrm>
          <a:prstGeom prst="rect">
            <a:avLst/>
          </a:prstGeom>
          <a:solidFill>
            <a:schemeClr val="accent4">
              <a:lumMod val="40000"/>
              <a:lumOff val="60000"/>
            </a:schemeClr>
          </a:solidFill>
        </p:spPr>
        <p:txBody>
          <a:bodyPr wrap="square" rtlCol="0">
            <a:spAutoFit/>
          </a:bodyPr>
          <a:lstStyle/>
          <a:p>
            <a:r>
              <a:rPr lang="en-US" sz="3200" dirty="0" smtClean="0"/>
              <a:t>384,50 </a:t>
            </a:r>
          </a:p>
          <a:p>
            <a:r>
              <a:rPr lang="en-US" sz="3200" dirty="0" smtClean="0"/>
              <a:t>(384,5)</a:t>
            </a:r>
            <a:endParaRPr lang="en-US" sz="3200" dirty="0"/>
          </a:p>
        </p:txBody>
      </p:sp>
      <p:sp>
        <p:nvSpPr>
          <p:cNvPr id="8" name="TextBox 7"/>
          <p:cNvSpPr txBox="1"/>
          <p:nvPr/>
        </p:nvSpPr>
        <p:spPr>
          <a:xfrm>
            <a:off x="5258197" y="5105035"/>
            <a:ext cx="1872208" cy="1077218"/>
          </a:xfrm>
          <a:prstGeom prst="rect">
            <a:avLst/>
          </a:prstGeom>
          <a:solidFill>
            <a:schemeClr val="accent4">
              <a:lumMod val="40000"/>
              <a:lumOff val="60000"/>
            </a:schemeClr>
          </a:solidFill>
        </p:spPr>
        <p:txBody>
          <a:bodyPr wrap="square" rtlCol="0">
            <a:spAutoFit/>
          </a:bodyPr>
          <a:lstStyle/>
          <a:p>
            <a:r>
              <a:rPr lang="en-US" sz="3200" dirty="0" smtClean="0"/>
              <a:t>10080,0 </a:t>
            </a:r>
          </a:p>
          <a:p>
            <a:r>
              <a:rPr lang="en-US" sz="3200" dirty="0" smtClean="0"/>
              <a:t>(10080)</a:t>
            </a:r>
            <a:endParaRPr lang="en-US" sz="3200" dirty="0"/>
          </a:p>
        </p:txBody>
      </p:sp>
      <p:sp>
        <p:nvSpPr>
          <p:cNvPr id="9" name="TextBox 8"/>
          <p:cNvSpPr txBox="1"/>
          <p:nvPr/>
        </p:nvSpPr>
        <p:spPr>
          <a:xfrm>
            <a:off x="9051390" y="5070175"/>
            <a:ext cx="1872208" cy="1077218"/>
          </a:xfrm>
          <a:prstGeom prst="rect">
            <a:avLst/>
          </a:prstGeom>
          <a:solidFill>
            <a:schemeClr val="accent4">
              <a:lumMod val="40000"/>
              <a:lumOff val="60000"/>
            </a:schemeClr>
          </a:solidFill>
        </p:spPr>
        <p:txBody>
          <a:bodyPr wrap="square" rtlCol="0">
            <a:spAutoFit/>
          </a:bodyPr>
          <a:lstStyle/>
          <a:p>
            <a:r>
              <a:rPr lang="en-US" sz="3200" dirty="0" smtClean="0"/>
              <a:t>3286,40 </a:t>
            </a:r>
          </a:p>
          <a:p>
            <a:r>
              <a:rPr lang="en-US" sz="3200" dirty="0" smtClean="0"/>
              <a:t>(3286,4)</a:t>
            </a:r>
            <a:endParaRPr lang="en-US" sz="3200" dirty="0"/>
          </a:p>
        </p:txBody>
      </p:sp>
    </p:spTree>
    <p:extLst>
      <p:ext uri="{BB962C8B-B14F-4D97-AF65-F5344CB8AC3E}">
        <p14:creationId xmlns:p14="http://schemas.microsoft.com/office/powerpoint/2010/main" val="780926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arn(inVertical)">
                                      <p:cBhvr>
                                        <p:cTn id="13" dur="500"/>
                                        <p:tgtEl>
                                          <p:spTgt spid="6"/>
                                        </p:tgtEl>
                                      </p:cBhvr>
                                    </p:animEffect>
                                  </p:childTnLst>
                                </p:cTn>
                              </p:par>
                              <p:par>
                                <p:cTn id="14" presetID="16" presetClass="entr" presetSubtype="21" fill="hold" nodeType="withEffect">
                                  <p:stCondLst>
                                    <p:cond delay="0"/>
                                  </p:stCondLst>
                                  <p:childTnLst>
                                    <p:set>
                                      <p:cBhvr>
                                        <p:cTn id="15" dur="1" fill="hold">
                                          <p:stCondLst>
                                            <p:cond delay="0"/>
                                          </p:stCondLst>
                                        </p:cTn>
                                        <p:tgtEl>
                                          <p:spTgt spid="18434"/>
                                        </p:tgtEl>
                                        <p:attrNameLst>
                                          <p:attrName>style.visibility</p:attrName>
                                        </p:attrNameLst>
                                      </p:cBhvr>
                                      <p:to>
                                        <p:strVal val="visible"/>
                                      </p:to>
                                    </p:set>
                                    <p:animEffect transition="in" filter="barn(inVertical)">
                                      <p:cBhvr>
                                        <p:cTn id="16" dur="500"/>
                                        <p:tgtEl>
                                          <p:spTgt spid="18434"/>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barn(inVertical)">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barn(inVertical)">
                                      <p:cBhvr>
                                        <p:cTn id="26" dur="500"/>
                                        <p:tgtEl>
                                          <p:spTgt spid="8"/>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barn(inVertical)">
                                      <p:cBhvr>
                                        <p:cTn id="3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bir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79375"/>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3" name="WordArt 5"/>
          <p:cNvSpPr>
            <a:spLocks noChangeArrowheads="1" noChangeShapeType="1" noTextEdit="1"/>
          </p:cNvSpPr>
          <p:nvPr/>
        </p:nvSpPr>
        <p:spPr bwMode="auto">
          <a:xfrm>
            <a:off x="2971800" y="762001"/>
            <a:ext cx="7315200" cy="2746375"/>
          </a:xfrm>
          <a:prstGeom prst="rect">
            <a:avLst/>
          </a:prstGeom>
        </p:spPr>
        <p:txBody>
          <a:bodyPr wrap="none" fromWordArt="1">
            <a:prstTxWarp prst="textCascadeUp">
              <a:avLst>
                <a:gd name="adj" fmla="val 44444"/>
              </a:avLst>
            </a:prstTxWarp>
            <a:scene3d>
              <a:camera prst="legacyPerspectiveFront">
                <a:rot lat="20519958" lon="1080000" rev="0"/>
              </a:camera>
              <a:lightRig rig="legacyHarsh2" dir="b"/>
            </a:scene3d>
            <a:sp3d extrusionH="430200" prstMaterial="legacyMatte">
              <a:extrusionClr>
                <a:srgbClr val="FF6600"/>
              </a:extrusionClr>
              <a:contourClr>
                <a:srgbClr val="FF0000"/>
              </a:contourClr>
            </a:sp3d>
          </a:bodyPr>
          <a:lstStyle/>
          <a:p>
            <a:pPr algn="ctr"/>
            <a:r>
              <a:rPr lang="en-US" sz="3600" b="1" kern="10">
                <a:ln w="9525">
                  <a:round/>
                  <a:headEnd/>
                  <a:tailEnd/>
                </a:ln>
                <a:solidFill>
                  <a:srgbClr val="FF0000"/>
                </a:solidFill>
                <a:ea typeface="+mn-lt"/>
                <a:cs typeface="+mn-lt"/>
              </a:rPr>
              <a:t> Củng cố, Dặn dò </a:t>
            </a:r>
          </a:p>
        </p:txBody>
      </p:sp>
      <p:grpSp>
        <p:nvGrpSpPr>
          <p:cNvPr id="25604" name="Group 18"/>
          <p:cNvGrpSpPr>
            <a:grpSpLocks/>
          </p:cNvGrpSpPr>
          <p:nvPr/>
        </p:nvGrpSpPr>
        <p:grpSpPr bwMode="auto">
          <a:xfrm rot="20876853">
            <a:off x="4167188" y="3038476"/>
            <a:ext cx="5353050" cy="1998663"/>
            <a:chOff x="5225" y="9335"/>
            <a:chExt cx="2520" cy="1750"/>
          </a:xfrm>
        </p:grpSpPr>
        <p:sp>
          <p:nvSpPr>
            <p:cNvPr id="25609" name="AutoShape 27" descr="2"/>
            <p:cNvSpPr>
              <a:spLocks noChangeArrowheads="1"/>
            </p:cNvSpPr>
            <p:nvPr/>
          </p:nvSpPr>
          <p:spPr bwMode="auto">
            <a:xfrm>
              <a:off x="5225" y="10186"/>
              <a:ext cx="2520" cy="899"/>
            </a:xfrm>
            <a:prstGeom prst="wave">
              <a:avLst>
                <a:gd name="adj1" fmla="val 20644"/>
                <a:gd name="adj2" fmla="val 0"/>
              </a:avLst>
            </a:prstGeom>
            <a:blipFill dpi="0" rotWithShape="0">
              <a:blip r:embed="rId3"/>
              <a:srcRect/>
              <a:stretch>
                <a:fillRect/>
              </a:stretch>
            </a:blipFill>
            <a:ln>
              <a:noFill/>
            </a:ln>
            <a:effectLst>
              <a:outerShdw dist="107763" dir="2700000" algn="ctr" rotWithShape="0">
                <a:srgbClr val="C0C0C0"/>
              </a:outerShdw>
            </a:effectLst>
            <a:extLst>
              <a:ext uri="{91240B29-F687-4F45-9708-019B960494DF}">
                <a14:hiddenLine xmlns:a14="http://schemas.microsoft.com/office/drawing/2010/main" w="9525">
                  <a:solidFill>
                    <a:srgbClr val="000000"/>
                  </a:solidFill>
                  <a:round/>
                  <a:headEnd/>
                  <a:tailEnd/>
                </a14:hiddenLine>
              </a:ext>
            </a:extLst>
          </p:spPr>
          <p:txBody>
            <a:bodyPr/>
            <a:lstStyle>
              <a:lvl1pPr defTabSz="912813">
                <a:defRPr>
                  <a:solidFill>
                    <a:schemeClr val="tx1"/>
                  </a:solidFill>
                  <a:latin typeface="Calibri" panose="020F0502020204030204" pitchFamily="34" charset="0"/>
                </a:defRPr>
              </a:lvl1pPr>
              <a:lvl2pPr marL="742950" indent="-285750" defTabSz="912813">
                <a:defRPr>
                  <a:solidFill>
                    <a:schemeClr val="tx1"/>
                  </a:solidFill>
                  <a:latin typeface="Calibri" panose="020F0502020204030204" pitchFamily="34" charset="0"/>
                </a:defRPr>
              </a:lvl2pPr>
              <a:lvl3pPr marL="1143000" indent="-228600" defTabSz="912813">
                <a:defRPr>
                  <a:solidFill>
                    <a:schemeClr val="tx1"/>
                  </a:solidFill>
                  <a:latin typeface="Calibri" panose="020F0502020204030204" pitchFamily="34" charset="0"/>
                </a:defRPr>
              </a:lvl3pPr>
              <a:lvl4pPr marL="1600200" indent="-228600" defTabSz="912813">
                <a:defRPr>
                  <a:solidFill>
                    <a:schemeClr val="tx1"/>
                  </a:solidFill>
                  <a:latin typeface="Calibri" panose="020F0502020204030204" pitchFamily="34" charset="0"/>
                </a:defRPr>
              </a:lvl4pPr>
              <a:lvl5pPr marL="2057400" indent="-228600" defTabSz="912813">
                <a:defRPr>
                  <a:solidFill>
                    <a:schemeClr val="tx1"/>
                  </a:solidFill>
                  <a:latin typeface="Calibri" panose="020F0502020204030204" pitchFamily="34" charset="0"/>
                </a:defRPr>
              </a:lvl5pPr>
              <a:lvl6pPr marL="2514600" indent="-228600" defTabSz="912813" fontAlgn="base">
                <a:spcBef>
                  <a:spcPct val="0"/>
                </a:spcBef>
                <a:spcAft>
                  <a:spcPct val="0"/>
                </a:spcAft>
                <a:defRPr>
                  <a:solidFill>
                    <a:schemeClr val="tx1"/>
                  </a:solidFill>
                  <a:latin typeface="Calibri" panose="020F0502020204030204" pitchFamily="34" charset="0"/>
                </a:defRPr>
              </a:lvl6pPr>
              <a:lvl7pPr marL="2971800" indent="-228600" defTabSz="912813" fontAlgn="base">
                <a:spcBef>
                  <a:spcPct val="0"/>
                </a:spcBef>
                <a:spcAft>
                  <a:spcPct val="0"/>
                </a:spcAft>
                <a:defRPr>
                  <a:solidFill>
                    <a:schemeClr val="tx1"/>
                  </a:solidFill>
                  <a:latin typeface="Calibri" panose="020F0502020204030204" pitchFamily="34" charset="0"/>
                </a:defRPr>
              </a:lvl7pPr>
              <a:lvl8pPr marL="3429000" indent="-228600" defTabSz="912813" fontAlgn="base">
                <a:spcBef>
                  <a:spcPct val="0"/>
                </a:spcBef>
                <a:spcAft>
                  <a:spcPct val="0"/>
                </a:spcAft>
                <a:defRPr>
                  <a:solidFill>
                    <a:schemeClr val="tx1"/>
                  </a:solidFill>
                  <a:latin typeface="Calibri" panose="020F0502020204030204" pitchFamily="34" charset="0"/>
                </a:defRPr>
              </a:lvl8pPr>
              <a:lvl9pPr marL="3886200" indent="-228600" defTabSz="912813"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a:solidFill>
                  <a:srgbClr val="000000"/>
                </a:solidFill>
                <a:cs typeface="Arial" panose="020B0604020202020204" pitchFamily="34" charset="0"/>
              </a:endParaRPr>
            </a:p>
          </p:txBody>
        </p:sp>
        <p:pic>
          <p:nvPicPr>
            <p:cNvPr id="25610" name="Picture 26" descr="cosmo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02" y="9335"/>
              <a:ext cx="1080" cy="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11" name="Picture 25" descr="BOOK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14" y="10122"/>
              <a:ext cx="1260" cy="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12" name="Picture 24" descr="BOOK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42" y="9848"/>
              <a:ext cx="1635" cy="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13" name="Picture 23" descr="QUILLPEN"/>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615" y="9336"/>
              <a:ext cx="702" cy="1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14" name="Text Box 22"/>
            <p:cNvSpPr txBox="1">
              <a:spLocks noChangeArrowheads="1"/>
            </p:cNvSpPr>
            <p:nvPr/>
          </p:nvSpPr>
          <p:spPr bwMode="auto">
            <a:xfrm>
              <a:off x="5867" y="9897"/>
              <a:ext cx="90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defTabSz="912813">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defTabSz="912813">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defTabSz="912813">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defTabSz="912813">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912813"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912813"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912813"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912813"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vi-VN" sz="800" b="1">
                  <a:solidFill>
                    <a:srgbClr val="000000"/>
                  </a:solidFill>
                  <a:latin typeface="VnBangkok"/>
                  <a:cs typeface="Times New Roman" panose="02020603050405020304" pitchFamily="18" charset="0"/>
                </a:rPr>
                <a:t> </a:t>
              </a:r>
              <a:endParaRPr lang="en-US" altLang="vi-VN" sz="4800">
                <a:solidFill>
                  <a:srgbClr val="000000"/>
                </a:solidFill>
                <a:cs typeface="Times New Roman" panose="02020603050405020304" pitchFamily="18" charset="0"/>
              </a:endParaRPr>
            </a:p>
          </p:txBody>
        </p:sp>
        <p:sp>
          <p:nvSpPr>
            <p:cNvPr id="25615" name="Text Box 21"/>
            <p:cNvSpPr txBox="1">
              <a:spLocks noChangeArrowheads="1"/>
            </p:cNvSpPr>
            <p:nvPr/>
          </p:nvSpPr>
          <p:spPr bwMode="auto">
            <a:xfrm>
              <a:off x="6665" y="9863"/>
              <a:ext cx="577" cy="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defTabSz="912813">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defTabSz="912813">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defTabSz="912813">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defTabSz="912813">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912813"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912813"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912813"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912813"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vi-VN" altLang="vi-VN" sz="4800">
                <a:solidFill>
                  <a:srgbClr val="000000"/>
                </a:solidFill>
                <a:cs typeface="Arial" panose="020B0604020202020204" pitchFamily="34" charset="0"/>
              </a:endParaRPr>
            </a:p>
          </p:txBody>
        </p:sp>
        <p:sp>
          <p:nvSpPr>
            <p:cNvPr id="25616" name="WordArt 20"/>
            <p:cNvSpPr>
              <a:spLocks noChangeArrowheads="1" noChangeShapeType="1" noTextEdit="1"/>
            </p:cNvSpPr>
            <p:nvPr/>
          </p:nvSpPr>
          <p:spPr bwMode="auto">
            <a:xfrm rot="1334491">
              <a:off x="6130" y="10696"/>
              <a:ext cx="600" cy="12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9282"/>
                </a:avLst>
              </a:prstTxWarp>
            </a:bodyPr>
            <a:lstStyle/>
            <a:p>
              <a:pPr algn="ctr"/>
              <a:r>
                <a:rPr lang="en-US" b="1" kern="10">
                  <a:solidFill>
                    <a:srgbClr val="FFFFFF"/>
                  </a:solidFill>
                  <a:latin typeface="VNbritannic"/>
                </a:rPr>
                <a:t>NÀM </a:t>
              </a:r>
            </a:p>
          </p:txBody>
        </p:sp>
        <p:sp>
          <p:nvSpPr>
            <p:cNvPr id="25617" name="Text Box 19"/>
            <p:cNvSpPr txBox="1">
              <a:spLocks noChangeArrowheads="1"/>
            </p:cNvSpPr>
            <p:nvPr/>
          </p:nvSpPr>
          <p:spPr bwMode="auto">
            <a:xfrm>
              <a:off x="6623" y="10049"/>
              <a:ext cx="72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defTabSz="912813">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defTabSz="912813">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defTabSz="912813">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defTabSz="912813">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912813"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912813"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912813"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912813"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vi-VN" altLang="vi-VN" sz="4800">
                <a:solidFill>
                  <a:srgbClr val="000000"/>
                </a:solidFill>
                <a:cs typeface="Arial" panose="020B0604020202020204" pitchFamily="34" charset="0"/>
              </a:endParaRPr>
            </a:p>
          </p:txBody>
        </p:sp>
      </p:grpSp>
      <p:sp>
        <p:nvSpPr>
          <p:cNvPr id="14" name="AutoShape 10"/>
          <p:cNvSpPr>
            <a:spLocks noChangeArrowheads="1"/>
          </p:cNvSpPr>
          <p:nvPr/>
        </p:nvSpPr>
        <p:spPr bwMode="auto">
          <a:xfrm>
            <a:off x="4533900" y="4133850"/>
            <a:ext cx="4191000" cy="2128838"/>
          </a:xfrm>
          <a:prstGeom prst="star32">
            <a:avLst>
              <a:gd name="adj" fmla="val 11069"/>
            </a:avLst>
          </a:prstGeom>
          <a:solidFill>
            <a:srgbClr val="33CC33"/>
          </a:solidFill>
          <a:ln w="28575" algn="ctr">
            <a:solidFill>
              <a:srgbClr val="FF0000"/>
            </a:solidFill>
            <a:miter lim="800000"/>
            <a:headEnd/>
            <a:tailEnd/>
          </a:ln>
        </p:spPr>
        <p:txBody>
          <a:bodyPr wrap="none" lIns="91431" tIns="45716" rIns="91431" bIns="45716"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endParaRPr lang="vi-VN" altLang="en-US">
              <a:solidFill>
                <a:srgbClr val="000000"/>
              </a:solidFill>
              <a:latin typeface="Arial" panose="020B0604020202020204" pitchFamily="34" charset="0"/>
            </a:endParaRPr>
          </a:p>
        </p:txBody>
      </p:sp>
      <p:sp>
        <p:nvSpPr>
          <p:cNvPr id="25606" name="Rectangle 36"/>
          <p:cNvSpPr>
            <a:spLocks noChangeArrowheads="1"/>
          </p:cNvSpPr>
          <p:nvPr/>
        </p:nvSpPr>
        <p:spPr bwMode="auto">
          <a:xfrm>
            <a:off x="1524000" y="0"/>
            <a:ext cx="9144000" cy="6858000"/>
          </a:xfrm>
          <a:prstGeom prst="rect">
            <a:avLst/>
          </a:prstGeom>
          <a:noFill/>
          <a:ln w="57150">
            <a:pattFill prst="sphere">
              <a:fgClr>
                <a:srgbClr val="0000FF"/>
              </a:fgClr>
              <a:bgClr>
                <a:srgbClr val="FF0000"/>
              </a:bgClr>
            </a:patt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endParaRPr lang="vi-VN" altLang="en-US" sz="2400">
              <a:solidFill>
                <a:srgbClr val="000000"/>
              </a:solidFill>
              <a:latin typeface="Times New Roman" panose="02020603050405020304" pitchFamily="18" charset="0"/>
            </a:endParaRPr>
          </a:p>
        </p:txBody>
      </p:sp>
      <p:pic>
        <p:nvPicPr>
          <p:cNvPr id="25607"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50988" y="79376"/>
            <a:ext cx="1420812" cy="190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5608" name="Picture 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371601" y="2898776"/>
            <a:ext cx="1427163" cy="190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21418619"/>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mph" presetSubtype="0" repeatCount="indefinite" fill="hold" grpId="1" nodeType="withEffect">
                                  <p:stCondLst>
                                    <p:cond delay="0"/>
                                  </p:stCondLst>
                                  <p:childTnLst>
                                    <p:animRot by="21600000">
                                      <p:cBhvr>
                                        <p:cTn id="6" dur="2000" fill="hold"/>
                                        <p:tgtEl>
                                          <p:spTgt spid="14"/>
                                        </p:tgtEl>
                                        <p:attrNameLst>
                                          <p:attrName>r</p:attrName>
                                        </p:attrNameLst>
                                      </p:cBhvr>
                                    </p:animRot>
                                  </p:childTnLst>
                                </p:cTn>
                              </p:par>
                              <p:par>
                                <p:cTn id="7" presetID="8" presetClass="emph" presetSubtype="0" fill="hold" grpId="2" nodeType="withEffect">
                                  <p:stCondLst>
                                    <p:cond delay="0"/>
                                  </p:stCondLst>
                                  <p:childTnLst>
                                    <p:animRot by="21600000">
                                      <p:cBhvr>
                                        <p:cTn id="8" dur="2000" fill="hold"/>
                                        <p:tgtEl>
                                          <p:spTgt spid="14"/>
                                        </p:tgtEl>
                                        <p:attrNameLst>
                                          <p:attrName>r</p:attrName>
                                        </p:attrNameLst>
                                      </p:cBhvr>
                                    </p:animRot>
                                  </p:childTnLst>
                                </p:cTn>
                              </p:par>
                              <p:par>
                                <p:cTn id="9" presetID="51" presetClass="entr" presetSubtype="0"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fade">
                                      <p:cBhvr>
                                        <p:cTn id="11" dur="770" decel="100000"/>
                                        <p:tgtEl>
                                          <p:spTgt spid="14"/>
                                        </p:tgtEl>
                                      </p:cBhvr>
                                    </p:animEffect>
                                    <p:animScale>
                                      <p:cBhvr>
                                        <p:cTn id="12" dur="770" decel="100000"/>
                                        <p:tgtEl>
                                          <p:spTgt spid="14"/>
                                        </p:tgtEl>
                                      </p:cBhvr>
                                      <p:from x="10000" y="10000"/>
                                      <p:to x="200000" y="450000"/>
                                    </p:animScale>
                                    <p:animScale>
                                      <p:cBhvr>
                                        <p:cTn id="13" dur="1230" accel="100000" fill="hold">
                                          <p:stCondLst>
                                            <p:cond delay="770"/>
                                          </p:stCondLst>
                                        </p:cTn>
                                        <p:tgtEl>
                                          <p:spTgt spid="14"/>
                                        </p:tgtEl>
                                      </p:cBhvr>
                                      <p:from x="200000" y="450000"/>
                                      <p:to x="100000" y="100000"/>
                                    </p:animScale>
                                    <p:set>
                                      <p:cBhvr>
                                        <p:cTn id="14" dur="770" fill="hold"/>
                                        <p:tgtEl>
                                          <p:spTgt spid="14"/>
                                        </p:tgtEl>
                                        <p:attrNameLst>
                                          <p:attrName>ppt_x</p:attrName>
                                        </p:attrNameLst>
                                      </p:cBhvr>
                                      <p:to>
                                        <p:strVal val="(0.5)"/>
                                      </p:to>
                                    </p:set>
                                    <p:anim from="(0.5)" to="(#ppt_x)" calcmode="lin" valueType="num">
                                      <p:cBhvr>
                                        <p:cTn id="15" dur="1230" accel="100000" fill="hold">
                                          <p:stCondLst>
                                            <p:cond delay="770"/>
                                          </p:stCondLst>
                                        </p:cTn>
                                        <p:tgtEl>
                                          <p:spTgt spid="14"/>
                                        </p:tgtEl>
                                        <p:attrNameLst>
                                          <p:attrName>ppt_x</p:attrName>
                                        </p:attrNameLst>
                                      </p:cBhvr>
                                    </p:anim>
                                    <p:set>
                                      <p:cBhvr>
                                        <p:cTn id="16" dur="770" fill="hold"/>
                                        <p:tgtEl>
                                          <p:spTgt spid="14"/>
                                        </p:tgtEl>
                                        <p:attrNameLst>
                                          <p:attrName>ppt_y</p:attrName>
                                        </p:attrNameLst>
                                      </p:cBhvr>
                                      <p:to>
                                        <p:strVal val="(#ppt_y+0.4)"/>
                                      </p:to>
                                    </p:set>
                                    <p:anim from="(#ppt_y+0.4)" to="(#ppt_y)" calcmode="lin" valueType="num">
                                      <p:cBhvr>
                                        <p:cTn id="17" dur="1230" accel="100000" fill="hold">
                                          <p:stCondLst>
                                            <p:cond delay="770"/>
                                          </p:stCondLst>
                                        </p:cTn>
                                        <p:tgtEl>
                                          <p:spTgt spid="14"/>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4" grpId="1" animBg="1"/>
      <p:bldP spid="14" grpId="2"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DD01023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683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1747" name="Group 4"/>
          <p:cNvGrpSpPr>
            <a:grpSpLocks/>
          </p:cNvGrpSpPr>
          <p:nvPr/>
        </p:nvGrpSpPr>
        <p:grpSpPr bwMode="auto">
          <a:xfrm>
            <a:off x="2286000" y="4114800"/>
            <a:ext cx="7924800" cy="2281238"/>
            <a:chOff x="243" y="3600"/>
            <a:chExt cx="4557" cy="720"/>
          </a:xfrm>
        </p:grpSpPr>
        <p:pic>
          <p:nvPicPr>
            <p:cNvPr id="31749" name="Picture 5" descr="blumen-pflanzen05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43" y="3744"/>
              <a:ext cx="525"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0" name="Picture 6" descr="blumen-pflanzen05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flipH="1">
              <a:off x="819" y="3744"/>
              <a:ext cx="525"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1" name="Picture 7" descr="blumen-pflanzen05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359" y="3600"/>
              <a:ext cx="657"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2" name="Picture 8" descr="blumen-pflanzen05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flipH="1">
              <a:off x="1971" y="3744"/>
              <a:ext cx="525"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3" name="Picture 9" descr="blumen-pflanzen05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568" y="3744"/>
              <a:ext cx="525"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4" name="Picture 10" descr="blumen-pflanzen05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flipH="1">
              <a:off x="3083" y="3648"/>
              <a:ext cx="613" cy="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5" name="Picture 11" descr="blumen-pflanzen05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720" y="3744"/>
              <a:ext cx="525"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6" name="Picture 12" descr="blumen-pflanzen05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flipH="1">
              <a:off x="4275" y="3744"/>
              <a:ext cx="525"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3" name="WordArt 4" descr="90%"/>
          <p:cNvSpPr>
            <a:spLocks noChangeArrowheads="1" noChangeShapeType="1" noTextEdit="1"/>
          </p:cNvSpPr>
          <p:nvPr/>
        </p:nvSpPr>
        <p:spPr bwMode="auto">
          <a:xfrm>
            <a:off x="2438400" y="1168400"/>
            <a:ext cx="7543800" cy="3276600"/>
          </a:xfrm>
          <a:prstGeom prst="rect">
            <a:avLst/>
          </a:prstGeom>
        </p:spPr>
        <p:txBody>
          <a:bodyPr wrap="none" fromWordArt="1">
            <a:prstTxWarp prst="textPlain">
              <a:avLst>
                <a:gd name="adj" fmla="val 50000"/>
              </a:avLst>
            </a:prstTxWarp>
          </a:bodyPr>
          <a:lstStyle/>
          <a:p>
            <a:pPr algn="ctr"/>
            <a:r>
              <a:rPr lang="en-US" sz="4800" b="1" kern="10">
                <a:ln w="19050">
                  <a:pattFill prst="pct90">
                    <a:fgClr>
                      <a:srgbClr val="FFFF00"/>
                    </a:fgClr>
                    <a:bgClr>
                      <a:srgbClr val="FFFFFF"/>
                    </a:bgClr>
                  </a:pattFill>
                  <a:round/>
                  <a:headEnd/>
                  <a:tailEnd/>
                </a:ln>
                <a:solidFill>
                  <a:srgbClr val="FF0000"/>
                </a:solidFill>
                <a:effectLst>
                  <a:outerShdw dist="35921" dir="2700000" algn="ctr" rotWithShape="0">
                    <a:srgbClr val="990000"/>
                  </a:outerShdw>
                </a:effectLst>
                <a:latin typeface="Times New Roman" panose="02020603050405020304" pitchFamily="18" charset="0"/>
                <a:cs typeface="Times New Roman" panose="02020603050405020304" pitchFamily="18" charset="0"/>
              </a:rPr>
              <a:t>Chúc các em học sinh</a:t>
            </a:r>
          </a:p>
          <a:p>
            <a:pPr algn="ctr"/>
            <a:r>
              <a:rPr lang="en-US" sz="4800" b="1" kern="10">
                <a:ln w="19050">
                  <a:pattFill prst="pct90">
                    <a:fgClr>
                      <a:srgbClr val="FFFF00"/>
                    </a:fgClr>
                    <a:bgClr>
                      <a:srgbClr val="FFFFFF"/>
                    </a:bgClr>
                  </a:pattFill>
                  <a:round/>
                  <a:headEnd/>
                  <a:tailEnd/>
                </a:ln>
                <a:solidFill>
                  <a:srgbClr val="FF0000"/>
                </a:solidFill>
                <a:effectLst>
                  <a:outerShdw dist="35921" dir="2700000" algn="ctr" rotWithShape="0">
                    <a:srgbClr val="990000"/>
                  </a:outerShdw>
                </a:effectLst>
                <a:latin typeface="Times New Roman" panose="02020603050405020304" pitchFamily="18" charset="0"/>
                <a:cs typeface="Times New Roman" panose="02020603050405020304" pitchFamily="18" charset="0"/>
              </a:rPr>
              <a:t>Vui vẻ</a:t>
            </a:r>
          </a:p>
        </p:txBody>
      </p:sp>
    </p:spTree>
    <p:extLst>
      <p:ext uri="{BB962C8B-B14F-4D97-AF65-F5344CB8AC3E}">
        <p14:creationId xmlns:p14="http://schemas.microsoft.com/office/powerpoint/2010/main" val="4324467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7" presetClass="entr" presetSubtype="4"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0" fill="hold"/>
                                        <p:tgtEl>
                                          <p:spTgt spid="13"/>
                                        </p:tgtEl>
                                        <p:attrNameLst>
                                          <p:attrName>ppt_x</p:attrName>
                                        </p:attrNameLst>
                                      </p:cBhvr>
                                      <p:tavLst>
                                        <p:tav tm="0">
                                          <p:val>
                                            <p:strVal val="#ppt_x"/>
                                          </p:val>
                                        </p:tav>
                                        <p:tav tm="100000">
                                          <p:val>
                                            <p:strVal val="#ppt_x"/>
                                          </p:val>
                                        </p:tav>
                                      </p:tavLst>
                                    </p:anim>
                                    <p:anim calcmode="lin" valueType="num">
                                      <p:cBhvr additive="base">
                                        <p:cTn id="8" dur="5000" fill="hold"/>
                                        <p:tgtEl>
                                          <p:spTgt spid="13"/>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0"/>
                            </p:stCondLst>
                            <p:childTnLst>
                              <p:par>
                                <p:cTn id="10" presetID="22" presetClass="emph" presetSubtype="0" repeatCount="indefinite" fill="hold" nodeType="afterEffect">
                                  <p:stCondLst>
                                    <p:cond delay="0"/>
                                  </p:stCondLst>
                                  <p:childTnLst>
                                    <p:animClr clrSpc="hsl" dir="cw">
                                      <p:cBhvr override="childStyle">
                                        <p:cTn id="11" dur="500" fill="hold"/>
                                        <p:tgtEl>
                                          <p:spTgt spid="13"/>
                                        </p:tgtEl>
                                        <p:attrNameLst>
                                          <p:attrName>style.color</p:attrName>
                                        </p:attrNameLst>
                                      </p:cBhvr>
                                      <p:by>
                                        <p:hsl h="-7200000" s="0" l="0"/>
                                      </p:by>
                                    </p:animClr>
                                    <p:animClr clrSpc="hsl" dir="cw">
                                      <p:cBhvr>
                                        <p:cTn id="12" dur="500" fill="hold"/>
                                        <p:tgtEl>
                                          <p:spTgt spid="13"/>
                                        </p:tgtEl>
                                        <p:attrNameLst>
                                          <p:attrName>fillcolor</p:attrName>
                                        </p:attrNameLst>
                                      </p:cBhvr>
                                      <p:by>
                                        <p:hsl h="-7200000" s="0" l="0"/>
                                      </p:by>
                                    </p:animClr>
                                    <p:animClr clrSpc="hsl" dir="cw">
                                      <p:cBhvr>
                                        <p:cTn id="13" dur="500" fill="hold"/>
                                        <p:tgtEl>
                                          <p:spTgt spid="13"/>
                                        </p:tgtEl>
                                        <p:attrNameLst>
                                          <p:attrName>stroke.color</p:attrName>
                                        </p:attrNameLst>
                                      </p:cBhvr>
                                      <p:by>
                                        <p:hsl h="-7200000" s="0" l="0"/>
                                      </p:by>
                                    </p:animClr>
                                    <p:set>
                                      <p:cBhvr>
                                        <p:cTn id="14" dur="500" fill="hold"/>
                                        <p:tgtEl>
                                          <p:spTgt spid="1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51384" y="32048"/>
            <a:ext cx="10248800" cy="1077218"/>
          </a:xfrm>
          <a:prstGeom prst="rect">
            <a:avLst/>
          </a:prstGeom>
        </p:spPr>
        <p:txBody>
          <a:bodyPr wrap="square">
            <a:spAutoFit/>
          </a:bodyPr>
          <a:lstStyle/>
          <a:p>
            <a:pPr algn="ctr">
              <a:tabLst>
                <a:tab pos="6301105" algn="l"/>
              </a:tabLst>
            </a:pPr>
            <a:r>
              <a:rPr lang="en-US" sz="3200" b="1" dirty="0" err="1" smtClean="0">
                <a:solidFill>
                  <a:srgbClr val="FFFF00"/>
                </a:solidFill>
                <a:latin typeface="Times New Roman"/>
                <a:ea typeface="SimSun"/>
              </a:rPr>
              <a:t>Thứ</a:t>
            </a:r>
            <a:r>
              <a:rPr lang="en-US" sz="3200" b="1" dirty="0" smtClean="0">
                <a:solidFill>
                  <a:srgbClr val="FFFF00"/>
                </a:solidFill>
                <a:latin typeface="Times New Roman"/>
                <a:ea typeface="SimSun"/>
              </a:rPr>
              <a:t> </a:t>
            </a:r>
            <a:r>
              <a:rPr lang="en-US" sz="3200" b="1" dirty="0">
                <a:solidFill>
                  <a:srgbClr val="FFFF00"/>
                </a:solidFill>
                <a:latin typeface="Times New Roman"/>
                <a:ea typeface="SimSun"/>
              </a:rPr>
              <a:t> </a:t>
            </a:r>
            <a:r>
              <a:rPr lang="en-US" sz="3200" b="1" dirty="0" smtClean="0">
                <a:solidFill>
                  <a:srgbClr val="FFFF00"/>
                </a:solidFill>
                <a:latin typeface="Times New Roman"/>
                <a:ea typeface="SimSun"/>
              </a:rPr>
              <a:t>   , </a:t>
            </a:r>
            <a:r>
              <a:rPr lang="en-US" sz="3200" b="1" dirty="0" err="1" smtClean="0">
                <a:solidFill>
                  <a:srgbClr val="FFFF00"/>
                </a:solidFill>
                <a:latin typeface="Times New Roman"/>
                <a:ea typeface="SimSun"/>
              </a:rPr>
              <a:t>ngày</a:t>
            </a:r>
            <a:r>
              <a:rPr lang="en-US" sz="3200" b="1" dirty="0" smtClean="0">
                <a:solidFill>
                  <a:srgbClr val="FFFF00"/>
                </a:solidFill>
                <a:latin typeface="Times New Roman"/>
                <a:ea typeface="SimSun"/>
              </a:rPr>
              <a:t> </a:t>
            </a:r>
            <a:r>
              <a:rPr lang="en-US" sz="3200" b="1" dirty="0">
                <a:solidFill>
                  <a:srgbClr val="FFFF00"/>
                </a:solidFill>
                <a:latin typeface="Times New Roman"/>
                <a:ea typeface="SimSun"/>
              </a:rPr>
              <a:t> </a:t>
            </a:r>
            <a:r>
              <a:rPr lang="en-US" sz="3200" b="1" dirty="0" smtClean="0">
                <a:solidFill>
                  <a:srgbClr val="FFFF00"/>
                </a:solidFill>
                <a:latin typeface="Times New Roman"/>
                <a:ea typeface="SimSun"/>
              </a:rPr>
              <a:t>    </a:t>
            </a:r>
            <a:r>
              <a:rPr lang="en-US" sz="3200" b="1" dirty="0" err="1" smtClean="0">
                <a:solidFill>
                  <a:srgbClr val="FFFF00"/>
                </a:solidFill>
                <a:latin typeface="Times New Roman"/>
                <a:ea typeface="SimSun"/>
              </a:rPr>
              <a:t>tháng</a:t>
            </a:r>
            <a:r>
              <a:rPr lang="en-US" sz="3200" b="1" dirty="0" smtClean="0">
                <a:solidFill>
                  <a:srgbClr val="FFFF00"/>
                </a:solidFill>
                <a:latin typeface="Times New Roman"/>
                <a:ea typeface="SimSun"/>
              </a:rPr>
              <a:t> 11 </a:t>
            </a:r>
            <a:r>
              <a:rPr lang="en-US" sz="3200" b="1" dirty="0" err="1" smtClean="0">
                <a:solidFill>
                  <a:srgbClr val="FFFF00"/>
                </a:solidFill>
                <a:latin typeface="Times New Roman"/>
                <a:ea typeface="SimSun"/>
              </a:rPr>
              <a:t>năm</a:t>
            </a:r>
            <a:r>
              <a:rPr lang="en-US" sz="3200" b="1" dirty="0" smtClean="0">
                <a:solidFill>
                  <a:srgbClr val="FFFF00"/>
                </a:solidFill>
                <a:latin typeface="Times New Roman"/>
                <a:ea typeface="SimSun"/>
              </a:rPr>
              <a:t> 2021</a:t>
            </a:r>
          </a:p>
          <a:p>
            <a:pPr algn="ctr">
              <a:tabLst>
                <a:tab pos="6301105" algn="l"/>
              </a:tabLst>
            </a:pPr>
            <a:r>
              <a:rPr lang="en-US" sz="3200" b="1" dirty="0" smtClean="0">
                <a:solidFill>
                  <a:srgbClr val="FFFF00"/>
                </a:solidFill>
                <a:latin typeface="Times New Roman"/>
                <a:ea typeface="SimSun"/>
              </a:rPr>
              <a:t> </a:t>
            </a:r>
            <a:r>
              <a:rPr lang="en-US" sz="3200" b="1" dirty="0" err="1" smtClean="0">
                <a:solidFill>
                  <a:srgbClr val="FFFF00"/>
                </a:solidFill>
                <a:latin typeface="Times New Roman"/>
                <a:ea typeface="SimSun"/>
              </a:rPr>
              <a:t>Toán</a:t>
            </a:r>
            <a:endParaRPr lang="en-US" sz="3200" b="1" dirty="0" smtClean="0">
              <a:solidFill>
                <a:srgbClr val="FFFF00"/>
              </a:solidFill>
              <a:latin typeface="Times New Roman"/>
              <a:ea typeface="SimSun"/>
            </a:endParaRPr>
          </a:p>
        </p:txBody>
      </p:sp>
      <p:sp>
        <p:nvSpPr>
          <p:cNvPr id="3" name="Rectangle 2"/>
          <p:cNvSpPr/>
          <p:nvPr/>
        </p:nvSpPr>
        <p:spPr>
          <a:xfrm>
            <a:off x="551384" y="1155511"/>
            <a:ext cx="10945216" cy="584775"/>
          </a:xfrm>
          <a:prstGeom prst="rect">
            <a:avLst/>
          </a:prstGeom>
        </p:spPr>
        <p:txBody>
          <a:bodyPr wrap="square">
            <a:spAutoFit/>
          </a:bodyPr>
          <a:lstStyle/>
          <a:p>
            <a:pPr algn="ctr"/>
            <a:r>
              <a:rPr lang="en-US" sz="3200" b="1" dirty="0" smtClean="0">
                <a:solidFill>
                  <a:srgbClr val="FFFF00"/>
                </a:solidFill>
              </a:rPr>
              <a:t>BÀI 35. NHÂN MỘT SỐ THẬP PHÂN VỚI 10, 100, 1000 ,…( </a:t>
            </a:r>
            <a:r>
              <a:rPr lang="en-US" sz="3200" b="1" dirty="0" err="1" smtClean="0">
                <a:solidFill>
                  <a:srgbClr val="FFFF00"/>
                </a:solidFill>
              </a:rPr>
              <a:t>Tiết</a:t>
            </a:r>
            <a:r>
              <a:rPr lang="en-US" sz="3200" b="1" dirty="0" smtClean="0">
                <a:solidFill>
                  <a:srgbClr val="FFFF00"/>
                </a:solidFill>
              </a:rPr>
              <a:t> 1)</a:t>
            </a:r>
            <a:endParaRPr lang="vi-VN" sz="3200" b="1" dirty="0">
              <a:solidFill>
                <a:srgbClr val="FFFF00"/>
              </a:solidFill>
            </a:endParaRPr>
          </a:p>
        </p:txBody>
      </p:sp>
      <p:sp>
        <p:nvSpPr>
          <p:cNvPr id="2" name="Rectangle 1"/>
          <p:cNvSpPr/>
          <p:nvPr/>
        </p:nvSpPr>
        <p:spPr>
          <a:xfrm>
            <a:off x="205830" y="1809849"/>
            <a:ext cx="2109873" cy="584775"/>
          </a:xfrm>
          <a:prstGeom prst="rect">
            <a:avLst/>
          </a:prstGeom>
        </p:spPr>
        <p:txBody>
          <a:bodyPr wrap="none">
            <a:spAutoFit/>
          </a:bodyPr>
          <a:lstStyle/>
          <a:p>
            <a:r>
              <a:rPr lang="en-US" sz="3200" b="1" dirty="0" smtClean="0">
                <a:solidFill>
                  <a:schemeClr val="bg1"/>
                </a:solidFill>
              </a:rPr>
              <a:t>MỤC TIÊU: </a:t>
            </a:r>
            <a:endParaRPr lang="en-US" dirty="0">
              <a:solidFill>
                <a:schemeClr val="bg1"/>
              </a:solidFill>
            </a:endParaRPr>
          </a:p>
        </p:txBody>
      </p:sp>
      <p:sp>
        <p:nvSpPr>
          <p:cNvPr id="4" name="Rectangle 3"/>
          <p:cNvSpPr/>
          <p:nvPr/>
        </p:nvSpPr>
        <p:spPr>
          <a:xfrm>
            <a:off x="205830" y="2431000"/>
            <a:ext cx="10009112" cy="2554545"/>
          </a:xfrm>
          <a:prstGeom prst="rect">
            <a:avLst/>
          </a:prstGeom>
        </p:spPr>
        <p:txBody>
          <a:bodyPr wrap="square">
            <a:spAutoFit/>
          </a:bodyPr>
          <a:lstStyle/>
          <a:p>
            <a:r>
              <a:rPr lang="en-US" sz="3200" dirty="0" err="1" smtClean="0">
                <a:solidFill>
                  <a:schemeClr val="bg1"/>
                </a:solidFill>
              </a:rPr>
              <a:t>Em</a:t>
            </a:r>
            <a:r>
              <a:rPr lang="en-US" sz="3200" dirty="0" smtClean="0">
                <a:solidFill>
                  <a:schemeClr val="bg1"/>
                </a:solidFill>
              </a:rPr>
              <a:t> </a:t>
            </a:r>
            <a:r>
              <a:rPr lang="en-US" sz="3200" dirty="0" err="1" smtClean="0">
                <a:solidFill>
                  <a:schemeClr val="bg1"/>
                </a:solidFill>
              </a:rPr>
              <a:t>biết</a:t>
            </a:r>
            <a:r>
              <a:rPr lang="en-US" sz="3200" dirty="0" smtClean="0">
                <a:solidFill>
                  <a:schemeClr val="bg1"/>
                </a:solidFill>
              </a:rPr>
              <a:t>: </a:t>
            </a:r>
          </a:p>
          <a:p>
            <a:pPr marL="457200" indent="-457200">
              <a:buFontTx/>
              <a:buChar char="-"/>
            </a:pPr>
            <a:r>
              <a:rPr lang="en-US" sz="3200" dirty="0" err="1" smtClean="0">
                <a:solidFill>
                  <a:schemeClr val="bg1"/>
                </a:solidFill>
              </a:rPr>
              <a:t>Nhân</a:t>
            </a:r>
            <a:r>
              <a:rPr lang="en-US" sz="3200" dirty="0" smtClean="0">
                <a:solidFill>
                  <a:schemeClr val="bg1"/>
                </a:solidFill>
              </a:rPr>
              <a:t> </a:t>
            </a:r>
            <a:r>
              <a:rPr lang="en-US" sz="3200" dirty="0" err="1" smtClean="0">
                <a:solidFill>
                  <a:schemeClr val="bg1"/>
                </a:solidFill>
              </a:rPr>
              <a:t>nhẩm</a:t>
            </a:r>
            <a:r>
              <a:rPr lang="en-US" sz="3200" dirty="0" smtClean="0">
                <a:solidFill>
                  <a:schemeClr val="bg1"/>
                </a:solidFill>
              </a:rPr>
              <a:t> </a:t>
            </a:r>
            <a:r>
              <a:rPr lang="en-US" sz="3200" dirty="0" err="1" smtClean="0">
                <a:solidFill>
                  <a:schemeClr val="bg1"/>
                </a:solidFill>
              </a:rPr>
              <a:t>một</a:t>
            </a:r>
            <a:r>
              <a:rPr lang="en-US" sz="3200" dirty="0" smtClean="0">
                <a:solidFill>
                  <a:schemeClr val="bg1"/>
                </a:solidFill>
              </a:rPr>
              <a:t> </a:t>
            </a:r>
            <a:r>
              <a:rPr lang="en-US" sz="3200" dirty="0" err="1" smtClean="0">
                <a:solidFill>
                  <a:schemeClr val="bg1"/>
                </a:solidFill>
              </a:rPr>
              <a:t>số</a:t>
            </a:r>
            <a:r>
              <a:rPr lang="en-US" sz="3200" dirty="0" smtClean="0">
                <a:solidFill>
                  <a:schemeClr val="bg1"/>
                </a:solidFill>
              </a:rPr>
              <a:t> </a:t>
            </a:r>
            <a:r>
              <a:rPr lang="en-US" sz="3200" dirty="0" err="1" smtClean="0">
                <a:solidFill>
                  <a:schemeClr val="bg1"/>
                </a:solidFill>
              </a:rPr>
              <a:t>thập</a:t>
            </a:r>
            <a:r>
              <a:rPr lang="en-US" sz="3200" dirty="0" smtClean="0">
                <a:solidFill>
                  <a:schemeClr val="bg1"/>
                </a:solidFill>
              </a:rPr>
              <a:t> </a:t>
            </a:r>
            <a:r>
              <a:rPr lang="en-US" sz="3200" dirty="0" err="1" smtClean="0">
                <a:solidFill>
                  <a:schemeClr val="bg1"/>
                </a:solidFill>
              </a:rPr>
              <a:t>phân</a:t>
            </a:r>
            <a:r>
              <a:rPr lang="en-US" sz="3200" dirty="0" smtClean="0">
                <a:solidFill>
                  <a:schemeClr val="bg1"/>
                </a:solidFill>
              </a:rPr>
              <a:t> </a:t>
            </a:r>
            <a:r>
              <a:rPr lang="en-US" sz="3200" dirty="0" err="1" smtClean="0">
                <a:solidFill>
                  <a:schemeClr val="bg1"/>
                </a:solidFill>
              </a:rPr>
              <a:t>với</a:t>
            </a:r>
            <a:r>
              <a:rPr lang="en-US" sz="3200" dirty="0" smtClean="0">
                <a:solidFill>
                  <a:schemeClr val="bg1"/>
                </a:solidFill>
              </a:rPr>
              <a:t> 10, 100, 1000,… </a:t>
            </a:r>
          </a:p>
          <a:p>
            <a:pPr marL="457200" indent="-457200">
              <a:buFontTx/>
              <a:buChar char="-"/>
            </a:pPr>
            <a:r>
              <a:rPr lang="en-US" sz="3200" dirty="0" err="1" smtClean="0">
                <a:solidFill>
                  <a:schemeClr val="bg1"/>
                </a:solidFill>
              </a:rPr>
              <a:t>Nhân</a:t>
            </a:r>
            <a:r>
              <a:rPr lang="en-US" sz="3200" dirty="0" smtClean="0">
                <a:solidFill>
                  <a:schemeClr val="bg1"/>
                </a:solidFill>
              </a:rPr>
              <a:t> </a:t>
            </a:r>
            <a:r>
              <a:rPr lang="en-US" sz="3200" dirty="0" err="1" smtClean="0">
                <a:solidFill>
                  <a:schemeClr val="bg1"/>
                </a:solidFill>
              </a:rPr>
              <a:t>nhẩm</a:t>
            </a:r>
            <a:r>
              <a:rPr lang="en-US" sz="3200" dirty="0" smtClean="0">
                <a:solidFill>
                  <a:schemeClr val="bg1"/>
                </a:solidFill>
              </a:rPr>
              <a:t> </a:t>
            </a:r>
            <a:r>
              <a:rPr lang="en-US" sz="3200" dirty="0" err="1" smtClean="0">
                <a:solidFill>
                  <a:schemeClr val="bg1"/>
                </a:solidFill>
              </a:rPr>
              <a:t>một</a:t>
            </a:r>
            <a:r>
              <a:rPr lang="en-US" sz="3200" dirty="0" smtClean="0">
                <a:solidFill>
                  <a:schemeClr val="bg1"/>
                </a:solidFill>
              </a:rPr>
              <a:t> </a:t>
            </a:r>
            <a:r>
              <a:rPr lang="en-US" sz="3200" dirty="0" err="1" smtClean="0">
                <a:solidFill>
                  <a:schemeClr val="bg1"/>
                </a:solidFill>
              </a:rPr>
              <a:t>số</a:t>
            </a:r>
            <a:r>
              <a:rPr lang="en-US" sz="3200" dirty="0" smtClean="0">
                <a:solidFill>
                  <a:schemeClr val="bg1"/>
                </a:solidFill>
              </a:rPr>
              <a:t> </a:t>
            </a:r>
            <a:r>
              <a:rPr lang="en-US" sz="3200" dirty="0" err="1" smtClean="0">
                <a:solidFill>
                  <a:schemeClr val="bg1"/>
                </a:solidFill>
              </a:rPr>
              <a:t>tròn</a:t>
            </a:r>
            <a:r>
              <a:rPr lang="en-US" sz="3200" dirty="0" smtClean="0">
                <a:solidFill>
                  <a:schemeClr val="bg1"/>
                </a:solidFill>
              </a:rPr>
              <a:t> </a:t>
            </a:r>
            <a:r>
              <a:rPr lang="en-US" sz="3200" dirty="0" err="1" smtClean="0">
                <a:solidFill>
                  <a:schemeClr val="bg1"/>
                </a:solidFill>
              </a:rPr>
              <a:t>chục</a:t>
            </a:r>
            <a:r>
              <a:rPr lang="en-US" sz="3200" dirty="0" smtClean="0">
                <a:solidFill>
                  <a:schemeClr val="bg1"/>
                </a:solidFill>
              </a:rPr>
              <a:t>, </a:t>
            </a:r>
            <a:r>
              <a:rPr lang="en-US" sz="3200" dirty="0" err="1" smtClean="0">
                <a:solidFill>
                  <a:schemeClr val="bg1"/>
                </a:solidFill>
              </a:rPr>
              <a:t>tròn</a:t>
            </a:r>
            <a:r>
              <a:rPr lang="en-US" sz="3200" dirty="0" smtClean="0">
                <a:solidFill>
                  <a:schemeClr val="bg1"/>
                </a:solidFill>
              </a:rPr>
              <a:t> </a:t>
            </a:r>
            <a:r>
              <a:rPr lang="en-US" sz="3200" dirty="0" err="1" smtClean="0">
                <a:solidFill>
                  <a:schemeClr val="bg1"/>
                </a:solidFill>
              </a:rPr>
              <a:t>trăm</a:t>
            </a:r>
            <a:r>
              <a:rPr lang="en-US" sz="3200" dirty="0" smtClean="0">
                <a:solidFill>
                  <a:schemeClr val="bg1"/>
                </a:solidFill>
              </a:rPr>
              <a:t>.</a:t>
            </a:r>
          </a:p>
          <a:p>
            <a:pPr marL="457200" indent="-457200">
              <a:buFontTx/>
              <a:buChar char="-"/>
            </a:pPr>
            <a:r>
              <a:rPr lang="en-US" sz="3200" dirty="0" err="1" smtClean="0">
                <a:solidFill>
                  <a:schemeClr val="bg1"/>
                </a:solidFill>
              </a:rPr>
              <a:t>Giải</a:t>
            </a:r>
            <a:r>
              <a:rPr lang="en-US" sz="3200" dirty="0" smtClean="0">
                <a:solidFill>
                  <a:schemeClr val="bg1"/>
                </a:solidFill>
              </a:rPr>
              <a:t> </a:t>
            </a:r>
            <a:r>
              <a:rPr lang="en-US" sz="3200" dirty="0" err="1" smtClean="0">
                <a:solidFill>
                  <a:schemeClr val="bg1"/>
                </a:solidFill>
              </a:rPr>
              <a:t>bài</a:t>
            </a:r>
            <a:r>
              <a:rPr lang="en-US" sz="3200" dirty="0" smtClean="0">
                <a:solidFill>
                  <a:schemeClr val="bg1"/>
                </a:solidFill>
              </a:rPr>
              <a:t> </a:t>
            </a:r>
            <a:r>
              <a:rPr lang="en-US" sz="3200" dirty="0" err="1" smtClean="0">
                <a:solidFill>
                  <a:schemeClr val="bg1"/>
                </a:solidFill>
              </a:rPr>
              <a:t>toán</a:t>
            </a:r>
            <a:r>
              <a:rPr lang="en-US" sz="3200" dirty="0" smtClean="0">
                <a:solidFill>
                  <a:schemeClr val="bg1"/>
                </a:solidFill>
              </a:rPr>
              <a:t> </a:t>
            </a:r>
            <a:r>
              <a:rPr lang="en-US" sz="3200" dirty="0" err="1" smtClean="0">
                <a:solidFill>
                  <a:schemeClr val="bg1"/>
                </a:solidFill>
              </a:rPr>
              <a:t>có</a:t>
            </a:r>
            <a:r>
              <a:rPr lang="en-US" sz="3200" dirty="0" smtClean="0">
                <a:solidFill>
                  <a:schemeClr val="bg1"/>
                </a:solidFill>
              </a:rPr>
              <a:t> </a:t>
            </a:r>
            <a:r>
              <a:rPr lang="en-US" sz="3200" dirty="0" err="1" smtClean="0">
                <a:solidFill>
                  <a:schemeClr val="bg1"/>
                </a:solidFill>
              </a:rPr>
              <a:t>nhiều</a:t>
            </a:r>
            <a:r>
              <a:rPr lang="en-US" sz="3200" dirty="0" smtClean="0">
                <a:solidFill>
                  <a:schemeClr val="bg1"/>
                </a:solidFill>
              </a:rPr>
              <a:t> </a:t>
            </a:r>
            <a:r>
              <a:rPr lang="en-US" sz="3200" dirty="0" err="1" smtClean="0">
                <a:solidFill>
                  <a:schemeClr val="bg1"/>
                </a:solidFill>
              </a:rPr>
              <a:t>bước</a:t>
            </a:r>
            <a:r>
              <a:rPr lang="en-US" sz="3200" dirty="0" smtClean="0">
                <a:solidFill>
                  <a:schemeClr val="bg1"/>
                </a:solidFill>
              </a:rPr>
              <a:t> </a:t>
            </a:r>
            <a:r>
              <a:rPr lang="en-US" sz="3200" dirty="0" err="1" smtClean="0">
                <a:solidFill>
                  <a:schemeClr val="bg1"/>
                </a:solidFill>
              </a:rPr>
              <a:t>tính</a:t>
            </a:r>
            <a:r>
              <a:rPr lang="en-US" sz="3200" dirty="0" smtClean="0">
                <a:solidFill>
                  <a:schemeClr val="bg1"/>
                </a:solidFill>
              </a:rPr>
              <a:t> </a:t>
            </a:r>
            <a:r>
              <a:rPr lang="en-US" sz="3200" dirty="0" err="1" smtClean="0">
                <a:solidFill>
                  <a:schemeClr val="bg1"/>
                </a:solidFill>
              </a:rPr>
              <a:t>liên</a:t>
            </a:r>
            <a:r>
              <a:rPr lang="en-US" sz="3200" dirty="0" smtClean="0">
                <a:solidFill>
                  <a:schemeClr val="bg1"/>
                </a:solidFill>
              </a:rPr>
              <a:t> </a:t>
            </a:r>
            <a:r>
              <a:rPr lang="en-US" sz="3200" dirty="0" err="1" smtClean="0">
                <a:solidFill>
                  <a:schemeClr val="bg1"/>
                </a:solidFill>
              </a:rPr>
              <a:t>quan</a:t>
            </a:r>
            <a:r>
              <a:rPr lang="en-US" sz="3200" dirty="0" smtClean="0">
                <a:solidFill>
                  <a:schemeClr val="bg1"/>
                </a:solidFill>
              </a:rPr>
              <a:t> </a:t>
            </a:r>
            <a:r>
              <a:rPr lang="en-US" sz="3200" dirty="0" err="1" smtClean="0">
                <a:solidFill>
                  <a:schemeClr val="bg1"/>
                </a:solidFill>
              </a:rPr>
              <a:t>đến</a:t>
            </a:r>
            <a:r>
              <a:rPr lang="en-US" sz="3200" dirty="0" smtClean="0">
                <a:solidFill>
                  <a:schemeClr val="bg1"/>
                </a:solidFill>
              </a:rPr>
              <a:t> </a:t>
            </a:r>
          </a:p>
          <a:p>
            <a:r>
              <a:rPr lang="en-US" sz="3200" dirty="0">
                <a:solidFill>
                  <a:schemeClr val="bg1"/>
                </a:solidFill>
              </a:rPr>
              <a:t> </a:t>
            </a:r>
            <a:r>
              <a:rPr lang="en-US" sz="3200" dirty="0" smtClean="0">
                <a:solidFill>
                  <a:schemeClr val="bg1"/>
                </a:solidFill>
              </a:rPr>
              <a:t>    </a:t>
            </a:r>
            <a:r>
              <a:rPr lang="en-US" sz="3200" dirty="0" err="1" smtClean="0">
                <a:solidFill>
                  <a:schemeClr val="bg1"/>
                </a:solidFill>
              </a:rPr>
              <a:t>nhân</a:t>
            </a:r>
            <a:r>
              <a:rPr lang="en-US" sz="3200" dirty="0" smtClean="0">
                <a:solidFill>
                  <a:schemeClr val="bg1"/>
                </a:solidFill>
              </a:rPr>
              <a:t> </a:t>
            </a:r>
            <a:r>
              <a:rPr lang="en-US" sz="3200" dirty="0" err="1" smtClean="0">
                <a:solidFill>
                  <a:schemeClr val="bg1"/>
                </a:solidFill>
              </a:rPr>
              <a:t>số</a:t>
            </a:r>
            <a:r>
              <a:rPr lang="en-US" sz="3200" dirty="0" smtClean="0">
                <a:solidFill>
                  <a:schemeClr val="bg1"/>
                </a:solidFill>
              </a:rPr>
              <a:t> </a:t>
            </a:r>
            <a:r>
              <a:rPr lang="en-US" sz="3200" dirty="0" err="1" smtClean="0">
                <a:solidFill>
                  <a:schemeClr val="bg1"/>
                </a:solidFill>
              </a:rPr>
              <a:t>thập</a:t>
            </a:r>
            <a:r>
              <a:rPr lang="en-US" sz="3200" dirty="0" smtClean="0">
                <a:solidFill>
                  <a:schemeClr val="bg1"/>
                </a:solidFill>
              </a:rPr>
              <a:t> </a:t>
            </a:r>
            <a:r>
              <a:rPr lang="en-US" sz="3200" dirty="0" err="1" smtClean="0">
                <a:solidFill>
                  <a:schemeClr val="bg1"/>
                </a:solidFill>
              </a:rPr>
              <a:t>phân</a:t>
            </a:r>
            <a:r>
              <a:rPr lang="en-US" sz="3200" dirty="0" smtClean="0">
                <a:solidFill>
                  <a:schemeClr val="bg1"/>
                </a:solidFill>
              </a:rPr>
              <a:t> </a:t>
            </a:r>
            <a:r>
              <a:rPr lang="en-US" sz="3200" dirty="0" err="1" smtClean="0">
                <a:solidFill>
                  <a:schemeClr val="bg1"/>
                </a:solidFill>
              </a:rPr>
              <a:t>với</a:t>
            </a:r>
            <a:r>
              <a:rPr lang="en-US" sz="3200" dirty="0" smtClean="0">
                <a:solidFill>
                  <a:schemeClr val="bg1"/>
                </a:solidFill>
              </a:rPr>
              <a:t> 10, 100,1000,…  </a:t>
            </a:r>
            <a:endParaRPr lang="en-US" dirty="0">
              <a:solidFill>
                <a:schemeClr val="bg1"/>
              </a:solidFill>
            </a:endParaRPr>
          </a:p>
        </p:txBody>
      </p:sp>
      <p:sp>
        <p:nvSpPr>
          <p:cNvPr id="8" name="Right Brace 7"/>
          <p:cNvSpPr/>
          <p:nvPr/>
        </p:nvSpPr>
        <p:spPr>
          <a:xfrm>
            <a:off x="8649462" y="3066674"/>
            <a:ext cx="664604" cy="978658"/>
          </a:xfrm>
          <a:prstGeom prst="rightBrace">
            <a:avLst/>
          </a:prstGeom>
        </p:spPr>
        <p:style>
          <a:lnRef idx="3">
            <a:schemeClr val="accent6"/>
          </a:lnRef>
          <a:fillRef idx="0">
            <a:schemeClr val="accent6"/>
          </a:fillRef>
          <a:effectRef idx="2">
            <a:schemeClr val="accent6"/>
          </a:effectRef>
          <a:fontRef idx="minor">
            <a:schemeClr val="tx1"/>
          </a:fontRef>
        </p:style>
        <p:txBody>
          <a:bodyPr rtlCol="0" anchor="ctr"/>
          <a:lstStyle/>
          <a:p>
            <a:pPr algn="ctr"/>
            <a:endParaRPr lang="en-US"/>
          </a:p>
        </p:txBody>
      </p:sp>
      <p:sp>
        <p:nvSpPr>
          <p:cNvPr id="9" name="Rectangle 8"/>
          <p:cNvSpPr/>
          <p:nvPr/>
        </p:nvSpPr>
        <p:spPr>
          <a:xfrm>
            <a:off x="9480376" y="3263615"/>
            <a:ext cx="1137234" cy="584775"/>
          </a:xfrm>
          <a:prstGeom prst="rect">
            <a:avLst/>
          </a:prstGeom>
        </p:spPr>
        <p:txBody>
          <a:bodyPr wrap="none">
            <a:spAutoFit/>
          </a:bodyPr>
          <a:lstStyle/>
          <a:p>
            <a:r>
              <a:rPr lang="en-US" sz="3200" b="1" dirty="0" err="1">
                <a:solidFill>
                  <a:srgbClr val="FFFF00"/>
                </a:solidFill>
              </a:rPr>
              <a:t>Tiết</a:t>
            </a:r>
            <a:r>
              <a:rPr lang="en-US" sz="3200" b="1" dirty="0">
                <a:solidFill>
                  <a:srgbClr val="FFFF00"/>
                </a:solidFill>
              </a:rPr>
              <a:t> 1</a:t>
            </a:r>
            <a:endParaRPr lang="en-US" dirty="0"/>
          </a:p>
        </p:txBody>
      </p:sp>
      <p:sp>
        <p:nvSpPr>
          <p:cNvPr id="10" name="Rectangle 9"/>
          <p:cNvSpPr/>
          <p:nvPr/>
        </p:nvSpPr>
        <p:spPr>
          <a:xfrm>
            <a:off x="9786893" y="4045332"/>
            <a:ext cx="1137234" cy="584775"/>
          </a:xfrm>
          <a:prstGeom prst="rect">
            <a:avLst/>
          </a:prstGeom>
        </p:spPr>
        <p:txBody>
          <a:bodyPr wrap="none">
            <a:spAutoFit/>
          </a:bodyPr>
          <a:lstStyle/>
          <a:p>
            <a:r>
              <a:rPr lang="en-US" sz="3200" b="1" dirty="0" err="1">
                <a:solidFill>
                  <a:srgbClr val="FFFF00"/>
                </a:solidFill>
              </a:rPr>
              <a:t>Tiết</a:t>
            </a:r>
            <a:r>
              <a:rPr lang="en-US" sz="3200" b="1" dirty="0">
                <a:solidFill>
                  <a:srgbClr val="FFFF00"/>
                </a:solidFill>
              </a:rPr>
              <a:t> </a:t>
            </a:r>
            <a:r>
              <a:rPr lang="en-US" sz="3200" b="1" dirty="0" smtClean="0">
                <a:solidFill>
                  <a:srgbClr val="FFFF00"/>
                </a:solidFill>
              </a:rPr>
              <a:t>2</a:t>
            </a:r>
            <a:endParaRPr lang="en-US" dirty="0"/>
          </a:p>
        </p:txBody>
      </p:sp>
      <p:cxnSp>
        <p:nvCxnSpPr>
          <p:cNvPr id="12" name="Straight Arrow Connector 11"/>
          <p:cNvCxnSpPr/>
          <p:nvPr/>
        </p:nvCxnSpPr>
        <p:spPr>
          <a:xfrm>
            <a:off x="8506276" y="4293096"/>
            <a:ext cx="1190954" cy="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1213317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inVertical)">
                                      <p:cBhvr>
                                        <p:cTn id="12" dur="500"/>
                                        <p:tgtEl>
                                          <p:spTgt spid="8"/>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arn(inVertical)">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barn(inVertical)">
                                      <p:cBhvr>
                                        <p:cTn id="20" dur="500"/>
                                        <p:tgtEl>
                                          <p:spTgt spid="12"/>
                                        </p:tgtEl>
                                      </p:cBhvr>
                                    </p:animEffect>
                                  </p:childTnLst>
                                </p:cTn>
                              </p:par>
                              <p:par>
                                <p:cTn id="21" presetID="16" presetClass="entr" presetSubtype="21"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barn(inVertical)">
                                      <p:cBhvr>
                                        <p:cTn id="2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animBg="1"/>
      <p:bldP spid="9"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bir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344" y="0"/>
            <a:ext cx="12000656"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WordArt 5"/>
          <p:cNvSpPr>
            <a:spLocks noChangeArrowheads="1" noChangeShapeType="1" noTextEdit="1"/>
          </p:cNvSpPr>
          <p:nvPr/>
        </p:nvSpPr>
        <p:spPr bwMode="auto">
          <a:xfrm>
            <a:off x="1533525" y="1044575"/>
            <a:ext cx="8305800" cy="2736850"/>
          </a:xfrm>
          <a:prstGeom prst="rect">
            <a:avLst/>
          </a:prstGeom>
        </p:spPr>
        <p:txBody>
          <a:bodyPr wrap="none" fromWordArt="1">
            <a:prstTxWarp prst="textCascadeUp">
              <a:avLst>
                <a:gd name="adj" fmla="val 44444"/>
              </a:avLst>
            </a:prstTxWarp>
            <a:scene3d>
              <a:camera prst="legacyPerspectiveFront">
                <a:rot lat="20519958" lon="1080000" rev="0"/>
              </a:camera>
              <a:lightRig rig="legacyHarsh2" dir="b"/>
            </a:scene3d>
            <a:sp3d extrusionH="430200" prstMaterial="legacyMatte">
              <a:extrusionClr>
                <a:srgbClr val="FF6600"/>
              </a:extrusionClr>
              <a:contourClr>
                <a:srgbClr val="FF0000"/>
              </a:contourClr>
            </a:sp3d>
          </a:bodyPr>
          <a:lstStyle/>
          <a:p>
            <a:pPr algn="ctr"/>
            <a:r>
              <a:rPr lang="vi-VN" sz="3600" b="1" kern="10" dirty="0">
                <a:ln w="9525">
                  <a:round/>
                  <a:headEnd/>
                  <a:tailEnd/>
                </a:ln>
                <a:solidFill>
                  <a:srgbClr val="FF0000"/>
                </a:solidFill>
                <a:ea typeface="+mn-lt"/>
                <a:cs typeface="+mn-lt"/>
              </a:rPr>
              <a:t>HOẠT ĐỘNG CƠ BẢN</a:t>
            </a:r>
            <a:endParaRPr lang="en-US" sz="3600" b="1" kern="10" dirty="0">
              <a:ln w="9525">
                <a:round/>
                <a:headEnd/>
                <a:tailEnd/>
              </a:ln>
              <a:solidFill>
                <a:srgbClr val="FF0000"/>
              </a:solidFill>
              <a:ea typeface="+mn-lt"/>
              <a:cs typeface="+mn-lt"/>
            </a:endParaRPr>
          </a:p>
        </p:txBody>
      </p:sp>
      <p:grpSp>
        <p:nvGrpSpPr>
          <p:cNvPr id="10244" name="Group 18"/>
          <p:cNvGrpSpPr>
            <a:grpSpLocks/>
          </p:cNvGrpSpPr>
          <p:nvPr/>
        </p:nvGrpSpPr>
        <p:grpSpPr bwMode="auto">
          <a:xfrm rot="20389144">
            <a:off x="4316414" y="2989264"/>
            <a:ext cx="4219575" cy="1620837"/>
            <a:chOff x="5225" y="9335"/>
            <a:chExt cx="2520" cy="1750"/>
          </a:xfrm>
        </p:grpSpPr>
        <p:sp>
          <p:nvSpPr>
            <p:cNvPr id="10247" name="AutoShape 27" descr="2"/>
            <p:cNvSpPr>
              <a:spLocks noChangeArrowheads="1"/>
            </p:cNvSpPr>
            <p:nvPr/>
          </p:nvSpPr>
          <p:spPr bwMode="auto">
            <a:xfrm>
              <a:off x="5225" y="10186"/>
              <a:ext cx="2520" cy="899"/>
            </a:xfrm>
            <a:prstGeom prst="wave">
              <a:avLst>
                <a:gd name="adj1" fmla="val 20644"/>
                <a:gd name="adj2" fmla="val 0"/>
              </a:avLst>
            </a:prstGeom>
            <a:blipFill dpi="0" rotWithShape="0">
              <a:blip r:embed="rId3"/>
              <a:srcRect/>
              <a:stretch>
                <a:fillRect/>
              </a:stretch>
            </a:blipFill>
            <a:ln>
              <a:noFill/>
            </a:ln>
            <a:effectLst>
              <a:outerShdw dist="107763" dir="2700000" algn="ctr" rotWithShape="0">
                <a:srgbClr val="C0C0C0"/>
              </a:outerShdw>
            </a:effectLst>
            <a:extLst>
              <a:ext uri="{91240B29-F687-4F45-9708-019B960494DF}">
                <a14:hiddenLine xmlns:a14="http://schemas.microsoft.com/office/drawing/2010/main" w="9525">
                  <a:solidFill>
                    <a:srgbClr val="000000"/>
                  </a:solidFill>
                  <a:round/>
                  <a:headEnd/>
                  <a:tailEnd/>
                </a14:hiddenLine>
              </a:ext>
            </a:extLst>
          </p:spPr>
          <p:txBody>
            <a:bodyPr/>
            <a:lstStyle>
              <a:lvl1pPr defTabSz="912813">
                <a:defRPr>
                  <a:solidFill>
                    <a:schemeClr val="tx1"/>
                  </a:solidFill>
                  <a:latin typeface="Calibri" panose="020F0502020204030204" pitchFamily="34" charset="0"/>
                </a:defRPr>
              </a:lvl1pPr>
              <a:lvl2pPr marL="742950" indent="-285750" defTabSz="912813">
                <a:defRPr>
                  <a:solidFill>
                    <a:schemeClr val="tx1"/>
                  </a:solidFill>
                  <a:latin typeface="Calibri" panose="020F0502020204030204" pitchFamily="34" charset="0"/>
                </a:defRPr>
              </a:lvl2pPr>
              <a:lvl3pPr marL="1143000" indent="-228600" defTabSz="912813">
                <a:defRPr>
                  <a:solidFill>
                    <a:schemeClr val="tx1"/>
                  </a:solidFill>
                  <a:latin typeface="Calibri" panose="020F0502020204030204" pitchFamily="34" charset="0"/>
                </a:defRPr>
              </a:lvl3pPr>
              <a:lvl4pPr marL="1600200" indent="-228600" defTabSz="912813">
                <a:defRPr>
                  <a:solidFill>
                    <a:schemeClr val="tx1"/>
                  </a:solidFill>
                  <a:latin typeface="Calibri" panose="020F0502020204030204" pitchFamily="34" charset="0"/>
                </a:defRPr>
              </a:lvl4pPr>
              <a:lvl5pPr marL="2057400" indent="-228600" defTabSz="912813">
                <a:defRPr>
                  <a:solidFill>
                    <a:schemeClr val="tx1"/>
                  </a:solidFill>
                  <a:latin typeface="Calibri" panose="020F0502020204030204" pitchFamily="34" charset="0"/>
                </a:defRPr>
              </a:lvl5pPr>
              <a:lvl6pPr marL="2514600" indent="-228600" defTabSz="912813" fontAlgn="base">
                <a:spcBef>
                  <a:spcPct val="0"/>
                </a:spcBef>
                <a:spcAft>
                  <a:spcPct val="0"/>
                </a:spcAft>
                <a:defRPr>
                  <a:solidFill>
                    <a:schemeClr val="tx1"/>
                  </a:solidFill>
                  <a:latin typeface="Calibri" panose="020F0502020204030204" pitchFamily="34" charset="0"/>
                </a:defRPr>
              </a:lvl6pPr>
              <a:lvl7pPr marL="2971800" indent="-228600" defTabSz="912813" fontAlgn="base">
                <a:spcBef>
                  <a:spcPct val="0"/>
                </a:spcBef>
                <a:spcAft>
                  <a:spcPct val="0"/>
                </a:spcAft>
                <a:defRPr>
                  <a:solidFill>
                    <a:schemeClr val="tx1"/>
                  </a:solidFill>
                  <a:latin typeface="Calibri" panose="020F0502020204030204" pitchFamily="34" charset="0"/>
                </a:defRPr>
              </a:lvl7pPr>
              <a:lvl8pPr marL="3429000" indent="-228600" defTabSz="912813" fontAlgn="base">
                <a:spcBef>
                  <a:spcPct val="0"/>
                </a:spcBef>
                <a:spcAft>
                  <a:spcPct val="0"/>
                </a:spcAft>
                <a:defRPr>
                  <a:solidFill>
                    <a:schemeClr val="tx1"/>
                  </a:solidFill>
                  <a:latin typeface="Calibri" panose="020F0502020204030204" pitchFamily="34" charset="0"/>
                </a:defRPr>
              </a:lvl8pPr>
              <a:lvl9pPr marL="3886200" indent="-228600" defTabSz="912813"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a:solidFill>
                  <a:srgbClr val="000000"/>
                </a:solidFill>
                <a:cs typeface="Arial" panose="020B0604020202020204" pitchFamily="34" charset="0"/>
              </a:endParaRPr>
            </a:p>
          </p:txBody>
        </p:sp>
        <p:pic>
          <p:nvPicPr>
            <p:cNvPr id="10248" name="Picture 26" descr="cosmo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02" y="9335"/>
              <a:ext cx="1080" cy="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9" name="Picture 25" descr="BOOK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14" y="10122"/>
              <a:ext cx="1260" cy="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50" name="Picture 24" descr="BOOK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42" y="9848"/>
              <a:ext cx="1635" cy="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51" name="Picture 23" descr="QUILLPEN"/>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615" y="9336"/>
              <a:ext cx="702" cy="1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52" name="Text Box 22"/>
            <p:cNvSpPr txBox="1">
              <a:spLocks noChangeArrowheads="1"/>
            </p:cNvSpPr>
            <p:nvPr/>
          </p:nvSpPr>
          <p:spPr bwMode="auto">
            <a:xfrm>
              <a:off x="5867" y="9897"/>
              <a:ext cx="90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defTabSz="912813">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defTabSz="912813">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defTabSz="912813">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defTabSz="912813">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912813"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912813"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912813"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912813"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vi-VN" sz="800" b="1">
                  <a:solidFill>
                    <a:srgbClr val="000000"/>
                  </a:solidFill>
                  <a:latin typeface="VnBangkok"/>
                  <a:cs typeface="Times New Roman" panose="02020603050405020304" pitchFamily="18" charset="0"/>
                </a:rPr>
                <a:t> </a:t>
              </a:r>
              <a:endParaRPr lang="en-US" altLang="vi-VN" sz="4800">
                <a:solidFill>
                  <a:srgbClr val="000000"/>
                </a:solidFill>
                <a:cs typeface="Times New Roman" panose="02020603050405020304" pitchFamily="18" charset="0"/>
              </a:endParaRPr>
            </a:p>
          </p:txBody>
        </p:sp>
        <p:sp>
          <p:nvSpPr>
            <p:cNvPr id="10253" name="Text Box 21"/>
            <p:cNvSpPr txBox="1">
              <a:spLocks noChangeArrowheads="1"/>
            </p:cNvSpPr>
            <p:nvPr/>
          </p:nvSpPr>
          <p:spPr bwMode="auto">
            <a:xfrm>
              <a:off x="6665" y="9863"/>
              <a:ext cx="577" cy="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defTabSz="912813">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defTabSz="912813">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defTabSz="912813">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defTabSz="912813">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912813"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912813"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912813"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912813"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vi-VN" altLang="vi-VN" sz="4800">
                <a:solidFill>
                  <a:srgbClr val="000000"/>
                </a:solidFill>
                <a:cs typeface="Arial" panose="020B0604020202020204" pitchFamily="34" charset="0"/>
              </a:endParaRPr>
            </a:p>
          </p:txBody>
        </p:sp>
        <p:sp>
          <p:nvSpPr>
            <p:cNvPr id="10254" name="WordArt 20"/>
            <p:cNvSpPr>
              <a:spLocks noChangeArrowheads="1" noChangeShapeType="1" noTextEdit="1"/>
            </p:cNvSpPr>
            <p:nvPr/>
          </p:nvSpPr>
          <p:spPr bwMode="auto">
            <a:xfrm rot="1334491">
              <a:off x="6130" y="10696"/>
              <a:ext cx="600" cy="12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9282"/>
                </a:avLst>
              </a:prstTxWarp>
            </a:bodyPr>
            <a:lstStyle/>
            <a:p>
              <a:pPr algn="ctr"/>
              <a:r>
                <a:rPr lang="en-US" b="1" kern="10">
                  <a:solidFill>
                    <a:srgbClr val="FFFFFF"/>
                  </a:solidFill>
                  <a:latin typeface="VNbritannic"/>
                </a:rPr>
                <a:t>NÀM </a:t>
              </a:r>
            </a:p>
          </p:txBody>
        </p:sp>
        <p:sp>
          <p:nvSpPr>
            <p:cNvPr id="10255" name="Text Box 19"/>
            <p:cNvSpPr txBox="1">
              <a:spLocks noChangeArrowheads="1"/>
            </p:cNvSpPr>
            <p:nvPr/>
          </p:nvSpPr>
          <p:spPr bwMode="auto">
            <a:xfrm>
              <a:off x="6623" y="10049"/>
              <a:ext cx="72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defTabSz="912813">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defTabSz="912813">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defTabSz="912813">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defTabSz="912813">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912813"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912813"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912813"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912813"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vi-VN" altLang="vi-VN" sz="4800">
                <a:solidFill>
                  <a:srgbClr val="000000"/>
                </a:solidFill>
                <a:cs typeface="Arial" panose="020B0604020202020204" pitchFamily="34" charset="0"/>
              </a:endParaRPr>
            </a:p>
          </p:txBody>
        </p:sp>
      </p:grpSp>
      <p:pic>
        <p:nvPicPr>
          <p:cNvPr id="10245" name="Picture 5" descr="blumen-pflanzen042"/>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5451475" y="3267075"/>
            <a:ext cx="2795588"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6" name="Rectangle 36"/>
          <p:cNvSpPr>
            <a:spLocks noChangeArrowheads="1"/>
          </p:cNvSpPr>
          <p:nvPr/>
        </p:nvSpPr>
        <p:spPr bwMode="auto">
          <a:xfrm>
            <a:off x="191344" y="0"/>
            <a:ext cx="12000656" cy="6858000"/>
          </a:xfrm>
          <a:prstGeom prst="rect">
            <a:avLst/>
          </a:prstGeom>
          <a:noFill/>
          <a:ln w="57150">
            <a:pattFill prst="sphere">
              <a:fgClr>
                <a:srgbClr val="0000FF"/>
              </a:fgClr>
              <a:bgClr>
                <a:srgbClr val="FF0000"/>
              </a:bgClr>
            </a:patt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endParaRPr lang="vi-VN" altLang="en-US" sz="240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3007954204"/>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ChangeArrowheads="1"/>
          </p:cNvSpPr>
          <p:nvPr/>
        </p:nvSpPr>
        <p:spPr bwMode="auto">
          <a:xfrm>
            <a:off x="2514600" y="3438525"/>
            <a:ext cx="2286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7110" tIns="53555" rIns="107110" bIns="53555"/>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lnSpc>
                <a:spcPct val="90000"/>
              </a:lnSpc>
              <a:spcBef>
                <a:spcPct val="20000"/>
              </a:spcBef>
            </a:pPr>
            <a:endParaRPr lang="vi-VN" altLang="en-US" sz="3800">
              <a:solidFill>
                <a:schemeClr val="bg1"/>
              </a:solidFill>
              <a:latin typeface="Arial" panose="020B0604020202020204" pitchFamily="34" charset="0"/>
            </a:endParaRPr>
          </a:p>
        </p:txBody>
      </p:sp>
      <p:sp>
        <p:nvSpPr>
          <p:cNvPr id="11267" name="Rectangle 19"/>
          <p:cNvSpPr>
            <a:spLocks noChangeArrowheads="1"/>
          </p:cNvSpPr>
          <p:nvPr/>
        </p:nvSpPr>
        <p:spPr bwMode="auto">
          <a:xfrm>
            <a:off x="7564438" y="3971925"/>
            <a:ext cx="8382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7110" tIns="53555" rIns="107110" bIns="53555"/>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spcBef>
                <a:spcPct val="20000"/>
              </a:spcBef>
            </a:pPr>
            <a:endParaRPr lang="vi-VN" altLang="en-US" sz="3800">
              <a:solidFill>
                <a:schemeClr val="bg1"/>
              </a:solidFill>
              <a:latin typeface="Arial" panose="020B0604020202020204" pitchFamily="34" charset="0"/>
            </a:endParaRPr>
          </a:p>
        </p:txBody>
      </p:sp>
      <p:sp>
        <p:nvSpPr>
          <p:cNvPr id="11268" name="Rectangle 23"/>
          <p:cNvSpPr>
            <a:spLocks noChangeArrowheads="1"/>
          </p:cNvSpPr>
          <p:nvPr/>
        </p:nvSpPr>
        <p:spPr bwMode="auto">
          <a:xfrm>
            <a:off x="7848600" y="4505325"/>
            <a:ext cx="1066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7110" tIns="53555" rIns="107110" bIns="53555"/>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spcBef>
                <a:spcPct val="20000"/>
              </a:spcBef>
            </a:pPr>
            <a:r>
              <a:rPr lang="en-US" altLang="en-US" sz="3800">
                <a:solidFill>
                  <a:schemeClr val="bg1"/>
                </a:solidFill>
              </a:rPr>
              <a:t> </a:t>
            </a:r>
          </a:p>
        </p:txBody>
      </p:sp>
      <p:sp>
        <p:nvSpPr>
          <p:cNvPr id="11269" name="Rectangle 31"/>
          <p:cNvSpPr>
            <a:spLocks noChangeArrowheads="1"/>
          </p:cNvSpPr>
          <p:nvPr/>
        </p:nvSpPr>
        <p:spPr bwMode="auto">
          <a:xfrm rot="21110015">
            <a:off x="4114800" y="4048125"/>
            <a:ext cx="914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7110" tIns="53555" rIns="107110" bIns="53555"/>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spcBef>
                <a:spcPct val="20000"/>
              </a:spcBef>
            </a:pPr>
            <a:endParaRPr lang="vi-VN" altLang="en-US" sz="3800">
              <a:solidFill>
                <a:schemeClr val="bg1"/>
              </a:solidFill>
              <a:latin typeface="Arial" panose="020B0604020202020204" pitchFamily="34" charset="0"/>
            </a:endParaRPr>
          </a:p>
        </p:txBody>
      </p:sp>
      <p:sp>
        <p:nvSpPr>
          <p:cNvPr id="11270" name="Rectangle 33"/>
          <p:cNvSpPr>
            <a:spLocks noChangeArrowheads="1"/>
          </p:cNvSpPr>
          <p:nvPr/>
        </p:nvSpPr>
        <p:spPr bwMode="auto">
          <a:xfrm>
            <a:off x="2133600" y="1295400"/>
            <a:ext cx="7772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7110" tIns="53555" rIns="107110" bIns="53555"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vi-VN" altLang="en-US" sz="3300" b="1">
              <a:solidFill>
                <a:srgbClr val="FFFF00"/>
              </a:solidFill>
              <a:latin typeface="Arial" panose="020B0604020202020204" pitchFamily="34" charset="0"/>
            </a:endParaRPr>
          </a:p>
        </p:txBody>
      </p:sp>
      <p:sp>
        <p:nvSpPr>
          <p:cNvPr id="28" name="WordArt 2"/>
          <p:cNvSpPr>
            <a:spLocks noChangeArrowheads="1" noChangeShapeType="1" noTextEdit="1"/>
          </p:cNvSpPr>
          <p:nvPr/>
        </p:nvSpPr>
        <p:spPr bwMode="auto">
          <a:xfrm>
            <a:off x="1563329" y="19666"/>
            <a:ext cx="9083235" cy="1199535"/>
          </a:xfrm>
          <a:prstGeom prst="rect">
            <a:avLst/>
          </a:prstGeom>
          <a:solidFill>
            <a:srgbClr val="00B0F0"/>
          </a:solidFill>
        </p:spPr>
        <p:txBody>
          <a:bodyPr wrap="none" fromWordArt="1">
            <a:prstTxWarp prst="textInflateBottom">
              <a:avLst>
                <a:gd name="adj" fmla="val 68083"/>
              </a:avLst>
            </a:prstTxWarp>
            <a:scene3d>
              <a:camera prst="legacyPerspectiveBottom"/>
              <a:lightRig rig="legacyFlat3" dir="t"/>
            </a:scene3d>
            <a:sp3d extrusionH="1801800" prstMaterial="legacyMatte">
              <a:extrusionClr>
                <a:srgbClr val="FFFF00"/>
              </a:extrusionClr>
            </a:sp3d>
          </a:bodyPr>
          <a:lstStyle/>
          <a:p>
            <a:pPr algn="ctr">
              <a:defRPr/>
            </a:pPr>
            <a:r>
              <a:rPr lang="en-US" sz="3600" kern="10">
                <a:ln w="9525">
                  <a:round/>
                  <a:headEnd/>
                  <a:tailEnd/>
                </a:ln>
                <a:solidFill>
                  <a:srgbClr val="7030A0"/>
                </a:solidFill>
                <a:latin typeface="Times New Roman"/>
                <a:cs typeface="Times New Roman"/>
              </a:rPr>
              <a:t> </a:t>
            </a:r>
            <a:r>
              <a:rPr lang="en-US" sz="3600" b="1" kern="10" dirty="0">
                <a:ln w="9525">
                  <a:round/>
                  <a:headEnd/>
                  <a:tailEnd/>
                </a:ln>
                <a:solidFill>
                  <a:srgbClr val="FF0000"/>
                </a:solidFill>
                <a:latin typeface="Times New Roman"/>
                <a:cs typeface="Times New Roman"/>
              </a:rPr>
              <a:t>1</a:t>
            </a:r>
            <a:r>
              <a:rPr lang="en-US" sz="3600" b="1" kern="10">
                <a:ln w="9525">
                  <a:round/>
                  <a:headEnd/>
                  <a:tailEnd/>
                </a:ln>
                <a:solidFill>
                  <a:srgbClr val="FF0000"/>
                </a:solidFill>
                <a:latin typeface="Times New Roman"/>
                <a:cs typeface="Times New Roman"/>
              </a:rPr>
              <a:t>. </a:t>
            </a:r>
            <a:r>
              <a:rPr lang="vi-VN" sz="3600" b="1" kern="10">
                <a:ln w="9525">
                  <a:round/>
                  <a:headEnd/>
                  <a:tailEnd/>
                </a:ln>
                <a:solidFill>
                  <a:srgbClr val="FF0000"/>
                </a:solidFill>
                <a:latin typeface="Times New Roman"/>
                <a:cs typeface="Times New Roman"/>
              </a:rPr>
              <a:t> </a:t>
            </a:r>
            <a:r>
              <a:rPr lang="en-US" sz="3600" b="1" kern="10">
                <a:ln w="9525">
                  <a:round/>
                  <a:headEnd/>
                  <a:tailEnd/>
                </a:ln>
                <a:solidFill>
                  <a:srgbClr val="FF0000"/>
                </a:solidFill>
                <a:latin typeface="Times New Roman"/>
                <a:cs typeface="Times New Roman"/>
              </a:rPr>
              <a:t>CHƠI TRÒ CHƠI “GHÉP NỐI”</a:t>
            </a:r>
            <a:r>
              <a:rPr lang="vi-VN" sz="3600" b="1" kern="10">
                <a:ln w="9525">
                  <a:round/>
                  <a:headEnd/>
                  <a:tailEnd/>
                </a:ln>
                <a:solidFill>
                  <a:srgbClr val="002060"/>
                </a:solidFill>
                <a:latin typeface="Times New Roman"/>
                <a:cs typeface="Times New Roman"/>
              </a:rPr>
              <a:t>:</a:t>
            </a:r>
            <a:endParaRPr lang="en-US" sz="3600" b="1" kern="10" dirty="0">
              <a:ln w="9525">
                <a:round/>
                <a:headEnd/>
                <a:tailEnd/>
              </a:ln>
              <a:solidFill>
                <a:srgbClr val="002060"/>
              </a:solidFill>
              <a:latin typeface="Times New Roman"/>
              <a:cs typeface="Times New Roman"/>
            </a:endParaRPr>
          </a:p>
        </p:txBody>
      </p:sp>
      <p:pic>
        <p:nvPicPr>
          <p:cNvPr id="11272" name="Picture 2" descr="D:\Hình nền giáo án điện tử\b35-phan-a-vnen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3625" y="1473200"/>
            <a:ext cx="75438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 name="Straight Arrow Connector 2"/>
          <p:cNvCxnSpPr/>
          <p:nvPr/>
        </p:nvCxnSpPr>
        <p:spPr>
          <a:xfrm>
            <a:off x="3200400" y="2971801"/>
            <a:ext cx="5029200" cy="1895475"/>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5" name="Straight Arrow Connector 4"/>
          <p:cNvCxnSpPr/>
          <p:nvPr/>
        </p:nvCxnSpPr>
        <p:spPr>
          <a:xfrm flipH="1">
            <a:off x="4191000" y="3581400"/>
            <a:ext cx="1828800" cy="144780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8" name="Straight Arrow Connector 7"/>
          <p:cNvCxnSpPr/>
          <p:nvPr/>
        </p:nvCxnSpPr>
        <p:spPr>
          <a:xfrm flipH="1">
            <a:off x="6553200" y="3438525"/>
            <a:ext cx="1295400" cy="140970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70765604"/>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63352" y="260648"/>
            <a:ext cx="11593288" cy="5016758"/>
          </a:xfrm>
          <a:prstGeom prst="rect">
            <a:avLst/>
          </a:prstGeom>
        </p:spPr>
        <p:txBody>
          <a:bodyPr wrap="square">
            <a:spAutoFit/>
          </a:bodyPr>
          <a:lstStyle/>
          <a:p>
            <a:r>
              <a:rPr lang="vi-VN" sz="3200" b="1" dirty="0">
                <a:solidFill>
                  <a:srgbClr val="FFFF00"/>
                </a:solidFill>
              </a:rPr>
              <a:t>Câu </a:t>
            </a:r>
            <a:r>
              <a:rPr lang="vi-VN" sz="3200" b="1" dirty="0" smtClean="0">
                <a:solidFill>
                  <a:srgbClr val="FFFF00"/>
                </a:solidFill>
              </a:rPr>
              <a:t>2</a:t>
            </a:r>
            <a:r>
              <a:rPr lang="en-US" sz="3200" b="1" dirty="0" smtClean="0">
                <a:solidFill>
                  <a:srgbClr val="FFFF00"/>
                </a:solidFill>
              </a:rPr>
              <a:t>. </a:t>
            </a:r>
            <a:r>
              <a:rPr lang="vi-VN" sz="3200" dirty="0" smtClean="0">
                <a:solidFill>
                  <a:schemeClr val="bg1"/>
                </a:solidFill>
              </a:rPr>
              <a:t>a</a:t>
            </a:r>
            <a:r>
              <a:rPr lang="en-US" sz="3200" dirty="0">
                <a:solidFill>
                  <a:schemeClr val="bg1"/>
                </a:solidFill>
              </a:rPr>
              <a:t>)</a:t>
            </a:r>
            <a:r>
              <a:rPr lang="vi-VN" sz="3200" dirty="0" smtClean="0">
                <a:solidFill>
                  <a:schemeClr val="bg1"/>
                </a:solidFill>
              </a:rPr>
              <a:t> </a:t>
            </a:r>
            <a:r>
              <a:rPr lang="vi-VN" sz="3200" dirty="0">
                <a:solidFill>
                  <a:schemeClr val="bg1"/>
                </a:solidFill>
              </a:rPr>
              <a:t>So sánh</a:t>
            </a:r>
            <a:r>
              <a:rPr lang="vi-VN" sz="3200" dirty="0" smtClean="0">
                <a:solidFill>
                  <a:schemeClr val="bg1"/>
                </a:solidFill>
              </a:rPr>
              <a:t>:</a:t>
            </a:r>
            <a:endParaRPr lang="vi-VN" sz="3200" dirty="0">
              <a:solidFill>
                <a:schemeClr val="bg1"/>
              </a:solidFill>
            </a:endParaRPr>
          </a:p>
          <a:p>
            <a:r>
              <a:rPr lang="vi-VN" sz="3200" dirty="0" smtClean="0">
                <a:solidFill>
                  <a:schemeClr val="bg1"/>
                </a:solidFill>
              </a:rPr>
              <a:t>32,157 </a:t>
            </a:r>
            <a:r>
              <a:rPr lang="vi-VN" sz="3200" dirty="0">
                <a:solidFill>
                  <a:schemeClr val="bg1"/>
                </a:solidFill>
              </a:rPr>
              <a:t>x 10 với </a:t>
            </a:r>
            <a:r>
              <a:rPr lang="vi-VN" sz="3200" dirty="0" smtClean="0">
                <a:solidFill>
                  <a:schemeClr val="bg1"/>
                </a:solidFill>
              </a:rPr>
              <a:t>321,57</a:t>
            </a:r>
            <a:r>
              <a:rPr lang="en-US" sz="3200" dirty="0" smtClean="0">
                <a:solidFill>
                  <a:schemeClr val="bg1"/>
                </a:solidFill>
              </a:rPr>
              <a:t>                   </a:t>
            </a:r>
            <a:r>
              <a:rPr lang="vi-VN" sz="3200" dirty="0" smtClean="0">
                <a:solidFill>
                  <a:schemeClr val="bg1"/>
                </a:solidFill>
              </a:rPr>
              <a:t>91,084 </a:t>
            </a:r>
            <a:r>
              <a:rPr lang="vi-VN" sz="3200" dirty="0">
                <a:solidFill>
                  <a:schemeClr val="bg1"/>
                </a:solidFill>
              </a:rPr>
              <a:t>x 100 với </a:t>
            </a:r>
            <a:r>
              <a:rPr lang="vi-VN" sz="3200" dirty="0" smtClean="0">
                <a:solidFill>
                  <a:schemeClr val="bg1"/>
                </a:solidFill>
              </a:rPr>
              <a:t>9108,4</a:t>
            </a:r>
            <a:endParaRPr lang="en-US" sz="3200" dirty="0" smtClean="0">
              <a:solidFill>
                <a:schemeClr val="bg1"/>
              </a:solidFill>
            </a:endParaRPr>
          </a:p>
          <a:p>
            <a:endParaRPr lang="vi-VN" sz="3200" dirty="0">
              <a:solidFill>
                <a:schemeClr val="bg1"/>
              </a:solidFill>
            </a:endParaRPr>
          </a:p>
          <a:p>
            <a:r>
              <a:rPr lang="vi-VN" sz="3200" dirty="0" smtClean="0">
                <a:solidFill>
                  <a:schemeClr val="bg1"/>
                </a:solidFill>
              </a:rPr>
              <a:t>b</a:t>
            </a:r>
            <a:r>
              <a:rPr lang="vi-VN" sz="3200" dirty="0">
                <a:solidFill>
                  <a:schemeClr val="bg1"/>
                </a:solidFill>
              </a:rPr>
              <a:t>. Nêu nhận xét của em khi muốn nhân một số thập phân với 10 hay 100</a:t>
            </a:r>
          </a:p>
          <a:p>
            <a:r>
              <a:rPr lang="vi-VN" sz="3200" b="1" dirty="0" smtClean="0">
                <a:solidFill>
                  <a:srgbClr val="FFFF00"/>
                </a:solidFill>
              </a:rPr>
              <a:t>Trả lời:</a:t>
            </a:r>
            <a:endParaRPr lang="vi-VN" sz="3200" dirty="0">
              <a:solidFill>
                <a:schemeClr val="bg1"/>
              </a:solidFill>
            </a:endParaRPr>
          </a:p>
          <a:p>
            <a:r>
              <a:rPr lang="vi-VN" sz="3200" dirty="0">
                <a:solidFill>
                  <a:schemeClr val="bg1"/>
                </a:solidFill>
              </a:rPr>
              <a:t>   32,157 x 10 </a:t>
            </a:r>
            <a:r>
              <a:rPr lang="vi-VN" sz="3200" dirty="0" smtClean="0">
                <a:solidFill>
                  <a:schemeClr val="bg1"/>
                </a:solidFill>
              </a:rPr>
              <a:t>=</a:t>
            </a:r>
            <a:r>
              <a:rPr lang="en-US" sz="3200" dirty="0" smtClean="0">
                <a:solidFill>
                  <a:schemeClr val="bg1"/>
                </a:solidFill>
              </a:rPr>
              <a:t>  </a:t>
            </a:r>
            <a:endParaRPr lang="vi-VN" sz="3200" dirty="0">
              <a:solidFill>
                <a:schemeClr val="bg1"/>
              </a:solidFill>
            </a:endParaRPr>
          </a:p>
          <a:p>
            <a:endParaRPr lang="vi-VN" sz="3200" dirty="0">
              <a:solidFill>
                <a:schemeClr val="bg1"/>
              </a:solidFill>
            </a:endParaRPr>
          </a:p>
          <a:p>
            <a:r>
              <a:rPr lang="vi-VN" sz="3200" dirty="0">
                <a:solidFill>
                  <a:schemeClr val="bg1"/>
                </a:solidFill>
              </a:rPr>
              <a:t> </a:t>
            </a:r>
            <a:r>
              <a:rPr lang="en-US" sz="3200" dirty="0" smtClean="0">
                <a:solidFill>
                  <a:schemeClr val="bg1"/>
                </a:solidFill>
              </a:rPr>
              <a:t>   </a:t>
            </a:r>
            <a:r>
              <a:rPr lang="vi-VN" sz="3200" dirty="0" smtClean="0">
                <a:solidFill>
                  <a:prstClr val="white"/>
                </a:solidFill>
              </a:rPr>
              <a:t>91,084 </a:t>
            </a:r>
            <a:r>
              <a:rPr lang="vi-VN" sz="3200" dirty="0">
                <a:solidFill>
                  <a:prstClr val="white"/>
                </a:solidFill>
              </a:rPr>
              <a:t>x 100 </a:t>
            </a:r>
            <a:r>
              <a:rPr lang="vi-VN" sz="3200" dirty="0" smtClean="0">
                <a:solidFill>
                  <a:prstClr val="white"/>
                </a:solidFill>
              </a:rPr>
              <a:t>=</a:t>
            </a:r>
            <a:endParaRPr lang="en-US" sz="3200" dirty="0" smtClean="0">
              <a:solidFill>
                <a:schemeClr val="bg1"/>
              </a:solidFill>
            </a:endParaRPr>
          </a:p>
          <a:p>
            <a:r>
              <a:rPr lang="en-US" sz="3200" dirty="0" smtClean="0">
                <a:solidFill>
                  <a:srgbClr val="FFFF00"/>
                </a:solidFill>
              </a:rPr>
              <a:t>* </a:t>
            </a:r>
            <a:r>
              <a:rPr lang="vi-VN" sz="3200" dirty="0" smtClean="0">
                <a:solidFill>
                  <a:srgbClr val="FFFF00"/>
                </a:solidFill>
              </a:rPr>
              <a:t>Nhận xét</a:t>
            </a:r>
            <a:r>
              <a:rPr lang="en-US" sz="3200" dirty="0" smtClean="0">
                <a:solidFill>
                  <a:srgbClr val="FFFF00"/>
                </a:solidFill>
              </a:rPr>
              <a:t>:</a:t>
            </a:r>
            <a:endParaRPr lang="en-US" sz="3200" dirty="0">
              <a:solidFill>
                <a:srgbClr val="FFFF00"/>
              </a:solidFill>
            </a:endParaRPr>
          </a:p>
        </p:txBody>
      </p:sp>
      <p:sp>
        <p:nvSpPr>
          <p:cNvPr id="6" name="Rectangle 5"/>
          <p:cNvSpPr/>
          <p:nvPr/>
        </p:nvSpPr>
        <p:spPr>
          <a:xfrm>
            <a:off x="3143672" y="3215302"/>
            <a:ext cx="1550424" cy="584775"/>
          </a:xfrm>
          <a:prstGeom prst="rect">
            <a:avLst/>
          </a:prstGeom>
        </p:spPr>
        <p:txBody>
          <a:bodyPr wrap="none">
            <a:spAutoFit/>
          </a:bodyPr>
          <a:lstStyle/>
          <a:p>
            <a:r>
              <a:rPr lang="vi-VN" sz="3200" dirty="0">
                <a:solidFill>
                  <a:srgbClr val="FFFF00"/>
                </a:solidFill>
              </a:rPr>
              <a:t>321,57 </a:t>
            </a:r>
            <a:endParaRPr lang="en-US" dirty="0">
              <a:solidFill>
                <a:srgbClr val="FFFF00"/>
              </a:solidFill>
            </a:endParaRPr>
          </a:p>
        </p:txBody>
      </p:sp>
      <p:sp>
        <p:nvSpPr>
          <p:cNvPr id="7" name="Right Arrow 6"/>
          <p:cNvSpPr/>
          <p:nvPr/>
        </p:nvSpPr>
        <p:spPr>
          <a:xfrm>
            <a:off x="4694096" y="3319679"/>
            <a:ext cx="1365900" cy="292387"/>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8" name="Rectangle 7"/>
          <p:cNvSpPr/>
          <p:nvPr/>
        </p:nvSpPr>
        <p:spPr>
          <a:xfrm>
            <a:off x="6312024" y="3173484"/>
            <a:ext cx="4761240" cy="584775"/>
          </a:xfrm>
          <a:prstGeom prst="rect">
            <a:avLst/>
          </a:prstGeom>
        </p:spPr>
        <p:txBody>
          <a:bodyPr wrap="none">
            <a:spAutoFit/>
          </a:bodyPr>
          <a:lstStyle/>
          <a:p>
            <a:pPr lvl="0"/>
            <a:r>
              <a:rPr lang="vi-VN" sz="3200" dirty="0">
                <a:solidFill>
                  <a:srgbClr val="FFFF00"/>
                </a:solidFill>
              </a:rPr>
              <a:t>32,157 x 10 </a:t>
            </a:r>
            <a:r>
              <a:rPr lang="en-US" sz="3200" dirty="0" smtClean="0">
                <a:solidFill>
                  <a:srgbClr val="FFFF00"/>
                </a:solidFill>
              </a:rPr>
              <a:t>…..     </a:t>
            </a:r>
            <a:r>
              <a:rPr lang="vi-VN" sz="3200" dirty="0" smtClean="0">
                <a:solidFill>
                  <a:srgbClr val="FFFF00"/>
                </a:solidFill>
              </a:rPr>
              <a:t> </a:t>
            </a:r>
            <a:r>
              <a:rPr lang="vi-VN" sz="3200" dirty="0">
                <a:solidFill>
                  <a:srgbClr val="FFFF00"/>
                </a:solidFill>
              </a:rPr>
              <a:t>321,57</a:t>
            </a:r>
          </a:p>
        </p:txBody>
      </p:sp>
      <p:sp>
        <p:nvSpPr>
          <p:cNvPr id="9" name="TextBox 8"/>
          <p:cNvSpPr txBox="1"/>
          <p:nvPr/>
        </p:nvSpPr>
        <p:spPr>
          <a:xfrm>
            <a:off x="8796600" y="3050373"/>
            <a:ext cx="576064" cy="707886"/>
          </a:xfrm>
          <a:prstGeom prst="rect">
            <a:avLst/>
          </a:prstGeom>
          <a:noFill/>
        </p:spPr>
        <p:txBody>
          <a:bodyPr wrap="square" rtlCol="0">
            <a:spAutoFit/>
          </a:bodyPr>
          <a:lstStyle/>
          <a:p>
            <a:r>
              <a:rPr lang="en-US" sz="4000" b="1" dirty="0" smtClean="0">
                <a:solidFill>
                  <a:schemeClr val="bg1"/>
                </a:solidFill>
              </a:rPr>
              <a:t>=</a:t>
            </a:r>
            <a:endParaRPr lang="en-US" sz="4000" b="1" dirty="0">
              <a:solidFill>
                <a:schemeClr val="bg1"/>
              </a:solidFill>
            </a:endParaRPr>
          </a:p>
        </p:txBody>
      </p:sp>
      <p:sp>
        <p:nvSpPr>
          <p:cNvPr id="10" name="Rectangle 9"/>
          <p:cNvSpPr/>
          <p:nvPr/>
        </p:nvSpPr>
        <p:spPr>
          <a:xfrm>
            <a:off x="3503712" y="4077072"/>
            <a:ext cx="1436612" cy="584775"/>
          </a:xfrm>
          <a:prstGeom prst="rect">
            <a:avLst/>
          </a:prstGeom>
        </p:spPr>
        <p:txBody>
          <a:bodyPr wrap="none">
            <a:spAutoFit/>
          </a:bodyPr>
          <a:lstStyle/>
          <a:p>
            <a:r>
              <a:rPr lang="vi-VN" sz="3200" dirty="0">
                <a:solidFill>
                  <a:srgbClr val="FFFF00"/>
                </a:solidFill>
              </a:rPr>
              <a:t>9108,4</a:t>
            </a:r>
            <a:endParaRPr lang="en-US" dirty="0">
              <a:solidFill>
                <a:srgbClr val="FFFF00"/>
              </a:solidFill>
            </a:endParaRPr>
          </a:p>
        </p:txBody>
      </p:sp>
      <p:sp>
        <p:nvSpPr>
          <p:cNvPr id="11" name="Right Arrow 10"/>
          <p:cNvSpPr/>
          <p:nvPr/>
        </p:nvSpPr>
        <p:spPr>
          <a:xfrm>
            <a:off x="5086084" y="4204424"/>
            <a:ext cx="1365900" cy="292387"/>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2" name="Rectangle 11"/>
          <p:cNvSpPr/>
          <p:nvPr/>
        </p:nvSpPr>
        <p:spPr>
          <a:xfrm>
            <a:off x="6704012" y="4058229"/>
            <a:ext cx="4548040" cy="584775"/>
          </a:xfrm>
          <a:prstGeom prst="rect">
            <a:avLst/>
          </a:prstGeom>
        </p:spPr>
        <p:txBody>
          <a:bodyPr wrap="none">
            <a:spAutoFit/>
          </a:bodyPr>
          <a:lstStyle/>
          <a:p>
            <a:pPr lvl="0"/>
            <a:r>
              <a:rPr lang="en-US" sz="3200" dirty="0" smtClean="0">
                <a:solidFill>
                  <a:srgbClr val="FFFF00"/>
                </a:solidFill>
              </a:rPr>
              <a:t>91,084</a:t>
            </a:r>
            <a:r>
              <a:rPr lang="vi-VN" sz="3200" dirty="0" smtClean="0">
                <a:solidFill>
                  <a:srgbClr val="FFFF00"/>
                </a:solidFill>
              </a:rPr>
              <a:t> </a:t>
            </a:r>
            <a:r>
              <a:rPr lang="vi-VN" sz="3200" dirty="0">
                <a:solidFill>
                  <a:srgbClr val="FFFF00"/>
                </a:solidFill>
              </a:rPr>
              <a:t>x </a:t>
            </a:r>
            <a:r>
              <a:rPr lang="vi-VN" sz="3200" dirty="0" smtClean="0">
                <a:solidFill>
                  <a:srgbClr val="FFFF00"/>
                </a:solidFill>
              </a:rPr>
              <a:t>10</a:t>
            </a:r>
            <a:r>
              <a:rPr lang="en-US" sz="3200" dirty="0" smtClean="0">
                <a:solidFill>
                  <a:srgbClr val="FFFF00"/>
                </a:solidFill>
              </a:rPr>
              <a:t>0</a:t>
            </a:r>
            <a:r>
              <a:rPr lang="vi-VN" sz="3200" dirty="0" smtClean="0">
                <a:solidFill>
                  <a:srgbClr val="FFFF00"/>
                </a:solidFill>
              </a:rPr>
              <a:t> </a:t>
            </a:r>
            <a:r>
              <a:rPr lang="en-US" sz="3200" dirty="0" smtClean="0">
                <a:solidFill>
                  <a:srgbClr val="FFFF00"/>
                </a:solidFill>
              </a:rPr>
              <a:t>…..    9108,4</a:t>
            </a:r>
            <a:endParaRPr lang="vi-VN" sz="3200" dirty="0">
              <a:solidFill>
                <a:srgbClr val="FFFF00"/>
              </a:solidFill>
            </a:endParaRPr>
          </a:p>
        </p:txBody>
      </p:sp>
      <p:sp>
        <p:nvSpPr>
          <p:cNvPr id="13" name="TextBox 12"/>
          <p:cNvSpPr txBox="1"/>
          <p:nvPr/>
        </p:nvSpPr>
        <p:spPr>
          <a:xfrm>
            <a:off x="9188588" y="3935118"/>
            <a:ext cx="576064" cy="707886"/>
          </a:xfrm>
          <a:prstGeom prst="rect">
            <a:avLst/>
          </a:prstGeom>
          <a:noFill/>
        </p:spPr>
        <p:txBody>
          <a:bodyPr wrap="square" rtlCol="0">
            <a:spAutoFit/>
          </a:bodyPr>
          <a:lstStyle/>
          <a:p>
            <a:r>
              <a:rPr lang="en-US" sz="4000" b="1" dirty="0" smtClean="0">
                <a:solidFill>
                  <a:schemeClr val="bg1"/>
                </a:solidFill>
              </a:rPr>
              <a:t>=</a:t>
            </a:r>
            <a:endParaRPr lang="en-US" sz="4000" b="1" dirty="0">
              <a:solidFill>
                <a:schemeClr val="bg1"/>
              </a:solidFill>
            </a:endParaRPr>
          </a:p>
        </p:txBody>
      </p:sp>
      <p:sp>
        <p:nvSpPr>
          <p:cNvPr id="14" name="Rectangle 13"/>
          <p:cNvSpPr/>
          <p:nvPr/>
        </p:nvSpPr>
        <p:spPr>
          <a:xfrm>
            <a:off x="919708" y="5085184"/>
            <a:ext cx="11064552" cy="1569660"/>
          </a:xfrm>
          <a:prstGeom prst="rect">
            <a:avLst/>
          </a:prstGeom>
        </p:spPr>
        <p:txBody>
          <a:bodyPr wrap="square">
            <a:spAutoFit/>
          </a:bodyPr>
          <a:lstStyle/>
          <a:p>
            <a:pPr lvl="0"/>
            <a:r>
              <a:rPr lang="en-US" sz="3200" dirty="0">
                <a:solidFill>
                  <a:prstClr val="white"/>
                </a:solidFill>
              </a:rPr>
              <a:t>K</a:t>
            </a:r>
            <a:r>
              <a:rPr lang="vi-VN" sz="3200" dirty="0" smtClean="0">
                <a:solidFill>
                  <a:prstClr val="white"/>
                </a:solidFill>
              </a:rPr>
              <a:t>hi </a:t>
            </a:r>
            <a:r>
              <a:rPr lang="vi-VN" sz="3200" dirty="0">
                <a:solidFill>
                  <a:prstClr val="white"/>
                </a:solidFill>
              </a:rPr>
              <a:t>muốn </a:t>
            </a:r>
            <a:r>
              <a:rPr lang="vi-VN" sz="3200" dirty="0">
                <a:solidFill>
                  <a:srgbClr val="FFFF00"/>
                </a:solidFill>
              </a:rPr>
              <a:t>nhân</a:t>
            </a:r>
            <a:r>
              <a:rPr lang="vi-VN" sz="3200" dirty="0">
                <a:solidFill>
                  <a:prstClr val="white"/>
                </a:solidFill>
              </a:rPr>
              <a:t> một </a:t>
            </a:r>
            <a:r>
              <a:rPr lang="vi-VN" sz="3200" dirty="0">
                <a:solidFill>
                  <a:srgbClr val="FFFF00"/>
                </a:solidFill>
              </a:rPr>
              <a:t>số thập phân </a:t>
            </a:r>
            <a:r>
              <a:rPr lang="vi-VN" sz="3200" dirty="0">
                <a:solidFill>
                  <a:prstClr val="white"/>
                </a:solidFill>
              </a:rPr>
              <a:t>với </a:t>
            </a:r>
            <a:r>
              <a:rPr lang="vi-VN" sz="3200" dirty="0">
                <a:solidFill>
                  <a:srgbClr val="FFFF00"/>
                </a:solidFill>
              </a:rPr>
              <a:t>10 hay 100 </a:t>
            </a:r>
            <a:r>
              <a:rPr lang="vi-VN" sz="3200" dirty="0">
                <a:solidFill>
                  <a:prstClr val="white"/>
                </a:solidFill>
              </a:rPr>
              <a:t>ta chỉ việc </a:t>
            </a:r>
            <a:r>
              <a:rPr lang="vi-VN" sz="3200" dirty="0">
                <a:solidFill>
                  <a:srgbClr val="FFFF00"/>
                </a:solidFill>
              </a:rPr>
              <a:t>di chuyển dấu phẩy </a:t>
            </a:r>
            <a:r>
              <a:rPr lang="vi-VN" sz="3200" dirty="0">
                <a:solidFill>
                  <a:prstClr val="white"/>
                </a:solidFill>
              </a:rPr>
              <a:t>của số đó </a:t>
            </a:r>
            <a:r>
              <a:rPr lang="vi-VN" sz="3200" dirty="0">
                <a:solidFill>
                  <a:srgbClr val="FFFF00"/>
                </a:solidFill>
              </a:rPr>
              <a:t>lần lượt </a:t>
            </a:r>
            <a:r>
              <a:rPr lang="vi-VN" sz="3200" dirty="0">
                <a:solidFill>
                  <a:schemeClr val="bg1"/>
                </a:solidFill>
              </a:rPr>
              <a:t>sang bên </a:t>
            </a:r>
            <a:r>
              <a:rPr lang="vi-VN" sz="3200" dirty="0">
                <a:solidFill>
                  <a:srgbClr val="FFFF00"/>
                </a:solidFill>
              </a:rPr>
              <a:t>phải một, hai </a:t>
            </a:r>
            <a:r>
              <a:rPr lang="vi-VN" sz="3200" dirty="0">
                <a:solidFill>
                  <a:prstClr val="white"/>
                </a:solidFill>
              </a:rPr>
              <a:t>chữ số.</a:t>
            </a:r>
            <a:endParaRPr lang="en-US" sz="3200" dirty="0">
              <a:solidFill>
                <a:prstClr val="white"/>
              </a:solidFill>
            </a:endParaRPr>
          </a:p>
        </p:txBody>
      </p:sp>
    </p:spTree>
    <p:extLst>
      <p:ext uri="{BB962C8B-B14F-4D97-AF65-F5344CB8AC3E}">
        <p14:creationId xmlns:p14="http://schemas.microsoft.com/office/powerpoint/2010/main" val="1870782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Effect transition="in" filter="barn(inVertical)">
                                      <p:cBhvr>
                                        <p:cTn id="7" dur="500"/>
                                        <p:tgtEl>
                                          <p:spTgt spid="5">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5" end="5"/>
                                            </p:txEl>
                                          </p:spTgt>
                                        </p:tgtEl>
                                        <p:attrNameLst>
                                          <p:attrName>style.visibility</p:attrName>
                                        </p:attrNameLst>
                                      </p:cBhvr>
                                      <p:to>
                                        <p:strVal val="visible"/>
                                      </p:to>
                                    </p:set>
                                    <p:animEffect transition="in" filter="barn(inVertical)">
                                      <p:cBhvr>
                                        <p:cTn id="12" dur="500"/>
                                        <p:tgtEl>
                                          <p:spTgt spid="5">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arn(inVertical)">
                                      <p:cBhvr>
                                        <p:cTn id="22" dur="500"/>
                                        <p:tgtEl>
                                          <p:spTgt spid="7"/>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barn(inVertical)">
                                      <p:cBhvr>
                                        <p:cTn id="25" dur="500"/>
                                        <p:tgtEl>
                                          <p:spTgt spid="8"/>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barn(inVertical)">
                                      <p:cBhvr>
                                        <p:cTn id="30" dur="500"/>
                                        <p:tgtEl>
                                          <p:spTgt spid="9"/>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animEffect transition="in" filter="barn(inVertical)">
                                      <p:cBhvr>
                                        <p:cTn id="35" dur="500"/>
                                        <p:tgtEl>
                                          <p:spTgt spid="5">
                                            <p:txEl>
                                              <p:pRg st="7" end="7"/>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barn(inVertical)">
                                      <p:cBhvr>
                                        <p:cTn id="40" dur="500"/>
                                        <p:tgtEl>
                                          <p:spTgt spid="10"/>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grpId="0" nodeType="clickEffect">
                                  <p:stCondLst>
                                    <p:cond delay="0"/>
                                  </p:stCondLst>
                                  <p:childTnLst>
                                    <p:set>
                                      <p:cBhvr>
                                        <p:cTn id="44" dur="1" fill="hold">
                                          <p:stCondLst>
                                            <p:cond delay="0"/>
                                          </p:stCondLst>
                                        </p:cTn>
                                        <p:tgtEl>
                                          <p:spTgt spid="11"/>
                                        </p:tgtEl>
                                        <p:attrNameLst>
                                          <p:attrName>style.visibility</p:attrName>
                                        </p:attrNameLst>
                                      </p:cBhvr>
                                      <p:to>
                                        <p:strVal val="visible"/>
                                      </p:to>
                                    </p:set>
                                    <p:animEffect transition="in" filter="barn(inVertical)">
                                      <p:cBhvr>
                                        <p:cTn id="45" dur="500"/>
                                        <p:tgtEl>
                                          <p:spTgt spid="11"/>
                                        </p:tgtEl>
                                      </p:cBhvr>
                                    </p:animEffect>
                                  </p:childTnLst>
                                </p:cTn>
                              </p:par>
                              <p:par>
                                <p:cTn id="46" presetID="16" presetClass="entr" presetSubtype="21" fill="hold" grpId="0" nodeType="withEffect">
                                  <p:stCondLst>
                                    <p:cond delay="0"/>
                                  </p:stCondLst>
                                  <p:childTnLst>
                                    <p:set>
                                      <p:cBhvr>
                                        <p:cTn id="47" dur="1" fill="hold">
                                          <p:stCondLst>
                                            <p:cond delay="0"/>
                                          </p:stCondLst>
                                        </p:cTn>
                                        <p:tgtEl>
                                          <p:spTgt spid="12"/>
                                        </p:tgtEl>
                                        <p:attrNameLst>
                                          <p:attrName>style.visibility</p:attrName>
                                        </p:attrNameLst>
                                      </p:cBhvr>
                                      <p:to>
                                        <p:strVal val="visible"/>
                                      </p:to>
                                    </p:set>
                                    <p:animEffect transition="in" filter="barn(inVertical)">
                                      <p:cBhvr>
                                        <p:cTn id="48" dur="500"/>
                                        <p:tgtEl>
                                          <p:spTgt spid="12"/>
                                        </p:tgtEl>
                                      </p:cBhvr>
                                    </p:animEffect>
                                  </p:childTnLst>
                                </p:cTn>
                              </p:par>
                            </p:childTnLst>
                          </p:cTn>
                        </p:par>
                      </p:childTnLst>
                    </p:cTn>
                  </p:par>
                  <p:par>
                    <p:cTn id="49" fill="hold">
                      <p:stCondLst>
                        <p:cond delay="indefinite"/>
                      </p:stCondLst>
                      <p:childTnLst>
                        <p:par>
                          <p:cTn id="50" fill="hold">
                            <p:stCondLst>
                              <p:cond delay="0"/>
                            </p:stCondLst>
                            <p:childTnLst>
                              <p:par>
                                <p:cTn id="51" presetID="16" presetClass="entr" presetSubtype="21" fill="hold" grpId="0" nodeType="clickEffect">
                                  <p:stCondLst>
                                    <p:cond delay="0"/>
                                  </p:stCondLst>
                                  <p:childTnLst>
                                    <p:set>
                                      <p:cBhvr>
                                        <p:cTn id="52" dur="1" fill="hold">
                                          <p:stCondLst>
                                            <p:cond delay="0"/>
                                          </p:stCondLst>
                                        </p:cTn>
                                        <p:tgtEl>
                                          <p:spTgt spid="13"/>
                                        </p:tgtEl>
                                        <p:attrNameLst>
                                          <p:attrName>style.visibility</p:attrName>
                                        </p:attrNameLst>
                                      </p:cBhvr>
                                      <p:to>
                                        <p:strVal val="visible"/>
                                      </p:to>
                                    </p:set>
                                    <p:animEffect transition="in" filter="barn(inVertical)">
                                      <p:cBhvr>
                                        <p:cTn id="53" dur="500"/>
                                        <p:tgtEl>
                                          <p:spTgt spid="13"/>
                                        </p:tgtEl>
                                      </p:cBhvr>
                                    </p:animEffect>
                                  </p:childTnLst>
                                </p:cTn>
                              </p:par>
                            </p:childTnLst>
                          </p:cTn>
                        </p:par>
                      </p:childTnLst>
                    </p:cTn>
                  </p:par>
                  <p:par>
                    <p:cTn id="54" fill="hold">
                      <p:stCondLst>
                        <p:cond delay="indefinite"/>
                      </p:stCondLst>
                      <p:childTnLst>
                        <p:par>
                          <p:cTn id="55" fill="hold">
                            <p:stCondLst>
                              <p:cond delay="0"/>
                            </p:stCondLst>
                            <p:childTnLst>
                              <p:par>
                                <p:cTn id="56" presetID="16" presetClass="entr" presetSubtype="21" fill="hold" nodeType="clickEffect">
                                  <p:stCondLst>
                                    <p:cond delay="0"/>
                                  </p:stCondLst>
                                  <p:childTnLst>
                                    <p:set>
                                      <p:cBhvr>
                                        <p:cTn id="57" dur="1" fill="hold">
                                          <p:stCondLst>
                                            <p:cond delay="0"/>
                                          </p:stCondLst>
                                        </p:cTn>
                                        <p:tgtEl>
                                          <p:spTgt spid="5">
                                            <p:txEl>
                                              <p:pRg st="8" end="8"/>
                                            </p:txEl>
                                          </p:spTgt>
                                        </p:tgtEl>
                                        <p:attrNameLst>
                                          <p:attrName>style.visibility</p:attrName>
                                        </p:attrNameLst>
                                      </p:cBhvr>
                                      <p:to>
                                        <p:strVal val="visible"/>
                                      </p:to>
                                    </p:set>
                                    <p:animEffect transition="in" filter="barn(inVertical)">
                                      <p:cBhvr>
                                        <p:cTn id="58" dur="500"/>
                                        <p:tgtEl>
                                          <p:spTgt spid="5">
                                            <p:txEl>
                                              <p:pRg st="8" end="8"/>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16" presetClass="entr" presetSubtype="21" fill="hold" grpId="0" nodeType="clickEffect">
                                  <p:stCondLst>
                                    <p:cond delay="0"/>
                                  </p:stCondLst>
                                  <p:childTnLst>
                                    <p:set>
                                      <p:cBhvr>
                                        <p:cTn id="62" dur="1" fill="hold">
                                          <p:stCondLst>
                                            <p:cond delay="0"/>
                                          </p:stCondLst>
                                        </p:cTn>
                                        <p:tgtEl>
                                          <p:spTgt spid="14"/>
                                        </p:tgtEl>
                                        <p:attrNameLst>
                                          <p:attrName>style.visibility</p:attrName>
                                        </p:attrNameLst>
                                      </p:cBhvr>
                                      <p:to>
                                        <p:strVal val="visible"/>
                                      </p:to>
                                    </p:set>
                                    <p:animEffect transition="in" filter="barn(inVertical)">
                                      <p:cBhvr>
                                        <p:cTn id="6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p:bldP spid="9" grpId="0"/>
      <p:bldP spid="10" grpId="0"/>
      <p:bldP spid="11" grpId="0" animBg="1"/>
      <p:bldP spid="12" grpId="0"/>
      <p:bldP spid="13" grpId="0"/>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6"/>
          <p:cNvSpPr>
            <a:spLocks noChangeArrowheads="1"/>
          </p:cNvSpPr>
          <p:nvPr/>
        </p:nvSpPr>
        <p:spPr bwMode="auto">
          <a:xfrm>
            <a:off x="2209800" y="3276600"/>
            <a:ext cx="77724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5" rIns="91429" bIns="45715"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endParaRPr lang="vi-VN" altLang="vi-VN" sz="4400">
              <a:solidFill>
                <a:schemeClr val="bg1"/>
              </a:solidFill>
              <a:latin typeface="Times New Roman" panose="02020603050405020304" pitchFamily="18" charset="0"/>
            </a:endParaRPr>
          </a:p>
        </p:txBody>
      </p:sp>
      <p:sp>
        <p:nvSpPr>
          <p:cNvPr id="17" name="Text Box 18"/>
          <p:cNvSpPr txBox="1">
            <a:spLocks noChangeArrowheads="1"/>
          </p:cNvSpPr>
          <p:nvPr/>
        </p:nvSpPr>
        <p:spPr bwMode="auto">
          <a:xfrm>
            <a:off x="4419600" y="1344614"/>
            <a:ext cx="6248400" cy="17541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17" tIns="45709" rIns="91417" bIns="45709">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ts val="600"/>
              </a:spcBef>
              <a:buNone/>
            </a:pPr>
            <a:r>
              <a:rPr lang="en-US" altLang="en-US" sz="3600" b="1" dirty="0">
                <a:solidFill>
                  <a:srgbClr val="C00000"/>
                </a:solidFill>
                <a:latin typeface="Times New Roman" panose="02020603050405020304" pitchFamily="18" charset="0"/>
              </a:rPr>
              <a:t>- </a:t>
            </a:r>
            <a:r>
              <a:rPr lang="en-US" altLang="en-US" sz="3600" b="1" dirty="0" err="1">
                <a:solidFill>
                  <a:srgbClr val="C00000"/>
                </a:solidFill>
                <a:latin typeface="Times New Roman" panose="02020603050405020304" pitchFamily="18" charset="0"/>
              </a:rPr>
              <a:t>Nếu</a:t>
            </a:r>
            <a:r>
              <a:rPr lang="en-US" altLang="en-US" sz="3600" b="1" dirty="0">
                <a:solidFill>
                  <a:srgbClr val="C00000"/>
                </a:solidFill>
                <a:latin typeface="Times New Roman" panose="02020603050405020304" pitchFamily="18" charset="0"/>
              </a:rPr>
              <a:t> </a:t>
            </a:r>
            <a:r>
              <a:rPr lang="en-US" altLang="en-US" sz="3600" b="1" dirty="0" err="1">
                <a:solidFill>
                  <a:srgbClr val="C00000"/>
                </a:solidFill>
                <a:latin typeface="Times New Roman" panose="02020603050405020304" pitchFamily="18" charset="0"/>
              </a:rPr>
              <a:t>chuyển</a:t>
            </a:r>
            <a:r>
              <a:rPr lang="en-US" altLang="en-US" sz="3600" b="1" dirty="0">
                <a:solidFill>
                  <a:srgbClr val="C00000"/>
                </a:solidFill>
                <a:latin typeface="Times New Roman" panose="02020603050405020304" pitchFamily="18" charset="0"/>
              </a:rPr>
              <a:t> </a:t>
            </a:r>
            <a:r>
              <a:rPr lang="en-US" altLang="en-US" sz="3600" b="1" dirty="0" err="1">
                <a:solidFill>
                  <a:srgbClr val="C00000"/>
                </a:solidFill>
                <a:latin typeface="Times New Roman" panose="02020603050405020304" pitchFamily="18" charset="0"/>
              </a:rPr>
              <a:t>dấu</a:t>
            </a:r>
            <a:r>
              <a:rPr lang="en-US" altLang="en-US" sz="3600" b="1" dirty="0">
                <a:solidFill>
                  <a:srgbClr val="C00000"/>
                </a:solidFill>
                <a:latin typeface="Times New Roman" panose="02020603050405020304" pitchFamily="18" charset="0"/>
              </a:rPr>
              <a:t> </a:t>
            </a:r>
            <a:r>
              <a:rPr lang="en-US" altLang="en-US" sz="3600" b="1" dirty="0" err="1">
                <a:solidFill>
                  <a:srgbClr val="C00000"/>
                </a:solidFill>
                <a:latin typeface="Times New Roman" panose="02020603050405020304" pitchFamily="18" charset="0"/>
              </a:rPr>
              <a:t>phẩy</a:t>
            </a:r>
            <a:r>
              <a:rPr lang="en-US" altLang="en-US" sz="3600" b="1" dirty="0">
                <a:solidFill>
                  <a:srgbClr val="C00000"/>
                </a:solidFill>
                <a:latin typeface="Times New Roman" panose="02020603050405020304" pitchFamily="18" charset="0"/>
              </a:rPr>
              <a:t> </a:t>
            </a:r>
            <a:r>
              <a:rPr lang="en-US" altLang="en-US" sz="3600" b="1" dirty="0" err="1">
                <a:solidFill>
                  <a:srgbClr val="C00000"/>
                </a:solidFill>
                <a:latin typeface="Times New Roman" panose="02020603050405020304" pitchFamily="18" charset="0"/>
              </a:rPr>
              <a:t>của</a:t>
            </a:r>
            <a:r>
              <a:rPr lang="en-US" altLang="en-US" sz="3600" b="1" dirty="0">
                <a:solidFill>
                  <a:srgbClr val="C00000"/>
                </a:solidFill>
                <a:latin typeface="Times New Roman" panose="02020603050405020304" pitchFamily="18" charset="0"/>
              </a:rPr>
              <a:t> </a:t>
            </a:r>
            <a:r>
              <a:rPr lang="en-US" altLang="en-US" sz="3600" b="1" dirty="0" err="1">
                <a:solidFill>
                  <a:srgbClr val="C00000"/>
                </a:solidFill>
                <a:latin typeface="Times New Roman" panose="02020603050405020304" pitchFamily="18" charset="0"/>
              </a:rPr>
              <a:t>số</a:t>
            </a:r>
            <a:r>
              <a:rPr lang="en-US" altLang="en-US" sz="3600" b="1" dirty="0">
                <a:solidFill>
                  <a:srgbClr val="C00000"/>
                </a:solidFill>
                <a:latin typeface="Times New Roman" panose="02020603050405020304" pitchFamily="18" charset="0"/>
              </a:rPr>
              <a:t> 32,157 sang </a:t>
            </a:r>
            <a:r>
              <a:rPr lang="en-US" altLang="en-US" sz="3600" b="1" dirty="0" err="1">
                <a:solidFill>
                  <a:srgbClr val="C00000"/>
                </a:solidFill>
                <a:latin typeface="Times New Roman" panose="02020603050405020304" pitchFamily="18" charset="0"/>
              </a:rPr>
              <a:t>bên</a:t>
            </a:r>
            <a:r>
              <a:rPr lang="en-US" altLang="en-US" sz="3600" b="1" dirty="0">
                <a:solidFill>
                  <a:srgbClr val="C00000"/>
                </a:solidFill>
                <a:latin typeface="Times New Roman" panose="02020603050405020304" pitchFamily="18" charset="0"/>
              </a:rPr>
              <a:t> </a:t>
            </a:r>
            <a:r>
              <a:rPr lang="en-US" altLang="en-US" sz="3600" b="1" dirty="0" err="1">
                <a:solidFill>
                  <a:srgbClr val="C00000"/>
                </a:solidFill>
                <a:latin typeface="Times New Roman" panose="02020603050405020304" pitchFamily="18" charset="0"/>
              </a:rPr>
              <a:t>phải</a:t>
            </a:r>
            <a:r>
              <a:rPr lang="en-US" altLang="en-US" sz="3600" b="1" dirty="0">
                <a:solidFill>
                  <a:srgbClr val="C00000"/>
                </a:solidFill>
                <a:latin typeface="Times New Roman" panose="02020603050405020304" pitchFamily="18" charset="0"/>
              </a:rPr>
              <a:t> </a:t>
            </a:r>
            <a:r>
              <a:rPr lang="en-US" altLang="en-US" sz="3600" b="1" dirty="0" err="1">
                <a:solidFill>
                  <a:srgbClr val="C00000"/>
                </a:solidFill>
                <a:latin typeface="Times New Roman" panose="02020603050405020304" pitchFamily="18" charset="0"/>
              </a:rPr>
              <a:t>một</a:t>
            </a:r>
            <a:r>
              <a:rPr lang="en-US" altLang="en-US" sz="3600" b="1" dirty="0">
                <a:solidFill>
                  <a:srgbClr val="C00000"/>
                </a:solidFill>
                <a:latin typeface="Times New Roman" panose="02020603050405020304" pitchFamily="18" charset="0"/>
              </a:rPr>
              <a:t> </a:t>
            </a:r>
            <a:r>
              <a:rPr lang="en-US" altLang="en-US" sz="3600" b="1" dirty="0" err="1">
                <a:solidFill>
                  <a:srgbClr val="C00000"/>
                </a:solidFill>
                <a:latin typeface="Times New Roman" panose="02020603050405020304" pitchFamily="18" charset="0"/>
              </a:rPr>
              <a:t>chữ</a:t>
            </a:r>
            <a:r>
              <a:rPr lang="en-US" altLang="en-US" sz="3600" b="1" dirty="0">
                <a:solidFill>
                  <a:srgbClr val="C00000"/>
                </a:solidFill>
                <a:latin typeface="Times New Roman" panose="02020603050405020304" pitchFamily="18" charset="0"/>
              </a:rPr>
              <a:t> </a:t>
            </a:r>
            <a:r>
              <a:rPr lang="en-US" altLang="en-US" sz="3600" b="1" dirty="0" err="1">
                <a:solidFill>
                  <a:srgbClr val="C00000"/>
                </a:solidFill>
                <a:latin typeface="Times New Roman" panose="02020603050405020304" pitchFamily="18" charset="0"/>
              </a:rPr>
              <a:t>số</a:t>
            </a:r>
            <a:r>
              <a:rPr lang="en-US" altLang="en-US" sz="3600" b="1" dirty="0">
                <a:solidFill>
                  <a:srgbClr val="C00000"/>
                </a:solidFill>
                <a:latin typeface="Times New Roman" panose="02020603050405020304" pitchFamily="18" charset="0"/>
              </a:rPr>
              <a:t> ta </a:t>
            </a:r>
            <a:r>
              <a:rPr lang="en-US" altLang="en-US" sz="3600" b="1" dirty="0" err="1">
                <a:solidFill>
                  <a:srgbClr val="C00000"/>
                </a:solidFill>
                <a:latin typeface="Times New Roman" panose="02020603050405020304" pitchFamily="18" charset="0"/>
              </a:rPr>
              <a:t>cũng</a:t>
            </a:r>
            <a:r>
              <a:rPr lang="en-US" altLang="en-US" sz="3600" b="1" dirty="0">
                <a:solidFill>
                  <a:srgbClr val="C00000"/>
                </a:solidFill>
                <a:latin typeface="Times New Roman" panose="02020603050405020304" pitchFamily="18" charset="0"/>
              </a:rPr>
              <a:t> </a:t>
            </a:r>
            <a:r>
              <a:rPr lang="en-US" altLang="en-US" sz="3600" b="1" dirty="0" err="1">
                <a:solidFill>
                  <a:srgbClr val="C00000"/>
                </a:solidFill>
                <a:latin typeface="Times New Roman" panose="02020603050405020304" pitchFamily="18" charset="0"/>
              </a:rPr>
              <a:t>được</a:t>
            </a:r>
            <a:r>
              <a:rPr lang="en-US" altLang="en-US" sz="3600" b="1" dirty="0">
                <a:solidFill>
                  <a:srgbClr val="C00000"/>
                </a:solidFill>
                <a:latin typeface="Times New Roman" panose="02020603050405020304" pitchFamily="18" charset="0"/>
              </a:rPr>
              <a:t> </a:t>
            </a:r>
            <a:r>
              <a:rPr lang="en-US" altLang="en-US" sz="3600" b="1" dirty="0" err="1">
                <a:solidFill>
                  <a:srgbClr val="C00000"/>
                </a:solidFill>
                <a:latin typeface="Times New Roman" panose="02020603050405020304" pitchFamily="18" charset="0"/>
              </a:rPr>
              <a:t>số</a:t>
            </a:r>
            <a:r>
              <a:rPr lang="en-US" altLang="en-US" sz="3600" b="1" dirty="0">
                <a:solidFill>
                  <a:srgbClr val="C00000"/>
                </a:solidFill>
                <a:latin typeface="Times New Roman" panose="02020603050405020304" pitchFamily="18" charset="0"/>
              </a:rPr>
              <a:t> 321,57</a:t>
            </a:r>
          </a:p>
        </p:txBody>
      </p:sp>
      <p:sp>
        <p:nvSpPr>
          <p:cNvPr id="13316" name="Rectangle 36"/>
          <p:cNvSpPr>
            <a:spLocks noChangeArrowheads="1"/>
          </p:cNvSpPr>
          <p:nvPr/>
        </p:nvSpPr>
        <p:spPr bwMode="auto">
          <a:xfrm>
            <a:off x="1524000" y="0"/>
            <a:ext cx="9144000" cy="6858000"/>
          </a:xfrm>
          <a:prstGeom prst="rect">
            <a:avLst/>
          </a:prstGeom>
          <a:noFill/>
          <a:ln w="57150">
            <a:pattFill prst="sphere">
              <a:fgClr>
                <a:srgbClr val="0000FF"/>
              </a:fgClr>
              <a:bgClr>
                <a:srgbClr val="FF0000"/>
              </a:bgClr>
            </a:pattFill>
            <a:miter lim="800000"/>
            <a:headEnd/>
            <a:tailEnd/>
          </a:ln>
          <a:extLst>
            <a:ext uri="{909E8E84-426E-40DD-AFC4-6F175D3DCCD1}">
              <a14:hiddenFill xmlns:a14="http://schemas.microsoft.com/office/drawing/2010/main">
                <a:solidFill>
                  <a:srgbClr val="FFFFFF"/>
                </a:solidFill>
              </a14:hiddenFill>
            </a:ext>
          </a:extLst>
        </p:spPr>
        <p:txBody>
          <a:bodyPr wrap="none" lIns="91429" tIns="45715" rIns="91429" bIns="45715"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vi-VN">
              <a:latin typeface="Times New Roman" panose="02020603050405020304" pitchFamily="18" charset="0"/>
            </a:endParaRPr>
          </a:p>
        </p:txBody>
      </p:sp>
      <p:sp>
        <p:nvSpPr>
          <p:cNvPr id="5" name="WordArt 2"/>
          <p:cNvSpPr>
            <a:spLocks noChangeArrowheads="1" noChangeShapeType="1" noTextEdit="1"/>
          </p:cNvSpPr>
          <p:nvPr/>
        </p:nvSpPr>
        <p:spPr bwMode="auto">
          <a:xfrm>
            <a:off x="1563329" y="19666"/>
            <a:ext cx="9083235" cy="1199535"/>
          </a:xfrm>
          <a:prstGeom prst="rect">
            <a:avLst/>
          </a:prstGeom>
          <a:solidFill>
            <a:srgbClr val="00B0F0"/>
          </a:solidFill>
        </p:spPr>
        <p:txBody>
          <a:bodyPr wrap="none" fromWordArt="1">
            <a:prstTxWarp prst="textInflateBottom">
              <a:avLst>
                <a:gd name="adj" fmla="val 68083"/>
              </a:avLst>
            </a:prstTxWarp>
            <a:scene3d>
              <a:camera prst="legacyPerspectiveBottom"/>
              <a:lightRig rig="legacyFlat3" dir="t"/>
            </a:scene3d>
            <a:sp3d extrusionH="1801800" prstMaterial="legacyMatte">
              <a:extrusionClr>
                <a:srgbClr val="FFFF00"/>
              </a:extrusionClr>
            </a:sp3d>
          </a:bodyPr>
          <a:lstStyle/>
          <a:p>
            <a:pPr algn="ctr">
              <a:defRPr/>
            </a:pPr>
            <a:r>
              <a:rPr lang="en-US" sz="3600" kern="10">
                <a:ln w="9525">
                  <a:round/>
                  <a:headEnd/>
                  <a:tailEnd/>
                </a:ln>
                <a:solidFill>
                  <a:srgbClr val="7030A0"/>
                </a:solidFill>
                <a:latin typeface="Times New Roman"/>
                <a:cs typeface="Times New Roman"/>
              </a:rPr>
              <a:t> </a:t>
            </a:r>
            <a:r>
              <a:rPr lang="en-US" sz="3600" b="1" kern="10" dirty="0">
                <a:ln w="9525">
                  <a:round/>
                  <a:headEnd/>
                  <a:tailEnd/>
                </a:ln>
                <a:solidFill>
                  <a:srgbClr val="FF0000"/>
                </a:solidFill>
                <a:latin typeface="Times New Roman"/>
                <a:cs typeface="Times New Roman"/>
              </a:rPr>
              <a:t>3</a:t>
            </a:r>
            <a:r>
              <a:rPr lang="en-US" sz="3600" b="1" kern="10">
                <a:ln w="9525">
                  <a:round/>
                  <a:headEnd/>
                  <a:tailEnd/>
                </a:ln>
                <a:solidFill>
                  <a:srgbClr val="FF0000"/>
                </a:solidFill>
                <a:latin typeface="Times New Roman"/>
                <a:cs typeface="Times New Roman"/>
              </a:rPr>
              <a:t>. </a:t>
            </a:r>
            <a:r>
              <a:rPr lang="vi-VN" sz="3600" b="1" kern="10">
                <a:ln w="9525">
                  <a:round/>
                  <a:headEnd/>
                  <a:tailEnd/>
                </a:ln>
                <a:solidFill>
                  <a:srgbClr val="FF0000"/>
                </a:solidFill>
                <a:latin typeface="Times New Roman"/>
                <a:cs typeface="Times New Roman"/>
              </a:rPr>
              <a:t>  Đ</a:t>
            </a:r>
            <a:r>
              <a:rPr lang="en-US" sz="3600" b="1" kern="10">
                <a:ln w="9525">
                  <a:round/>
                  <a:headEnd/>
                  <a:tailEnd/>
                </a:ln>
                <a:solidFill>
                  <a:srgbClr val="FF0000"/>
                </a:solidFill>
                <a:latin typeface="Times New Roman"/>
                <a:cs typeface="Times New Roman"/>
              </a:rPr>
              <a:t>ọc kĩ nội dung sau:</a:t>
            </a:r>
            <a:r>
              <a:rPr lang="en-US" sz="3600" b="1" kern="10">
                <a:ln w="9525">
                  <a:round/>
                  <a:headEnd/>
                  <a:tailEnd/>
                </a:ln>
                <a:solidFill>
                  <a:srgbClr val="002060"/>
                </a:solidFill>
                <a:latin typeface="Times New Roman"/>
                <a:cs typeface="Times New Roman"/>
              </a:rPr>
              <a:t>.</a:t>
            </a:r>
            <a:endParaRPr lang="en-US" sz="3600" b="1" kern="10" dirty="0">
              <a:ln w="9525">
                <a:round/>
                <a:headEnd/>
                <a:tailEnd/>
              </a:ln>
              <a:solidFill>
                <a:srgbClr val="002060"/>
              </a:solidFill>
              <a:latin typeface="Times New Roman"/>
              <a:cs typeface="Times New Roman"/>
            </a:endParaRPr>
          </a:p>
        </p:txBody>
      </p:sp>
      <p:sp>
        <p:nvSpPr>
          <p:cNvPr id="2" name="TextBox 1"/>
          <p:cNvSpPr txBox="1">
            <a:spLocks noChangeArrowheads="1"/>
          </p:cNvSpPr>
          <p:nvPr/>
        </p:nvSpPr>
        <p:spPr bwMode="auto">
          <a:xfrm>
            <a:off x="2743200" y="1528763"/>
            <a:ext cx="1676400"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200" dirty="0">
                <a:solidFill>
                  <a:schemeClr val="bg1"/>
                </a:solidFill>
              </a:rPr>
              <a:t>32,157</a:t>
            </a:r>
          </a:p>
          <a:p>
            <a:pPr eaLnBrk="1" hangingPunct="1"/>
            <a:r>
              <a:rPr lang="en-US" altLang="en-US" sz="3200" dirty="0">
                <a:solidFill>
                  <a:schemeClr val="bg1"/>
                </a:solidFill>
              </a:rPr>
              <a:t>        10</a:t>
            </a:r>
          </a:p>
        </p:txBody>
      </p:sp>
      <p:sp>
        <p:nvSpPr>
          <p:cNvPr id="3" name="TextBox 2"/>
          <p:cNvSpPr txBox="1">
            <a:spLocks noChangeArrowheads="1"/>
          </p:cNvSpPr>
          <p:nvPr/>
        </p:nvSpPr>
        <p:spPr bwMode="auto">
          <a:xfrm>
            <a:off x="2514600" y="1828800"/>
            <a:ext cx="304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200" dirty="0">
                <a:solidFill>
                  <a:schemeClr val="bg1"/>
                </a:solidFill>
              </a:rPr>
              <a:t>x</a:t>
            </a:r>
          </a:p>
        </p:txBody>
      </p:sp>
      <p:cxnSp>
        <p:nvCxnSpPr>
          <p:cNvPr id="6" name="Straight Connector 5"/>
          <p:cNvCxnSpPr/>
          <p:nvPr/>
        </p:nvCxnSpPr>
        <p:spPr>
          <a:xfrm>
            <a:off x="2743200" y="2514600"/>
            <a:ext cx="137160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Box 6"/>
          <p:cNvSpPr txBox="1">
            <a:spLocks noChangeArrowheads="1"/>
          </p:cNvSpPr>
          <p:nvPr/>
        </p:nvSpPr>
        <p:spPr bwMode="auto">
          <a:xfrm>
            <a:off x="2514600" y="2514600"/>
            <a:ext cx="1676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200" dirty="0"/>
              <a:t> </a:t>
            </a:r>
            <a:r>
              <a:rPr lang="en-US" altLang="en-US" sz="3200" dirty="0">
                <a:solidFill>
                  <a:schemeClr val="bg1"/>
                </a:solidFill>
              </a:rPr>
              <a:t>321,570</a:t>
            </a:r>
          </a:p>
        </p:txBody>
      </p:sp>
      <p:sp>
        <p:nvSpPr>
          <p:cNvPr id="8" name="TextBox 7"/>
          <p:cNvSpPr txBox="1">
            <a:spLocks noChangeArrowheads="1"/>
          </p:cNvSpPr>
          <p:nvPr/>
        </p:nvSpPr>
        <p:spPr bwMode="auto">
          <a:xfrm>
            <a:off x="1524001" y="3276600"/>
            <a:ext cx="45815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200" dirty="0" err="1">
                <a:solidFill>
                  <a:schemeClr val="bg1"/>
                </a:solidFill>
              </a:rPr>
              <a:t>Vậy</a:t>
            </a:r>
            <a:r>
              <a:rPr lang="en-US" altLang="en-US" sz="3200" dirty="0">
                <a:solidFill>
                  <a:schemeClr val="bg1"/>
                </a:solidFill>
              </a:rPr>
              <a:t> 32,157 x 10 = 321,57</a:t>
            </a:r>
          </a:p>
        </p:txBody>
      </p:sp>
      <p:sp>
        <p:nvSpPr>
          <p:cNvPr id="12" name="TextBox 11"/>
          <p:cNvSpPr txBox="1">
            <a:spLocks noChangeArrowheads="1"/>
          </p:cNvSpPr>
          <p:nvPr/>
        </p:nvSpPr>
        <p:spPr bwMode="auto">
          <a:xfrm>
            <a:off x="1563689" y="5935664"/>
            <a:ext cx="4579937"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200" dirty="0" err="1">
                <a:solidFill>
                  <a:schemeClr val="bg1"/>
                </a:solidFill>
              </a:rPr>
              <a:t>Vậy</a:t>
            </a:r>
            <a:r>
              <a:rPr lang="en-US" altLang="en-US" sz="3200" dirty="0">
                <a:solidFill>
                  <a:schemeClr val="bg1"/>
                </a:solidFill>
              </a:rPr>
              <a:t> 91,084 x 100 = 9108,4</a:t>
            </a:r>
          </a:p>
        </p:txBody>
      </p:sp>
      <p:sp>
        <p:nvSpPr>
          <p:cNvPr id="13" name="TextBox 12"/>
          <p:cNvSpPr txBox="1">
            <a:spLocks noChangeArrowheads="1"/>
          </p:cNvSpPr>
          <p:nvPr/>
        </p:nvSpPr>
        <p:spPr bwMode="auto">
          <a:xfrm>
            <a:off x="2273300" y="4038601"/>
            <a:ext cx="167640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200" dirty="0">
                <a:solidFill>
                  <a:schemeClr val="bg1"/>
                </a:solidFill>
              </a:rPr>
              <a:t>91,084</a:t>
            </a:r>
          </a:p>
          <a:p>
            <a:pPr eaLnBrk="1" hangingPunct="1"/>
            <a:r>
              <a:rPr lang="en-US" altLang="en-US" sz="3200" dirty="0">
                <a:solidFill>
                  <a:schemeClr val="bg1"/>
                </a:solidFill>
              </a:rPr>
              <a:t>      100</a:t>
            </a:r>
          </a:p>
        </p:txBody>
      </p:sp>
      <p:sp>
        <p:nvSpPr>
          <p:cNvPr id="14" name="TextBox 13"/>
          <p:cNvSpPr txBox="1">
            <a:spLocks noChangeArrowheads="1"/>
          </p:cNvSpPr>
          <p:nvPr/>
        </p:nvSpPr>
        <p:spPr bwMode="auto">
          <a:xfrm>
            <a:off x="2057400" y="4419600"/>
            <a:ext cx="304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200" dirty="0">
                <a:solidFill>
                  <a:schemeClr val="bg1"/>
                </a:solidFill>
              </a:rPr>
              <a:t>x</a:t>
            </a:r>
          </a:p>
        </p:txBody>
      </p:sp>
      <p:cxnSp>
        <p:nvCxnSpPr>
          <p:cNvPr id="15" name="Straight Connector 14"/>
          <p:cNvCxnSpPr/>
          <p:nvPr/>
        </p:nvCxnSpPr>
        <p:spPr>
          <a:xfrm>
            <a:off x="2273300" y="5030788"/>
            <a:ext cx="1371600"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TextBox 15"/>
          <p:cNvSpPr txBox="1">
            <a:spLocks noChangeArrowheads="1"/>
          </p:cNvSpPr>
          <p:nvPr/>
        </p:nvSpPr>
        <p:spPr bwMode="auto">
          <a:xfrm>
            <a:off x="1881189" y="5030789"/>
            <a:ext cx="1785937"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200" dirty="0">
                <a:solidFill>
                  <a:schemeClr val="bg1"/>
                </a:solidFill>
              </a:rPr>
              <a:t>9108,400</a:t>
            </a:r>
          </a:p>
        </p:txBody>
      </p:sp>
      <p:sp>
        <p:nvSpPr>
          <p:cNvPr id="18" name="Text Box 18"/>
          <p:cNvSpPr txBox="1">
            <a:spLocks noChangeArrowheads="1"/>
          </p:cNvSpPr>
          <p:nvPr/>
        </p:nvSpPr>
        <p:spPr bwMode="auto">
          <a:xfrm>
            <a:off x="4343400" y="4038600"/>
            <a:ext cx="6248400" cy="17541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17" tIns="45709" rIns="91417" bIns="45709">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ts val="600"/>
              </a:spcBef>
              <a:buNone/>
            </a:pPr>
            <a:r>
              <a:rPr lang="en-US" altLang="en-US" sz="3600" b="1">
                <a:solidFill>
                  <a:srgbClr val="C00000"/>
                </a:solidFill>
                <a:latin typeface="Times New Roman" panose="02020603050405020304" pitchFamily="18" charset="0"/>
              </a:rPr>
              <a:t>- Nếu chuyển dấu phẩy của số 91,084 sang bên phải hai chữ số ta cũng được số 9108,4</a:t>
            </a:r>
          </a:p>
        </p:txBody>
      </p:sp>
    </p:spTree>
    <p:extLst>
      <p:ext uri="{BB962C8B-B14F-4D97-AF65-F5344CB8AC3E}">
        <p14:creationId xmlns:p14="http://schemas.microsoft.com/office/powerpoint/2010/main" val="26633744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1000"/>
                                        <p:tgtEl>
                                          <p:spTgt spid="8"/>
                                        </p:tgtEl>
                                      </p:cBhvr>
                                    </p:animEffect>
                                    <p:anim calcmode="lin" valueType="num">
                                      <p:cBhvr>
                                        <p:cTn id="36" dur="1000" fill="hold"/>
                                        <p:tgtEl>
                                          <p:spTgt spid="8"/>
                                        </p:tgtEl>
                                        <p:attrNameLst>
                                          <p:attrName>ppt_x</p:attrName>
                                        </p:attrNameLst>
                                      </p:cBhvr>
                                      <p:tavLst>
                                        <p:tav tm="0">
                                          <p:val>
                                            <p:strVal val="#ppt_x"/>
                                          </p:val>
                                        </p:tav>
                                        <p:tav tm="100000">
                                          <p:val>
                                            <p:strVal val="#ppt_x"/>
                                          </p:val>
                                        </p:tav>
                                      </p:tavLst>
                                    </p:anim>
                                    <p:anim calcmode="lin" valueType="num">
                                      <p:cBhvr>
                                        <p:cTn id="3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17"/>
                                        </p:tgtEl>
                                        <p:attrNameLst>
                                          <p:attrName>style.visibility</p:attrName>
                                        </p:attrNameLst>
                                      </p:cBhvr>
                                      <p:to>
                                        <p:strVal val="visible"/>
                                      </p:to>
                                    </p:set>
                                  </p:childTnLst>
                                </p:cTn>
                              </p:par>
                            </p:childTnLst>
                          </p:cTn>
                        </p:par>
                      </p:childTnLst>
                    </p:cTn>
                  </p:par>
                  <p:par>
                    <p:cTn id="42" fill="hold" nodeType="clickPar">
                      <p:stCondLst>
                        <p:cond delay="indefinite"/>
                      </p:stCondLst>
                      <p:childTnLst>
                        <p:par>
                          <p:cTn id="43" fill="hold" nodeType="withGroup">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fade">
                                      <p:cBhvr>
                                        <p:cTn id="46" dur="1000"/>
                                        <p:tgtEl>
                                          <p:spTgt spid="13"/>
                                        </p:tgtEl>
                                      </p:cBhvr>
                                    </p:animEffect>
                                    <p:anim calcmode="lin" valueType="num">
                                      <p:cBhvr>
                                        <p:cTn id="47" dur="1000" fill="hold"/>
                                        <p:tgtEl>
                                          <p:spTgt spid="13"/>
                                        </p:tgtEl>
                                        <p:attrNameLst>
                                          <p:attrName>ppt_x</p:attrName>
                                        </p:attrNameLst>
                                      </p:cBhvr>
                                      <p:tavLst>
                                        <p:tav tm="0">
                                          <p:val>
                                            <p:strVal val="#ppt_x"/>
                                          </p:val>
                                        </p:tav>
                                        <p:tav tm="100000">
                                          <p:val>
                                            <p:strVal val="#ppt_x"/>
                                          </p:val>
                                        </p:tav>
                                      </p:tavLst>
                                    </p:anim>
                                    <p:anim calcmode="lin" valueType="num">
                                      <p:cBhvr>
                                        <p:cTn id="48"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14"/>
                                        </p:tgtEl>
                                        <p:attrNameLst>
                                          <p:attrName>style.visibility</p:attrName>
                                        </p:attrNameLst>
                                      </p:cBhvr>
                                      <p:to>
                                        <p:strVal val="visible"/>
                                      </p:to>
                                    </p:set>
                                    <p:animEffect transition="in" filter="fade">
                                      <p:cBhvr>
                                        <p:cTn id="53" dur="1000"/>
                                        <p:tgtEl>
                                          <p:spTgt spid="14"/>
                                        </p:tgtEl>
                                      </p:cBhvr>
                                    </p:animEffect>
                                    <p:anim calcmode="lin" valueType="num">
                                      <p:cBhvr>
                                        <p:cTn id="54" dur="1000" fill="hold"/>
                                        <p:tgtEl>
                                          <p:spTgt spid="14"/>
                                        </p:tgtEl>
                                        <p:attrNameLst>
                                          <p:attrName>ppt_x</p:attrName>
                                        </p:attrNameLst>
                                      </p:cBhvr>
                                      <p:tavLst>
                                        <p:tav tm="0">
                                          <p:val>
                                            <p:strVal val="#ppt_x"/>
                                          </p:val>
                                        </p:tav>
                                        <p:tav tm="100000">
                                          <p:val>
                                            <p:strVal val="#ppt_x"/>
                                          </p:val>
                                        </p:tav>
                                      </p:tavLst>
                                    </p:anim>
                                    <p:anim calcmode="lin" valueType="num">
                                      <p:cBhvr>
                                        <p:cTn id="55"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56" fill="hold" nodeType="clickPar">
                      <p:stCondLst>
                        <p:cond delay="indefinite"/>
                      </p:stCondLst>
                      <p:childTnLst>
                        <p:par>
                          <p:cTn id="57" fill="hold" nodeType="withGroup">
                            <p:stCondLst>
                              <p:cond delay="0"/>
                            </p:stCondLst>
                            <p:childTnLst>
                              <p:par>
                                <p:cTn id="58" presetID="42" presetClass="entr" presetSubtype="0" fill="hold" nodeType="clickEffect">
                                  <p:stCondLst>
                                    <p:cond delay="0"/>
                                  </p:stCondLst>
                                  <p:childTnLst>
                                    <p:set>
                                      <p:cBhvr>
                                        <p:cTn id="59" dur="1" fill="hold">
                                          <p:stCondLst>
                                            <p:cond delay="0"/>
                                          </p:stCondLst>
                                        </p:cTn>
                                        <p:tgtEl>
                                          <p:spTgt spid="15"/>
                                        </p:tgtEl>
                                        <p:attrNameLst>
                                          <p:attrName>style.visibility</p:attrName>
                                        </p:attrNameLst>
                                      </p:cBhvr>
                                      <p:to>
                                        <p:strVal val="visible"/>
                                      </p:to>
                                    </p:set>
                                    <p:animEffect transition="in" filter="fade">
                                      <p:cBhvr>
                                        <p:cTn id="60" dur="1000"/>
                                        <p:tgtEl>
                                          <p:spTgt spid="15"/>
                                        </p:tgtEl>
                                      </p:cBhvr>
                                    </p:animEffect>
                                    <p:anim calcmode="lin" valueType="num">
                                      <p:cBhvr>
                                        <p:cTn id="61" dur="1000" fill="hold"/>
                                        <p:tgtEl>
                                          <p:spTgt spid="15"/>
                                        </p:tgtEl>
                                        <p:attrNameLst>
                                          <p:attrName>ppt_x</p:attrName>
                                        </p:attrNameLst>
                                      </p:cBhvr>
                                      <p:tavLst>
                                        <p:tav tm="0">
                                          <p:val>
                                            <p:strVal val="#ppt_x"/>
                                          </p:val>
                                        </p:tav>
                                        <p:tav tm="100000">
                                          <p:val>
                                            <p:strVal val="#ppt_x"/>
                                          </p:val>
                                        </p:tav>
                                      </p:tavLst>
                                    </p:anim>
                                    <p:anim calcmode="lin" valueType="num">
                                      <p:cBhvr>
                                        <p:cTn id="62"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42" presetClass="entr" presetSubtype="0" fill="hold" grpId="0" nodeType="clickEffect">
                                  <p:stCondLst>
                                    <p:cond delay="0"/>
                                  </p:stCondLst>
                                  <p:childTnLst>
                                    <p:set>
                                      <p:cBhvr>
                                        <p:cTn id="66" dur="1" fill="hold">
                                          <p:stCondLst>
                                            <p:cond delay="0"/>
                                          </p:stCondLst>
                                        </p:cTn>
                                        <p:tgtEl>
                                          <p:spTgt spid="16"/>
                                        </p:tgtEl>
                                        <p:attrNameLst>
                                          <p:attrName>style.visibility</p:attrName>
                                        </p:attrNameLst>
                                      </p:cBhvr>
                                      <p:to>
                                        <p:strVal val="visible"/>
                                      </p:to>
                                    </p:set>
                                    <p:animEffect transition="in" filter="fade">
                                      <p:cBhvr>
                                        <p:cTn id="67" dur="1000"/>
                                        <p:tgtEl>
                                          <p:spTgt spid="16"/>
                                        </p:tgtEl>
                                      </p:cBhvr>
                                    </p:animEffect>
                                    <p:anim calcmode="lin" valueType="num">
                                      <p:cBhvr>
                                        <p:cTn id="68" dur="1000" fill="hold"/>
                                        <p:tgtEl>
                                          <p:spTgt spid="16"/>
                                        </p:tgtEl>
                                        <p:attrNameLst>
                                          <p:attrName>ppt_x</p:attrName>
                                        </p:attrNameLst>
                                      </p:cBhvr>
                                      <p:tavLst>
                                        <p:tav tm="0">
                                          <p:val>
                                            <p:strVal val="#ppt_x"/>
                                          </p:val>
                                        </p:tav>
                                        <p:tav tm="100000">
                                          <p:val>
                                            <p:strVal val="#ppt_x"/>
                                          </p:val>
                                        </p:tav>
                                      </p:tavLst>
                                    </p:anim>
                                    <p:anim calcmode="lin" valueType="num">
                                      <p:cBhvr>
                                        <p:cTn id="69"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70" fill="hold" nodeType="clickPar">
                      <p:stCondLst>
                        <p:cond delay="indefinite"/>
                      </p:stCondLst>
                      <p:childTnLst>
                        <p:par>
                          <p:cTn id="71" fill="hold" nodeType="withGroup">
                            <p:stCondLst>
                              <p:cond delay="0"/>
                            </p:stCondLst>
                            <p:childTnLst>
                              <p:par>
                                <p:cTn id="72" presetID="42" presetClass="entr" presetSubtype="0" fill="hold" grpId="0" nodeType="clickEffect">
                                  <p:stCondLst>
                                    <p:cond delay="0"/>
                                  </p:stCondLst>
                                  <p:childTnLst>
                                    <p:set>
                                      <p:cBhvr>
                                        <p:cTn id="73" dur="1" fill="hold">
                                          <p:stCondLst>
                                            <p:cond delay="0"/>
                                          </p:stCondLst>
                                        </p:cTn>
                                        <p:tgtEl>
                                          <p:spTgt spid="12"/>
                                        </p:tgtEl>
                                        <p:attrNameLst>
                                          <p:attrName>style.visibility</p:attrName>
                                        </p:attrNameLst>
                                      </p:cBhvr>
                                      <p:to>
                                        <p:strVal val="visible"/>
                                      </p:to>
                                    </p:set>
                                    <p:animEffect transition="in" filter="fade">
                                      <p:cBhvr>
                                        <p:cTn id="74" dur="1000"/>
                                        <p:tgtEl>
                                          <p:spTgt spid="12"/>
                                        </p:tgtEl>
                                      </p:cBhvr>
                                    </p:animEffect>
                                    <p:anim calcmode="lin" valueType="num">
                                      <p:cBhvr>
                                        <p:cTn id="75" dur="1000" fill="hold"/>
                                        <p:tgtEl>
                                          <p:spTgt spid="12"/>
                                        </p:tgtEl>
                                        <p:attrNameLst>
                                          <p:attrName>ppt_x</p:attrName>
                                        </p:attrNameLst>
                                      </p:cBhvr>
                                      <p:tavLst>
                                        <p:tav tm="0">
                                          <p:val>
                                            <p:strVal val="#ppt_x"/>
                                          </p:val>
                                        </p:tav>
                                        <p:tav tm="100000">
                                          <p:val>
                                            <p:strVal val="#ppt_x"/>
                                          </p:val>
                                        </p:tav>
                                      </p:tavLst>
                                    </p:anim>
                                    <p:anim calcmode="lin" valueType="num">
                                      <p:cBhvr>
                                        <p:cTn id="7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77" fill="hold" nodeType="clickPar">
                      <p:stCondLst>
                        <p:cond delay="indefinite"/>
                      </p:stCondLst>
                      <p:childTnLst>
                        <p:par>
                          <p:cTn id="78" fill="hold" nodeType="withGroup">
                            <p:stCondLst>
                              <p:cond delay="0"/>
                            </p:stCondLst>
                            <p:childTnLst>
                              <p:par>
                                <p:cTn id="79" presetID="42" presetClass="entr" presetSubtype="0" fill="hold" grpId="0" nodeType="clickEffect">
                                  <p:stCondLst>
                                    <p:cond delay="0"/>
                                  </p:stCondLst>
                                  <p:childTnLst>
                                    <p:set>
                                      <p:cBhvr>
                                        <p:cTn id="80" dur="1" fill="hold">
                                          <p:stCondLst>
                                            <p:cond delay="0"/>
                                          </p:stCondLst>
                                        </p:cTn>
                                        <p:tgtEl>
                                          <p:spTgt spid="18"/>
                                        </p:tgtEl>
                                        <p:attrNameLst>
                                          <p:attrName>style.visibility</p:attrName>
                                        </p:attrNameLst>
                                      </p:cBhvr>
                                      <p:to>
                                        <p:strVal val="visible"/>
                                      </p:to>
                                    </p:set>
                                    <p:animEffect transition="in" filter="fade">
                                      <p:cBhvr>
                                        <p:cTn id="81" dur="1000"/>
                                        <p:tgtEl>
                                          <p:spTgt spid="18"/>
                                        </p:tgtEl>
                                      </p:cBhvr>
                                    </p:animEffect>
                                    <p:anim calcmode="lin" valueType="num">
                                      <p:cBhvr>
                                        <p:cTn id="82" dur="1000" fill="hold"/>
                                        <p:tgtEl>
                                          <p:spTgt spid="18"/>
                                        </p:tgtEl>
                                        <p:attrNameLst>
                                          <p:attrName>ppt_x</p:attrName>
                                        </p:attrNameLst>
                                      </p:cBhvr>
                                      <p:tavLst>
                                        <p:tav tm="0">
                                          <p:val>
                                            <p:strVal val="#ppt_x"/>
                                          </p:val>
                                        </p:tav>
                                        <p:tav tm="100000">
                                          <p:val>
                                            <p:strVal val="#ppt_x"/>
                                          </p:val>
                                        </p:tav>
                                      </p:tavLst>
                                    </p:anim>
                                    <p:anim calcmode="lin" valueType="num">
                                      <p:cBhvr>
                                        <p:cTn id="83"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2" grpId="0"/>
      <p:bldP spid="3" grpId="0"/>
      <p:bldP spid="7" grpId="0"/>
      <p:bldP spid="8" grpId="0"/>
      <p:bldP spid="12" grpId="0"/>
      <p:bldP spid="13" grpId="0"/>
      <p:bldP spid="14" grpId="0"/>
      <p:bldP spid="16" grpId="0"/>
      <p:bldP spid="1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6"/>
          <p:cNvSpPr>
            <a:spLocks noChangeArrowheads="1"/>
          </p:cNvSpPr>
          <p:nvPr/>
        </p:nvSpPr>
        <p:spPr bwMode="auto">
          <a:xfrm>
            <a:off x="2209800" y="3276600"/>
            <a:ext cx="77724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5" rIns="91429" bIns="45715"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endParaRPr lang="vi-VN" altLang="vi-VN" sz="4400">
              <a:solidFill>
                <a:schemeClr val="bg1"/>
              </a:solidFill>
              <a:latin typeface="Times New Roman" panose="02020603050405020304" pitchFamily="18" charset="0"/>
            </a:endParaRPr>
          </a:p>
        </p:txBody>
      </p:sp>
      <p:sp>
        <p:nvSpPr>
          <p:cNvPr id="17" name="Text Box 18"/>
          <p:cNvSpPr txBox="1">
            <a:spLocks noChangeArrowheads="1"/>
          </p:cNvSpPr>
          <p:nvPr/>
        </p:nvSpPr>
        <p:spPr bwMode="auto">
          <a:xfrm>
            <a:off x="1652588" y="1117600"/>
            <a:ext cx="9015412" cy="28003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17" tIns="45709" rIns="91417" bIns="45709">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ts val="600"/>
              </a:spcBef>
              <a:buNone/>
            </a:pPr>
            <a:r>
              <a:rPr lang="en-US" altLang="en-US" sz="4400" b="1">
                <a:solidFill>
                  <a:srgbClr val="C00000"/>
                </a:solidFill>
                <a:latin typeface="Times New Roman" panose="02020603050405020304" pitchFamily="18" charset="0"/>
              </a:rPr>
              <a:t>Muốn nhân một số thập phân với một số với 10, 100, 1000… ta chỉ việc chuyển dấu phẩy của số đó lần lượt sang bên phải một, hai, ba,… chữ số.</a:t>
            </a:r>
          </a:p>
        </p:txBody>
      </p:sp>
      <p:sp>
        <p:nvSpPr>
          <p:cNvPr id="15364" name="Rectangle 36"/>
          <p:cNvSpPr>
            <a:spLocks noChangeArrowheads="1"/>
          </p:cNvSpPr>
          <p:nvPr/>
        </p:nvSpPr>
        <p:spPr bwMode="auto">
          <a:xfrm>
            <a:off x="1524000" y="0"/>
            <a:ext cx="9144000" cy="6858000"/>
          </a:xfrm>
          <a:prstGeom prst="rect">
            <a:avLst/>
          </a:prstGeom>
          <a:noFill/>
          <a:ln w="57150">
            <a:pattFill prst="sphere">
              <a:fgClr>
                <a:srgbClr val="0000FF"/>
              </a:fgClr>
              <a:bgClr>
                <a:srgbClr val="FF0000"/>
              </a:bgClr>
            </a:pattFill>
            <a:miter lim="800000"/>
            <a:headEnd/>
            <a:tailEnd/>
          </a:ln>
          <a:extLst>
            <a:ext uri="{909E8E84-426E-40DD-AFC4-6F175D3DCCD1}">
              <a14:hiddenFill xmlns:a14="http://schemas.microsoft.com/office/drawing/2010/main">
                <a:solidFill>
                  <a:srgbClr val="FFFFFF"/>
                </a:solidFill>
              </a14:hiddenFill>
            </a:ext>
          </a:extLst>
        </p:spPr>
        <p:txBody>
          <a:bodyPr wrap="none" lIns="91429" tIns="45715" rIns="91429" bIns="45715"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vi-VN">
              <a:latin typeface="Times New Roman" panose="02020603050405020304" pitchFamily="18" charset="0"/>
            </a:endParaRPr>
          </a:p>
        </p:txBody>
      </p:sp>
      <p:sp>
        <p:nvSpPr>
          <p:cNvPr id="5" name="WordArt 2"/>
          <p:cNvSpPr>
            <a:spLocks noChangeArrowheads="1" noChangeShapeType="1" noTextEdit="1"/>
          </p:cNvSpPr>
          <p:nvPr/>
        </p:nvSpPr>
        <p:spPr bwMode="auto">
          <a:xfrm>
            <a:off x="1563329" y="19666"/>
            <a:ext cx="9083235" cy="1199535"/>
          </a:xfrm>
          <a:prstGeom prst="rect">
            <a:avLst/>
          </a:prstGeom>
          <a:solidFill>
            <a:srgbClr val="00B0F0"/>
          </a:solidFill>
        </p:spPr>
        <p:txBody>
          <a:bodyPr wrap="none" fromWordArt="1">
            <a:prstTxWarp prst="textInflateBottom">
              <a:avLst>
                <a:gd name="adj" fmla="val 68083"/>
              </a:avLst>
            </a:prstTxWarp>
            <a:scene3d>
              <a:camera prst="legacyPerspectiveBottom"/>
              <a:lightRig rig="legacyFlat3" dir="t"/>
            </a:scene3d>
            <a:sp3d extrusionH="1801800" prstMaterial="legacyMatte">
              <a:extrusionClr>
                <a:srgbClr val="FFFF00"/>
              </a:extrusionClr>
            </a:sp3d>
          </a:bodyPr>
          <a:lstStyle/>
          <a:p>
            <a:pPr algn="ctr">
              <a:defRPr/>
            </a:pPr>
            <a:r>
              <a:rPr lang="en-US" sz="3600" kern="10">
                <a:ln w="9525">
                  <a:round/>
                  <a:headEnd/>
                  <a:tailEnd/>
                </a:ln>
                <a:solidFill>
                  <a:srgbClr val="7030A0"/>
                </a:solidFill>
                <a:latin typeface="Times New Roman"/>
                <a:cs typeface="Times New Roman"/>
              </a:rPr>
              <a:t> </a:t>
            </a:r>
            <a:r>
              <a:rPr lang="en-US" sz="3600" b="1" kern="10" dirty="0">
                <a:ln w="9525">
                  <a:round/>
                  <a:headEnd/>
                  <a:tailEnd/>
                </a:ln>
                <a:solidFill>
                  <a:srgbClr val="FF0000"/>
                </a:solidFill>
                <a:latin typeface="Times New Roman"/>
                <a:cs typeface="Times New Roman"/>
              </a:rPr>
              <a:t>3</a:t>
            </a:r>
            <a:r>
              <a:rPr lang="en-US" sz="3600" b="1" kern="10">
                <a:ln w="9525">
                  <a:round/>
                  <a:headEnd/>
                  <a:tailEnd/>
                </a:ln>
                <a:solidFill>
                  <a:srgbClr val="FF0000"/>
                </a:solidFill>
                <a:latin typeface="Times New Roman"/>
                <a:cs typeface="Times New Roman"/>
              </a:rPr>
              <a:t>. </a:t>
            </a:r>
            <a:r>
              <a:rPr lang="vi-VN" sz="3600" b="1" kern="10">
                <a:ln w="9525">
                  <a:round/>
                  <a:headEnd/>
                  <a:tailEnd/>
                </a:ln>
                <a:solidFill>
                  <a:srgbClr val="FF0000"/>
                </a:solidFill>
                <a:latin typeface="Times New Roman"/>
                <a:cs typeface="Times New Roman"/>
              </a:rPr>
              <a:t>  Đ</a:t>
            </a:r>
            <a:r>
              <a:rPr lang="en-US" sz="3600" b="1" kern="10">
                <a:ln w="9525">
                  <a:round/>
                  <a:headEnd/>
                  <a:tailEnd/>
                </a:ln>
                <a:solidFill>
                  <a:srgbClr val="FF0000"/>
                </a:solidFill>
                <a:latin typeface="Times New Roman"/>
                <a:cs typeface="Times New Roman"/>
              </a:rPr>
              <a:t>ọc kĩ nội dung sau:</a:t>
            </a:r>
            <a:r>
              <a:rPr lang="en-US" sz="3600" b="1" kern="10">
                <a:ln w="9525">
                  <a:round/>
                  <a:headEnd/>
                  <a:tailEnd/>
                </a:ln>
                <a:solidFill>
                  <a:srgbClr val="002060"/>
                </a:solidFill>
                <a:latin typeface="Times New Roman"/>
                <a:cs typeface="Times New Roman"/>
              </a:rPr>
              <a:t>.</a:t>
            </a:r>
            <a:endParaRPr lang="en-US" sz="3600" b="1" kern="10" dirty="0">
              <a:ln w="9525">
                <a:round/>
                <a:headEnd/>
                <a:tailEnd/>
              </a:ln>
              <a:solidFill>
                <a:srgbClr val="002060"/>
              </a:solidFill>
              <a:latin typeface="Times New Roman"/>
              <a:cs typeface="Times New Roman"/>
            </a:endParaRPr>
          </a:p>
        </p:txBody>
      </p:sp>
    </p:spTree>
    <p:extLst>
      <p:ext uri="{BB962C8B-B14F-4D97-AF65-F5344CB8AC3E}">
        <p14:creationId xmlns:p14="http://schemas.microsoft.com/office/powerpoint/2010/main" val="5668685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7"/>
                                        </p:tgtEl>
                                        <p:attrNameLst>
                                          <p:attrName>style.visibility</p:attrName>
                                        </p:attrNameLst>
                                      </p:cBhvr>
                                      <p:to>
                                        <p:strVal val="visible"/>
                                      </p:to>
                                    </p:set>
                                    <p:anim calcmode="discrete" valueType="clr">
                                      <p:cBhvr override="childStyle">
                                        <p:cTn id="7" dur="80"/>
                                        <p:tgtEl>
                                          <p:spTgt spid="17"/>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7"/>
                                        </p:tgtEl>
                                        <p:attrNameLst>
                                          <p:attrName>fillcolor</p:attrName>
                                        </p:attrNameLst>
                                      </p:cBhvr>
                                      <p:tavLst>
                                        <p:tav tm="0">
                                          <p:val>
                                            <p:clrVal>
                                              <a:schemeClr val="accent2"/>
                                            </p:clrVal>
                                          </p:val>
                                        </p:tav>
                                        <p:tav tm="50000">
                                          <p:val>
                                            <p:clrVal>
                                              <a:schemeClr val="hlink"/>
                                            </p:clrVal>
                                          </p:val>
                                        </p:tav>
                                      </p:tavLst>
                                    </p:anim>
                                    <p:set>
                                      <p:cBhvr>
                                        <p:cTn id="9" dur="80"/>
                                        <p:tgtEl>
                                          <p:spTgt spid="17"/>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1344" y="367398"/>
            <a:ext cx="11809312" cy="3970318"/>
          </a:xfrm>
          <a:prstGeom prst="rect">
            <a:avLst/>
          </a:prstGeom>
        </p:spPr>
        <p:txBody>
          <a:bodyPr wrap="square">
            <a:spAutoFit/>
          </a:bodyPr>
          <a:lstStyle/>
          <a:p>
            <a:pPr algn="just"/>
            <a:r>
              <a:rPr lang="en-US" sz="2800" b="1" dirty="0" err="1">
                <a:solidFill>
                  <a:srgbClr val="FFFF00"/>
                </a:solidFill>
                <a:latin typeface="Open Sans"/>
              </a:rPr>
              <a:t>Câu</a:t>
            </a:r>
            <a:r>
              <a:rPr lang="en-US" sz="2800" b="1" dirty="0">
                <a:solidFill>
                  <a:srgbClr val="FFFF00"/>
                </a:solidFill>
                <a:latin typeface="Open Sans"/>
              </a:rPr>
              <a:t> 4</a:t>
            </a:r>
            <a:r>
              <a:rPr lang="en-US" sz="2800" b="1" dirty="0" smtClean="0">
                <a:solidFill>
                  <a:schemeClr val="bg1"/>
                </a:solidFill>
                <a:latin typeface="Open Sans"/>
              </a:rPr>
              <a:t>. </a:t>
            </a:r>
            <a:r>
              <a:rPr lang="en-US" sz="2800" b="1" dirty="0" err="1" smtClean="0">
                <a:solidFill>
                  <a:schemeClr val="bg1"/>
                </a:solidFill>
                <a:latin typeface="Open Sans"/>
              </a:rPr>
              <a:t>Tính</a:t>
            </a:r>
            <a:r>
              <a:rPr lang="en-US" sz="2800" b="1" dirty="0" smtClean="0">
                <a:solidFill>
                  <a:schemeClr val="bg1"/>
                </a:solidFill>
                <a:latin typeface="Open Sans"/>
              </a:rPr>
              <a:t> </a:t>
            </a:r>
            <a:r>
              <a:rPr lang="en-US" sz="2800" b="1" dirty="0" err="1" smtClean="0">
                <a:solidFill>
                  <a:schemeClr val="bg1"/>
                </a:solidFill>
                <a:latin typeface="Open Sans"/>
              </a:rPr>
              <a:t>nhẩm</a:t>
            </a:r>
            <a:endParaRPr lang="en-US" sz="2800" dirty="0">
              <a:solidFill>
                <a:schemeClr val="bg1"/>
              </a:solidFill>
              <a:latin typeface="Open Sans"/>
            </a:endParaRPr>
          </a:p>
          <a:p>
            <a:pPr algn="just"/>
            <a:r>
              <a:rPr lang="en-US" sz="2800" dirty="0">
                <a:solidFill>
                  <a:schemeClr val="bg1"/>
                </a:solidFill>
                <a:latin typeface="Open Sans"/>
              </a:rPr>
              <a:t>1,4 x 10;   </a:t>
            </a:r>
            <a:r>
              <a:rPr lang="en-US" sz="2800" dirty="0" smtClean="0">
                <a:solidFill>
                  <a:schemeClr val="bg1"/>
                </a:solidFill>
                <a:latin typeface="Open Sans"/>
              </a:rPr>
              <a:t>      </a:t>
            </a:r>
            <a:r>
              <a:rPr lang="en-US" sz="2800" dirty="0">
                <a:solidFill>
                  <a:schemeClr val="bg1"/>
                </a:solidFill>
                <a:latin typeface="Open Sans"/>
              </a:rPr>
              <a:t>25,08 x 100;    </a:t>
            </a:r>
            <a:r>
              <a:rPr lang="en-US" sz="2800" dirty="0" smtClean="0">
                <a:solidFill>
                  <a:schemeClr val="bg1"/>
                </a:solidFill>
                <a:latin typeface="Open Sans"/>
              </a:rPr>
              <a:t>       0,894 </a:t>
            </a:r>
            <a:r>
              <a:rPr lang="en-US" sz="2800" dirty="0">
                <a:solidFill>
                  <a:schemeClr val="bg1"/>
                </a:solidFill>
                <a:latin typeface="Open Sans"/>
              </a:rPr>
              <a:t>x 1000</a:t>
            </a:r>
          </a:p>
          <a:p>
            <a:pPr algn="just"/>
            <a:endParaRPr lang="en-US" sz="2800" b="1" dirty="0" smtClean="0">
              <a:solidFill>
                <a:schemeClr val="bg1"/>
              </a:solidFill>
              <a:latin typeface="Open Sans"/>
            </a:endParaRPr>
          </a:p>
          <a:p>
            <a:pPr algn="just"/>
            <a:r>
              <a:rPr lang="en-US" sz="2800" b="1" dirty="0" err="1" smtClean="0">
                <a:solidFill>
                  <a:srgbClr val="FFFF00"/>
                </a:solidFill>
                <a:latin typeface="Open Sans"/>
              </a:rPr>
              <a:t>Trả</a:t>
            </a:r>
            <a:r>
              <a:rPr lang="en-US" sz="2800" b="1" dirty="0" smtClean="0">
                <a:solidFill>
                  <a:srgbClr val="FFFF00"/>
                </a:solidFill>
                <a:latin typeface="Open Sans"/>
              </a:rPr>
              <a:t> </a:t>
            </a:r>
            <a:r>
              <a:rPr lang="en-US" sz="2800" b="1" dirty="0" err="1">
                <a:solidFill>
                  <a:srgbClr val="FFFF00"/>
                </a:solidFill>
                <a:latin typeface="Open Sans"/>
              </a:rPr>
              <a:t>lời</a:t>
            </a:r>
            <a:r>
              <a:rPr lang="en-US" sz="2800" b="1" dirty="0">
                <a:solidFill>
                  <a:srgbClr val="FFFF00"/>
                </a:solidFill>
                <a:latin typeface="Open Sans"/>
              </a:rPr>
              <a:t>:</a:t>
            </a:r>
            <a:endParaRPr lang="en-US" sz="2800" dirty="0">
              <a:solidFill>
                <a:srgbClr val="FFFF00"/>
              </a:solidFill>
              <a:latin typeface="Open Sans"/>
            </a:endParaRPr>
          </a:p>
          <a:p>
            <a:pPr algn="just"/>
            <a:r>
              <a:rPr lang="en-US" sz="2800" dirty="0">
                <a:solidFill>
                  <a:schemeClr val="bg1"/>
                </a:solidFill>
                <a:latin typeface="Open Sans"/>
              </a:rPr>
              <a:t>   </a:t>
            </a:r>
            <a:r>
              <a:rPr lang="en-US" sz="2800" dirty="0" smtClean="0">
                <a:solidFill>
                  <a:schemeClr val="bg1"/>
                </a:solidFill>
                <a:latin typeface="Open Sans"/>
              </a:rPr>
              <a:t>1,4 </a:t>
            </a:r>
            <a:r>
              <a:rPr lang="en-US" sz="2800" dirty="0">
                <a:solidFill>
                  <a:schemeClr val="bg1"/>
                </a:solidFill>
                <a:latin typeface="Open Sans"/>
              </a:rPr>
              <a:t>x 10 = </a:t>
            </a:r>
            <a:r>
              <a:rPr lang="en-US" sz="2800" dirty="0" smtClean="0">
                <a:solidFill>
                  <a:schemeClr val="bg1"/>
                </a:solidFill>
                <a:latin typeface="Open Sans"/>
              </a:rPr>
              <a:t>…                           </a:t>
            </a:r>
          </a:p>
          <a:p>
            <a:pPr algn="just"/>
            <a:endParaRPr lang="en-US" sz="2800" dirty="0">
              <a:solidFill>
                <a:schemeClr val="bg1"/>
              </a:solidFill>
              <a:latin typeface="Open Sans"/>
            </a:endParaRPr>
          </a:p>
          <a:p>
            <a:pPr algn="just"/>
            <a:r>
              <a:rPr lang="en-US" sz="2800" dirty="0" smtClean="0">
                <a:solidFill>
                  <a:schemeClr val="bg1"/>
                </a:solidFill>
                <a:latin typeface="Open Sans"/>
              </a:rPr>
              <a:t>   25,08 x 100 = …</a:t>
            </a:r>
          </a:p>
          <a:p>
            <a:pPr algn="just"/>
            <a:r>
              <a:rPr lang="en-US" sz="2800" dirty="0" smtClean="0">
                <a:solidFill>
                  <a:schemeClr val="bg1"/>
                </a:solidFill>
                <a:latin typeface="Open Sans"/>
              </a:rPr>
              <a:t>  </a:t>
            </a:r>
          </a:p>
          <a:p>
            <a:pPr algn="just"/>
            <a:r>
              <a:rPr lang="en-US" sz="2800" dirty="0" smtClean="0">
                <a:solidFill>
                  <a:schemeClr val="bg1"/>
                </a:solidFill>
                <a:latin typeface="Open Sans"/>
              </a:rPr>
              <a:t>    0,894 x 1000 = … </a:t>
            </a:r>
            <a:endParaRPr lang="en-US" sz="2800" b="0" i="0" dirty="0">
              <a:solidFill>
                <a:schemeClr val="bg1"/>
              </a:solidFill>
              <a:effectLst/>
              <a:latin typeface="Open Sans"/>
            </a:endParaRPr>
          </a:p>
        </p:txBody>
      </p:sp>
      <p:sp>
        <p:nvSpPr>
          <p:cNvPr id="5" name="Rectangle 4"/>
          <p:cNvSpPr/>
          <p:nvPr/>
        </p:nvSpPr>
        <p:spPr>
          <a:xfrm>
            <a:off x="2207568" y="2060169"/>
            <a:ext cx="715260" cy="584775"/>
          </a:xfrm>
          <a:prstGeom prst="rect">
            <a:avLst/>
          </a:prstGeom>
        </p:spPr>
        <p:txBody>
          <a:bodyPr wrap="none">
            <a:spAutoFit/>
          </a:bodyPr>
          <a:lstStyle/>
          <a:p>
            <a:r>
              <a:rPr lang="en-US" sz="3200" dirty="0" smtClean="0">
                <a:solidFill>
                  <a:srgbClr val="FFFF00"/>
                </a:solidFill>
              </a:rPr>
              <a:t>14</a:t>
            </a:r>
            <a:r>
              <a:rPr lang="vi-VN" sz="3200" dirty="0" smtClean="0">
                <a:solidFill>
                  <a:srgbClr val="FFFF00"/>
                </a:solidFill>
              </a:rPr>
              <a:t> </a:t>
            </a:r>
            <a:endParaRPr lang="en-US" dirty="0">
              <a:solidFill>
                <a:srgbClr val="FFFF00"/>
              </a:solidFill>
            </a:endParaRPr>
          </a:p>
        </p:txBody>
      </p:sp>
      <p:sp>
        <p:nvSpPr>
          <p:cNvPr id="6" name="Rectangle 5"/>
          <p:cNvSpPr/>
          <p:nvPr/>
        </p:nvSpPr>
        <p:spPr>
          <a:xfrm>
            <a:off x="2565198" y="2918766"/>
            <a:ext cx="1410964" cy="584775"/>
          </a:xfrm>
          <a:prstGeom prst="rect">
            <a:avLst/>
          </a:prstGeom>
        </p:spPr>
        <p:txBody>
          <a:bodyPr wrap="none">
            <a:spAutoFit/>
          </a:bodyPr>
          <a:lstStyle/>
          <a:p>
            <a:r>
              <a:rPr lang="en-US" sz="3200" dirty="0">
                <a:solidFill>
                  <a:srgbClr val="FFFF00"/>
                </a:solidFill>
              </a:rPr>
              <a:t> </a:t>
            </a:r>
            <a:r>
              <a:rPr lang="en-US" sz="3200" dirty="0" smtClean="0">
                <a:solidFill>
                  <a:srgbClr val="FFFF00"/>
                </a:solidFill>
              </a:rPr>
              <a:t> 2508 </a:t>
            </a:r>
            <a:r>
              <a:rPr lang="vi-VN" sz="3200" dirty="0" smtClean="0">
                <a:solidFill>
                  <a:srgbClr val="FFFF00"/>
                </a:solidFill>
              </a:rPr>
              <a:t> </a:t>
            </a:r>
            <a:endParaRPr lang="en-US" dirty="0">
              <a:solidFill>
                <a:srgbClr val="FFFF00"/>
              </a:solidFill>
            </a:endParaRPr>
          </a:p>
        </p:txBody>
      </p:sp>
      <p:sp>
        <p:nvSpPr>
          <p:cNvPr id="7" name="Rectangle 6"/>
          <p:cNvSpPr/>
          <p:nvPr/>
        </p:nvSpPr>
        <p:spPr>
          <a:xfrm>
            <a:off x="3143672" y="3752941"/>
            <a:ext cx="923651" cy="584775"/>
          </a:xfrm>
          <a:prstGeom prst="rect">
            <a:avLst/>
          </a:prstGeom>
        </p:spPr>
        <p:txBody>
          <a:bodyPr wrap="none">
            <a:spAutoFit/>
          </a:bodyPr>
          <a:lstStyle/>
          <a:p>
            <a:r>
              <a:rPr lang="en-US" sz="3200" dirty="0" smtClean="0">
                <a:solidFill>
                  <a:srgbClr val="FFFF00"/>
                </a:solidFill>
              </a:rPr>
              <a:t>894</a:t>
            </a:r>
            <a:r>
              <a:rPr lang="vi-VN" sz="3200" dirty="0" smtClean="0">
                <a:solidFill>
                  <a:srgbClr val="FFFF00"/>
                </a:solidFill>
              </a:rPr>
              <a:t> </a:t>
            </a:r>
            <a:endParaRPr lang="en-US" dirty="0">
              <a:solidFill>
                <a:srgbClr val="FFFF00"/>
              </a:solidFill>
            </a:endParaRPr>
          </a:p>
        </p:txBody>
      </p:sp>
    </p:spTree>
    <p:extLst>
      <p:ext uri="{BB962C8B-B14F-4D97-AF65-F5344CB8AC3E}">
        <p14:creationId xmlns:p14="http://schemas.microsoft.com/office/powerpoint/2010/main" val="780926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arn(inVertical)">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arn(inVertical)">
                                      <p:cBhvr>
                                        <p:cTn id="22" dur="500"/>
                                        <p:tgtEl>
                                          <p:spTgt spid="2">
                                            <p:txEl>
                                              <p:pRg st="4" end="4"/>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Effect transition="in" filter="barn(inVertical)">
                                      <p:cBhvr>
                                        <p:cTn id="25" dur="500"/>
                                        <p:tgtEl>
                                          <p:spTgt spid="2">
                                            <p:txEl>
                                              <p:pRg st="6" end="6"/>
                                            </p:txEl>
                                          </p:spTgt>
                                        </p:tgtEl>
                                      </p:cBhvr>
                                    </p:animEffect>
                                  </p:childTnLst>
                                </p:cTn>
                              </p:par>
                              <p:par>
                                <p:cTn id="26" presetID="16" presetClass="entr" presetSubtype="21" fill="hold" nodeType="withEffect">
                                  <p:stCondLst>
                                    <p:cond delay="0"/>
                                  </p:stCondLst>
                                  <p:childTnLst>
                                    <p:set>
                                      <p:cBhvr>
                                        <p:cTn id="27" dur="1" fill="hold">
                                          <p:stCondLst>
                                            <p:cond delay="0"/>
                                          </p:stCondLst>
                                        </p:cTn>
                                        <p:tgtEl>
                                          <p:spTgt spid="2">
                                            <p:txEl>
                                              <p:pRg st="7" end="7"/>
                                            </p:txEl>
                                          </p:spTgt>
                                        </p:tgtEl>
                                        <p:attrNameLst>
                                          <p:attrName>style.visibility</p:attrName>
                                        </p:attrNameLst>
                                      </p:cBhvr>
                                      <p:to>
                                        <p:strVal val="visible"/>
                                      </p:to>
                                    </p:set>
                                    <p:animEffect transition="in" filter="barn(inVertical)">
                                      <p:cBhvr>
                                        <p:cTn id="28" dur="500"/>
                                        <p:tgtEl>
                                          <p:spTgt spid="2">
                                            <p:txEl>
                                              <p:pRg st="7" end="7"/>
                                            </p:txEl>
                                          </p:spTgt>
                                        </p:tgtEl>
                                      </p:cBhvr>
                                    </p:animEffect>
                                  </p:childTnLst>
                                </p:cTn>
                              </p:par>
                              <p:par>
                                <p:cTn id="29" presetID="16" presetClass="entr" presetSubtype="21" fill="hold" nodeType="with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animEffect transition="in" filter="barn(inVertical)">
                                      <p:cBhvr>
                                        <p:cTn id="31" dur="500"/>
                                        <p:tgtEl>
                                          <p:spTgt spid="2">
                                            <p:txEl>
                                              <p:pRg st="8" end="8"/>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grpId="0" nodeType="click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barn(inVertical)">
                                      <p:cBhvr>
                                        <p:cTn id="36" dur="500"/>
                                        <p:tgtEl>
                                          <p:spTgt spid="5"/>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grpId="0" nodeType="clickEffect">
                                  <p:stCondLst>
                                    <p:cond delay="0"/>
                                  </p:stCondLst>
                                  <p:childTnLst>
                                    <p:set>
                                      <p:cBhvr>
                                        <p:cTn id="40" dur="1" fill="hold">
                                          <p:stCondLst>
                                            <p:cond delay="0"/>
                                          </p:stCondLst>
                                        </p:cTn>
                                        <p:tgtEl>
                                          <p:spTgt spid="6"/>
                                        </p:tgtEl>
                                        <p:attrNameLst>
                                          <p:attrName>style.visibility</p:attrName>
                                        </p:attrNameLst>
                                      </p:cBhvr>
                                      <p:to>
                                        <p:strVal val="visible"/>
                                      </p:to>
                                    </p:set>
                                    <p:animEffect transition="in" filter="barn(inVertical)">
                                      <p:cBhvr>
                                        <p:cTn id="41" dur="500"/>
                                        <p:tgtEl>
                                          <p:spTgt spid="6"/>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grpId="0" nodeType="clickEffect">
                                  <p:stCondLst>
                                    <p:cond delay="0"/>
                                  </p:stCondLst>
                                  <p:childTnLst>
                                    <p:set>
                                      <p:cBhvr>
                                        <p:cTn id="45" dur="1" fill="hold">
                                          <p:stCondLst>
                                            <p:cond delay="0"/>
                                          </p:stCondLst>
                                        </p:cTn>
                                        <p:tgtEl>
                                          <p:spTgt spid="7"/>
                                        </p:tgtEl>
                                        <p:attrNameLst>
                                          <p:attrName>style.visibility</p:attrName>
                                        </p:attrNameLst>
                                      </p:cBhvr>
                                      <p:to>
                                        <p:strVal val="visible"/>
                                      </p:to>
                                    </p:set>
                                    <p:animEffect transition="in" filter="barn(inVertical)">
                                      <p:cBhvr>
                                        <p:cTn id="4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9336" y="11114"/>
            <a:ext cx="11737304" cy="684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4724400" y="2209801"/>
            <a:ext cx="4820610" cy="2590800"/>
          </a:xfrm>
          <a:prstGeom prst="rect">
            <a:avLst/>
          </a:prstGeom>
          <a:noFill/>
          <a:ln>
            <a:noFill/>
          </a:ln>
        </p:spPr>
        <p:txBody>
          <a:bodyPr wrap="none">
            <a:prstTxWarp prst="textChevron">
              <a:avLst/>
            </a:prstTxWarp>
            <a:spAutoFit/>
          </a:bodyPr>
          <a:lstStyle/>
          <a:p>
            <a:pPr algn="ctr">
              <a:defRPr/>
            </a:pPr>
            <a:r>
              <a:rPr lang="en-US" sz="7200" b="1">
                <a:ln w="12700">
                  <a:solidFill>
                    <a:srgbClr val="FFFF00"/>
                  </a:solidFill>
                  <a:prstDash val="solid"/>
                </a:ln>
                <a:solidFill>
                  <a:srgbClr val="FFFF00"/>
                </a:solidFill>
                <a:effectLst>
                  <a:outerShdw blurRad="41275" dist="20320" dir="1800000" algn="tl" rotWithShape="0">
                    <a:srgbClr val="000000">
                      <a:alpha val="40000"/>
                    </a:srgbClr>
                  </a:outerShdw>
                </a:effectLst>
                <a:latin typeface="Times New Roman" pitchFamily="18" charset="0"/>
                <a:cs typeface="Times New Roman" pitchFamily="18" charset="0"/>
              </a:rPr>
              <a:t>HOẠT ĐỘNG THỰC HÀNH</a:t>
            </a:r>
            <a:endParaRPr lang="en-US" sz="7200" b="1" dirty="0">
              <a:ln w="12700">
                <a:solidFill>
                  <a:srgbClr val="FFFF00"/>
                </a:solidFill>
                <a:prstDash val="solid"/>
              </a:ln>
              <a:solidFill>
                <a:srgbClr val="FFFF00"/>
              </a:solidFill>
              <a:effectLst>
                <a:outerShdw blurRad="41275" dist="20320" dir="1800000" algn="tl" rotWithShape="0">
                  <a:srgbClr val="000000">
                    <a:alpha val="40000"/>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879706992"/>
      </p:ext>
    </p:extLst>
  </p:cSld>
  <p:clrMapOvr>
    <a:masterClrMapping/>
  </p:clrMapOvr>
  <p:transition spd="slow"/>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UUID" val="{480F5914-EC97-457A-AB68-6A1F7393C86D}"/>
  <p:tag name="ISPRING_RESOURCE_FOLDER" val="C:\Users\Administrator\Desktop\Chuẩn \"/>
  <p:tag name="ISPRING_PRESENTATION_PATH" val="C:\Users\Administrator\Desktop\Chuẩn .pptx"/>
  <p:tag name="ISPRING_PROJECT_VERSION" val="9.3"/>
  <p:tag name="ISPRING_PROJECT_FOLDER_UPDATED" val="1"/>
  <p:tag name="ISPRING_SCREEN_RECS_UPDATED" val="C:\Users\Administrator\Desktop\Chuẩn \"/>
  <p:tag name="ISPRING_RESOURCE_PATHS_HASH_PRESENTER" val="c24684087544376a5fe21e3dc1a10628d4a4e1"/>
</p:tagLst>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4141</TotalTime>
  <Words>406</Words>
  <Application>Microsoft Office PowerPoint</Application>
  <PresentationFormat>Widescreen</PresentationFormat>
  <Paragraphs>78</Paragraphs>
  <Slides>12</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SimSun</vt:lpstr>
      <vt:lpstr>Arial</vt:lpstr>
      <vt:lpstr>Calibri</vt:lpstr>
      <vt:lpstr>Open Sans</vt:lpstr>
      <vt:lpstr>Times New Roman</vt:lpstr>
      <vt:lpstr>VnBangkok</vt:lpstr>
      <vt:lpstr>VNbritannic</vt:lpstr>
      <vt:lpstr>2_Office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Truong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Admin</cp:lastModifiedBy>
  <cp:revision>511</cp:revision>
  <cp:lastPrinted>2020-04-15T15:27:31Z</cp:lastPrinted>
  <dcterms:created xsi:type="dcterms:W3CDTF">2020-04-10T16:13:48Z</dcterms:created>
  <dcterms:modified xsi:type="dcterms:W3CDTF">2021-11-15T14:58:13Z</dcterms:modified>
</cp:coreProperties>
</file>