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63" r:id="rId2"/>
    <p:sldId id="258" r:id="rId3"/>
    <p:sldId id="259" r:id="rId4"/>
    <p:sldId id="273" r:id="rId5"/>
    <p:sldId id="272" r:id="rId6"/>
    <p:sldId id="260" r:id="rId7"/>
    <p:sldId id="266" r:id="rId8"/>
    <p:sldId id="274" r:id="rId9"/>
    <p:sldId id="275" r:id="rId10"/>
    <p:sldId id="276" r:id="rId11"/>
    <p:sldId id="277" r:id="rId12"/>
    <p:sldId id="278" r:id="rId13"/>
    <p:sldId id="279" r:id="rId14"/>
    <p:sldId id="269" r:id="rId15"/>
    <p:sldId id="271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ancing Script" panose="020B0604020202020204" charset="0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VNI-Avo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98A69-A2D7-4F48-8280-8A38755D7D08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65326-ED85-428D-8D8E-48F55299E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5326-ED85-428D-8D8E-48F55299E8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image" Target="../media/image27.png"/><Relationship Id="rId2" Type="http://schemas.microsoft.com/office/2007/relationships/media" Target="../media/media2.wav"/><Relationship Id="rId1" Type="http://schemas.openxmlformats.org/officeDocument/2006/relationships/tags" Target="../tags/tag4.xml"/><Relationship Id="rId6" Type="http://schemas.openxmlformats.org/officeDocument/2006/relationships/image" Target="../media/image26.gif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464"/>
            <a:ext cx="18288000" cy="1028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358854"/>
            <a:ext cx="9625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</a:rPr>
              <a:t>UÛY BAN NHAÂN DAÂN QUAÄN 12</a:t>
            </a:r>
          </a:p>
          <a:p>
            <a:pPr algn="ctr"/>
            <a:r>
              <a:rPr lang="en-US" sz="4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</a:rPr>
              <a:t>PHOØNG GIAÙO DUÏC VAØ ÑAØO TAÏO</a:t>
            </a:r>
            <a:endParaRPr lang="en-US" sz="400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7602" y="2273468"/>
            <a:ext cx="649568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Moân Tieáng Vieät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062" y="3678191"/>
            <a:ext cx="84705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Avo" pitchFamily="2" charset="0"/>
              </a:rPr>
              <a:t>Baøi 5: OÂn taäp (tieát 2)</a:t>
            </a:r>
          </a:p>
        </p:txBody>
      </p:sp>
    </p:spTree>
    <p:extLst>
      <p:ext uri="{BB962C8B-B14F-4D97-AF65-F5344CB8AC3E}">
        <p14:creationId xmlns:p14="http://schemas.microsoft.com/office/powerpoint/2010/main" val="402598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715000" y="107576"/>
            <a:ext cx="9829800" cy="6178924"/>
          </a:xfrm>
          <a:prstGeom prst="wedgeRoundRectCallout">
            <a:avLst>
              <a:gd name="adj1" fmla="val -48509"/>
              <a:gd name="adj2" fmla="val 6945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7470227" cy="7003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39086"/>
            <a:ext cx="5072565" cy="551590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553200" y="439086"/>
            <a:ext cx="2438400" cy="2514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VNI-Avo" pitchFamily="2" charset="0"/>
              </a:rPr>
              <a:t>ng</a:t>
            </a:r>
          </a:p>
        </p:txBody>
      </p:sp>
      <p:sp>
        <p:nvSpPr>
          <p:cNvPr id="13" name="Oval 12"/>
          <p:cNvSpPr/>
          <p:nvPr/>
        </p:nvSpPr>
        <p:spPr>
          <a:xfrm>
            <a:off x="6553200" y="3337492"/>
            <a:ext cx="2438400" cy="2514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VNI-Avo" pitchFamily="2" charset="0"/>
              </a:rPr>
              <a:t>ngh</a:t>
            </a: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0200" y="1028700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11000" y="5011400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68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12" grpId="1" animBg="1"/>
      <p:bldP spid="1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715000" y="107576"/>
            <a:ext cx="9829800" cy="6178924"/>
          </a:xfrm>
          <a:prstGeom prst="wedgeRoundRectCallout">
            <a:avLst>
              <a:gd name="adj1" fmla="val -48509"/>
              <a:gd name="adj2" fmla="val 69459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53200" y="564776"/>
            <a:ext cx="2438400" cy="2514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VNI-Avo" pitchFamily="2" charset="0"/>
              </a:rPr>
              <a:t>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695700"/>
            <a:ext cx="7391400" cy="6929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99" y="259693"/>
            <a:ext cx="4394451" cy="587468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3200" y="3463182"/>
            <a:ext cx="2438400" cy="2514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VNI-Avo" pitchFamily="2" charset="0"/>
              </a:rPr>
              <a:t>ngh</a:t>
            </a: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1032033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49000" y="4860754"/>
            <a:ext cx="1483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ngh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545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1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5" y="2400300"/>
            <a:ext cx="10384790" cy="8420100"/>
          </a:xfrm>
          <a:prstGeom prst="rect">
            <a:avLst/>
          </a:prstGeom>
        </p:spPr>
      </p:pic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1051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6808939" cy="10287000"/>
          </a:xfrm>
        </p:spPr>
      </p:pic>
    </p:spTree>
    <p:extLst>
      <p:ext uri="{BB962C8B-B14F-4D97-AF65-F5344CB8AC3E}">
        <p14:creationId xmlns:p14="http://schemas.microsoft.com/office/powerpoint/2010/main" val="29706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77200" y="1886812"/>
            <a:ext cx="5715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Em yeâu nhaø em </a:t>
            </a:r>
          </a:p>
          <a:p>
            <a:r>
              <a:rPr lang="en-US" sz="3600">
                <a:latin typeface="VNI-Avo" pitchFamily="2" charset="0"/>
              </a:rPr>
              <a:t>Haøng xoan tröôùc ngoõ</a:t>
            </a:r>
          </a:p>
          <a:p>
            <a:r>
              <a:rPr lang="en-US" sz="3600">
                <a:latin typeface="VNI-Avo" pitchFamily="2" charset="0"/>
              </a:rPr>
              <a:t>Hoa xao xuyeán nôû</a:t>
            </a:r>
          </a:p>
          <a:p>
            <a:r>
              <a:rPr lang="en-US" sz="3600">
                <a:latin typeface="VNI-Avo" pitchFamily="2" charset="0"/>
              </a:rPr>
              <a:t>Nhö maây töøng chuøm.</a:t>
            </a:r>
          </a:p>
          <a:p>
            <a:endParaRPr lang="en-US" sz="3600">
              <a:latin typeface="VNI-Avo" pitchFamily="2" charset="0"/>
            </a:endParaRPr>
          </a:p>
          <a:p>
            <a:r>
              <a:rPr lang="en-US" sz="3600">
                <a:latin typeface="VNI-Avo" pitchFamily="2" charset="0"/>
              </a:rPr>
              <a:t>Em yeâu tieáng chim </a:t>
            </a:r>
          </a:p>
          <a:p>
            <a:r>
              <a:rPr lang="en-US" sz="3600">
                <a:latin typeface="VNI-Avo" pitchFamily="2" charset="0"/>
              </a:rPr>
              <a:t>Ñaàu hoài laûnh loùt</a:t>
            </a:r>
          </a:p>
          <a:p>
            <a:r>
              <a:rPr lang="en-US" sz="3600">
                <a:latin typeface="VNI-Avo" pitchFamily="2" charset="0"/>
              </a:rPr>
              <a:t>Maùi vaøng thôm phöùc</a:t>
            </a:r>
          </a:p>
          <a:p>
            <a:r>
              <a:rPr lang="en-US" sz="3600">
                <a:latin typeface="VNI-Avo" pitchFamily="2" charset="0"/>
              </a:rPr>
              <a:t>Raï ñaày saân phôi.</a:t>
            </a:r>
          </a:p>
          <a:p>
            <a:endParaRPr lang="en-US" sz="3600">
              <a:latin typeface="VNI-Avo" pitchFamily="2" charset="0"/>
            </a:endParaRPr>
          </a:p>
          <a:p>
            <a:r>
              <a:rPr lang="en-US" sz="3600">
                <a:latin typeface="VNI-Avo" pitchFamily="2" charset="0"/>
              </a:rPr>
              <a:t>Em yeâu ngoâi nhaø</a:t>
            </a:r>
          </a:p>
          <a:p>
            <a:r>
              <a:rPr lang="en-US" sz="3600">
                <a:latin typeface="VNI-Avo" pitchFamily="2" charset="0"/>
              </a:rPr>
              <a:t>Goã, tre moäc maïc</a:t>
            </a:r>
          </a:p>
          <a:p>
            <a:r>
              <a:rPr lang="en-US" sz="3600">
                <a:latin typeface="VNI-Avo" pitchFamily="2" charset="0"/>
              </a:rPr>
              <a:t>Nhö yeâu ñaát nöôùc</a:t>
            </a:r>
          </a:p>
          <a:p>
            <a:r>
              <a:rPr lang="en-US" sz="3600">
                <a:latin typeface="VNI-Avo" pitchFamily="2" charset="0"/>
              </a:rPr>
              <a:t>Boán muøa chim ca.</a:t>
            </a:r>
          </a:p>
          <a:p>
            <a:r>
              <a:rPr lang="en-US" sz="3600">
                <a:latin typeface="VNI-Avo" pitchFamily="2" charset="0"/>
              </a:rPr>
              <a:t>                  Toâ Haø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4870076" y="-1196789"/>
            <a:ext cx="96012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75"/>
              </a:lnSpc>
            </a:pPr>
            <a:r>
              <a:rPr lang="en-US" sz="8000" b="1">
                <a:solidFill>
                  <a:srgbClr val="FF0000"/>
                </a:solidFill>
                <a:latin typeface="Dancing Script"/>
              </a:rPr>
              <a:t>Bài thơ: Ngôi nhà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3"/>
            <a:ext cx="6204634" cy="1025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993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0" y="342900"/>
            <a:ext cx="19202400" cy="2538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42"/>
              </a:lnSpc>
            </a:pPr>
            <a:r>
              <a:rPr lang="en-US" sz="9600">
                <a:solidFill>
                  <a:srgbClr val="FF5757"/>
                </a:solidFill>
                <a:latin typeface="VNI-Avo" pitchFamily="2" charset="0"/>
              </a:rPr>
              <a:t>Chaøo taïm bieät caùc em !</a:t>
            </a:r>
          </a:p>
        </p:txBody>
      </p:sp>
    </p:spTree>
    <p:extLst>
      <p:ext uri="{BB962C8B-B14F-4D97-AF65-F5344CB8AC3E}">
        <p14:creationId xmlns:p14="http://schemas.microsoft.com/office/powerpoint/2010/main" val="18129853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74251" y="387054"/>
            <a:ext cx="7424959" cy="98999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32019" y="810074"/>
            <a:ext cx="8410856" cy="300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7"/>
              </a:lnSpc>
            </a:pPr>
            <a:r>
              <a:rPr lang="en-US" sz="17484">
                <a:solidFill>
                  <a:srgbClr val="C86C17"/>
                </a:solidFill>
                <a:latin typeface="Dancing Script"/>
              </a:rPr>
              <a:t>Tập viết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65763" y="2821958"/>
            <a:ext cx="13956473" cy="3035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06600" y="4724400"/>
            <a:ext cx="3224974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52600" y="-181992"/>
            <a:ext cx="8410856" cy="300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7"/>
              </a:lnSpc>
            </a:pPr>
            <a:r>
              <a:rPr lang="en-US" sz="17484">
                <a:solidFill>
                  <a:srgbClr val="008037"/>
                </a:solidFill>
                <a:latin typeface="Dancing Script"/>
              </a:rPr>
              <a:t>Tập viết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743700" y="5012154"/>
            <a:ext cx="1562100" cy="0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57700" y="5012154"/>
            <a:ext cx="1325026" cy="0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77756" y="5012154"/>
            <a:ext cx="1647544" cy="0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906500" y="5012154"/>
            <a:ext cx="1317812" cy="0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Up Arrow 14"/>
          <p:cNvSpPr/>
          <p:nvPr/>
        </p:nvSpPr>
        <p:spPr>
          <a:xfrm>
            <a:off x="3384177" y="4992456"/>
            <a:ext cx="990600" cy="1295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689912" y="4952999"/>
            <a:ext cx="990600" cy="1295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4792126" y="4992456"/>
            <a:ext cx="990600" cy="1295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10628640" y="4992456"/>
            <a:ext cx="990600" cy="1295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14070106" y="4952999"/>
            <a:ext cx="990600" cy="1295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9387730" y="4952999"/>
            <a:ext cx="990600" cy="12954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>
            <a:off x="7346577" y="4952999"/>
            <a:ext cx="990600" cy="129540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>
            <a:off x="8099610" y="4952999"/>
            <a:ext cx="990600" cy="1295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17971891157286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28900"/>
            <a:ext cx="18288000" cy="68258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43200" y="-335655"/>
            <a:ext cx="7311981" cy="288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77"/>
              </a:lnSpc>
            </a:pPr>
            <a:r>
              <a:rPr lang="en-US" sz="14600">
                <a:solidFill>
                  <a:schemeClr val="accent2">
                    <a:lumMod val="50000"/>
                  </a:schemeClr>
                </a:solidFill>
                <a:latin typeface="Dancing Script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636076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56" y="1181100"/>
            <a:ext cx="6553200" cy="8246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/>
          <a:stretch/>
        </p:blipFill>
        <p:spPr>
          <a:xfrm>
            <a:off x="9982200" y="1181100"/>
            <a:ext cx="5366873" cy="82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28800" y="1028700"/>
            <a:ext cx="4301439" cy="33766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10200" y="3543300"/>
            <a:ext cx="8516329" cy="359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5"/>
              </a:lnSpc>
            </a:pPr>
            <a:r>
              <a:rPr lang="en-US" sz="20982">
                <a:solidFill>
                  <a:srgbClr val="000000"/>
                </a:solidFill>
                <a:latin typeface="Dancing Script"/>
              </a:rPr>
              <a:t>Thư giãn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9 2.36745E-6 L 0.61893 -0.0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6" y="-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6894" y="2247900"/>
            <a:ext cx="12244796" cy="6107484"/>
            <a:chOff x="1776328" y="3065868"/>
            <a:chExt cx="13276654" cy="6107484"/>
          </a:xfrm>
        </p:grpSpPr>
        <p:sp>
          <p:nvSpPr>
            <p:cNvPr id="5" name="TextBox 4"/>
            <p:cNvSpPr txBox="1"/>
            <p:nvPr/>
          </p:nvSpPr>
          <p:spPr>
            <a:xfrm>
              <a:off x="1776328" y="4176134"/>
              <a:ext cx="1868210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rtlCol="0">
              <a:spAutoFit/>
            </a:bodyPr>
            <a:lstStyle/>
            <a:p>
              <a:pPr lvl="1"/>
              <a:r>
                <a:rPr lang="en-US" sz="10500" b="1" dirty="0">
                  <a:solidFill>
                    <a:srgbClr val="C00000"/>
                  </a:solidFill>
                  <a:latin typeface="VNI-Avo" pitchFamily="2" charset="0"/>
                  <a:cs typeface="Times New Roman" panose="02020603050405020304" pitchFamily="18" charset="0"/>
                </a:rPr>
                <a:t>k</a:t>
              </a:r>
              <a:endParaRPr lang="en-US" sz="10500" b="1" dirty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106399" y="3065868"/>
              <a:ext cx="1946583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rtlCol="0">
              <a:spAutoFit/>
            </a:bodyPr>
            <a:lstStyle/>
            <a:p>
              <a:pPr lvl="1"/>
              <a:r>
                <a:rPr lang="en-US" sz="10500" b="1" dirty="0" err="1">
                  <a:latin typeface="VNI-Avo" pitchFamily="2" charset="0"/>
                  <a:cs typeface="Times New Roman" panose="02020603050405020304" pitchFamily="18" charset="0"/>
                </a:rPr>
                <a:t>i</a:t>
              </a:r>
              <a:endParaRPr lang="en-US" sz="10500" b="1" dirty="0">
                <a:latin typeface="VNI-Avo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60166" y="5342795"/>
              <a:ext cx="1946583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rtlCol="0">
              <a:spAutoFit/>
            </a:bodyPr>
            <a:lstStyle/>
            <a:p>
              <a:pPr lvl="1"/>
              <a:r>
                <a:rPr lang="en-US" sz="10500" b="1" dirty="0">
                  <a:latin typeface="VNI-Avo" pitchFamily="2" charset="0"/>
                  <a:cs typeface="Times New Roman" panose="02020603050405020304" pitchFamily="18" charset="0"/>
                </a:rPr>
                <a:t>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358629" y="4176134"/>
              <a:ext cx="3200618" cy="4120053"/>
              <a:chOff x="4698129" y="2757963"/>
              <a:chExt cx="2133745" cy="274670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698129" y="2757963"/>
                <a:ext cx="2133745" cy="1410279"/>
                <a:chOff x="4698129" y="2757963"/>
                <a:chExt cx="2133745" cy="1410279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 flipV="1">
                  <a:off x="4698129" y="2757963"/>
                  <a:ext cx="2133745" cy="74288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4698129" y="3535737"/>
                  <a:ext cx="2042305" cy="63250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4698129" y="3509611"/>
                <a:ext cx="2042305" cy="199505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12860166" y="7419025"/>
              <a:ext cx="1946583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rtlCol="0">
              <a:spAutoFit/>
            </a:bodyPr>
            <a:lstStyle/>
            <a:p>
              <a:pPr lvl="1"/>
              <a:r>
                <a:rPr lang="en-US" sz="10500" b="1" dirty="0" err="1">
                  <a:latin typeface="VNI-Avo" pitchFamily="2" charset="0"/>
                  <a:cs typeface="Times New Roman" panose="02020603050405020304" pitchFamily="18" charset="0"/>
                </a:rPr>
                <a:t>eâ</a:t>
              </a:r>
              <a:endParaRPr lang="en-US" sz="10500" b="1" dirty="0">
                <a:latin typeface="VNI-Avo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5903" y="4197515"/>
              <a:ext cx="2978549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rtlCol="0">
              <a:spAutoFit/>
            </a:bodyPr>
            <a:lstStyle/>
            <a:p>
              <a:pPr lvl="1"/>
              <a:r>
                <a:rPr lang="en-US" sz="10500" b="1" dirty="0" err="1">
                  <a:solidFill>
                    <a:srgbClr val="00B050"/>
                  </a:solidFill>
                  <a:latin typeface="VNI-Avo" pitchFamily="2" charset="0"/>
                  <a:cs typeface="Times New Roman" panose="02020603050405020304" pitchFamily="18" charset="0"/>
                </a:rPr>
                <a:t>gh</a:t>
              </a:r>
              <a:endParaRPr lang="en-US" sz="10500" b="1" dirty="0">
                <a:latin typeface="VNI-Avo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94970" y="4218896"/>
              <a:ext cx="3612317" cy="1754327"/>
            </a:xfrm>
            <a:prstGeom prst="rect">
              <a:avLst/>
            </a:prstGeom>
            <a:noFill/>
          </p:spPr>
          <p:txBody>
            <a:bodyPr wrap="square" lIns="137160" tIns="68580" rIns="137160" bIns="68580" rtlCol="0">
              <a:spAutoFit/>
            </a:bodyPr>
            <a:lstStyle/>
            <a:p>
              <a:pPr lvl="1"/>
              <a:r>
                <a:rPr lang="en-US" sz="10500" b="1" dirty="0" err="1">
                  <a:solidFill>
                    <a:srgbClr val="0070C0"/>
                  </a:solidFill>
                  <a:latin typeface="VNI-Avo" pitchFamily="2" charset="0"/>
                  <a:cs typeface="Times New Roman" panose="02020603050405020304" pitchFamily="18" charset="0"/>
                </a:rPr>
                <a:t>ngh</a:t>
              </a:r>
              <a:endParaRPr lang="en-US" sz="10500" b="1" dirty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2"/>
          <p:cNvSpPr txBox="1"/>
          <p:nvPr/>
        </p:nvSpPr>
        <p:spPr>
          <a:xfrm>
            <a:off x="457200" y="138807"/>
            <a:ext cx="15888545" cy="2700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42"/>
              </a:lnSpc>
            </a:pPr>
            <a:r>
              <a:rPr lang="en-US" sz="11700" b="1" dirty="0" err="1">
                <a:solidFill>
                  <a:srgbClr val="FF5757"/>
                </a:solidFill>
                <a:latin typeface="HP001 4 hàng" panose="020B0603050302020204" pitchFamily="34" charset="0"/>
              </a:rPr>
              <a:t>Quy</a:t>
            </a:r>
            <a:r>
              <a:rPr lang="en-US" sz="11700" b="1" dirty="0">
                <a:solidFill>
                  <a:srgbClr val="FF5757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rgbClr val="FF5757"/>
                </a:solidFill>
                <a:latin typeface="HP001 4 hàng" panose="020B0603050302020204" pitchFamily="34" charset="0"/>
              </a:rPr>
              <a:t>tắc</a:t>
            </a:r>
            <a:r>
              <a:rPr lang="en-US" sz="11700" b="1" dirty="0">
                <a:solidFill>
                  <a:srgbClr val="FF5757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rgbClr val="FF5757"/>
                </a:solidFill>
                <a:latin typeface="HP001 4 hàng" panose="020B0603050302020204" pitchFamily="34" charset="0"/>
              </a:rPr>
              <a:t>chính</a:t>
            </a:r>
            <a:r>
              <a:rPr lang="en-US" sz="11700" b="1" dirty="0">
                <a:solidFill>
                  <a:srgbClr val="FF5757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rgbClr val="FF5757"/>
                </a:solidFill>
                <a:latin typeface="HP001 4 hàng" panose="020B0603050302020204" pitchFamily="34" charset="0"/>
              </a:rPr>
              <a:t>tả</a:t>
            </a:r>
            <a:endParaRPr lang="en-US" sz="11700" b="1" dirty="0">
              <a:solidFill>
                <a:srgbClr val="FF5757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06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21106"/>
            <a:ext cx="949198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6807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4381500"/>
            <a:ext cx="7696200" cy="624016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715000" y="107576"/>
            <a:ext cx="10896600" cy="5715000"/>
          </a:xfrm>
          <a:prstGeom prst="wedgeRoundRectCallout">
            <a:avLst>
              <a:gd name="adj1" fmla="val -48509"/>
              <a:gd name="adj2" fmla="val 6945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11" y="457199"/>
            <a:ext cx="5404947" cy="4800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96000" y="248205"/>
            <a:ext cx="2438400" cy="2514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VNI-Avo" pitchFamily="2" charset="0"/>
              </a:rPr>
              <a:t>ng</a:t>
            </a:r>
          </a:p>
        </p:txBody>
      </p:sp>
      <p:sp>
        <p:nvSpPr>
          <p:cNvPr id="10" name="Oval 9"/>
          <p:cNvSpPr/>
          <p:nvPr/>
        </p:nvSpPr>
        <p:spPr>
          <a:xfrm>
            <a:off x="6096000" y="3146611"/>
            <a:ext cx="2438400" cy="2514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VNI-Avo" pitchFamily="2" charset="0"/>
              </a:rPr>
              <a:t>ngh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3147" y="1031686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81560" y="4381500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732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1|1.8|10.5|4.9|1.4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7|11.8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.9|4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7|2.8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119</Words>
  <Application>Microsoft Office PowerPoint</Application>
  <PresentationFormat>Tùy chỉnh</PresentationFormat>
  <Paragraphs>42</Paragraphs>
  <Slides>15</Slides>
  <Notes>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Calibri</vt:lpstr>
      <vt:lpstr>Arial</vt:lpstr>
      <vt:lpstr>VNI-Avo</vt:lpstr>
      <vt:lpstr>HP001 4 hàng</vt:lpstr>
      <vt:lpstr>Dancing Script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</dc:title>
  <dc:creator>Thảo My</dc:creator>
  <cp:lastModifiedBy>Vip586</cp:lastModifiedBy>
  <cp:revision>45</cp:revision>
  <dcterms:created xsi:type="dcterms:W3CDTF">2006-08-16T00:00:00Z</dcterms:created>
  <dcterms:modified xsi:type="dcterms:W3CDTF">2021-10-22T10:06:15Z</dcterms:modified>
  <dc:identifier>DAEpgK90_j8</dc:identifier>
</cp:coreProperties>
</file>