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32"/>
  </p:notesMasterIdLst>
  <p:sldIdLst>
    <p:sldId id="337" r:id="rId5"/>
    <p:sldId id="338" r:id="rId6"/>
    <p:sldId id="257" r:id="rId7"/>
    <p:sldId id="269" r:id="rId8"/>
    <p:sldId id="339" r:id="rId9"/>
    <p:sldId id="262" r:id="rId10"/>
    <p:sldId id="340" r:id="rId11"/>
    <p:sldId id="336" r:id="rId12"/>
    <p:sldId id="258" r:id="rId13"/>
    <p:sldId id="259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43" r:id="rId25"/>
    <p:sldId id="341" r:id="rId26"/>
    <p:sldId id="264" r:id="rId27"/>
    <p:sldId id="342" r:id="rId28"/>
    <p:sldId id="263" r:id="rId29"/>
    <p:sldId id="267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7A2"/>
    <a:srgbClr val="FF6600"/>
    <a:srgbClr val="D53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9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BF084-CD73-4971-8923-55FE04297CE3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832C0-D96B-4D67-9757-47DD68863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60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56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9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2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90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26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70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78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46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7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04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18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72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57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>
            <a:off x="1951567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cta 4"/>
          <p:cNvCxnSpPr/>
          <p:nvPr/>
        </p:nvCxnSpPr>
        <p:spPr>
          <a:xfrm>
            <a:off x="6278033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053667" y="352583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PT"/>
              <a:t>Faça clique para editar o estilo</a:t>
            </a:r>
            <a:endParaRPr lang="en-US"/>
          </a:p>
        </p:txBody>
      </p:sp>
      <p:sp>
        <p:nvSpPr>
          <p:cNvPr id="28" name="Título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7" name="Marcador de Posição da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D0EF6-E406-4A15-8600-594BD4563A73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8" name="Marcador de Posição do Número do Diapositivo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89B44-3E10-4435-AA7C-228B39CB198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10" name="Marcador de Posição do Rodapé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1745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4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F68B0-9E3F-405D-A499-31F7A4796C11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5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11FCA-B409-4C28-BDBC-7FD337B9890B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3835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cta 3"/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243CF-751A-4AD1-A517-2C599101E1C2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3F3F4-A8A1-4329-8B81-CE5AD0A17C3F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1410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11" name="Marcador de Posição de Conteúdo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13" name="Marcador de Posição de Conteúdo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85BA2-F823-4036-98DE-1E7BB87D0123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6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E09B5-5296-41E9-B712-4896C3E33038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5712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xão recta 6"/>
          <p:cNvCxnSpPr/>
          <p:nvPr/>
        </p:nvCxnSpPr>
        <p:spPr>
          <a:xfrm>
            <a:off x="751418" y="2179639"/>
            <a:ext cx="4997449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>
            <a:off x="6339418" y="2179639"/>
            <a:ext cx="499956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2" name="Marcador de Posição de Conteúdo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34" name="Marcador de Posição de Conteúdo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12" name="Marcador de Posição do Texto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C8E2-1382-4CE6-AA28-11DB283F331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10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1" name="Marcador de Posição da Dat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B4155-484F-45A4-9B32-B7B100AEA396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5596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7C258-0886-413F-847A-BE66700A9975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4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71F6-EE6C-466B-A422-71564F5D237C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5650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C27B-5F94-4E7C-A1DF-44FA6E433FF2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3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5BF9D-A983-40F2-A82B-0B6DEA93443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098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15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ção de Conteúdo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5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A6691-E68F-4A6F-87F3-E61E85322AFF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6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788AD-EE66-496E-9BC1-DF6C5AC54A12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5845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t-PT" noProof="0"/>
              <a:t>Clique no ícone para adicionar uma imagem</a:t>
            </a:r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753D-2F8D-4EBB-8F42-29614F5FDC62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6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FF6B0-A3C8-40BF-ADDE-B1D22F6F504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8150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C4FDD-121C-4C43-96E4-40A911EA212B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5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5CF12-42AE-43E4-8D74-93039CC7712E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6135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a Data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53674-4173-41D6-9CC7-0569644EF09C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5" name="Marcador de Posição do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F5EB4-7E22-45E7-9CA0-B67A4CD91EBA}" type="slidenum">
              <a:rPr lang="pt-PT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6504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17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43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72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90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84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1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3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33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68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817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81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30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8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7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4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exto 8"/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24" name="Marcador de Posição da Data 23"/>
          <p:cNvSpPr>
            <a:spLocks noGrp="1"/>
          </p:cNvSpPr>
          <p:nvPr>
            <p:ph type="dt" sz="half" idx="2"/>
          </p:nvPr>
        </p:nvSpPr>
        <p:spPr>
          <a:xfrm>
            <a:off x="7721600" y="6203951"/>
            <a:ext cx="34544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D7B6120-2A4A-47C2-BDA5-1C89DB50EF6E}" type="datetimeFigureOut">
              <a:rPr lang="pt-PT"/>
              <a:pPr>
                <a:defRPr/>
              </a:pPr>
              <a:t>20/02/2021</a:t>
            </a:fld>
            <a:endParaRPr lang="pt-PT"/>
          </a:p>
        </p:txBody>
      </p:sp>
      <p:sp>
        <p:nvSpPr>
          <p:cNvPr id="10" name="Marcador de Posição do Rodapé 9"/>
          <p:cNvSpPr>
            <a:spLocks noGrp="1"/>
          </p:cNvSpPr>
          <p:nvPr>
            <p:ph type="ftr" sz="quarter" idx="3"/>
          </p:nvPr>
        </p:nvSpPr>
        <p:spPr>
          <a:xfrm>
            <a:off x="2844800" y="6203951"/>
            <a:ext cx="47752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22" name="Marcador de Posição do Número do Diapositivo 21"/>
          <p:cNvSpPr>
            <a:spLocks noGrp="1"/>
          </p:cNvSpPr>
          <p:nvPr>
            <p:ph type="sldNum" sz="quarter" idx="4"/>
          </p:nvPr>
        </p:nvSpPr>
        <p:spPr>
          <a:xfrm>
            <a:off x="11214100" y="6181725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BB84ACE-6385-4618-8FD8-3F0296A5E807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5" name="Marcador de Posição do Título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t-PT"/>
              <a:t>Clique para editar o estilo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95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1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1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5" Type="http://schemas.openxmlformats.org/officeDocument/2006/relationships/image" Target="../media/image22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slide" Target="slide1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jpeg"/><Relationship Id="rId5" Type="http://schemas.openxmlformats.org/officeDocument/2006/relationships/image" Target="../media/image22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79808" y="3846840"/>
            <a:ext cx="33922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252652" y="3010189"/>
            <a:ext cx="46465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 err="1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ur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vacation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5</a:t>
            </a:r>
          </a:p>
        </p:txBody>
      </p:sp>
      <p:pic>
        <p:nvPicPr>
          <p:cNvPr id="4" name="Picture 2" descr="International Summer Holiday Packages 2020 | Summer Vacation Tours">
            <a:extLst>
              <a:ext uri="{FF2B5EF4-FFF2-40B4-BE49-F238E27FC236}">
                <a16:creationId xmlns:a16="http://schemas.microsoft.com/office/drawing/2014/main" id="{0CE2494E-D069-48F7-B026-1E37D07F16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6"/>
            <a:ext cx="6847664" cy="684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47646-88AB-4209-906D-092DF3E2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80" y="5035280"/>
            <a:ext cx="1822720" cy="18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2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They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camping.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4367809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are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8112224" y="5302598"/>
            <a:ext cx="1223392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20" name="Imagem 19" descr="downloa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729" y="1484784"/>
            <a:ext cx="496014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are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they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2" name="Imagem 11" descr="McLLaEnca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I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a picture.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3791745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am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536160" y="5302598"/>
            <a:ext cx="1656184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take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are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you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2" name="Imagem 11" descr="McLLaEnc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4" name="Imagem 13" descr="000803_1063_2254_v__v.th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1784" y="1405372"/>
            <a:ext cx="3816424" cy="324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He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____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TV.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4079380" y="5302598"/>
            <a:ext cx="1152525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752184" y="5302598"/>
            <a:ext cx="2160240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watch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he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2" name="Imagem 11" descr="McLLaEnc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3" name="Imagem 12" descr="download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03915" y="1340769"/>
            <a:ext cx="3184170" cy="334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Tom ____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_______</a:t>
            </a:r>
          </a:p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his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car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3359697" y="5302598"/>
            <a:ext cx="1152525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032104" y="5302598"/>
            <a:ext cx="1944216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wash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Tom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pic>
        <p:nvPicPr>
          <p:cNvPr id="12" name="Imagem 11" descr="McLLaEnc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4" name="Imagem 13" descr="000803_1063_2254_v__v.th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5720" y="1412776"/>
            <a:ext cx="49107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He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late for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work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4007769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824192" y="5302598"/>
            <a:ext cx="1656184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be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happen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2" name="Imagem 11" descr="McLLaEnc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3" name="Imagem 12" descr="downloa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863752" y="1412776"/>
            <a:ext cx="4536504" cy="328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He ____  going to _______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in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his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English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test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2927649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6672064" y="5302598"/>
            <a:ext cx="2304256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cheat</a:t>
            </a:r>
            <a:endParaRPr lang="pt-PT" sz="28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Calvin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pic>
        <p:nvPicPr>
          <p:cNvPr id="12" name="Imagem 11" descr="McLLaEnc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3" name="Imagem 12" descr="000803_1063_2254_v__v.th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1704" y="1700808"/>
            <a:ext cx="53652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I  ___   going to  ______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a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cake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3143276" y="5229201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am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253335" y="5193592"/>
            <a:ext cx="1943607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make</a:t>
            </a:r>
            <a:endParaRPr lang="pt-PT" sz="28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are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you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pic>
        <p:nvPicPr>
          <p:cNvPr id="12" name="Imagem 11" descr="McLLaEnc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4" name="Imagem 13" descr="000803_1063_2254_v__v.thm.jpg"/>
          <p:cNvPicPr>
            <a:picLocks noChangeAspect="1"/>
          </p:cNvPicPr>
          <p:nvPr/>
        </p:nvPicPr>
        <p:blipFill>
          <a:blip r:embed="rId6" cstate="print"/>
          <a:srcRect t="3599" b="8166"/>
          <a:stretch>
            <a:fillRect/>
          </a:stretch>
        </p:blipFill>
        <p:spPr bwMode="auto">
          <a:xfrm>
            <a:off x="4223792" y="1412777"/>
            <a:ext cx="3672408" cy="327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8172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It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_____  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3503713" y="5590630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320136" y="5589241"/>
            <a:ext cx="1656184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rain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happen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2" name="Imagem 11" descr="McLLaEnc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4" name="Imagem 13" descr="000803_1063_2254_v__v.th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559748" y="1340768"/>
            <a:ext cx="3072504" cy="331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She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a short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story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4151388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968208" y="5302598"/>
            <a:ext cx="2016224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write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is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she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2" name="Imagem 11" descr="McLLaEnca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3" name="Imagem 12" descr="transferi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1824" y="1340769"/>
            <a:ext cx="3312368" cy="3417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We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to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Spain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tomorrow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4079777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are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896200" y="5302598"/>
            <a:ext cx="2016224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drive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are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you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pic>
        <p:nvPicPr>
          <p:cNvPr id="12" name="Imagem 11" descr="McLLaEnc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pic>
        <p:nvPicPr>
          <p:cNvPr id="14" name="Imagem 13" descr="000803_1063_2254_v__v.th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3792" y="1412777"/>
            <a:ext cx="3888432" cy="31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arredondado 2"/>
          <p:cNvSpPr/>
          <p:nvPr/>
        </p:nvSpPr>
        <p:spPr>
          <a:xfrm>
            <a:off x="3215680" y="1268760"/>
            <a:ext cx="5760640" cy="3528392"/>
          </a:xfrm>
          <a:prstGeom prst="roundRect">
            <a:avLst/>
          </a:prstGeom>
          <a:solidFill>
            <a:schemeClr val="tx1"/>
          </a:solidFill>
          <a:ln w="76200">
            <a:solidFill>
              <a:srgbClr val="00B0F0"/>
            </a:solidFill>
          </a:ln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pt-PT" sz="2400" b="1" dirty="0">
              <a:solidFill>
                <a:prstClr val="white"/>
              </a:solidFill>
              <a:latin typeface="Papyrus" pitchFamily="66" charset="0"/>
            </a:endParaRPr>
          </a:p>
        </p:txBody>
      </p:sp>
      <p:sp>
        <p:nvSpPr>
          <p:cNvPr id="15" name="Rectângulo arredondado 14"/>
          <p:cNvSpPr/>
          <p:nvPr/>
        </p:nvSpPr>
        <p:spPr>
          <a:xfrm>
            <a:off x="1847850" y="5012580"/>
            <a:ext cx="8496300" cy="1728788"/>
          </a:xfrm>
          <a:prstGeom prst="roundRect">
            <a:avLst/>
          </a:prstGeom>
          <a:solidFill>
            <a:srgbClr val="00206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I ____ 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 to _______</a:t>
            </a:r>
          </a:p>
          <a:p>
            <a:pPr algn="ctr">
              <a:defRPr/>
            </a:pP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a </a:t>
            </a: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shower</a:t>
            </a:r>
            <a:r>
              <a:rPr lang="pt-PT" sz="4400" dirty="0">
                <a:solidFill>
                  <a:prstClr val="white"/>
                </a:solidFill>
                <a:latin typeface="Cooper Black" pitchFamily="18" charset="0"/>
              </a:rPr>
              <a:t>.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3359697" y="5302598"/>
            <a:ext cx="1224533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400" dirty="0" err="1">
                <a:solidFill>
                  <a:prstClr val="white"/>
                </a:solidFill>
                <a:latin typeface="Cooper Black" pitchFamily="18" charset="0"/>
              </a:rPr>
              <a:t>am</a:t>
            </a:r>
            <a:endParaRPr lang="pt-PT" sz="36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17" name="Rectângulo arredondado 16"/>
          <p:cNvSpPr/>
          <p:nvPr/>
        </p:nvSpPr>
        <p:spPr>
          <a:xfrm>
            <a:off x="7176120" y="5302598"/>
            <a:ext cx="2016224" cy="5746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have</a:t>
            </a:r>
            <a:endParaRPr lang="pt-PT" sz="2800" dirty="0">
              <a:solidFill>
                <a:prstClr val="white"/>
              </a:solidFill>
              <a:latin typeface="Cooper Black" pitchFamily="18" charset="0"/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2351584" y="260648"/>
            <a:ext cx="7704856" cy="792088"/>
          </a:xfrm>
          <a:prstGeom prst="roundRect">
            <a:avLst/>
          </a:prstGeom>
          <a:solidFill>
            <a:srgbClr val="FF00FF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What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are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you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</a:t>
            </a:r>
            <a:r>
              <a:rPr lang="pt-PT" sz="4000" dirty="0" err="1">
                <a:solidFill>
                  <a:prstClr val="white"/>
                </a:solidFill>
                <a:latin typeface="Cooper Black" pitchFamily="18" charset="0"/>
              </a:rPr>
              <a:t>going</a:t>
            </a:r>
            <a:r>
              <a:rPr lang="pt-PT" sz="4000" dirty="0">
                <a:solidFill>
                  <a:prstClr val="white"/>
                </a:solidFill>
                <a:latin typeface="Cooper Black" pitchFamily="18" charset="0"/>
              </a:rPr>
              <a:t> to do?</a:t>
            </a:r>
            <a:endParaRPr lang="pt-PT" sz="2000" dirty="0">
              <a:solidFill>
                <a:prstClr val="white"/>
              </a:solidFill>
              <a:latin typeface="Cooper Black" pitchFamily="18" charset="0"/>
            </a:endParaRPr>
          </a:p>
        </p:txBody>
      </p:sp>
      <p:pic>
        <p:nvPicPr>
          <p:cNvPr id="8" name="Imagem 7" descr="answer-m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2344" y="2492896"/>
            <a:ext cx="1152128" cy="1152128"/>
          </a:xfrm>
          <a:prstGeom prst="rect">
            <a:avLst/>
          </a:prstGeom>
        </p:spPr>
      </p:pic>
      <p:pic>
        <p:nvPicPr>
          <p:cNvPr id="12" name="Imagem 11" descr="McLLaEnc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3784" y="5976664"/>
            <a:ext cx="836712" cy="836712"/>
          </a:xfrm>
          <a:prstGeom prst="rect">
            <a:avLst/>
          </a:prstGeom>
        </p:spPr>
      </p:pic>
      <p:grpSp>
        <p:nvGrpSpPr>
          <p:cNvPr id="2" name="Grupo 10"/>
          <p:cNvGrpSpPr/>
          <p:nvPr/>
        </p:nvGrpSpPr>
        <p:grpSpPr>
          <a:xfrm>
            <a:off x="2328690" y="1685980"/>
            <a:ext cx="1654367" cy="1658818"/>
            <a:chOff x="804689" y="1685980"/>
            <a:chExt cx="1654367" cy="1658818"/>
          </a:xfrm>
        </p:grpSpPr>
        <p:pic>
          <p:nvPicPr>
            <p:cNvPr id="9" name="Imagem 8" descr="KinBRMkiq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111222">
              <a:off x="975205" y="1576756"/>
              <a:ext cx="1374627" cy="1593075"/>
            </a:xfrm>
            <a:prstGeom prst="rect">
              <a:avLst/>
            </a:prstGeom>
          </p:spPr>
        </p:pic>
        <p:sp>
          <p:nvSpPr>
            <p:cNvPr id="10" name="Rectângulo 9"/>
            <p:cNvSpPr/>
            <p:nvPr/>
          </p:nvSpPr>
          <p:spPr>
            <a:xfrm>
              <a:off x="804689" y="2636912"/>
              <a:ext cx="831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click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sz="2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 </a:t>
              </a:r>
              <a:r>
                <a:rPr lang="pt-PT" sz="2000" b="1" dirty="0" err="1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Cooper Black" pitchFamily="18" charset="0"/>
                  <a:cs typeface="Arial" charset="0"/>
                </a:rPr>
                <a:t>here</a:t>
              </a:r>
              <a:endParaRPr lang="pt-PT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oper Black" pitchFamily="18" charset="0"/>
                <a:cs typeface="Arial" charset="0"/>
              </a:endParaRPr>
            </a:p>
          </p:txBody>
        </p:sp>
      </p:grpSp>
      <p:pic>
        <p:nvPicPr>
          <p:cNvPr id="13" name="Imagem 12" descr="000803_1063_2254_v__v.thm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6682" y="1412776"/>
            <a:ext cx="287148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72" y="2072640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364923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30C2-9F25-454D-8E8A-67B8079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Jokerman" panose="04090605060D06020702" pitchFamily="82" charset="0"/>
              </a:rPr>
              <a:t>Read and circle. </a:t>
            </a:r>
            <a:endParaRPr lang="en-US" sz="54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4CB9D-8C07-4123-8B1E-9F1FC79D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32" y="1601888"/>
            <a:ext cx="10515600" cy="4905915"/>
          </a:xfrm>
        </p:spPr>
        <p:txBody>
          <a:bodyPr>
            <a:normAutofit fontScale="32500" lnSpcReduction="20000"/>
          </a:bodyPr>
          <a:lstStyle/>
          <a:p>
            <a:pPr marL="0" indent="0" algn="l">
              <a:buNone/>
            </a:pP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1. We </a:t>
            </a:r>
            <a:r>
              <a:rPr lang="en-US" sz="11100" b="1" i="0" dirty="0">
                <a:solidFill>
                  <a:srgbClr val="000000"/>
                </a:solidFill>
                <a:effectLst/>
                <a:latin typeface="OpenSans"/>
              </a:rPr>
              <a:t>is / are </a:t>
            </a: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going to go on vacation next week.</a:t>
            </a:r>
          </a:p>
          <a:p>
            <a:pPr marL="0" indent="0" algn="l">
              <a:buNone/>
            </a:pPr>
            <a:endParaRPr lang="en-US" sz="111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indent="0" algn="l">
              <a:buNone/>
            </a:pP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2. I</a:t>
            </a:r>
            <a:r>
              <a:rPr lang="en-US" sz="11100" b="1" i="0" dirty="0">
                <a:solidFill>
                  <a:srgbClr val="000000"/>
                </a:solidFill>
                <a:effectLst/>
                <a:latin typeface="OpenSans"/>
              </a:rPr>
              <a:t>'m / 're </a:t>
            </a: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going to take my shampoo on vacation.</a:t>
            </a:r>
          </a:p>
          <a:p>
            <a:pPr marL="0" indent="0" algn="l">
              <a:buNone/>
            </a:pPr>
            <a:endParaRPr lang="en-US" sz="111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indent="0" algn="l">
              <a:buNone/>
            </a:pP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3. Mom and Dad </a:t>
            </a:r>
            <a:r>
              <a:rPr lang="en-US" sz="11100" b="1" i="0" dirty="0">
                <a:solidFill>
                  <a:srgbClr val="000000"/>
                </a:solidFill>
                <a:effectLst/>
                <a:latin typeface="OpenSans"/>
              </a:rPr>
              <a:t>am / are </a:t>
            </a: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going to buy soap and toothpaste tomorrow.</a:t>
            </a:r>
          </a:p>
          <a:p>
            <a:pPr marL="0" indent="0" algn="l">
              <a:buNone/>
            </a:pPr>
            <a:endParaRPr lang="en-US" sz="111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0" indent="0" algn="l">
              <a:buNone/>
            </a:pP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4. </a:t>
            </a:r>
            <a:r>
              <a:rPr lang="en-US" sz="11100" b="0" i="0" dirty="0" err="1">
                <a:solidFill>
                  <a:srgbClr val="000000"/>
                </a:solidFill>
                <a:effectLst/>
                <a:latin typeface="OpenSans"/>
              </a:rPr>
              <a:t>Trung</a:t>
            </a: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en-US" sz="11100" b="1" i="0" dirty="0">
                <a:solidFill>
                  <a:srgbClr val="000000"/>
                </a:solidFill>
                <a:effectLst/>
                <a:latin typeface="OpenSans"/>
              </a:rPr>
              <a:t>is/ are </a:t>
            </a:r>
            <a:r>
              <a:rPr lang="en-US" sz="11100" b="0" i="0" dirty="0">
                <a:solidFill>
                  <a:srgbClr val="000000"/>
                </a:solidFill>
                <a:effectLst/>
                <a:latin typeface="OpenSans"/>
              </a:rPr>
              <a:t>going to put sunscreen on when he goes to beach.</a:t>
            </a:r>
          </a:p>
          <a:p>
            <a:pPr marL="0" indent="0">
              <a:buNone/>
            </a:pPr>
            <a:br>
              <a:rPr lang="en-US" sz="5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8A837A-11EF-4B20-8EC8-968DF750F3F8}"/>
              </a:ext>
            </a:extLst>
          </p:cNvPr>
          <p:cNvSpPr/>
          <p:nvPr/>
        </p:nvSpPr>
        <p:spPr>
          <a:xfrm>
            <a:off x="2218944" y="1463040"/>
            <a:ext cx="938784" cy="62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E53E67-FF13-4D23-9362-BC1ACD41E57C}"/>
              </a:ext>
            </a:extLst>
          </p:cNvPr>
          <p:cNvSpPr/>
          <p:nvPr/>
        </p:nvSpPr>
        <p:spPr>
          <a:xfrm>
            <a:off x="1133856" y="2450592"/>
            <a:ext cx="682752" cy="6217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774E76-19F9-413F-9E1F-51ED70EC097F}"/>
              </a:ext>
            </a:extLst>
          </p:cNvPr>
          <p:cNvSpPr/>
          <p:nvPr/>
        </p:nvSpPr>
        <p:spPr>
          <a:xfrm>
            <a:off x="4669536" y="3584448"/>
            <a:ext cx="780288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E63450-314C-43FE-B11E-A40E06E13C8C}"/>
              </a:ext>
            </a:extLst>
          </p:cNvPr>
          <p:cNvSpPr/>
          <p:nvPr/>
        </p:nvSpPr>
        <p:spPr>
          <a:xfrm>
            <a:off x="2109216" y="4986528"/>
            <a:ext cx="548640" cy="426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757C3-BF01-4140-A689-458D5141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WORK IN PAIRS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E0A3F5-C93E-49FD-A410-094B27B0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72" y="2072640"/>
            <a:ext cx="7849842" cy="3998976"/>
          </a:xfrm>
        </p:spPr>
      </p:pic>
    </p:spTree>
    <p:extLst>
      <p:ext uri="{BB962C8B-B14F-4D97-AF65-F5344CB8AC3E}">
        <p14:creationId xmlns:p14="http://schemas.microsoft.com/office/powerpoint/2010/main" val="87267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C72B-2DDB-4FF3-AA73-E8D44EA4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kerman" panose="04090605060D06020702" pitchFamily="82" charset="0"/>
                <a:ea typeface="+mn-ea"/>
                <a:cs typeface="+mn-cs"/>
              </a:rPr>
              <a:t>Write: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'm, 's, 're</a:t>
            </a:r>
            <a:endParaRPr lang="en-US" sz="7200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2B10C38-957B-4736-AEB3-FCA3EBA75D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656371"/>
              </p:ext>
            </p:extLst>
          </p:nvPr>
        </p:nvGraphicFramePr>
        <p:xfrm>
          <a:off x="932688" y="1755648"/>
          <a:ext cx="10515600" cy="4779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28119361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322503238"/>
                    </a:ext>
                  </a:extLst>
                </a:gridCol>
              </a:tblGrid>
              <a:tr h="12107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She </a:t>
                      </a:r>
                      <a:r>
                        <a:rPr kumimoji="0" lang="en-US" altLang="en-US" sz="32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's</a:t>
                      </a:r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 going to make a cake.</a:t>
                      </a:r>
                      <a:endParaRPr lang="en-US" sz="6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73628"/>
                  </a:ext>
                </a:extLst>
              </a:tr>
              <a:tr h="1189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They ____ going to watch a DVD.</a:t>
                      </a:r>
                      <a:endParaRPr 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97887"/>
                  </a:ext>
                </a:extLst>
              </a:tr>
              <a:tr h="1189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I __  going to wash the car.</a:t>
                      </a:r>
                      <a:endParaRPr 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88545"/>
                  </a:ext>
                </a:extLst>
              </a:tr>
              <a:tr h="11895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It ___ going to brain.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Sans"/>
                          <a:ea typeface="+mn-ea"/>
                          <a:cs typeface="+mn-cs"/>
                        </a:rPr>
                        <a:t> </a:t>
                      </a:r>
                      <a:endParaRPr 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5635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5343F81-B7A8-4D14-B217-7429A1E2B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38" y="3035808"/>
            <a:ext cx="2414589" cy="1085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2F341-48FE-4C86-BFDA-9374B9B3F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76" y="4196837"/>
            <a:ext cx="2398852" cy="1106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1BDB98-46D6-4817-A2AC-34E169AFD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313" y="5529033"/>
            <a:ext cx="2459824" cy="89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DC1E9-B603-48AC-ABE5-D21C97301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184" y="1746461"/>
            <a:ext cx="2441527" cy="1118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3CD45-F75D-423C-827D-78AD7F96B0BE}"/>
              </a:ext>
            </a:extLst>
          </p:cNvPr>
          <p:cNvSpPr txBox="1"/>
          <p:nvPr/>
        </p:nvSpPr>
        <p:spPr>
          <a:xfrm>
            <a:off x="5359941" y="2869660"/>
            <a:ext cx="96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‘re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2942A-45BA-43DD-B798-E6CA6312C896}"/>
              </a:ext>
            </a:extLst>
          </p:cNvPr>
          <p:cNvSpPr txBox="1"/>
          <p:nvPr/>
        </p:nvSpPr>
        <p:spPr>
          <a:xfrm>
            <a:off x="4591455" y="4095345"/>
            <a:ext cx="96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‘m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2AE22-473D-443F-B3A0-7178435CE503}"/>
              </a:ext>
            </a:extLst>
          </p:cNvPr>
          <p:cNvSpPr txBox="1"/>
          <p:nvPr/>
        </p:nvSpPr>
        <p:spPr>
          <a:xfrm>
            <a:off x="4776281" y="5301575"/>
            <a:ext cx="96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59176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D917A2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34829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2">
            <a:hlinkClick r:id="" action="ppaction://media"/>
            <a:extLst>
              <a:ext uri="{FF2B5EF4-FFF2-40B4-BE49-F238E27FC236}">
                <a16:creationId xmlns:a16="http://schemas.microsoft.com/office/drawing/2014/main" id="{19F1999B-B112-45D6-A992-4D919E9ED6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195"/>
            <a:ext cx="12192000" cy="6823805"/>
          </a:xfrm>
        </p:spPr>
      </p:pic>
    </p:spTree>
    <p:extLst>
      <p:ext uri="{BB962C8B-B14F-4D97-AF65-F5344CB8AC3E}">
        <p14:creationId xmlns:p14="http://schemas.microsoft.com/office/powerpoint/2010/main" val="327987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7D46-E69E-4A63-BF03-D982EF3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29266"/>
            <a:ext cx="4498847" cy="433287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Jokerman" panose="04090605060D06020702" pitchFamily="82" charset="0"/>
              </a:rPr>
              <a:t>PERFORMANCE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curtain, furniture, indoor, red&#10;&#10;Description automatically generated">
            <a:extLst>
              <a:ext uri="{FF2B5EF4-FFF2-40B4-BE49-F238E27FC236}">
                <a16:creationId xmlns:a16="http://schemas.microsoft.com/office/drawing/2014/main" id="{15B00CE9-59F6-485C-8EFB-E11621F2A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72" y="548640"/>
            <a:ext cx="6632448" cy="57668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991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DA7A7-DFA6-4832-A811-0D00E820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0" dirty="0">
                <a:solidFill>
                  <a:srgbClr val="FF0000"/>
                </a:solidFill>
                <a:effectLst/>
                <a:latin typeface="Jokerman" panose="04090605060D06020702" pitchFamily="82" charset="0"/>
              </a:rPr>
              <a:t>Listen and repeat.</a:t>
            </a:r>
            <a:endParaRPr lang="en-US" sz="54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9014F8-A8BD-4840-A929-1DE15367E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2" y="1743457"/>
            <a:ext cx="10709822" cy="4864160"/>
          </a:xfrm>
        </p:spPr>
      </p:pic>
      <p:pic>
        <p:nvPicPr>
          <p:cNvPr id="6" name="track-14ff5">
            <a:hlinkClick r:id="" action="ppaction://media"/>
            <a:extLst>
              <a:ext uri="{FF2B5EF4-FFF2-40B4-BE49-F238E27FC236}">
                <a16:creationId xmlns:a16="http://schemas.microsoft.com/office/drawing/2014/main" id="{841EAE6A-DF2A-41BB-894A-1FC49BFC6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5489" y="760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B3D7A8-D2BB-4576-9BA9-F78FBCA7D58A}"/>
              </a:ext>
            </a:extLst>
          </p:cNvPr>
          <p:cNvSpPr txBox="1"/>
          <p:nvPr/>
        </p:nvSpPr>
        <p:spPr>
          <a:xfrm>
            <a:off x="2994994" y="902393"/>
            <a:ext cx="6824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 TIME</a:t>
            </a:r>
          </a:p>
        </p:txBody>
      </p:sp>
      <p:pic>
        <p:nvPicPr>
          <p:cNvPr id="1028" name="Picture 4" descr="How to Make an Interesting Art Piece Using Tree Branches | eHow | Cute gif,  Character design, Girl stickers">
            <a:extLst>
              <a:ext uri="{FF2B5EF4-FFF2-40B4-BE49-F238E27FC236}">
                <a16:creationId xmlns:a16="http://schemas.microsoft.com/office/drawing/2014/main" id="{E47B40B1-9161-4751-9140-B150AB482A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64" y="1519651"/>
            <a:ext cx="6520072" cy="45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3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ângulo arredondado 17"/>
          <p:cNvSpPr/>
          <p:nvPr/>
        </p:nvSpPr>
        <p:spPr>
          <a:xfrm>
            <a:off x="1703512" y="188640"/>
            <a:ext cx="8712968" cy="6480720"/>
          </a:xfrm>
          <a:prstGeom prst="roundRect">
            <a:avLst/>
          </a:prstGeom>
          <a:solidFill>
            <a:srgbClr val="00B0F0"/>
          </a:solidFill>
          <a:ln/>
          <a:effectLst>
            <a:glow rad="101600">
              <a:srgbClr val="FFFF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pt-PT" sz="8800" dirty="0">
                <a:solidFill>
                  <a:srgbClr val="FFFF00"/>
                </a:solidFill>
                <a:latin typeface="Cooper Black" pitchFamily="18" charset="0"/>
              </a:rPr>
              <a:t>BE GOING TO </a:t>
            </a:r>
          </a:p>
          <a:p>
            <a:pPr algn="r">
              <a:defRPr/>
            </a:pPr>
            <a:endParaRPr lang="pt-PT" sz="5400" u="sng" dirty="0">
              <a:solidFill>
                <a:prstClr val="black"/>
              </a:solidFill>
              <a:latin typeface="Cooper Black" pitchFamily="18" charset="0"/>
            </a:endParaRPr>
          </a:p>
          <a:p>
            <a:pPr algn="ctr">
              <a:defRPr/>
            </a:pPr>
            <a:endParaRPr lang="pt-PT" sz="6000" dirty="0">
              <a:solidFill>
                <a:prstClr val="black"/>
              </a:solidFill>
              <a:latin typeface="Maiandra GD" pitchFamily="34" charset="0"/>
            </a:endParaRPr>
          </a:p>
          <a:p>
            <a:pPr algn="ctr">
              <a:defRPr/>
            </a:pPr>
            <a:endParaRPr lang="pt-PT" sz="6000" dirty="0">
              <a:solidFill>
                <a:prstClr val="black"/>
              </a:solidFill>
              <a:latin typeface="Maiandra GD" pitchFamily="34" charset="0"/>
            </a:endParaRPr>
          </a:p>
          <a:p>
            <a:pPr algn="ctr">
              <a:defRPr/>
            </a:pPr>
            <a:endParaRPr lang="pt-PT" sz="6000" dirty="0">
              <a:solidFill>
                <a:prstClr val="black"/>
              </a:solidFill>
              <a:latin typeface="Maiandra GD" pitchFamily="34" charset="0"/>
            </a:endParaRPr>
          </a:p>
          <a:p>
            <a:pPr algn="ctr">
              <a:defRPr/>
            </a:pPr>
            <a:endParaRPr lang="pt-PT" sz="6000" dirty="0">
              <a:solidFill>
                <a:prstClr val="black"/>
              </a:solidFill>
              <a:latin typeface="Maiandra GD" pitchFamily="34" charset="0"/>
            </a:endParaRPr>
          </a:p>
          <a:p>
            <a:pPr algn="ctr">
              <a:defRPr/>
            </a:pPr>
            <a:endParaRPr lang="pt-PT" sz="5400" dirty="0">
              <a:solidFill>
                <a:prstClr val="black"/>
              </a:solidFill>
              <a:latin typeface="Maiandra GD" pitchFamily="34" charset="0"/>
            </a:endParaRPr>
          </a:p>
          <a:p>
            <a:pPr algn="ctr">
              <a:defRPr/>
            </a:pPr>
            <a:endParaRPr lang="pt-PT" sz="4800" b="1" dirty="0">
              <a:solidFill>
                <a:prstClr val="white"/>
              </a:solidFill>
              <a:latin typeface="Snap ITC" pitchFamily="82" charset="0"/>
            </a:endParaRPr>
          </a:p>
        </p:txBody>
      </p:sp>
      <p:sp>
        <p:nvSpPr>
          <p:cNvPr id="19" name="Rectângulo arredondado 18"/>
          <p:cNvSpPr/>
          <p:nvPr/>
        </p:nvSpPr>
        <p:spPr>
          <a:xfrm>
            <a:off x="5808663" y="3068688"/>
            <a:ext cx="3814762" cy="1368425"/>
          </a:xfrm>
          <a:prstGeom prst="roundRect">
            <a:avLst/>
          </a:prstGeom>
          <a:solidFill>
            <a:srgbClr val="FF00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Arial Rounded MT Bold" pitchFamily="34" charset="0"/>
              </a:rPr>
              <a:t>WHAT ARE THEY GOING TO DO?</a:t>
            </a:r>
          </a:p>
        </p:txBody>
      </p:sp>
      <p:pic>
        <p:nvPicPr>
          <p:cNvPr id="5129" name="Imagem 6" descr="men2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07568" y="2780929"/>
            <a:ext cx="3096344" cy="255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ângulo arredondado 6"/>
          <p:cNvSpPr/>
          <p:nvPr/>
        </p:nvSpPr>
        <p:spPr>
          <a:xfrm>
            <a:off x="2351585" y="5589241"/>
            <a:ext cx="6913563" cy="720725"/>
          </a:xfrm>
          <a:prstGeom prst="roundRect">
            <a:avLst/>
          </a:prstGeom>
          <a:solidFill>
            <a:srgbClr val="FF00FF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Arial Rounded MT Bold" pitchFamily="34" charset="0"/>
              </a:rPr>
              <a:t>WHAT IS GOING TO HAPPEN?</a:t>
            </a:r>
          </a:p>
        </p:txBody>
      </p:sp>
      <p:pic>
        <p:nvPicPr>
          <p:cNvPr id="8" name="Imagem 7" descr="end-clip-art-70599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24392" y="5805264"/>
            <a:ext cx="836712" cy="8367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374</Words>
  <Application>Microsoft Office PowerPoint</Application>
  <PresentationFormat>Widescreen</PresentationFormat>
  <Paragraphs>113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Aharoni</vt:lpstr>
      <vt:lpstr>Arial</vt:lpstr>
      <vt:lpstr>Arial Rounded MT Bold</vt:lpstr>
      <vt:lpstr>Calibri</vt:lpstr>
      <vt:lpstr>Calibri Light</vt:lpstr>
      <vt:lpstr>Constantia</vt:lpstr>
      <vt:lpstr>Cooper Black</vt:lpstr>
      <vt:lpstr>Forte</vt:lpstr>
      <vt:lpstr>Gill Sans MT</vt:lpstr>
      <vt:lpstr>Gill Sans Ultra Bold</vt:lpstr>
      <vt:lpstr>Goudy Old Style</vt:lpstr>
      <vt:lpstr>Harrington</vt:lpstr>
      <vt:lpstr>Jokerman</vt:lpstr>
      <vt:lpstr>Maiandra GD</vt:lpstr>
      <vt:lpstr>Matura MT Script Capitals</vt:lpstr>
      <vt:lpstr>OpenSans</vt:lpstr>
      <vt:lpstr>Papyrus</vt:lpstr>
      <vt:lpstr>Snap ITC</vt:lpstr>
      <vt:lpstr>Wingdings 2</vt:lpstr>
      <vt:lpstr>ClassicFrameVTI</vt:lpstr>
      <vt:lpstr>1_ClassicFrameVTI</vt:lpstr>
      <vt:lpstr>Papel</vt:lpstr>
      <vt:lpstr>Office Theme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PERFORMANCE TIME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</vt:lpstr>
      <vt:lpstr>Read and circle. </vt:lpstr>
      <vt:lpstr>WORK IN PAIRS</vt:lpstr>
      <vt:lpstr>Write: 'm, 's, 're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CHAU HO</cp:lastModifiedBy>
  <cp:revision>13</cp:revision>
  <dcterms:created xsi:type="dcterms:W3CDTF">2020-09-12T10:49:32Z</dcterms:created>
  <dcterms:modified xsi:type="dcterms:W3CDTF">2021-02-20T12:39:40Z</dcterms:modified>
</cp:coreProperties>
</file>