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29" r:id="rId3"/>
    <p:sldId id="2921" r:id="rId4"/>
    <p:sldId id="2920" r:id="rId5"/>
    <p:sldId id="2917" r:id="rId6"/>
    <p:sldId id="2552" r:id="rId7"/>
    <p:sldId id="2918" r:id="rId8"/>
    <p:sldId id="2922" r:id="rId9"/>
    <p:sldId id="25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458D7-E45A-42EF-9B68-BF6A63BA662A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AE221-0612-4660-9814-D8D0F23B5A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854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6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8C749-B8B9-485D-8F86-F09B48B7D4F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6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905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- Bụt: </a:t>
            </a:r>
            <a:r>
              <a:rPr lang="vi-VN" b="0"/>
              <a:t>Nhân vật hư cấu có trong truyện cổ tích, thường xuất hiện để giúp đỡ những người nghèo, gặp bất hạnh.</a:t>
            </a:r>
          </a:p>
          <a:p>
            <a:r>
              <a:rPr lang="vi-VN" b="1"/>
              <a:t>- Tốt bụng: </a:t>
            </a:r>
            <a:r>
              <a:rPr lang="vi-VN" b="0"/>
              <a:t>Hay giúp đỡ người khác.</a:t>
            </a:r>
            <a:endParaRPr lang="vi-VN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6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8C749-B8B9-485D-8F86-F09B48B7D4F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6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42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6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8C749-B8B9-485D-8F86-F09B48B7D4F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6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9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6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8C749-B8B9-485D-8F86-F09B48B7D4F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6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219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6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8C749-B8B9-485D-8F86-F09B48B7D4F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6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314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6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8C749-B8B9-485D-8F86-F09B48B7D4F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6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94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C1846-F84D-411A-B0CF-93FC21E010CE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3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DB21F8-F4EC-44DE-A9A9-4102FBCA3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650EB75-F7C6-420E-B821-C19DB6D89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62707C9-7EA6-4771-9925-D323523B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D73-B0DB-4997-9159-0D4706E9EC58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35397D4-C454-425D-B709-058A681D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D1E4CFB-A094-4BD8-BB59-932770E3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942E-7D85-4BBB-B79C-F9C4C2129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121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C80FAB-EC36-4262-AAA1-63D1AA55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2A7312F-BD95-48BE-98A8-376B4338C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ADDD126-FD7F-44B6-A299-E1CF1A39B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D73-B0DB-4997-9159-0D4706E9EC58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BCDE6EA-6E9E-410F-A93F-2560297E6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75C3086-6449-4B33-BBF7-078BDE32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942E-7D85-4BBB-B79C-F9C4C2129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643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2EA37C9-4A92-4FF4-A47A-65351A285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A697CA6-DB28-48D8-8C00-D75D6454D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442252-56ED-4AA6-B05A-8E9A0F3F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D73-B0DB-4997-9159-0D4706E9EC58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2E86E40-31DC-49E1-9F89-E4F46786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282D29-DD53-477D-A392-C1BAE4AE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942E-7D85-4BBB-B79C-F9C4C2129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593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ECD0B9-2CD3-4A7D-99FC-C95D9392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9570A7-CB31-48A8-B61C-8C24155E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365C388-DF18-43D8-BD33-2F0BA441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D73-B0DB-4997-9159-0D4706E9EC58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EAC4732-1A94-4668-A0C2-DD99BFE63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9850FB-1907-4B9A-889E-4FD2CB2A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942E-7D85-4BBB-B79C-F9C4C2129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98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2A4C1B-85DE-492C-A48B-8111D901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4DD891D-2471-4597-8DA6-5814C3B30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D5BC065-38F3-429F-958D-841A8A4E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D73-B0DB-4997-9159-0D4706E9EC58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0BC15D-DD33-4377-AF2A-C052FDBD2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F796BB3-E717-403B-A7F0-21823163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942E-7D85-4BBB-B79C-F9C4C2129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52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85C0807-8DD1-4C8D-9EF1-44EC1404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1F1CD49-A652-46ED-83A8-F3542D893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B1A0BAD-B97C-427A-B94B-89DD56C68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FB822EC-B901-40AF-B5B9-3D1D8B13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D73-B0DB-4997-9159-0D4706E9EC58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A53C9CC-A077-4873-A4A6-3EE26DD9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1DAA8D-E371-4867-ADB6-848E74F4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942E-7D85-4BBB-B79C-F9C4C2129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88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E6C33F1-8FD9-447A-995C-A54B36DAD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168A6D7-228A-4CE8-9D23-0BEF2F7D3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6D553A8-0517-4916-9D9B-43471684A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DE0657F-A5F6-44FC-A2F1-AF4A35760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52AEC30-408F-4989-BC9F-504DFA418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5F7741F-B8DF-4A56-A730-FCBC9A6F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D73-B0DB-4997-9159-0D4706E9EC58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BB52F98-580B-493F-9E33-6BFE35E5F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1B2AD93-454E-4CC6-BB31-A1CFED7A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942E-7D85-4BBB-B79C-F9C4C2129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265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842F01-9B2C-4C58-ABCC-B5F4FACB4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3C91AC2-7741-4458-8DA9-B2D70C0E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D73-B0DB-4997-9159-0D4706E9EC58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F45EA1E-9DF3-4695-93CD-D1BA08E1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4F29811-FE56-4C86-9D60-E9FC0E96E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942E-7D85-4BBB-B79C-F9C4C2129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04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E1782A4-8854-401F-B003-DC4D5BD9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D73-B0DB-4997-9159-0D4706E9EC58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CCEEB35-D817-4DB7-93B4-99E479E9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BA77F79-E653-4756-B3BC-FC1E87A57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942E-7D85-4BBB-B79C-F9C4C2129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171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077DF7-7E61-49A2-885A-486A3E4E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234450C-1816-431E-B00A-E35DA4626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8BBE705-751C-4573-B540-857E36427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C6F7D6E-94AE-4A31-8013-07D1C33A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D73-B0DB-4997-9159-0D4706E9EC58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0616939-0D08-4995-A168-728DF6B7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F668DBF-F52E-42C6-884D-AB03C74D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942E-7D85-4BBB-B79C-F9C4C2129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68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B4CE1A1-01AA-4CC2-A216-81753423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A5D2DC0-B2CC-4011-8AC7-6C79C63A5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0DACC1-7ED1-4B94-9FF0-9F8F3C835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5ED056D-7DBB-47F3-86DC-CE027975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D73-B0DB-4997-9159-0D4706E9EC58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AC8154B-665E-43BB-99C5-13E0C84C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AC10C6B-F321-4E29-8EEF-DE6FCBBE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942E-7D85-4BBB-B79C-F9C4C2129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54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6B1FE8E-6E73-46C9-937D-2EAA8D1A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662789F-6CC3-4782-8651-A18CD44D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BCA496E-3DC7-4AC4-87C0-8B015E9A6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FCD73-B0DB-4997-9159-0D4706E9EC58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C493D8-F993-4B02-BF56-387A78273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E4C179D-9A98-402A-BC71-C09B3FDE6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9942E-7D85-4BBB-B79C-F9C4C2129D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58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9FABF4-2D39-4C56-84AE-3E4821C4ED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C2BAA34-9981-48A7-AD43-E0C7E1483A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E15AC7A1-5869-4219-947A-9B43C1436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0C209F01-480A-472D-AE4C-F6A9A377B548}"/>
              </a:ext>
            </a:extLst>
          </p:cNvPr>
          <p:cNvSpPr/>
          <p:nvPr/>
        </p:nvSpPr>
        <p:spPr>
          <a:xfrm>
            <a:off x="411020" y="366371"/>
            <a:ext cx="11330405" cy="5954915"/>
          </a:xfrm>
          <a:prstGeom prst="roundRect">
            <a:avLst/>
          </a:prstGeom>
          <a:solidFill>
            <a:srgbClr val="F781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Google Shape;1;p1">
            <a:extLst>
              <a:ext uri="{FF2B5EF4-FFF2-40B4-BE49-F238E27FC236}">
                <a16:creationId xmlns:a16="http://schemas.microsoft.com/office/drawing/2014/main" id="{3EFED8F5-E3EA-4DE2-BE21-CA0F68063FA7}"/>
              </a:ext>
            </a:extLst>
          </p:cNvPr>
          <p:cNvSpPr txBox="1">
            <a:spLocks/>
          </p:cNvSpPr>
          <p:nvPr/>
        </p:nvSpPr>
        <p:spPr>
          <a:xfrm>
            <a:off x="3092303" y="3253849"/>
            <a:ext cx="6007393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800" b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2: Ôn tập 2</a:t>
            </a:r>
            <a:endParaRPr lang="en-GB" sz="68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79DD65D7-D20E-4933-BA58-767A497540AD}"/>
              </a:ext>
            </a:extLst>
          </p:cNvPr>
          <p:cNvSpPr txBox="1"/>
          <p:nvPr/>
        </p:nvSpPr>
        <p:spPr>
          <a:xfrm>
            <a:off x="1471193" y="2194117"/>
            <a:ext cx="10681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 ĐỀ 18: NHỮNG ĐIỀU EM ĐÃ HỌC</a:t>
            </a:r>
          </a:p>
        </p:txBody>
      </p:sp>
      <p:sp>
        <p:nvSpPr>
          <p:cNvPr id="9" name="Google Shape;1;p1">
            <a:extLst>
              <a:ext uri="{FF2B5EF4-FFF2-40B4-BE49-F238E27FC236}">
                <a16:creationId xmlns:a16="http://schemas.microsoft.com/office/drawing/2014/main" id="{95682E2F-4929-4837-A803-5B9CA4F140BF}"/>
              </a:ext>
            </a:extLst>
          </p:cNvPr>
          <p:cNvSpPr txBox="1">
            <a:spLocks/>
          </p:cNvSpPr>
          <p:nvPr/>
        </p:nvSpPr>
        <p:spPr>
          <a:xfrm>
            <a:off x="4455382" y="4716773"/>
            <a:ext cx="6007393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800" b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(tiết 2)</a:t>
            </a:r>
            <a:endParaRPr lang="en-GB" sz="68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273B37E-8C03-49EB-983C-0C90E4F84F9B}"/>
              </a:ext>
            </a:extLst>
          </p:cNvPr>
          <p:cNvSpPr txBox="1"/>
          <p:nvPr/>
        </p:nvSpPr>
        <p:spPr>
          <a:xfrm>
            <a:off x="0" y="57559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ỦY BAN NHÂN DÂN QUẬN 12</a:t>
            </a:r>
          </a:p>
          <a:p>
            <a:pPr algn="ctr"/>
            <a:r>
              <a:rPr lang="en-US" sz="3000" b="1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LÝ TỰ TRỌNG</a:t>
            </a:r>
            <a:endParaRPr lang="en-US" sz="3000" b="1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6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B88570E4-29A5-4E70-A13F-87671680C957}"/>
              </a:ext>
            </a:extLst>
          </p:cNvPr>
          <p:cNvSpPr txBox="1"/>
          <p:nvPr/>
        </p:nvSpPr>
        <p:spPr>
          <a:xfrm>
            <a:off x="6599277" y="2772412"/>
            <a:ext cx="1947969" cy="1282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257">
              <a:defRPr/>
            </a:pPr>
            <a:r>
              <a:rPr lang="en-US" sz="7733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7733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Kí hiệu sách - đọc">
            <a:extLst>
              <a:ext uri="{FF2B5EF4-FFF2-40B4-BE49-F238E27FC236}">
                <a16:creationId xmlns:a16="http://schemas.microsoft.com/office/drawing/2014/main" id="{C1D04DA7-B155-4E4E-9B2D-A9A2A5E95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6843" y="2229310"/>
            <a:ext cx="2438400" cy="2399381"/>
          </a:xfrm>
          <a:prstGeom prst="rect">
            <a:avLst/>
          </a:prstGeom>
        </p:spPr>
      </p:pic>
      <p:sp>
        <p:nvSpPr>
          <p:cNvPr id="8" name="Tiếng Việt 1">
            <a:extLst>
              <a:ext uri="{FF2B5EF4-FFF2-40B4-BE49-F238E27FC236}">
                <a16:creationId xmlns:a16="http://schemas.microsoft.com/office/drawing/2014/main" id="{D36B4CD2-81ED-49D7-BA55-BE5A4C9356AD}"/>
              </a:ext>
            </a:extLst>
          </p:cNvPr>
          <p:cNvSpPr txBox="1"/>
          <p:nvPr/>
        </p:nvSpPr>
        <p:spPr>
          <a:xfrm>
            <a:off x="144940" y="100838"/>
            <a:ext cx="170512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/>
              <a:t>Tiếng Việt 1</a:t>
            </a:r>
            <a:endParaRPr lang="vi-VN" sz="1867"/>
          </a:p>
        </p:txBody>
      </p:sp>
    </p:spTree>
    <p:extLst>
      <p:ext uri="{BB962C8B-B14F-4D97-AF65-F5344CB8AC3E}">
        <p14:creationId xmlns:p14="http://schemas.microsoft.com/office/powerpoint/2010/main" val="2348599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FB64602-7BEC-4549-A0BC-F9AE426574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71" b="3841"/>
          <a:stretch/>
        </p:blipFill>
        <p:spPr>
          <a:xfrm>
            <a:off x="420651" y="203264"/>
            <a:ext cx="5203285" cy="6654737"/>
          </a:xfrm>
          <a:prstGeom prst="rect">
            <a:avLst/>
          </a:prstGeom>
        </p:spPr>
      </p:pic>
      <p:sp>
        <p:nvSpPr>
          <p:cNvPr id="9" name="Tiếng Việt 1">
            <a:extLst>
              <a:ext uri="{FF2B5EF4-FFF2-40B4-BE49-F238E27FC236}">
                <a16:creationId xmlns:a16="http://schemas.microsoft.com/office/drawing/2014/main" id="{BF4CF307-44D6-4EA8-9F2C-DF7E325918CF}"/>
              </a:ext>
            </a:extLst>
          </p:cNvPr>
          <p:cNvSpPr txBox="1"/>
          <p:nvPr/>
        </p:nvSpPr>
        <p:spPr>
          <a:xfrm>
            <a:off x="144940" y="100838"/>
            <a:ext cx="170512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867"/>
              <a:t>Tiếng Việt 1</a:t>
            </a:r>
            <a:endParaRPr lang="vi-VN" sz="1867"/>
          </a:p>
        </p:txBody>
      </p:sp>
      <p:pic>
        <p:nvPicPr>
          <p:cNvPr id="29" name="Kí hiệu sách - đọc">
            <a:extLst>
              <a:ext uri="{FF2B5EF4-FFF2-40B4-BE49-F238E27FC236}">
                <a16:creationId xmlns:a16="http://schemas.microsoft.com/office/drawing/2014/main" id="{3274CCF4-6E79-426D-A928-E1B29A40C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838201"/>
            <a:ext cx="677400" cy="666564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BEA6BED0-A439-4BB9-87AA-C2772A136BCB}"/>
              </a:ext>
            </a:extLst>
          </p:cNvPr>
          <p:cNvSpPr txBox="1"/>
          <p:nvPr/>
        </p:nvSpPr>
        <p:spPr>
          <a:xfrm>
            <a:off x="6500943" y="0"/>
            <a:ext cx="4825901" cy="687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7AF64"/>
                </a:solidFill>
                <a:latin typeface="VNI-Avo" pitchFamily="2" charset="0"/>
              </a:rPr>
              <a:t>    </a:t>
            </a:r>
            <a:r>
              <a:rPr lang="en-US" sz="2667" b="1">
                <a:solidFill>
                  <a:srgbClr val="07AF64"/>
                </a:solidFill>
                <a:latin typeface="VNI-Avo" pitchFamily="2" charset="0"/>
              </a:rPr>
              <a:t>Ai ñöôïc taëng buùt thaàn?</a:t>
            </a:r>
          </a:p>
          <a:p>
            <a:endParaRPr lang="en-US" sz="1467">
              <a:latin typeface="VNI-Avo" pitchFamily="2" charset="0"/>
            </a:endParaRPr>
          </a:p>
          <a:p>
            <a:pPr algn="dist">
              <a:lnSpc>
                <a:spcPts val="3200"/>
              </a:lnSpc>
            </a:pPr>
            <a:r>
              <a:rPr lang="en-US" sz="2400">
                <a:latin typeface="VNI-Avo" pitchFamily="2" charset="0"/>
              </a:rPr>
              <a:t>     Ngaøy xöa coù moät chaøng</a:t>
            </a:r>
          </a:p>
          <a:p>
            <a:pPr algn="dist">
              <a:lnSpc>
                <a:spcPts val="3200"/>
              </a:lnSpc>
            </a:pPr>
            <a:r>
              <a:rPr lang="en-US" sz="2400">
                <a:latin typeface="VNI-Avo" pitchFamily="2" charset="0"/>
              </a:rPr>
              <a:t>trai toát buïng. Chaøng coù taøi</a:t>
            </a:r>
          </a:p>
          <a:p>
            <a:r>
              <a:rPr lang="en-US" sz="2400">
                <a:latin typeface="VNI-Avo" pitchFamily="2" charset="0"/>
              </a:rPr>
              <a:t>veõ ñeïp.</a:t>
            </a:r>
          </a:p>
          <a:p>
            <a:endParaRPr lang="en-US" sz="1067">
              <a:latin typeface="VNI-Avo" pitchFamily="2" charset="0"/>
            </a:endParaRPr>
          </a:p>
          <a:p>
            <a:pPr algn="dist">
              <a:lnSpc>
                <a:spcPts val="3200"/>
              </a:lnSpc>
            </a:pPr>
            <a:r>
              <a:rPr lang="en-US" sz="2400">
                <a:latin typeface="VNI-Avo" pitchFamily="2" charset="0"/>
              </a:rPr>
              <a:t>     Buït thaáy vaäy, lieàn taëng</a:t>
            </a:r>
          </a:p>
          <a:p>
            <a:pPr algn="dist">
              <a:lnSpc>
                <a:spcPts val="3200"/>
              </a:lnSpc>
            </a:pPr>
            <a:r>
              <a:rPr lang="en-US" sz="2400">
                <a:latin typeface="VNI-Avo" pitchFamily="2" charset="0"/>
              </a:rPr>
              <a:t>anh moät caây buùt thaàn. Anh</a:t>
            </a:r>
          </a:p>
          <a:p>
            <a:pPr algn="dist">
              <a:lnSpc>
                <a:spcPts val="3200"/>
              </a:lnSpc>
            </a:pPr>
            <a:r>
              <a:rPr lang="en-US" sz="2400">
                <a:latin typeface="VNI-Avo" pitchFamily="2" charset="0"/>
              </a:rPr>
              <a:t>caàm buùt veõ hình gì, laäp töùc</a:t>
            </a:r>
          </a:p>
          <a:p>
            <a:pPr algn="dist">
              <a:lnSpc>
                <a:spcPts val="3200"/>
              </a:lnSpc>
            </a:pPr>
            <a:r>
              <a:rPr lang="en-US" sz="2400">
                <a:latin typeface="VNI-Avo" pitchFamily="2" charset="0"/>
              </a:rPr>
              <a:t>hình veõ ñoù bieán thaønh vaät</a:t>
            </a:r>
          </a:p>
          <a:p>
            <a:pPr algn="dist">
              <a:lnSpc>
                <a:spcPts val="3200"/>
              </a:lnSpc>
            </a:pPr>
            <a:r>
              <a:rPr lang="en-US" sz="2400">
                <a:latin typeface="VNI-Avo" pitchFamily="2" charset="0"/>
              </a:rPr>
              <a:t>thaät. Buït daën chæ ñöôïc duøng</a:t>
            </a:r>
          </a:p>
          <a:p>
            <a:pPr>
              <a:lnSpc>
                <a:spcPts val="3200"/>
              </a:lnSpc>
            </a:pPr>
            <a:r>
              <a:rPr lang="en-US" sz="2400">
                <a:latin typeface="VNI-Avo" pitchFamily="2" charset="0"/>
              </a:rPr>
              <a:t>buùt laøm vieäc toát.</a:t>
            </a:r>
          </a:p>
          <a:p>
            <a:endParaRPr lang="en-US" sz="1067">
              <a:latin typeface="VNI-Avo" pitchFamily="2" charset="0"/>
            </a:endParaRPr>
          </a:p>
          <a:p>
            <a:pPr algn="dist">
              <a:lnSpc>
                <a:spcPts val="3200"/>
              </a:lnSpc>
            </a:pPr>
            <a:r>
              <a:rPr lang="en-US" sz="2400">
                <a:latin typeface="VNI-Avo" pitchFamily="2" charset="0"/>
              </a:rPr>
              <a:t>     Vaâng lôøi buït, anh veõ traâu</a:t>
            </a:r>
          </a:p>
          <a:p>
            <a:pPr algn="dist">
              <a:lnSpc>
                <a:spcPts val="3200"/>
              </a:lnSpc>
            </a:pPr>
            <a:r>
              <a:rPr lang="en-US" sz="2400">
                <a:latin typeface="VNI-Avo" pitchFamily="2" charset="0"/>
              </a:rPr>
              <a:t>boø, caøy cuoác,... cho daân</a:t>
            </a:r>
          </a:p>
          <a:p>
            <a:pPr algn="dist">
              <a:lnSpc>
                <a:spcPts val="3200"/>
              </a:lnSpc>
            </a:pPr>
            <a:r>
              <a:rPr lang="en-US" sz="2400">
                <a:latin typeface="VNI-Avo" pitchFamily="2" charset="0"/>
              </a:rPr>
              <a:t>laøng. Roài anh ñi khaép nôi giuùp</a:t>
            </a:r>
          </a:p>
          <a:p>
            <a:r>
              <a:rPr lang="en-US" sz="2400">
                <a:latin typeface="VNI-Avo" pitchFamily="2" charset="0"/>
              </a:rPr>
              <a:t>ñôõ moïi ngöôøi.</a:t>
            </a:r>
          </a:p>
          <a:p>
            <a:endParaRPr lang="en-US" sz="1333">
              <a:latin typeface="VNI-Avo" pitchFamily="2" charset="0"/>
            </a:endParaRPr>
          </a:p>
          <a:p>
            <a:pPr algn="r">
              <a:lnSpc>
                <a:spcPts val="3200"/>
              </a:lnSpc>
            </a:pPr>
            <a:r>
              <a:rPr lang="en-US" sz="2067" i="1">
                <a:latin typeface="VNI-Avo" pitchFamily="2" charset="0"/>
              </a:rPr>
              <a:t>Theo </a:t>
            </a:r>
            <a:r>
              <a:rPr lang="en-US" sz="2067" b="1" i="1">
                <a:latin typeface="VNI-Avo" pitchFamily="2" charset="0"/>
              </a:rPr>
              <a:t>Truyeän coå tích theá giôùi</a:t>
            </a:r>
            <a:endParaRPr lang="en-US" sz="2067" i="1">
              <a:latin typeface="VNI-Avo" pitchFamily="2" charset="0"/>
            </a:endParaRPr>
          </a:p>
        </p:txBody>
      </p:sp>
      <p:pic>
        <p:nvPicPr>
          <p:cNvPr id="33" name="Pic. trang">
            <a:extLst>
              <a:ext uri="{FF2B5EF4-FFF2-40B4-BE49-F238E27FC236}">
                <a16:creationId xmlns:a16="http://schemas.microsoft.com/office/drawing/2014/main" id="{53192F95-2B9A-4786-A573-B3286B6EC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3111" y="6092475"/>
            <a:ext cx="717940" cy="707136"/>
          </a:xfrm>
          <a:prstGeom prst="rect">
            <a:avLst/>
          </a:prstGeom>
        </p:spPr>
      </p:pic>
      <p:sp>
        <p:nvSpPr>
          <p:cNvPr id="34" name="Số trang">
            <a:extLst>
              <a:ext uri="{FF2B5EF4-FFF2-40B4-BE49-F238E27FC236}">
                <a16:creationId xmlns:a16="http://schemas.microsoft.com/office/drawing/2014/main" id="{FBBE51D9-0D71-4D19-8904-DB3DC57E23B9}"/>
              </a:ext>
            </a:extLst>
          </p:cNvPr>
          <p:cNvSpPr txBox="1"/>
          <p:nvPr/>
        </p:nvSpPr>
        <p:spPr>
          <a:xfrm>
            <a:off x="11437646" y="6189075"/>
            <a:ext cx="848980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7">
                <a:latin typeface="Myriad Pro" panose="020B0503030403020204" pitchFamily="34" charset="0"/>
              </a:rPr>
              <a:t>183</a:t>
            </a:r>
            <a:endParaRPr lang="vi-VN" sz="2267">
              <a:latin typeface="Myriad Pro" panose="020B0503030403020204" pitchFamily="34" charset="0"/>
            </a:endParaRPr>
          </a:p>
        </p:txBody>
      </p:sp>
      <p:pic>
        <p:nvPicPr>
          <p:cNvPr id="5" name="đọc câu">
            <a:hlinkClick r:id="" action="ppaction://media"/>
            <a:extLst>
              <a:ext uri="{FF2B5EF4-FFF2-40B4-BE49-F238E27FC236}">
                <a16:creationId xmlns:a16="http://schemas.microsoft.com/office/drawing/2014/main" id="{F0212A32-732D-4CC4-B6AE-80D94D3717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/>
          <a:stretch/>
        </p:blipFill>
        <p:spPr>
          <a:xfrm>
            <a:off x="11210017" y="59805"/>
            <a:ext cx="414528" cy="414528"/>
          </a:xfrm>
          <a:prstGeom prst="rect">
            <a:avLst/>
          </a:prstGeom>
        </p:spPr>
      </p:pic>
      <p:pic>
        <p:nvPicPr>
          <p:cNvPr id="23" name="Hình câu hỏi">
            <a:extLst>
              <a:ext uri="{FF2B5EF4-FFF2-40B4-BE49-F238E27FC236}">
                <a16:creationId xmlns:a16="http://schemas.microsoft.com/office/drawing/2014/main" id="{3061905C-FB25-4A09-901B-FBCFC9EDC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2" y="3406249"/>
            <a:ext cx="548640" cy="548640"/>
          </a:xfrm>
          <a:prstGeom prst="roundRect">
            <a:avLst>
              <a:gd name="adj" fmla="val 5535"/>
            </a:avLst>
          </a:prstGeom>
          <a:ln w="28575">
            <a:noFill/>
          </a:ln>
          <a:effectLst>
            <a:outerShdw blurRad="38100" dist="12700" dir="6000000" sx="101000" sy="10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</p:pic>
      <p:sp>
        <p:nvSpPr>
          <p:cNvPr id="35" name="TextBox 2">
            <a:extLst>
              <a:ext uri="{FF2B5EF4-FFF2-40B4-BE49-F238E27FC236}">
                <a16:creationId xmlns:a16="http://schemas.microsoft.com/office/drawing/2014/main" id="{4225D9A6-8052-4ED6-A3B3-0063EBACD210}"/>
              </a:ext>
            </a:extLst>
          </p:cNvPr>
          <p:cNvSpPr txBox="1"/>
          <p:nvPr/>
        </p:nvSpPr>
        <p:spPr>
          <a:xfrm>
            <a:off x="648222" y="3432790"/>
            <a:ext cx="587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VNI-Avo" pitchFamily="2" charset="0"/>
              </a:rPr>
              <a:t>1. Tìm tieáng coù vaàn </a:t>
            </a:r>
            <a:r>
              <a:rPr lang="en-US" sz="2400">
                <a:solidFill>
                  <a:srgbClr val="C00000"/>
                </a:solidFill>
                <a:latin typeface="VNI-Avo" pitchFamily="2" charset="0"/>
              </a:rPr>
              <a:t>ieân</a:t>
            </a:r>
            <a:r>
              <a:rPr lang="en-US" sz="2400">
                <a:latin typeface="VNI-Avo" pitchFamily="2" charset="0"/>
              </a:rPr>
              <a:t>, </a:t>
            </a:r>
            <a:r>
              <a:rPr lang="en-US" sz="2400">
                <a:solidFill>
                  <a:srgbClr val="C00000"/>
                </a:solidFill>
                <a:latin typeface="VNI-Avo" pitchFamily="2" charset="0"/>
              </a:rPr>
              <a:t>öôc</a:t>
            </a:r>
            <a:r>
              <a:rPr lang="en-US" sz="2400">
                <a:latin typeface="VNI-Avo" pitchFamily="2" charset="0"/>
              </a:rPr>
              <a:t>, </a:t>
            </a:r>
            <a:r>
              <a:rPr lang="en-US" sz="2400">
                <a:solidFill>
                  <a:srgbClr val="C00000"/>
                </a:solidFill>
                <a:latin typeface="VNI-Avo" pitchFamily="2" charset="0"/>
              </a:rPr>
              <a:t>ieâc</a:t>
            </a:r>
            <a:r>
              <a:rPr lang="en-US" sz="2400">
                <a:latin typeface="VNI-Avo" pitchFamily="2" charset="0"/>
              </a:rPr>
              <a:t>, </a:t>
            </a:r>
            <a:r>
              <a:rPr lang="en-US" sz="2400">
                <a:solidFill>
                  <a:srgbClr val="C00000"/>
                </a:solidFill>
                <a:latin typeface="VNI-Avo" pitchFamily="2" charset="0"/>
              </a:rPr>
              <a:t>öôi</a:t>
            </a:r>
            <a:r>
              <a:rPr lang="en-US" sz="2400">
                <a:latin typeface="VNI-Avo" pitchFamily="2" charset="0"/>
              </a:rPr>
              <a:t>.</a:t>
            </a:r>
            <a:endParaRPr lang="en-US" sz="240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F5B55A6A-9948-4674-8E66-8D1F566A2F1F}"/>
              </a:ext>
            </a:extLst>
          </p:cNvPr>
          <p:cNvSpPr/>
          <p:nvPr/>
        </p:nvSpPr>
        <p:spPr>
          <a:xfrm>
            <a:off x="9575576" y="1977925"/>
            <a:ext cx="787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257">
              <a:defRPr/>
            </a:pPr>
            <a:r>
              <a:rPr lang="en-US" sz="2400" kern="0" spc="107">
                <a:solidFill>
                  <a:srgbClr val="FF0000"/>
                </a:solidFill>
                <a:latin typeface="VNI-Avo" pitchFamily="2" charset="0"/>
                <a:cs typeface="Arial-SGK-TV" pitchFamily="2" charset="0"/>
                <a:sym typeface="Arial"/>
              </a:rPr>
              <a:t>lieàn</a:t>
            </a:r>
            <a:endParaRPr lang="vi-VN" sz="2400" spc="107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EB0F90D0-6A95-496F-8669-88AF1B3E0FD9}"/>
              </a:ext>
            </a:extLst>
          </p:cNvPr>
          <p:cNvSpPr/>
          <p:nvPr/>
        </p:nvSpPr>
        <p:spPr>
          <a:xfrm>
            <a:off x="8566151" y="3195708"/>
            <a:ext cx="92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257">
              <a:defRPr/>
            </a:pPr>
            <a:r>
              <a:rPr lang="en-US" sz="2400" kern="0" spc="93">
                <a:solidFill>
                  <a:srgbClr val="FF0000"/>
                </a:solidFill>
                <a:latin typeface="VNI-Avo" pitchFamily="2" charset="0"/>
                <a:cs typeface="Arial-SGK-TV" pitchFamily="2" charset="0"/>
                <a:sym typeface="Arial"/>
              </a:rPr>
              <a:t>bieán</a:t>
            </a:r>
            <a:endParaRPr lang="vi-VN" sz="2400" spc="93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F0959A53-A818-47AF-9DF8-5DA068025789}"/>
              </a:ext>
            </a:extLst>
          </p:cNvPr>
          <p:cNvSpPr/>
          <p:nvPr/>
        </p:nvSpPr>
        <p:spPr>
          <a:xfrm>
            <a:off x="7811629" y="4007785"/>
            <a:ext cx="84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257">
              <a:defRPr/>
            </a:pPr>
            <a:r>
              <a:rPr lang="en-US" sz="2400" kern="0" spc="13">
                <a:solidFill>
                  <a:srgbClr val="3B6BDD"/>
                </a:solidFill>
                <a:latin typeface="VNI-Avo" pitchFamily="2" charset="0"/>
                <a:cs typeface="Arial-SGK-TV" pitchFamily="2" charset="0"/>
                <a:sym typeface="Arial"/>
              </a:rPr>
              <a:t>vieäc</a:t>
            </a:r>
            <a:endParaRPr lang="vi-VN" sz="2400" spc="13">
              <a:solidFill>
                <a:srgbClr val="3B6BD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79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6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3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35" grpId="0"/>
      <p:bldP spid="37" grpId="0"/>
      <p:bldP spid="36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ếng Việt 1">
            <a:extLst>
              <a:ext uri="{FF2B5EF4-FFF2-40B4-BE49-F238E27FC236}">
                <a16:creationId xmlns:a16="http://schemas.microsoft.com/office/drawing/2014/main" id="{BF4CF307-44D6-4EA8-9F2C-DF7E325918CF}"/>
              </a:ext>
            </a:extLst>
          </p:cNvPr>
          <p:cNvSpPr txBox="1"/>
          <p:nvPr/>
        </p:nvSpPr>
        <p:spPr>
          <a:xfrm>
            <a:off x="144940" y="100838"/>
            <a:ext cx="170512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867"/>
              <a:t>Tiếng Việt 1</a:t>
            </a:r>
            <a:endParaRPr lang="vi-VN" sz="1867"/>
          </a:p>
        </p:txBody>
      </p:sp>
      <p:pic>
        <p:nvPicPr>
          <p:cNvPr id="29" name="Kí hiệu sách - đọc">
            <a:extLst>
              <a:ext uri="{FF2B5EF4-FFF2-40B4-BE49-F238E27FC236}">
                <a16:creationId xmlns:a16="http://schemas.microsoft.com/office/drawing/2014/main" id="{3274CCF4-6E79-426D-A928-E1B29A40C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838201"/>
            <a:ext cx="677400" cy="666564"/>
          </a:xfrm>
          <a:prstGeom prst="rect">
            <a:avLst/>
          </a:prstGeom>
        </p:spPr>
      </p:pic>
      <p:pic>
        <p:nvPicPr>
          <p:cNvPr id="23" name="Hình câu hỏi">
            <a:extLst>
              <a:ext uri="{FF2B5EF4-FFF2-40B4-BE49-F238E27FC236}">
                <a16:creationId xmlns:a16="http://schemas.microsoft.com/office/drawing/2014/main" id="{3061905C-FB25-4A09-901B-FBCFC9EDC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2" y="2026059"/>
            <a:ext cx="548640" cy="548640"/>
          </a:xfrm>
          <a:prstGeom prst="roundRect">
            <a:avLst>
              <a:gd name="adj" fmla="val 5535"/>
            </a:avLst>
          </a:prstGeom>
          <a:ln w="28575">
            <a:noFill/>
          </a:ln>
          <a:effectLst>
            <a:outerShdw blurRad="38100" dist="12700" dir="6000000" sx="101000" sy="10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</p:pic>
      <p:sp>
        <p:nvSpPr>
          <p:cNvPr id="35" name="TextBox 1">
            <a:extLst>
              <a:ext uri="{FF2B5EF4-FFF2-40B4-BE49-F238E27FC236}">
                <a16:creationId xmlns:a16="http://schemas.microsoft.com/office/drawing/2014/main" id="{4225D9A6-8052-4ED6-A3B3-0063EBACD210}"/>
              </a:ext>
            </a:extLst>
          </p:cNvPr>
          <p:cNvSpPr txBox="1"/>
          <p:nvPr/>
        </p:nvSpPr>
        <p:spPr>
          <a:xfrm>
            <a:off x="685978" y="1735346"/>
            <a:ext cx="10517623" cy="113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67"/>
              </a:lnSpc>
            </a:pPr>
            <a:r>
              <a:rPr lang="en-US" sz="3200">
                <a:latin typeface="VNI-Avo" pitchFamily="2" charset="0"/>
              </a:rPr>
              <a:t>2. Noùi moät caâu coù töø ngöõ chöùa tieáng em tìm ñöôïc</a:t>
            </a:r>
          </a:p>
          <a:p>
            <a:pPr>
              <a:lnSpc>
                <a:spcPts val="4267"/>
              </a:lnSpc>
            </a:pPr>
            <a:r>
              <a:rPr lang="en-US" sz="3200">
                <a:latin typeface="VNI-Avo" pitchFamily="2" charset="0"/>
              </a:rPr>
              <a:t>ôû baøi taäp 1.</a:t>
            </a: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809709A9-756B-4521-B013-E111FAEEA1F6}"/>
              </a:ext>
            </a:extLst>
          </p:cNvPr>
          <p:cNvSpPr/>
          <p:nvPr/>
        </p:nvSpPr>
        <p:spPr>
          <a:xfrm>
            <a:off x="2270937" y="3430059"/>
            <a:ext cx="7650129" cy="1026528"/>
          </a:xfrm>
          <a:prstGeom prst="roundRect">
            <a:avLst>
              <a:gd name="adj" fmla="val 27572"/>
            </a:avLst>
          </a:prstGeom>
          <a:solidFill>
            <a:srgbClr val="C6EAFA"/>
          </a:solidFill>
          <a:ln w="28575">
            <a:solidFill>
              <a:srgbClr val="FA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>
                <a:solidFill>
                  <a:srgbClr val="00AEEF"/>
                </a:solidFill>
                <a:latin typeface="VNI-Avo" pitchFamily="2" charset="0"/>
              </a:rPr>
              <a:t>M:</a:t>
            </a:r>
            <a:r>
              <a:rPr lang="en-US" sz="3333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VNI-Avo" pitchFamily="2" charset="0"/>
              </a:rPr>
              <a:t>Chuùng em laøm </a:t>
            </a:r>
            <a:r>
              <a:rPr lang="en-US" sz="3200">
                <a:solidFill>
                  <a:srgbClr val="C00000"/>
                </a:solidFill>
                <a:latin typeface="VNI-Avo" pitchFamily="2" charset="0"/>
              </a:rPr>
              <a:t>vieäc</a:t>
            </a:r>
            <a:r>
              <a:rPr lang="en-US" sz="3200">
                <a:solidFill>
                  <a:schemeClr val="tx1"/>
                </a:solidFill>
                <a:latin typeface="VNI-Avo" pitchFamily="2" charset="0"/>
              </a:rPr>
              <a:t> toát.</a:t>
            </a:r>
            <a:endParaRPr lang="vi-VN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33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5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í hiệu sách - viết">
            <a:extLst>
              <a:ext uri="{FF2B5EF4-FFF2-40B4-BE49-F238E27FC236}">
                <a16:creationId xmlns:a16="http://schemas.microsoft.com/office/drawing/2014/main" id="{AD3D69A9-7931-410F-9C26-BD3AA6071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0216" y="2228088"/>
            <a:ext cx="1755715" cy="2401824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D76E6C7C-0FF3-43C1-A28E-A289B392ECEC}"/>
              </a:ext>
            </a:extLst>
          </p:cNvPr>
          <p:cNvSpPr txBox="1"/>
          <p:nvPr/>
        </p:nvSpPr>
        <p:spPr>
          <a:xfrm>
            <a:off x="6091476" y="2772412"/>
            <a:ext cx="1893467" cy="1282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257">
              <a:defRPr/>
            </a:pPr>
            <a:r>
              <a:rPr lang="en-US" sz="7733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7733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iếng Việt 1">
            <a:extLst>
              <a:ext uri="{FF2B5EF4-FFF2-40B4-BE49-F238E27FC236}">
                <a16:creationId xmlns:a16="http://schemas.microsoft.com/office/drawing/2014/main" id="{361D8609-031F-4C1C-8094-290DE7198AF3}"/>
              </a:ext>
            </a:extLst>
          </p:cNvPr>
          <p:cNvSpPr txBox="1"/>
          <p:nvPr/>
        </p:nvSpPr>
        <p:spPr>
          <a:xfrm>
            <a:off x="144940" y="100838"/>
            <a:ext cx="170512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/>
              <a:t>Tiếng Việt 1</a:t>
            </a:r>
            <a:endParaRPr lang="vi-VN" sz="1867"/>
          </a:p>
        </p:txBody>
      </p:sp>
    </p:spTree>
    <p:extLst>
      <p:ext uri="{BB962C8B-B14F-4D97-AF65-F5344CB8AC3E}">
        <p14:creationId xmlns:p14="http://schemas.microsoft.com/office/powerpoint/2010/main" val="1586600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75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ếng Việt 1">
            <a:extLst>
              <a:ext uri="{FF2B5EF4-FFF2-40B4-BE49-F238E27FC236}">
                <a16:creationId xmlns:a16="http://schemas.microsoft.com/office/drawing/2014/main" id="{E8A04C37-1AAC-4EAF-B997-A701335353D7}"/>
              </a:ext>
            </a:extLst>
          </p:cNvPr>
          <p:cNvSpPr txBox="1"/>
          <p:nvPr/>
        </p:nvSpPr>
        <p:spPr>
          <a:xfrm>
            <a:off x="144940" y="100838"/>
            <a:ext cx="170512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/>
              <a:t>Tiếng Việt 1</a:t>
            </a:r>
            <a:endParaRPr lang="vi-VN" sz="1867"/>
          </a:p>
        </p:txBody>
      </p:sp>
      <p:pic>
        <p:nvPicPr>
          <p:cNvPr id="6" name="Kí hiệu sách - viết">
            <a:extLst>
              <a:ext uri="{FF2B5EF4-FFF2-40B4-BE49-F238E27FC236}">
                <a16:creationId xmlns:a16="http://schemas.microsoft.com/office/drawing/2014/main" id="{26868E5A-DF90-48F3-8028-5B68438F6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838201"/>
            <a:ext cx="547501" cy="748983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F7F2D1FB-BDDA-4B6E-B727-57485CBF9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31" y="193266"/>
            <a:ext cx="4777340" cy="865369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43B1AF0E-107B-4987-8215-BE0A32D874DA}"/>
              </a:ext>
            </a:extLst>
          </p:cNvPr>
          <p:cNvSpPr txBox="1"/>
          <p:nvPr/>
        </p:nvSpPr>
        <p:spPr>
          <a:xfrm>
            <a:off x="4621801" y="335553"/>
            <a:ext cx="329604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257">
              <a:defRPr/>
            </a:pPr>
            <a:r>
              <a:rPr lang="en-US" sz="2933" b="1">
                <a:solidFill>
                  <a:prstClr val="black"/>
                </a:solidFill>
                <a:latin typeface="VNI-Avo" pitchFamily="2" charset="0"/>
              </a:rPr>
              <a:t>Tö theá vieát</a:t>
            </a:r>
            <a:endParaRPr lang="vi-VN" sz="2933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4FF6FD3-F2A6-4C80-A274-1C06A54FEC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8"/>
          <a:stretch/>
        </p:blipFill>
        <p:spPr>
          <a:xfrm>
            <a:off x="3889870" y="1535229"/>
            <a:ext cx="4412261" cy="514347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4C514BD-51F6-4603-833A-4FDF323B4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1" y="1368189"/>
            <a:ext cx="3156825" cy="1772944"/>
          </a:xfrm>
          <a:prstGeom prst="roundRect">
            <a:avLst>
              <a:gd name="adj" fmla="val 5535"/>
            </a:avLst>
          </a:prstGeom>
          <a:ln w="28575">
            <a:noFill/>
          </a:ln>
          <a:effectLst>
            <a:outerShdw blurRad="38100" dist="12700" dir="6000000" sx="101000" sy="10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FD35C73-7E51-47E3-9413-5DC3098B98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91" y="225511"/>
            <a:ext cx="1799485" cy="14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95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ếng Việt 1">
            <a:extLst>
              <a:ext uri="{FF2B5EF4-FFF2-40B4-BE49-F238E27FC236}">
                <a16:creationId xmlns:a16="http://schemas.microsoft.com/office/drawing/2014/main" id="{E8A04C37-1AAC-4EAF-B997-A701335353D7}"/>
              </a:ext>
            </a:extLst>
          </p:cNvPr>
          <p:cNvSpPr txBox="1"/>
          <p:nvPr/>
        </p:nvSpPr>
        <p:spPr>
          <a:xfrm>
            <a:off x="144940" y="100838"/>
            <a:ext cx="170512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867"/>
              <a:t>Tiếng Việt 1</a:t>
            </a:r>
            <a:endParaRPr lang="vi-VN" sz="1867"/>
          </a:p>
        </p:txBody>
      </p:sp>
      <p:pic>
        <p:nvPicPr>
          <p:cNvPr id="7" name="Kí hiệu sách - viết">
            <a:extLst>
              <a:ext uri="{FF2B5EF4-FFF2-40B4-BE49-F238E27FC236}">
                <a16:creationId xmlns:a16="http://schemas.microsoft.com/office/drawing/2014/main" id="{38FC8A3E-1380-476E-A408-BB8406A75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838201"/>
            <a:ext cx="547501" cy="748983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DBB80E06-F340-4402-85BA-E270201EC1C5}"/>
              </a:ext>
            </a:extLst>
          </p:cNvPr>
          <p:cNvSpPr txBox="1"/>
          <p:nvPr/>
        </p:nvSpPr>
        <p:spPr>
          <a:xfrm>
            <a:off x="0" y="5259179"/>
            <a:ext cx="12192000" cy="53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3">
                <a:latin typeface="VNI-Avo" pitchFamily="2" charset="0"/>
              </a:rPr>
              <a:t>Nhìn – vieát: Vaâng lôøi buït, anh veõ traâu boø, caøy cuoác cho daân laøng.</a:t>
            </a:r>
            <a:endParaRPr lang="en-US" sz="2853">
              <a:solidFill>
                <a:srgbClr val="C00000"/>
              </a:solidFill>
              <a:latin typeface="VNI-Avo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E4254-A663-4D5B-ACA4-0922AE245A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" t="394" r="152" b="1754"/>
          <a:stretch/>
        </p:blipFill>
        <p:spPr>
          <a:xfrm>
            <a:off x="0" y="2206690"/>
            <a:ext cx="12192000" cy="262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17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ếng Việt 1">
            <a:extLst>
              <a:ext uri="{FF2B5EF4-FFF2-40B4-BE49-F238E27FC236}">
                <a16:creationId xmlns:a16="http://schemas.microsoft.com/office/drawing/2014/main" id="{E8A04C37-1AAC-4EAF-B997-A701335353D7}"/>
              </a:ext>
            </a:extLst>
          </p:cNvPr>
          <p:cNvSpPr txBox="1"/>
          <p:nvPr/>
        </p:nvSpPr>
        <p:spPr>
          <a:xfrm>
            <a:off x="144940" y="100838"/>
            <a:ext cx="170512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867"/>
              <a:t>Tiếng Việt 1</a:t>
            </a:r>
            <a:endParaRPr lang="vi-VN" sz="1867"/>
          </a:p>
        </p:txBody>
      </p:sp>
      <p:pic>
        <p:nvPicPr>
          <p:cNvPr id="7" name="Kí hiệu sách - viết">
            <a:extLst>
              <a:ext uri="{FF2B5EF4-FFF2-40B4-BE49-F238E27FC236}">
                <a16:creationId xmlns:a16="http://schemas.microsoft.com/office/drawing/2014/main" id="{38FC8A3E-1380-476E-A408-BB8406A75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838201"/>
            <a:ext cx="547501" cy="748983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DBB80E06-F340-4402-85BA-E270201EC1C5}"/>
              </a:ext>
            </a:extLst>
          </p:cNvPr>
          <p:cNvSpPr txBox="1"/>
          <p:nvPr/>
        </p:nvSpPr>
        <p:spPr>
          <a:xfrm>
            <a:off x="0" y="5259179"/>
            <a:ext cx="12192000" cy="53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3">
                <a:latin typeface="VNI-Avo" pitchFamily="2" charset="0"/>
              </a:rPr>
              <a:t>Nhìn – vieát: Vaâng lôøi buït, anh veõ traâu boø, caøy cuoác cho daân laøng.</a:t>
            </a:r>
            <a:endParaRPr lang="en-US" sz="2853">
              <a:solidFill>
                <a:srgbClr val="C00000"/>
              </a:solidFill>
              <a:latin typeface="VNI-Avo" pitchFamily="2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0572B3A-CE2C-4408-9FC1-F755B849CE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" t="904" r="-1"/>
          <a:stretch/>
        </p:blipFill>
        <p:spPr>
          <a:xfrm>
            <a:off x="0" y="2208775"/>
            <a:ext cx="12192000" cy="24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05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>
            <a:extLst>
              <a:ext uri="{FF2B5EF4-FFF2-40B4-BE49-F238E27FC236}">
                <a16:creationId xmlns:a16="http://schemas.microsoft.com/office/drawing/2014/main" id="{160E26BC-4315-4FF6-91F1-90F89A45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94" y="2155909"/>
            <a:ext cx="7388999" cy="4702091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4A8CD8A-3F44-480C-B421-60BF13599EB3}"/>
              </a:ext>
            </a:extLst>
          </p:cNvPr>
          <p:cNvSpPr/>
          <p:nvPr/>
        </p:nvSpPr>
        <p:spPr>
          <a:xfrm>
            <a:off x="373294" y="797793"/>
            <a:ext cx="2974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257">
              <a:defRPr/>
            </a:pPr>
            <a:r>
              <a:rPr lang="vi-VN" sz="48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</a:t>
            </a:r>
          </a:p>
          <a:p>
            <a:pPr defTabSz="609257">
              <a:defRPr/>
            </a:pPr>
            <a:r>
              <a:rPr lang="vi-VN" sz="48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học</a:t>
            </a:r>
            <a:endParaRPr lang="en-GB" sz="48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iếng Việt 1">
            <a:extLst>
              <a:ext uri="{FF2B5EF4-FFF2-40B4-BE49-F238E27FC236}">
                <a16:creationId xmlns:a16="http://schemas.microsoft.com/office/drawing/2014/main" id="{7BF9EED4-829C-458B-BE4A-082BE698076A}"/>
              </a:ext>
            </a:extLst>
          </p:cNvPr>
          <p:cNvSpPr txBox="1"/>
          <p:nvPr/>
        </p:nvSpPr>
        <p:spPr>
          <a:xfrm>
            <a:off x="144940" y="100838"/>
            <a:ext cx="170512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/>
              <a:t>Tiếng Việt 1</a:t>
            </a:r>
            <a:endParaRPr lang="vi-VN" sz="1867"/>
          </a:p>
        </p:txBody>
      </p:sp>
    </p:spTree>
    <p:extLst>
      <p:ext uri="{BB962C8B-B14F-4D97-AF65-F5344CB8AC3E}">
        <p14:creationId xmlns:p14="http://schemas.microsoft.com/office/powerpoint/2010/main" val="342706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1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287</Words>
  <Application>Microsoft Office PowerPoint</Application>
  <PresentationFormat>Màn hình rộng</PresentationFormat>
  <Paragraphs>56</Paragraphs>
  <Slides>9</Slides>
  <Notes>7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Myriad Pro</vt:lpstr>
      <vt:lpstr>Quicksand Medium</vt:lpstr>
      <vt:lpstr>Times New Roman</vt:lpstr>
      <vt:lpstr>VNI-Avo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Vip586</dc:creator>
  <cp:lastModifiedBy>Vip586</cp:lastModifiedBy>
  <cp:revision>1</cp:revision>
  <dcterms:created xsi:type="dcterms:W3CDTF">2022-01-18T08:11:58Z</dcterms:created>
  <dcterms:modified xsi:type="dcterms:W3CDTF">2022-01-18T08:15:13Z</dcterms:modified>
</cp:coreProperties>
</file>