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9" r:id="rId3"/>
    <p:sldId id="287" r:id="rId4"/>
    <p:sldId id="260" r:id="rId5"/>
    <p:sldId id="261" r:id="rId6"/>
    <p:sldId id="262" r:id="rId7"/>
    <p:sldId id="264" r:id="rId8"/>
    <p:sldId id="265" r:id="rId9"/>
    <p:sldId id="284" r:id="rId10"/>
    <p:sldId id="266" r:id="rId11"/>
    <p:sldId id="267" r:id="rId12"/>
    <p:sldId id="271" r:id="rId13"/>
    <p:sldId id="285" r:id="rId14"/>
    <p:sldId id="288" r:id="rId15"/>
    <p:sldId id="281"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0066"/>
    <a:srgbClr val="660066"/>
    <a:srgbClr val="CC0066"/>
    <a:srgbClr val="FF9900"/>
    <a:srgbClr val="FF99FF"/>
    <a:srgbClr val="FFCC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1097E2-EB03-489E-960D-486EBE3789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409168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097E2-EB03-489E-960D-486EBE3789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270517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097E2-EB03-489E-960D-486EBE3789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111405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097E2-EB03-489E-960D-486EBE3789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386794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1097E2-EB03-489E-960D-486EBE37896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198951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1097E2-EB03-489E-960D-486EBE37896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323562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1097E2-EB03-489E-960D-486EBE37896A}"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419603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097E2-EB03-489E-960D-486EBE37896A}"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273769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097E2-EB03-489E-960D-486EBE37896A}"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165023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097E2-EB03-489E-960D-486EBE37896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46786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097E2-EB03-489E-960D-486EBE37896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5C5F0-7377-466D-9E99-83F1DD88E9EC}" type="slidenum">
              <a:rPr lang="en-US" smtClean="0"/>
              <a:t>‹#›</a:t>
            </a:fld>
            <a:endParaRPr lang="en-US"/>
          </a:p>
        </p:txBody>
      </p:sp>
    </p:spTree>
    <p:extLst>
      <p:ext uri="{BB962C8B-B14F-4D97-AF65-F5344CB8AC3E}">
        <p14:creationId xmlns:p14="http://schemas.microsoft.com/office/powerpoint/2010/main" val="393997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097E2-EB03-489E-960D-486EBE37896A}" type="datetimeFigureOut">
              <a:rPr lang="en-US" smtClean="0"/>
              <a:t>2/27/2022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5C5F0-7377-466D-9E99-83F1DD88E9EC}" type="slidenum">
              <a:rPr lang="en-US" smtClean="0"/>
              <a:t>‹#›</a:t>
            </a:fld>
            <a:endParaRPr lang="en-US"/>
          </a:p>
        </p:txBody>
      </p:sp>
    </p:spTree>
    <p:extLst>
      <p:ext uri="{BB962C8B-B14F-4D97-AF65-F5344CB8AC3E}">
        <p14:creationId xmlns:p14="http://schemas.microsoft.com/office/powerpoint/2010/main" val="86222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ễ Tốt Nghiệp Lễ Tốt Nghiệp Mầm Non Bối Cảnh Tốt Nghiệp Video L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95945" y="936651"/>
            <a:ext cx="8834907" cy="1828800"/>
          </a:xfrm>
        </p:spPr>
        <p:txBody>
          <a:bodyPr/>
          <a:lstStyle/>
          <a:p>
            <a:r>
              <a:rPr lang="en-US" b="1" dirty="0" err="1" smtClean="0">
                <a:solidFill>
                  <a:srgbClr val="0000CC"/>
                </a:solidFill>
                <a:latin typeface="Times New Roman" panose="02020603050405020304" pitchFamily="18" charset="0"/>
                <a:cs typeface="Times New Roman" panose="02020603050405020304" pitchFamily="18" charset="0"/>
              </a:rPr>
              <a:t>Tập</a:t>
            </a:r>
            <a:r>
              <a:rPr lang="en-US" b="1" dirty="0" smtClean="0">
                <a:solidFill>
                  <a:srgbClr val="0000CC"/>
                </a:solidFill>
                <a:latin typeface="Times New Roman" panose="02020603050405020304" pitchFamily="18" charset="0"/>
                <a:cs typeface="Times New Roman" panose="02020603050405020304" pitchFamily="18" charset="0"/>
              </a:rPr>
              <a:t> </a:t>
            </a:r>
            <a:r>
              <a:rPr lang="en-US" b="1" dirty="0" err="1" smtClean="0">
                <a:solidFill>
                  <a:srgbClr val="0000CC"/>
                </a:solidFill>
                <a:latin typeface="Times New Roman" panose="02020603050405020304" pitchFamily="18" charset="0"/>
                <a:cs typeface="Times New Roman" panose="02020603050405020304" pitchFamily="18" charset="0"/>
              </a:rPr>
              <a:t>làm</a:t>
            </a:r>
            <a:r>
              <a:rPr lang="en-US" b="1" dirty="0" smtClean="0">
                <a:solidFill>
                  <a:srgbClr val="0000CC"/>
                </a:solidFill>
                <a:latin typeface="Times New Roman" panose="02020603050405020304" pitchFamily="18" charset="0"/>
                <a:cs typeface="Times New Roman" panose="02020603050405020304" pitchFamily="18" charset="0"/>
              </a:rPr>
              <a:t> </a:t>
            </a:r>
            <a:r>
              <a:rPr lang="en-US" b="1" dirty="0" err="1" smtClean="0">
                <a:solidFill>
                  <a:srgbClr val="0000CC"/>
                </a:solidFill>
                <a:latin typeface="Times New Roman" panose="02020603050405020304" pitchFamily="18" charset="0"/>
                <a:cs typeface="Times New Roman" panose="02020603050405020304" pitchFamily="18" charset="0"/>
              </a:rPr>
              <a:t>văn</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90869" y="2871096"/>
            <a:ext cx="9610260" cy="914400"/>
          </a:xfrm>
        </p:spPr>
        <p:txBody>
          <a:bodyPr>
            <a:noAutofit/>
          </a:bodyPr>
          <a:lstStyle/>
          <a:p>
            <a:r>
              <a:rPr lang="en-US" sz="6000" b="1" dirty="0" err="1" smtClean="0">
                <a:solidFill>
                  <a:srgbClr val="FF0000"/>
                </a:solidFill>
                <a:latin typeface="Times New Roman" panose="02020603050405020304" pitchFamily="18" charset="0"/>
                <a:ea typeface="+mj-ea"/>
                <a:cs typeface="Times New Roman" panose="02020603050405020304" pitchFamily="18" charset="0"/>
              </a:rPr>
              <a:t>Trả</a:t>
            </a:r>
            <a:r>
              <a:rPr lang="en-US" sz="6000" b="1" dirty="0" smtClean="0">
                <a:solidFill>
                  <a:srgbClr val="FF0000"/>
                </a:solidFill>
                <a:latin typeface="Times New Roman" panose="02020603050405020304" pitchFamily="18" charset="0"/>
                <a:ea typeface="+mj-ea"/>
                <a:cs typeface="Times New Roman" panose="02020603050405020304" pitchFamily="18" charset="0"/>
              </a:rPr>
              <a:t> </a:t>
            </a:r>
            <a:r>
              <a:rPr lang="en-US" sz="6000" b="1" dirty="0" err="1" smtClean="0">
                <a:solidFill>
                  <a:srgbClr val="FF0000"/>
                </a:solidFill>
                <a:latin typeface="Times New Roman" panose="02020603050405020304" pitchFamily="18" charset="0"/>
                <a:ea typeface="+mj-ea"/>
                <a:cs typeface="Times New Roman" panose="02020603050405020304" pitchFamily="18" charset="0"/>
              </a:rPr>
              <a:t>bài</a:t>
            </a:r>
            <a:r>
              <a:rPr lang="en-US" sz="6000" b="1" dirty="0" smtClean="0">
                <a:solidFill>
                  <a:srgbClr val="FF0000"/>
                </a:solidFill>
                <a:latin typeface="Times New Roman" panose="02020603050405020304" pitchFamily="18" charset="0"/>
                <a:ea typeface="+mj-ea"/>
                <a:cs typeface="Times New Roman" panose="02020603050405020304" pitchFamily="18" charset="0"/>
              </a:rPr>
              <a:t> </a:t>
            </a:r>
            <a:r>
              <a:rPr lang="en-US" sz="6000" b="1" dirty="0" err="1" smtClean="0">
                <a:solidFill>
                  <a:srgbClr val="FF0000"/>
                </a:solidFill>
                <a:latin typeface="Times New Roman" panose="02020603050405020304" pitchFamily="18" charset="0"/>
                <a:ea typeface="+mj-ea"/>
                <a:cs typeface="Times New Roman" panose="02020603050405020304" pitchFamily="18" charset="0"/>
              </a:rPr>
              <a:t>văn</a:t>
            </a:r>
            <a:r>
              <a:rPr lang="en-US" sz="6000" b="1" dirty="0" smtClean="0">
                <a:solidFill>
                  <a:srgbClr val="FF0000"/>
                </a:solidFill>
                <a:latin typeface="Times New Roman" panose="02020603050405020304" pitchFamily="18" charset="0"/>
                <a:ea typeface="+mj-ea"/>
                <a:cs typeface="Times New Roman" panose="02020603050405020304" pitchFamily="18" charset="0"/>
              </a:rPr>
              <a:t> </a:t>
            </a:r>
            <a:r>
              <a:rPr lang="en-US" sz="6000" b="1" dirty="0" err="1" smtClean="0">
                <a:solidFill>
                  <a:srgbClr val="FF0000"/>
                </a:solidFill>
                <a:latin typeface="Times New Roman" panose="02020603050405020304" pitchFamily="18" charset="0"/>
                <a:ea typeface="+mj-ea"/>
                <a:cs typeface="Times New Roman" panose="02020603050405020304" pitchFamily="18" charset="0"/>
              </a:rPr>
              <a:t>miêu</a:t>
            </a:r>
            <a:r>
              <a:rPr lang="en-US" sz="6000" b="1" dirty="0" smtClean="0">
                <a:solidFill>
                  <a:srgbClr val="FF0000"/>
                </a:solidFill>
                <a:latin typeface="Times New Roman" panose="02020603050405020304" pitchFamily="18" charset="0"/>
                <a:ea typeface="+mj-ea"/>
                <a:cs typeface="Times New Roman" panose="02020603050405020304" pitchFamily="18" charset="0"/>
              </a:rPr>
              <a:t> </a:t>
            </a:r>
            <a:r>
              <a:rPr lang="en-US" sz="6000" b="1" dirty="0" err="1" smtClean="0">
                <a:solidFill>
                  <a:srgbClr val="FF0000"/>
                </a:solidFill>
                <a:latin typeface="Times New Roman" panose="02020603050405020304" pitchFamily="18" charset="0"/>
                <a:ea typeface="+mj-ea"/>
                <a:cs typeface="Times New Roman" panose="02020603050405020304" pitchFamily="18" charset="0"/>
              </a:rPr>
              <a:t>tả</a:t>
            </a:r>
            <a:r>
              <a:rPr lang="en-US" sz="6000" b="1" dirty="0" smtClean="0">
                <a:solidFill>
                  <a:srgbClr val="FF0000"/>
                </a:solidFill>
                <a:latin typeface="Times New Roman" panose="02020603050405020304" pitchFamily="18" charset="0"/>
                <a:ea typeface="+mj-ea"/>
                <a:cs typeface="Times New Roman" panose="02020603050405020304" pitchFamily="18" charset="0"/>
              </a:rPr>
              <a:t> </a:t>
            </a:r>
            <a:r>
              <a:rPr lang="en-US" sz="6000" b="1" dirty="0" err="1" smtClean="0">
                <a:solidFill>
                  <a:srgbClr val="FF0000"/>
                </a:solidFill>
                <a:latin typeface="Times New Roman" panose="02020603050405020304" pitchFamily="18" charset="0"/>
                <a:ea typeface="+mj-ea"/>
                <a:cs typeface="Times New Roman" panose="02020603050405020304" pitchFamily="18" charset="0"/>
              </a:rPr>
              <a:t>đồ</a:t>
            </a:r>
            <a:r>
              <a:rPr lang="en-US" sz="6000" b="1" dirty="0" smtClean="0">
                <a:solidFill>
                  <a:srgbClr val="FF0000"/>
                </a:solidFill>
                <a:latin typeface="Times New Roman" panose="02020603050405020304" pitchFamily="18" charset="0"/>
                <a:ea typeface="+mj-ea"/>
                <a:cs typeface="Times New Roman" panose="02020603050405020304" pitchFamily="18" charset="0"/>
              </a:rPr>
              <a:t> </a:t>
            </a:r>
            <a:r>
              <a:rPr lang="en-US" sz="6000" b="1" dirty="0" err="1" smtClean="0">
                <a:solidFill>
                  <a:srgbClr val="FF0000"/>
                </a:solidFill>
                <a:latin typeface="Times New Roman" panose="02020603050405020304" pitchFamily="18" charset="0"/>
                <a:ea typeface="+mj-ea"/>
                <a:cs typeface="Times New Roman" panose="02020603050405020304" pitchFamily="18" charset="0"/>
              </a:rPr>
              <a:t>vật</a:t>
            </a:r>
            <a:endParaRPr lang="en-US" sz="6000" b="1" dirty="0">
              <a:solidFill>
                <a:srgbClr val="FF0000"/>
              </a:solidFill>
              <a:latin typeface="Times New Roman" panose="02020603050405020304" pitchFamily="18" charset="0"/>
              <a:ea typeface="+mj-ea"/>
              <a:cs typeface="Times New Roman" panose="02020603050405020304" pitchFamily="18" charset="0"/>
            </a:endParaRPr>
          </a:p>
        </p:txBody>
      </p:sp>
      <p:sp>
        <p:nvSpPr>
          <p:cNvPr id="4" name="TextBox 3"/>
          <p:cNvSpPr txBox="1"/>
          <p:nvPr/>
        </p:nvSpPr>
        <p:spPr>
          <a:xfrm>
            <a:off x="2636991" y="604551"/>
            <a:ext cx="7226024"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UỶ BAN NHÂN DÂN QUẬN PHÚ NHUẬN</a:t>
            </a:r>
          </a:p>
          <a:p>
            <a:r>
              <a:rPr lang="en-US" sz="2400" dirty="0" smtClean="0">
                <a:latin typeface="Times New Roman" panose="02020603050405020304" pitchFamily="18" charset="0"/>
                <a:cs typeface="Times New Roman" panose="02020603050405020304" pitchFamily="18" charset="0"/>
              </a:rPr>
              <a:t>TRƯỜNG TIỂU HỌC NGUYỄN ĐÌNH CHÍNH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290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lue ppt backgrounds Free Template Presentation Background | Lata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4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bwMode="auto">
          <a:xfrm>
            <a:off x="2633289" y="120390"/>
            <a:ext cx="6279776" cy="6858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smtClean="0">
                <a:solidFill>
                  <a:srgbClr val="993300"/>
                </a:solidFill>
              </a:rPr>
              <a:t>HƯỚNG DẪN SỬA LỖI DÙNG TỪ</a:t>
            </a:r>
          </a:p>
        </p:txBody>
      </p:sp>
      <p:sp>
        <p:nvSpPr>
          <p:cNvPr id="13" name="Text Box 3"/>
          <p:cNvSpPr txBox="1">
            <a:spLocks noChangeArrowheads="1"/>
          </p:cNvSpPr>
          <p:nvPr/>
        </p:nvSpPr>
        <p:spPr bwMode="auto">
          <a:xfrm>
            <a:off x="457200" y="898525"/>
            <a:ext cx="805547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000" b="1"/>
              <a:t>1. Chiếc cặp đẹp tuyệt trần.</a:t>
            </a:r>
          </a:p>
          <a:p>
            <a:pPr eaLnBrk="1" hangingPunct="1"/>
            <a:r>
              <a:rPr lang="en-US" sz="3000" b="1"/>
              <a:t> </a:t>
            </a:r>
          </a:p>
          <a:p>
            <a:pPr eaLnBrk="1" hangingPunct="1"/>
            <a:r>
              <a:rPr lang="en-US" sz="3000" b="1"/>
              <a:t>2. Chiếc cặp màu nâu lợt. Ở ngoài có ba ngăn để em đựng sách vở và dụng cụ học tập.</a:t>
            </a:r>
          </a:p>
          <a:p>
            <a:pPr eaLnBrk="1" hangingPunct="1"/>
            <a:r>
              <a:rPr lang="en-US" sz="3000" b="1"/>
              <a:t> </a:t>
            </a:r>
          </a:p>
          <a:p>
            <a:pPr eaLnBrk="1" hangingPunct="1"/>
            <a:r>
              <a:rPr lang="en-US" sz="3000" b="1"/>
              <a:t>3. Em xin hứa sẽ bảo vệ cặp để cặp không bị hư.</a:t>
            </a:r>
          </a:p>
          <a:p>
            <a:pPr eaLnBrk="1" hangingPunct="1"/>
            <a:r>
              <a:rPr lang="en-US" sz="3000" b="1"/>
              <a:t> </a:t>
            </a:r>
          </a:p>
          <a:p>
            <a:pPr eaLnBrk="1" hangingPunct="1"/>
            <a:r>
              <a:rPr lang="en-US" sz="3000" b="1"/>
              <a:t>4. Ngăn thứ nhất bự và sâu.</a:t>
            </a:r>
          </a:p>
          <a:p>
            <a:pPr eaLnBrk="1" hangingPunct="1"/>
            <a:r>
              <a:rPr lang="en-US" sz="3000" b="1"/>
              <a:t> </a:t>
            </a:r>
          </a:p>
          <a:p>
            <a:pPr eaLnBrk="1" hangingPunct="1"/>
            <a:r>
              <a:rPr lang="en-US" sz="3000" b="1"/>
              <a:t>5. Để ủng hộ em học tốt bố mẹ mua cho em một chiếc cặp rất đẹp</a:t>
            </a:r>
            <a:r>
              <a:rPr lang="en-US" sz="3000" b="1" smtClean="0"/>
              <a:t>.</a:t>
            </a:r>
            <a:endParaRPr lang="en-US" sz="3000" b="1"/>
          </a:p>
        </p:txBody>
      </p:sp>
      <p:sp>
        <p:nvSpPr>
          <p:cNvPr id="14" name="Line 5"/>
          <p:cNvSpPr>
            <a:spLocks noChangeShapeType="1"/>
          </p:cNvSpPr>
          <p:nvPr/>
        </p:nvSpPr>
        <p:spPr bwMode="auto">
          <a:xfrm>
            <a:off x="3230880" y="1391529"/>
            <a:ext cx="1752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6"/>
          <p:cNvSpPr>
            <a:spLocks noChangeShapeType="1"/>
          </p:cNvSpPr>
          <p:nvPr/>
        </p:nvSpPr>
        <p:spPr bwMode="auto">
          <a:xfrm>
            <a:off x="4800600" y="2339975"/>
            <a:ext cx="1295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7"/>
          <p:cNvSpPr>
            <a:spLocks noChangeShapeType="1"/>
          </p:cNvSpPr>
          <p:nvPr/>
        </p:nvSpPr>
        <p:spPr bwMode="auto">
          <a:xfrm>
            <a:off x="4060825" y="2339975"/>
            <a:ext cx="533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8"/>
          <p:cNvSpPr>
            <a:spLocks noChangeShapeType="1"/>
          </p:cNvSpPr>
          <p:nvPr/>
        </p:nvSpPr>
        <p:spPr bwMode="auto">
          <a:xfrm>
            <a:off x="1600200" y="3733800"/>
            <a:ext cx="1219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9"/>
          <p:cNvSpPr>
            <a:spLocks noChangeShapeType="1"/>
          </p:cNvSpPr>
          <p:nvPr/>
        </p:nvSpPr>
        <p:spPr bwMode="auto">
          <a:xfrm>
            <a:off x="1458913" y="5530850"/>
            <a:ext cx="1143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2"/>
          <p:cNvSpPr>
            <a:spLocks noChangeShapeType="1"/>
          </p:cNvSpPr>
          <p:nvPr/>
        </p:nvSpPr>
        <p:spPr bwMode="auto">
          <a:xfrm>
            <a:off x="3352800" y="4605338"/>
            <a:ext cx="533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3"/>
          <p:cNvSpPr>
            <a:spLocks noChangeShapeType="1"/>
          </p:cNvSpPr>
          <p:nvPr/>
        </p:nvSpPr>
        <p:spPr bwMode="auto">
          <a:xfrm>
            <a:off x="4419600" y="4605338"/>
            <a:ext cx="533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4"/>
          <p:cNvSpPr>
            <a:spLocks noChangeShapeType="1"/>
          </p:cNvSpPr>
          <p:nvPr/>
        </p:nvSpPr>
        <p:spPr bwMode="auto">
          <a:xfrm>
            <a:off x="3352800" y="3700463"/>
            <a:ext cx="990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10"/>
          <p:cNvSpPr/>
          <p:nvPr/>
        </p:nvSpPr>
        <p:spPr>
          <a:xfrm>
            <a:off x="8154550" y="957302"/>
            <a:ext cx="1393330" cy="523220"/>
          </a:xfrm>
          <a:prstGeom prst="rect">
            <a:avLst/>
          </a:prstGeom>
        </p:spPr>
        <p:txBody>
          <a:bodyPr wrap="none">
            <a:spAutoFit/>
          </a:bodyPr>
          <a:lstStyle/>
          <a:p>
            <a:r>
              <a:rPr lang="en-US" sz="2800" b="1" smtClean="0">
                <a:solidFill>
                  <a:srgbClr val="FF0000"/>
                </a:solidFill>
                <a:latin typeface="Times New Roman" panose="02020603050405020304" pitchFamily="18" charset="0"/>
                <a:cs typeface="Times New Roman" panose="02020603050405020304" pitchFamily="18" charset="0"/>
              </a:rPr>
              <a:t>Rất đẹp</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9547880" y="942709"/>
            <a:ext cx="2375724"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Đẹp tuyệt vời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8599713" y="1816755"/>
            <a:ext cx="1614545" cy="523220"/>
          </a:xfrm>
          <a:prstGeom prst="rect">
            <a:avLst/>
          </a:prstGeom>
        </p:spPr>
        <p:txBody>
          <a:bodyPr wrap="none">
            <a:spAutoFit/>
          </a:bodyPr>
          <a:lstStyle/>
          <a:p>
            <a:r>
              <a:rPr lang="en-US" sz="2800" b="1" smtClean="0">
                <a:solidFill>
                  <a:srgbClr val="FF0000"/>
                </a:solidFill>
                <a:latin typeface="Times New Roman" panose="02020603050405020304" pitchFamily="18" charset="0"/>
                <a:cs typeface="Times New Roman" panose="02020603050405020304" pitchFamily="18" charset="0"/>
              </a:rPr>
              <a:t>Nâu nhạt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774557" y="1508978"/>
            <a:ext cx="1704249" cy="523220"/>
          </a:xfrm>
          <a:prstGeom prst="rect">
            <a:avLst/>
          </a:prstGeom>
        </p:spPr>
        <p:txBody>
          <a:bodyPr wrap="non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bên trong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722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out)">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out)">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out)">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ou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out)">
                                      <p:cBhvr>
                                        <p:cTn id="32" dur="500"/>
                                        <p:tgtEl>
                                          <p:spTgt spid="21"/>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out)">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ox(out)">
                                      <p:cBhvr>
                                        <p:cTn id="42" dur="500"/>
                                        <p:tgtEl>
                                          <p:spTgt spid="20"/>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out)">
                                      <p:cBhvr>
                                        <p:cTn id="47" dur="500"/>
                                        <p:tgtEl>
                                          <p:spTgt spid="18"/>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11"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732862" y="798045"/>
            <a:ext cx="10919013"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buFontTx/>
              <a:buAutoNum type="arabicPeriod"/>
            </a:pPr>
            <a:r>
              <a:rPr lang="en-US" sz="2400" b="1"/>
              <a:t>Em sẽ cố gắng giữ gìn chiếc cặp của mình.</a:t>
            </a:r>
          </a:p>
          <a:p>
            <a:pPr>
              <a:lnSpc>
                <a:spcPct val="150000"/>
              </a:lnSpc>
            </a:pPr>
            <a:r>
              <a:rPr lang="en-US" sz="1800" smtClean="0"/>
              <a:t>	..............................................................................................................................................................................................................................................................................................................................................................................................................................................................................................................................................................</a:t>
            </a:r>
            <a:endParaRPr lang="en-US" sz="1800"/>
          </a:p>
          <a:p>
            <a:pPr eaLnBrk="1" hangingPunct="1"/>
            <a:r>
              <a:rPr lang="en-US" sz="2400" b="1" smtClean="0"/>
              <a:t>2</a:t>
            </a:r>
            <a:r>
              <a:rPr lang="en-US" sz="2400" b="1"/>
              <a:t>. Ngăn thứ nhất, em đựng đồ dùng học tập, ngăn thứ hai em đựng vở, ngăn thứ ba em đựng sách.</a:t>
            </a:r>
          </a:p>
          <a:p>
            <a:pPr>
              <a:lnSpc>
                <a:spcPct val="150000"/>
              </a:lnSpc>
            </a:pPr>
            <a:r>
              <a:rPr lang="en-US" sz="1800" smtClean="0"/>
              <a:t>	..............................................................................................................................................................................................................................................................................................................................................................................................................................................................................................................................................................</a:t>
            </a:r>
            <a:endParaRPr lang="en-US" sz="1800"/>
          </a:p>
          <a:p>
            <a:pPr eaLnBrk="1" hangingPunct="1"/>
            <a:r>
              <a:rPr lang="en-US" sz="2400" b="1" smtClean="0"/>
              <a:t>3</a:t>
            </a:r>
            <a:r>
              <a:rPr lang="en-US" sz="2400" b="1"/>
              <a:t>. Lúc sắp khai giảng, mẹ đã mua cho em một chiếc cặp. Em rất thích chiếc cặp.</a:t>
            </a:r>
          </a:p>
          <a:p>
            <a:pPr>
              <a:lnSpc>
                <a:spcPct val="150000"/>
              </a:lnSpc>
            </a:pPr>
            <a:r>
              <a:rPr lang="en-US" sz="2400" smtClean="0"/>
              <a:t>	</a:t>
            </a:r>
            <a:r>
              <a:rPr lang="en-US" sz="1800" smtClean="0"/>
              <a:t>..............................................................................................................................................................................................................................................................................................................................................................................................................................................................................................................................................................</a:t>
            </a:r>
            <a:r>
              <a:rPr lang="en-US" sz="2400" smtClean="0"/>
              <a:t> </a:t>
            </a:r>
            <a:endParaRPr lang="en-US" sz="2400"/>
          </a:p>
        </p:txBody>
      </p:sp>
      <p:sp>
        <p:nvSpPr>
          <p:cNvPr id="19" name="Rectangle 5"/>
          <p:cNvSpPr>
            <a:spLocks noChangeArrowheads="1"/>
          </p:cNvSpPr>
          <p:nvPr/>
        </p:nvSpPr>
        <p:spPr bwMode="auto">
          <a:xfrm>
            <a:off x="948017" y="121024"/>
            <a:ext cx="10797988" cy="57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2000" b="1" smtClean="0">
                <a:solidFill>
                  <a:srgbClr val="FF0000"/>
                </a:solidFill>
                <a:cs typeface="Times New Roman" panose="02020603050405020304" pitchFamily="18" charset="0"/>
              </a:rPr>
              <a:t>ĐỌC </a:t>
            </a:r>
            <a:r>
              <a:rPr lang="en-US" sz="2000" b="1">
                <a:solidFill>
                  <a:srgbClr val="FF0000"/>
                </a:solidFill>
                <a:cs typeface="Times New Roman" panose="02020603050405020304" pitchFamily="18" charset="0"/>
              </a:rPr>
              <a:t>ĐOẠN VĂN SAU, </a:t>
            </a:r>
            <a:r>
              <a:rPr lang="en-US" sz="2000" b="1" smtClean="0">
                <a:solidFill>
                  <a:srgbClr val="FF0000"/>
                </a:solidFill>
                <a:cs typeface="Times New Roman" panose="02020603050405020304" pitchFamily="18" charset="0"/>
              </a:rPr>
              <a:t>VIẾT </a:t>
            </a:r>
            <a:r>
              <a:rPr lang="en-US" sz="2000" b="1">
                <a:solidFill>
                  <a:srgbClr val="FF0000"/>
                </a:solidFill>
                <a:cs typeface="Times New Roman" panose="02020603050405020304" pitchFamily="18" charset="0"/>
              </a:rPr>
              <a:t>LẠI THEO Ý EM ĐỂ ĐOẠN VĂN MẠCH LẠC, SINH ĐỘNG:</a:t>
            </a:r>
            <a:endParaRPr lang="en-US" sz="4400" b="1">
              <a:solidFill>
                <a:srgbClr val="FF0000"/>
              </a:solidFill>
              <a:cs typeface="Times New Roman" panose="02020603050405020304" pitchFamily="18" charset="0"/>
            </a:endParaRPr>
          </a:p>
        </p:txBody>
      </p:sp>
    </p:spTree>
    <p:extLst>
      <p:ext uri="{BB962C8B-B14F-4D97-AF65-F5344CB8AC3E}">
        <p14:creationId xmlns:p14="http://schemas.microsoft.com/office/powerpoint/2010/main" val="35026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a Văn Học Xanh Psd Lớp Quảng Cáo Nền Hoa Văn Học Nền Xanh Đơn ..."/>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2667001" y="-2667001"/>
            <a:ext cx="6857999" cy="12192001"/>
          </a:xfrm>
          <a:prstGeom prst="rect">
            <a:avLst/>
          </a:prstGeom>
          <a:solidFill>
            <a:srgbClr val="FF99FF"/>
          </a:solidFill>
          <a:extLst/>
        </p:spPr>
      </p:pic>
      <p:sp>
        <p:nvSpPr>
          <p:cNvPr id="17" name="Rectangle 2"/>
          <p:cNvSpPr>
            <a:spLocks noChangeArrowheads="1"/>
          </p:cNvSpPr>
          <p:nvPr/>
        </p:nvSpPr>
        <p:spPr bwMode="auto">
          <a:xfrm>
            <a:off x="797859" y="847165"/>
            <a:ext cx="10596282" cy="4832092"/>
          </a:xfrm>
          <a:prstGeom prst="rect">
            <a:avLst/>
          </a:prstGeom>
          <a:noFill/>
          <a:ln>
            <a:noFill/>
          </a:ln>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r>
              <a:rPr lang="en-US" sz="4400"/>
              <a:t>    Chiếc cặp luôn cùng em tiến bước đến trường. Nhưng chiếc cặp của năm học lớp Bốn này là phần thưởng mà em đã đạt được ở cuối năm học lớp Ba. Em mang nó trên vai với bao niềm tự hào để luôn hứa với mình là sẽ học tập thật tốt để được thưởng nhiều đồ vật quý như thế nữa .</a:t>
            </a:r>
          </a:p>
        </p:txBody>
      </p:sp>
    </p:spTree>
    <p:extLst>
      <p:ext uri="{BB962C8B-B14F-4D97-AF65-F5344CB8AC3E}">
        <p14:creationId xmlns:p14="http://schemas.microsoft.com/office/powerpoint/2010/main" val="10317186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2.5"/>
                                          </p:val>
                                        </p:tav>
                                        <p:tav tm="100000">
                                          <p:val>
                                            <p:strVal val="#ppt_w"/>
                                          </p:val>
                                        </p:tav>
                                      </p:tavLst>
                                    </p:anim>
                                    <p:anim calcmode="lin" valueType="num">
                                      <p:cBhvr>
                                        <p:cTn id="8" dur="500" fill="hold"/>
                                        <p:tgtEl>
                                          <p:spTgt spid="17"/>
                                        </p:tgtEl>
                                        <p:attrNameLst>
                                          <p:attrName>ppt_h</p:attrName>
                                        </p:attrNameLst>
                                      </p:cBhvr>
                                      <p:tavLst>
                                        <p:tav tm="0">
                                          <p:val>
                                            <p:strVal val="#ppt_h*0.01"/>
                                          </p:val>
                                        </p:tav>
                                        <p:tav tm="100000">
                                          <p:val>
                                            <p:strVal val="#ppt_h"/>
                                          </p:val>
                                        </p:tav>
                                      </p:tavLst>
                                    </p:anim>
                                    <p:anim calcmode="lin" valueType="num">
                                      <p:cBhvr>
                                        <p:cTn id="9" dur="500" fill="hold"/>
                                        <p:tgtEl>
                                          <p:spTgt spid="17"/>
                                        </p:tgtEl>
                                        <p:attrNameLst>
                                          <p:attrName>ppt_x</p:attrName>
                                        </p:attrNameLst>
                                      </p:cBhvr>
                                      <p:tavLst>
                                        <p:tav tm="0">
                                          <p:val>
                                            <p:strVal val="#ppt_x"/>
                                          </p:val>
                                        </p:tav>
                                        <p:tav tm="100000">
                                          <p:val>
                                            <p:strVal val="#ppt_x"/>
                                          </p:val>
                                        </p:tav>
                                      </p:tavLst>
                                    </p:anim>
                                    <p:anim calcmode="lin" valueType="num">
                                      <p:cBhvr>
                                        <p:cTn id="10" dur="500" fill="hold"/>
                                        <p:tgtEl>
                                          <p:spTgt spid="17"/>
                                        </p:tgtEl>
                                        <p:attrNameLst>
                                          <p:attrName>ppt_y</p:attrName>
                                        </p:attrNameLst>
                                      </p:cBhvr>
                                      <p:tavLst>
                                        <p:tav tm="0">
                                          <p:val>
                                            <p:strVal val="#ppt_h+1"/>
                                          </p:val>
                                        </p:tav>
                                        <p:tav tm="100000">
                                          <p:val>
                                            <p:strVal val="#ppt_y"/>
                                          </p:val>
                                        </p:tav>
                                      </p:tavLst>
                                    </p:anim>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a Văn Học Xanh Psd Lớp Quảng Cáo Nền Hoa Văn Học Nền Xanh Đơn ..."/>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2667000" y="-2667000"/>
            <a:ext cx="6857999" cy="12192001"/>
          </a:xfrm>
          <a:prstGeom prst="rect">
            <a:avLst/>
          </a:prstGeom>
          <a:solidFill>
            <a:srgbClr val="FF99FF"/>
          </a:solidFill>
          <a:extLst/>
        </p:spPr>
      </p:pic>
      <p:sp>
        <p:nvSpPr>
          <p:cNvPr id="5" name="Rectangle 2"/>
          <p:cNvSpPr>
            <a:spLocks noChangeArrowheads="1"/>
          </p:cNvSpPr>
          <p:nvPr/>
        </p:nvSpPr>
        <p:spPr bwMode="auto">
          <a:xfrm>
            <a:off x="990599" y="764466"/>
            <a:ext cx="1025114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r>
              <a:rPr lang="en-US" sz="4000"/>
              <a:t> </a:t>
            </a:r>
            <a:r>
              <a:rPr lang="en-US" sz="4800"/>
              <a:t>- Chiếc cặp đối với em như một người bạn đồng hành luôn chia sẻ niềm vui cũng như nỗi buồn trong học tập. Em yêu quý và giữ gìn cặp cẩn thận.</a:t>
            </a:r>
          </a:p>
        </p:txBody>
      </p:sp>
    </p:spTree>
    <p:extLst>
      <p:ext uri="{BB962C8B-B14F-4D97-AF65-F5344CB8AC3E}">
        <p14:creationId xmlns:p14="http://schemas.microsoft.com/office/powerpoint/2010/main" val="37068185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a Văn Học Xanh Psd Lớp Quảng Cáo Nền Hoa Văn Học Nền Xanh Đơn ..."/>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2667000" y="-2667000"/>
            <a:ext cx="6857999" cy="12192001"/>
          </a:xfrm>
          <a:prstGeom prst="rect">
            <a:avLst/>
          </a:prstGeom>
          <a:solidFill>
            <a:srgbClr val="FF99FF"/>
          </a:solidFill>
          <a:extLst/>
        </p:spPr>
      </p:pic>
      <p:sp>
        <p:nvSpPr>
          <p:cNvPr id="21" name="Rounded Rectangle 20"/>
          <p:cNvSpPr/>
          <p:nvPr/>
        </p:nvSpPr>
        <p:spPr>
          <a:xfrm>
            <a:off x="2661313" y="1937100"/>
            <a:ext cx="6537278" cy="2365959"/>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2231840" y="2139408"/>
            <a:ext cx="69667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spcBef>
                <a:spcPct val="50000"/>
              </a:spcBef>
            </a:pPr>
            <a:r>
              <a:rPr lang="en-US" sz="5400" b="1"/>
              <a:t>   </a:t>
            </a:r>
            <a:r>
              <a:rPr lang="en-US" sz="5400" b="1" smtClean="0"/>
              <a:t>Đọc một số bài văn hay của học sinh</a:t>
            </a:r>
            <a:endParaRPr lang="en-US" sz="5400" b="1"/>
          </a:p>
        </p:txBody>
      </p:sp>
    </p:spTree>
    <p:extLst>
      <p:ext uri="{BB962C8B-B14F-4D97-AF65-F5344CB8AC3E}">
        <p14:creationId xmlns:p14="http://schemas.microsoft.com/office/powerpoint/2010/main" val="2769156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46" fill="hold">
                                          <p:stCondLst>
                                            <p:cond delay="0"/>
                                          </p:stCondLst>
                                        </p:cTn>
                                        <p:tgtEl>
                                          <p:spTgt spid="6"/>
                                        </p:tgtEl>
                                        <p:attrNameLst>
                                          <p:attrName>style.rotation</p:attrName>
                                        </p:attrNameLst>
                                      </p:cBhvr>
                                      <p:to>
                                        <p:strVal val="-45.0"/>
                                      </p:to>
                                    </p:set>
                                    <p:anim calcmode="lin" valueType="num">
                                      <p:cBhvr>
                                        <p:cTn id="13" dur="46" fill="hold">
                                          <p:stCondLst>
                                            <p:cond delay="46"/>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46"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16" decel="50000" autoRev="1" fill="hold">
                                          <p:stCondLst>
                                            <p:cond delay="46"/>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4" fill="hold">
                                          <p:stCondLst>
                                            <p:cond delay="86"/>
                                          </p:stCondLst>
                                        </p:cTn>
                                        <p:tgtEl>
                                          <p:spTgt spid="6"/>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a Văn Học Xanh Psd Lớp Quảng Cáo Nền Hoa Văn Học Nền Xanh Đơn ..."/>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2667000" y="-2667000"/>
            <a:ext cx="6857999" cy="12192001"/>
          </a:xfrm>
          <a:prstGeom prst="rect">
            <a:avLst/>
          </a:prstGeom>
          <a:solidFill>
            <a:srgbClr val="FF99FF"/>
          </a:solidFill>
          <a:extLst/>
        </p:spPr>
      </p:pic>
      <p:sp>
        <p:nvSpPr>
          <p:cNvPr id="21" name="Rounded Rectangle 20"/>
          <p:cNvSpPr/>
          <p:nvPr/>
        </p:nvSpPr>
        <p:spPr>
          <a:xfrm>
            <a:off x="1372030" y="1937100"/>
            <a:ext cx="9181670" cy="2365959"/>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372030" y="2098465"/>
            <a:ext cx="939591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pPr>
            <a:r>
              <a:rPr lang="en-US" sz="5400" b="1"/>
              <a:t>   Muốn viết bài văn hay, các em cần chú ý những điểm nào?</a:t>
            </a:r>
          </a:p>
        </p:txBody>
      </p:sp>
    </p:spTree>
    <p:extLst>
      <p:ext uri="{BB962C8B-B14F-4D97-AF65-F5344CB8AC3E}">
        <p14:creationId xmlns:p14="http://schemas.microsoft.com/office/powerpoint/2010/main" val="26651740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46" fill="hold">
                                          <p:stCondLst>
                                            <p:cond delay="0"/>
                                          </p:stCondLst>
                                        </p:cTn>
                                        <p:tgtEl>
                                          <p:spTgt spid="6"/>
                                        </p:tgtEl>
                                        <p:attrNameLst>
                                          <p:attrName>style.rotation</p:attrName>
                                        </p:attrNameLst>
                                      </p:cBhvr>
                                      <p:to>
                                        <p:strVal val="-45.0"/>
                                      </p:to>
                                    </p:set>
                                    <p:anim calcmode="lin" valueType="num">
                                      <p:cBhvr>
                                        <p:cTn id="13" dur="46" fill="hold">
                                          <p:stCondLst>
                                            <p:cond delay="46"/>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46"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16" decel="50000" autoRev="1" fill="hold">
                                          <p:stCondLst>
                                            <p:cond delay="46"/>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4" fill="hold">
                                          <p:stCondLst>
                                            <p:cond delay="86"/>
                                          </p:stCondLst>
                                        </p:cTn>
                                        <p:tgtEl>
                                          <p:spTgt spid="6"/>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cean Bakgrunn Regnbue Havet - Gratis bilde på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08"/>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92742" y="85615"/>
            <a:ext cx="2319866" cy="923330"/>
          </a:xfrm>
          <a:prstGeom prst="rect">
            <a:avLst/>
          </a:prstGeom>
          <a:noFill/>
        </p:spPr>
        <p:txBody>
          <a:bodyPr wrap="none" lIns="91440" tIns="45720" rIns="91440" bIns="45720">
            <a:spAutoFit/>
          </a:bodyPr>
          <a:lstStyle/>
          <a:p>
            <a:pPr algn="ctr"/>
            <a:r>
              <a:rPr lang="en-US" sz="5400" b="1" cap="none" spc="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Dặn</a:t>
            </a:r>
            <a:r>
              <a:rPr lang="en-US" sz="54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cap="none" spc="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dò</a:t>
            </a:r>
            <a:endPar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2199775" y="2259106"/>
            <a:ext cx="83058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lnSpc>
                <a:spcPct val="130000"/>
              </a:lnSpc>
              <a:buFontTx/>
              <a:buChar char="-"/>
            </a:pPr>
            <a:r>
              <a:rPr lang="en-US" b="1">
                <a:solidFill>
                  <a:srgbClr val="336600"/>
                </a:solidFill>
              </a:rPr>
              <a:t>Tiếp tục sửa bài cá nhân cho hoàn chỉnh</a:t>
            </a:r>
          </a:p>
          <a:p>
            <a:pPr eaLnBrk="1" hangingPunct="1">
              <a:lnSpc>
                <a:spcPct val="130000"/>
              </a:lnSpc>
              <a:buFontTx/>
              <a:buChar char="-"/>
            </a:pPr>
            <a:r>
              <a:rPr lang="en-US" b="1">
                <a:solidFill>
                  <a:srgbClr val="993300"/>
                </a:solidFill>
              </a:rPr>
              <a:t>Xem trước bài: “Cấu tạo bài văn miêu tả cây cối” SGK trang 30, 31.</a:t>
            </a:r>
          </a:p>
          <a:p>
            <a:pPr eaLnBrk="1" hangingPunct="1">
              <a:lnSpc>
                <a:spcPct val="130000"/>
              </a:lnSpc>
              <a:buFontTx/>
              <a:buChar char="-"/>
            </a:pPr>
            <a:r>
              <a:rPr lang="en-US" b="1">
                <a:solidFill>
                  <a:srgbClr val="336600"/>
                </a:solidFill>
              </a:rPr>
              <a:t>Thực hiện các yêu cầu vào vở nháp.</a:t>
            </a:r>
          </a:p>
        </p:txBody>
      </p:sp>
    </p:spTree>
    <p:extLst>
      <p:ext uri="{BB962C8B-B14F-4D97-AF65-F5344CB8AC3E}">
        <p14:creationId xmlns:p14="http://schemas.microsoft.com/office/powerpoint/2010/main" val="2857476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repeatCount="2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305"/>
            <a:ext cx="11887200" cy="694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2221240" y="3723174"/>
            <a:ext cx="60220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2800" b="1" smtClean="0">
                <a:solidFill>
                  <a:srgbClr val="002060"/>
                </a:solidFill>
              </a:rPr>
              <a:t>- Nhận </a:t>
            </a:r>
            <a:r>
              <a:rPr lang="en-US" sz="2800" b="1">
                <a:solidFill>
                  <a:srgbClr val="002060"/>
                </a:solidFill>
              </a:rPr>
              <a:t>xét bài làm của </a:t>
            </a:r>
            <a:r>
              <a:rPr lang="en-US" sz="2800" b="1" smtClean="0">
                <a:solidFill>
                  <a:srgbClr val="002060"/>
                </a:solidFill>
              </a:rPr>
              <a:t>học </a:t>
            </a:r>
            <a:r>
              <a:rPr lang="en-US" sz="2800" b="1">
                <a:solidFill>
                  <a:srgbClr val="002060"/>
                </a:solidFill>
              </a:rPr>
              <a:t>sinh</a:t>
            </a:r>
            <a:r>
              <a:rPr lang="en-US" sz="2800" b="1" smtClean="0">
                <a:solidFill>
                  <a:srgbClr val="002060"/>
                </a:solidFill>
              </a:rPr>
              <a:t>.</a:t>
            </a:r>
            <a:endParaRPr lang="en-US" sz="2800" b="1">
              <a:solidFill>
                <a:srgbClr val="002060"/>
              </a:solidFill>
            </a:endParaRPr>
          </a:p>
        </p:txBody>
      </p:sp>
      <p:sp>
        <p:nvSpPr>
          <p:cNvPr id="7" name="Rectangle 5"/>
          <p:cNvSpPr>
            <a:spLocks noChangeArrowheads="1"/>
          </p:cNvSpPr>
          <p:nvPr/>
        </p:nvSpPr>
        <p:spPr bwMode="auto">
          <a:xfrm>
            <a:off x="2221240" y="4290323"/>
            <a:ext cx="3820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2800" b="1" smtClean="0">
                <a:solidFill>
                  <a:srgbClr val="002060"/>
                </a:solidFill>
              </a:rPr>
              <a:t>- Hướng </a:t>
            </a:r>
            <a:r>
              <a:rPr lang="en-US" sz="2800" b="1">
                <a:solidFill>
                  <a:srgbClr val="002060"/>
                </a:solidFill>
              </a:rPr>
              <a:t>dẫn sửa bài</a:t>
            </a:r>
            <a:r>
              <a:rPr lang="en-US" sz="2800" b="1" smtClean="0">
                <a:solidFill>
                  <a:srgbClr val="002060"/>
                </a:solidFill>
              </a:rPr>
              <a:t>.</a:t>
            </a:r>
            <a:endParaRPr lang="en-US" sz="2800" b="1">
              <a:solidFill>
                <a:srgbClr val="002060"/>
              </a:solidFill>
            </a:endParaRPr>
          </a:p>
        </p:txBody>
      </p:sp>
      <p:sp>
        <p:nvSpPr>
          <p:cNvPr id="8" name="Rectangle 8"/>
          <p:cNvSpPr>
            <a:spLocks noChangeArrowheads="1"/>
          </p:cNvSpPr>
          <p:nvPr/>
        </p:nvSpPr>
        <p:spPr bwMode="auto">
          <a:xfrm>
            <a:off x="2221239" y="4888099"/>
            <a:ext cx="32291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2800" b="1" smtClean="0">
                <a:solidFill>
                  <a:srgbClr val="002060"/>
                </a:solidFill>
              </a:rPr>
              <a:t>- Sửa </a:t>
            </a:r>
            <a:r>
              <a:rPr lang="en-US" sz="2800" b="1">
                <a:solidFill>
                  <a:srgbClr val="002060"/>
                </a:solidFill>
              </a:rPr>
              <a:t>bài cá nhân</a:t>
            </a:r>
            <a:r>
              <a:rPr lang="en-US" sz="2800" b="1" smtClean="0">
                <a:solidFill>
                  <a:srgbClr val="002060"/>
                </a:solidFill>
              </a:rPr>
              <a:t>.</a:t>
            </a:r>
            <a:endParaRPr lang="en-US" sz="2800" b="1">
              <a:solidFill>
                <a:srgbClr val="002060"/>
              </a:solidFill>
            </a:endParaRPr>
          </a:p>
        </p:txBody>
      </p:sp>
      <p:sp>
        <p:nvSpPr>
          <p:cNvPr id="9" name="Rectangle 9"/>
          <p:cNvSpPr>
            <a:spLocks noChangeArrowheads="1"/>
          </p:cNvSpPr>
          <p:nvPr/>
        </p:nvSpPr>
        <p:spPr bwMode="auto">
          <a:xfrm>
            <a:off x="1819099" y="5349829"/>
            <a:ext cx="92628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2800" b="1" smtClean="0">
                <a:solidFill>
                  <a:srgbClr val="002060"/>
                </a:solidFill>
              </a:rPr>
              <a:t>- Đọc bài </a:t>
            </a:r>
            <a:r>
              <a:rPr lang="en-US" sz="2800" b="1">
                <a:solidFill>
                  <a:srgbClr val="002060"/>
                </a:solidFill>
              </a:rPr>
              <a:t>làm đạt </a:t>
            </a:r>
            <a:r>
              <a:rPr lang="en-US" sz="2800" b="1" smtClean="0">
                <a:solidFill>
                  <a:srgbClr val="002060"/>
                </a:solidFill>
              </a:rPr>
              <a:t>tốt và nhận xét chỉ rõ cái hay của bài làm.</a:t>
            </a:r>
            <a:endParaRPr lang="en-US" sz="2800" b="1">
              <a:solidFill>
                <a:srgbClr val="002060"/>
              </a:solidFill>
            </a:endParaRPr>
          </a:p>
        </p:txBody>
      </p:sp>
      <p:sp>
        <p:nvSpPr>
          <p:cNvPr id="2" name="Rectangle 1"/>
          <p:cNvSpPr/>
          <p:nvPr/>
        </p:nvSpPr>
        <p:spPr>
          <a:xfrm>
            <a:off x="4723221" y="2799844"/>
            <a:ext cx="3177473" cy="923330"/>
          </a:xfrm>
          <a:prstGeom prst="rect">
            <a:avLst/>
          </a:prstGeom>
          <a:noFill/>
        </p:spPr>
        <p:txBody>
          <a:bodyPr wrap="none" lIns="91440" tIns="45720" rIns="91440" bIns="45720">
            <a:spAutoFit/>
          </a:bodyPr>
          <a:lstStyle/>
          <a:p>
            <a:pPr algn="ctr"/>
            <a:r>
              <a:rPr lang="en-US" sz="5400" b="0" cap="none" spc="0" smtClean="0">
                <a:ln w="0"/>
                <a:solidFill>
                  <a:srgbClr val="FF0000"/>
                </a:solidFill>
                <a:effectLst>
                  <a:outerShdw blurRad="38100" dist="19050" dir="2700000" algn="tl" rotWithShape="0">
                    <a:schemeClr val="dk1">
                      <a:alpha val="40000"/>
                    </a:schemeClr>
                  </a:outerShdw>
                </a:effectLst>
              </a:rPr>
              <a:t>NỘI DUNG</a:t>
            </a:r>
            <a:endParaRPr lang="en-US" sz="5400" b="0" cap="none" spc="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916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0" y="177800"/>
            <a:ext cx="1727200" cy="6858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667">
                <a:solidFill>
                  <a:schemeClr val="tx1"/>
                </a:solidFill>
                <a:cs typeface="Arial" pitchFamily="34" charset="0"/>
              </a:rPr>
              <a:t>Đề </a:t>
            </a:r>
            <a:r>
              <a:rPr lang="vi-VN" sz="2667" smtClean="0">
                <a:solidFill>
                  <a:schemeClr val="tx1"/>
                </a:solidFill>
                <a:cs typeface="Arial" pitchFamily="34" charset="0"/>
              </a:rPr>
              <a:t>bài</a:t>
            </a:r>
            <a:endParaRPr lang="en-US" sz="2667" dirty="0">
              <a:solidFill>
                <a:schemeClr val="tx1"/>
              </a:solidFill>
              <a:latin typeface="Arial" pitchFamily="34" charset="0"/>
              <a:cs typeface="Arial" pitchFamily="34" charset="0"/>
            </a:endParaRPr>
          </a:p>
        </p:txBody>
      </p:sp>
      <p:sp>
        <p:nvSpPr>
          <p:cNvPr id="6" name="Rounded Rectangle 5"/>
          <p:cNvSpPr/>
          <p:nvPr/>
        </p:nvSpPr>
        <p:spPr>
          <a:xfrm>
            <a:off x="508001" y="1295400"/>
            <a:ext cx="5295900" cy="6096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667" dirty="0">
                <a:solidFill>
                  <a:schemeClr val="tx1"/>
                </a:solidFill>
                <a:cs typeface="Arial" pitchFamily="34" charset="0"/>
              </a:rPr>
              <a:t>1. Tả chiếc cặp sách của em.</a:t>
            </a:r>
          </a:p>
        </p:txBody>
      </p:sp>
      <p:sp>
        <p:nvSpPr>
          <p:cNvPr id="9" name="Rounded Rectangle 8"/>
          <p:cNvSpPr/>
          <p:nvPr/>
        </p:nvSpPr>
        <p:spPr>
          <a:xfrm>
            <a:off x="522818" y="2413000"/>
            <a:ext cx="5295900" cy="6096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667" dirty="0">
                <a:solidFill>
                  <a:schemeClr val="tx1"/>
                </a:solidFill>
                <a:cs typeface="Arial" pitchFamily="34" charset="0"/>
              </a:rPr>
              <a:t>2. Tả cái thước kẻ của em.</a:t>
            </a:r>
          </a:p>
        </p:txBody>
      </p:sp>
      <p:sp>
        <p:nvSpPr>
          <p:cNvPr id="10" name="Rounded Rectangle 9"/>
          <p:cNvSpPr/>
          <p:nvPr/>
        </p:nvSpPr>
        <p:spPr>
          <a:xfrm>
            <a:off x="539751" y="3505200"/>
            <a:ext cx="5295900" cy="6096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667" dirty="0">
                <a:solidFill>
                  <a:schemeClr val="tx1"/>
                </a:solidFill>
                <a:cs typeface="Arial" pitchFamily="34" charset="0"/>
              </a:rPr>
              <a:t>3. Tả cây bút chì của em.</a:t>
            </a:r>
          </a:p>
        </p:txBody>
      </p:sp>
      <p:sp>
        <p:nvSpPr>
          <p:cNvPr id="11" name="Rounded Rectangle 10"/>
          <p:cNvSpPr/>
          <p:nvPr/>
        </p:nvSpPr>
        <p:spPr>
          <a:xfrm>
            <a:off x="539751" y="4648200"/>
            <a:ext cx="7795683" cy="6096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667" dirty="0">
                <a:solidFill>
                  <a:schemeClr val="tx1"/>
                </a:solidFill>
                <a:cs typeface="Arial" pitchFamily="34" charset="0"/>
              </a:rPr>
              <a:t>4. Tả cái bàn học ở lớp hoặc ở nhà của em.</a:t>
            </a:r>
          </a:p>
        </p:txBody>
      </p:sp>
      <p:pic>
        <p:nvPicPr>
          <p:cNvPr id="61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1126067"/>
            <a:ext cx="5300133" cy="318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75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oa Văn Học Xanh Psd Lớp Quảng Cáo Nền Hoa Văn Học Nền Xanh Đơn ..."/>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6200000">
            <a:off x="2616195" y="-2667001"/>
            <a:ext cx="6857999" cy="1219200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421863" y="1174588"/>
            <a:ext cx="5332172" cy="3343614"/>
            <a:chOff x="253061" y="284028"/>
            <a:chExt cx="4396212" cy="2257217"/>
          </a:xfrm>
        </p:grpSpPr>
        <p:grpSp>
          <p:nvGrpSpPr>
            <p:cNvPr id="15" name="Group 14"/>
            <p:cNvGrpSpPr/>
            <p:nvPr/>
          </p:nvGrpSpPr>
          <p:grpSpPr>
            <a:xfrm>
              <a:off x="253061" y="284028"/>
              <a:ext cx="4396212" cy="2257217"/>
              <a:chOff x="2357978" y="908840"/>
              <a:chExt cx="3671868" cy="1720055"/>
            </a:xfrm>
          </p:grpSpPr>
          <p:sp>
            <p:nvSpPr>
              <p:cNvPr id="17" name="Freeform 16"/>
              <p:cNvSpPr/>
              <p:nvPr/>
            </p:nvSpPr>
            <p:spPr>
              <a:xfrm>
                <a:off x="2357978" y="908840"/>
                <a:ext cx="3481367" cy="1423987"/>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grpSp>
            <p:nvGrpSpPr>
              <p:cNvPr id="18" name="Group 17"/>
              <p:cNvGrpSpPr>
                <a:grpSpLocks/>
              </p:cNvGrpSpPr>
              <p:nvPr/>
            </p:nvGrpSpPr>
            <p:grpSpPr bwMode="auto">
              <a:xfrm>
                <a:off x="5659958" y="1981196"/>
                <a:ext cx="369888" cy="647699"/>
                <a:chOff x="2057400" y="2332412"/>
                <a:chExt cx="324766" cy="568896"/>
              </a:xfrm>
            </p:grpSpPr>
            <p:sp>
              <p:nvSpPr>
                <p:cNvPr id="19" name="Oval 18"/>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0" name="Oval 19"/>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1" name="Oval 20"/>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sp>
          <p:nvSpPr>
            <p:cNvPr id="16" name="Text Box 3"/>
            <p:cNvSpPr txBox="1">
              <a:spLocks noChangeArrowheads="1"/>
            </p:cNvSpPr>
            <p:nvPr/>
          </p:nvSpPr>
          <p:spPr bwMode="ltGray">
            <a:xfrm>
              <a:off x="625419" y="1111975"/>
              <a:ext cx="3580999" cy="693968"/>
            </a:xfrm>
            <a:prstGeom prst="rect">
              <a:avLst/>
            </a:prstGeom>
            <a:noFill/>
            <a:ln w="9525" algn="ctr">
              <a:noFill/>
              <a:miter lim="800000"/>
              <a:headEnd/>
              <a:tailEnd/>
            </a:ln>
            <a:effectLst/>
          </p:spPr>
          <p:txBody>
            <a:bodyPr wrap="square">
              <a:spAutoFit/>
            </a:bodyPr>
            <a:lstStyle/>
            <a:p>
              <a:pPr>
                <a:lnSpc>
                  <a:spcPct val="95000"/>
                </a:lnSpc>
                <a:spcAft>
                  <a:spcPts val="800"/>
                </a:spcAft>
              </a:pPr>
              <a:r>
                <a:rPr lang="en-US" sz="3200" b="1" smtClean="0">
                  <a:solidFill>
                    <a:schemeClr val="bg1"/>
                  </a:solidFill>
                  <a:latin typeface="Times New Roman" panose="02020603050405020304" pitchFamily="18" charset="0"/>
                  <a:cs typeface="Times New Roman" panose="02020603050405020304" pitchFamily="18" charset="0"/>
                </a:rPr>
                <a:t>1. NHẬN XÉT BÀI LÀM CỦA HỌC SINH </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89754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txBox="1">
            <a:spLocks noChangeArrowheads="1"/>
          </p:cNvSpPr>
          <p:nvPr/>
        </p:nvSpPr>
        <p:spPr>
          <a:xfrm>
            <a:off x="658905" y="685799"/>
            <a:ext cx="11066929" cy="12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u="sng" smtClean="0">
                <a:solidFill>
                  <a:srgbClr val="FF0000"/>
                </a:solidFill>
                <a:latin typeface="Times New Roman" panose="02020603050405020304" pitchFamily="18" charset="0"/>
              </a:rPr>
              <a:t>Ưu điểm</a:t>
            </a:r>
            <a:r>
              <a:rPr lang="en-US" sz="4000" b="1" u="sng" smtClean="0">
                <a:solidFill>
                  <a:srgbClr val="FF0000"/>
                </a:solidFill>
              </a:rPr>
              <a:t>:</a:t>
            </a:r>
            <a:r>
              <a:rPr lang="en-US" sz="3000" smtClean="0">
                <a:solidFill>
                  <a:srgbClr val="FF0000"/>
                </a:solidFill>
              </a:rPr>
              <a:t> </a:t>
            </a:r>
          </a:p>
          <a:p>
            <a:pPr>
              <a:buFontTx/>
              <a:buNone/>
            </a:pPr>
            <a:r>
              <a:rPr lang="en-US" sz="3200" smtClean="0">
                <a:solidFill>
                  <a:srgbClr val="002060"/>
                </a:solidFill>
                <a:latin typeface="Times New Roman" panose="02020603050405020304" pitchFamily="18" charset="0"/>
              </a:rPr>
              <a:t>1. Bài làm xác định đúng yêu cầu của đề bài là tả đồ vật.</a:t>
            </a:r>
          </a:p>
        </p:txBody>
      </p:sp>
      <p:sp>
        <p:nvSpPr>
          <p:cNvPr id="20" name="Rectangle 5"/>
          <p:cNvSpPr>
            <a:spLocks noChangeArrowheads="1"/>
          </p:cNvSpPr>
          <p:nvPr/>
        </p:nvSpPr>
        <p:spPr bwMode="auto">
          <a:xfrm>
            <a:off x="658905" y="2093368"/>
            <a:ext cx="59324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228600" indent="-228600">
              <a:lnSpc>
                <a:spcPct val="90000"/>
              </a:lnSpc>
              <a:spcBef>
                <a:spcPts val="1000"/>
              </a:spcBef>
            </a:pPr>
            <a:r>
              <a:rPr lang="en-US" sz="3200">
                <a:solidFill>
                  <a:srgbClr val="002060"/>
                </a:solidFill>
              </a:rPr>
              <a:t>2. Bố cục đủ 3 phần</a:t>
            </a:r>
          </a:p>
        </p:txBody>
      </p:sp>
      <p:sp>
        <p:nvSpPr>
          <p:cNvPr id="21" name="Rectangle 6"/>
          <p:cNvSpPr>
            <a:spLocks noChangeArrowheads="1"/>
          </p:cNvSpPr>
          <p:nvPr/>
        </p:nvSpPr>
        <p:spPr bwMode="auto">
          <a:xfrm>
            <a:off x="658905" y="2817268"/>
            <a:ext cx="708501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228600" indent="-228600">
              <a:lnSpc>
                <a:spcPct val="90000"/>
              </a:lnSpc>
              <a:spcBef>
                <a:spcPts val="1000"/>
              </a:spcBef>
            </a:pPr>
            <a:r>
              <a:rPr lang="en-US" sz="3200">
                <a:solidFill>
                  <a:srgbClr val="002060"/>
                </a:solidFill>
              </a:rPr>
              <a:t>3. Trình tự quan sát hợp lý</a:t>
            </a:r>
          </a:p>
        </p:txBody>
      </p:sp>
      <p:sp>
        <p:nvSpPr>
          <p:cNvPr id="22" name="Rectangle 7"/>
          <p:cNvSpPr>
            <a:spLocks noChangeArrowheads="1"/>
          </p:cNvSpPr>
          <p:nvPr/>
        </p:nvSpPr>
        <p:spPr bwMode="auto">
          <a:xfrm>
            <a:off x="646906" y="3541168"/>
            <a:ext cx="81549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228600" indent="-228600">
              <a:lnSpc>
                <a:spcPct val="90000"/>
              </a:lnSpc>
              <a:spcBef>
                <a:spcPts val="1000"/>
              </a:spcBef>
            </a:pPr>
            <a:r>
              <a:rPr lang="en-US" sz="3200">
                <a:solidFill>
                  <a:srgbClr val="002060"/>
                </a:solidFill>
              </a:rPr>
              <a:t>4. Dùng từ sát hợp, có hình ảnh</a:t>
            </a:r>
          </a:p>
        </p:txBody>
      </p:sp>
      <p:sp>
        <p:nvSpPr>
          <p:cNvPr id="23" name="Rectangle 8"/>
          <p:cNvSpPr>
            <a:spLocks noChangeArrowheads="1"/>
          </p:cNvSpPr>
          <p:nvPr/>
        </p:nvSpPr>
        <p:spPr bwMode="auto">
          <a:xfrm>
            <a:off x="646112" y="4265068"/>
            <a:ext cx="865028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228600" indent="-228600">
              <a:lnSpc>
                <a:spcPct val="90000"/>
              </a:lnSpc>
              <a:spcBef>
                <a:spcPts val="1000"/>
              </a:spcBef>
            </a:pPr>
            <a:r>
              <a:rPr lang="en-US" sz="3200">
                <a:solidFill>
                  <a:srgbClr val="002060"/>
                </a:solidFill>
              </a:rPr>
              <a:t>5. Một số bài có cảm xúc chân thật.</a:t>
            </a:r>
          </a:p>
        </p:txBody>
      </p:sp>
      <p:sp>
        <p:nvSpPr>
          <p:cNvPr id="24" name="Rectangle 9"/>
          <p:cNvSpPr>
            <a:spLocks noChangeArrowheads="1"/>
          </p:cNvSpPr>
          <p:nvPr/>
        </p:nvSpPr>
        <p:spPr bwMode="auto">
          <a:xfrm>
            <a:off x="646112" y="4988968"/>
            <a:ext cx="9144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228600" indent="-228600">
              <a:lnSpc>
                <a:spcPct val="90000"/>
              </a:lnSpc>
              <a:spcBef>
                <a:spcPts val="1000"/>
              </a:spcBef>
            </a:pPr>
            <a:r>
              <a:rPr lang="en-US" sz="3200">
                <a:solidFill>
                  <a:srgbClr val="002060"/>
                </a:solidFill>
              </a:rPr>
              <a:t>6. Chữ viết rõ ràng, có chú ý chấm câu, ngắt câu.</a:t>
            </a:r>
          </a:p>
        </p:txBody>
      </p:sp>
    </p:spTree>
    <p:extLst>
      <p:ext uri="{BB962C8B-B14F-4D97-AF65-F5344CB8AC3E}">
        <p14:creationId xmlns:p14="http://schemas.microsoft.com/office/powerpoint/2010/main" val="4199764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57200" y="685800"/>
            <a:ext cx="8382000" cy="1905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u="sng" smtClean="0">
                <a:solidFill>
                  <a:srgbClr val="002060"/>
                </a:solidFill>
                <a:latin typeface="Times New Roman" panose="02020603050405020304" pitchFamily="18" charset="0"/>
                <a:cs typeface="Times New Roman" panose="02020603050405020304" pitchFamily="18" charset="0"/>
              </a:rPr>
              <a:t>Hạn chế:</a:t>
            </a:r>
            <a:r>
              <a:rPr lang="en-US" sz="3600" smtClean="0">
                <a:solidFill>
                  <a:srgbClr val="002060"/>
                </a:solidFill>
                <a:latin typeface="Times New Roman" panose="02020603050405020304" pitchFamily="18" charset="0"/>
                <a:cs typeface="Times New Roman" panose="02020603050405020304" pitchFamily="18" charset="0"/>
              </a:rPr>
              <a:t> </a:t>
            </a:r>
          </a:p>
          <a:p>
            <a:pPr>
              <a:buFontTx/>
              <a:buNone/>
            </a:pPr>
            <a:r>
              <a:rPr lang="en-US" sz="3600" smtClean="0">
                <a:solidFill>
                  <a:srgbClr val="002060"/>
                </a:solidFill>
                <a:latin typeface="Times New Roman" panose="02020603050405020304" pitchFamily="18" charset="0"/>
                <a:cs typeface="Times New Roman" panose="02020603050405020304" pitchFamily="18" charset="0"/>
              </a:rPr>
              <a:t>1. Lỗi chính tả vẫn còn.</a:t>
            </a:r>
          </a:p>
        </p:txBody>
      </p:sp>
      <p:sp>
        <p:nvSpPr>
          <p:cNvPr id="23" name="Rectangle 3"/>
          <p:cNvSpPr>
            <a:spLocks noChangeArrowheads="1"/>
          </p:cNvSpPr>
          <p:nvPr/>
        </p:nvSpPr>
        <p:spPr bwMode="auto">
          <a:xfrm>
            <a:off x="457200" y="2043580"/>
            <a:ext cx="4583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solidFill>
                  <a:srgbClr val="002060"/>
                </a:solidFill>
                <a:cs typeface="Times New Roman" panose="02020603050405020304" pitchFamily="18" charset="0"/>
              </a:rPr>
              <a:t>2. Dùng từ chưa hợp lý.</a:t>
            </a:r>
          </a:p>
        </p:txBody>
      </p:sp>
      <p:sp>
        <p:nvSpPr>
          <p:cNvPr id="24" name="Rectangle 4"/>
          <p:cNvSpPr>
            <a:spLocks noChangeArrowheads="1"/>
          </p:cNvSpPr>
          <p:nvPr/>
        </p:nvSpPr>
        <p:spPr bwMode="auto">
          <a:xfrm>
            <a:off x="457200" y="2872815"/>
            <a:ext cx="67249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solidFill>
                  <a:srgbClr val="002060"/>
                </a:solidFill>
                <a:cs typeface="Times New Roman" panose="02020603050405020304" pitchFamily="18" charset="0"/>
              </a:rPr>
              <a:t>3. Diễn đạt câu văn còn lủng củng. </a:t>
            </a:r>
          </a:p>
        </p:txBody>
      </p:sp>
      <p:sp>
        <p:nvSpPr>
          <p:cNvPr id="25" name="Rectangle 5"/>
          <p:cNvSpPr>
            <a:spLocks noChangeArrowheads="1"/>
          </p:cNvSpPr>
          <p:nvPr/>
        </p:nvSpPr>
        <p:spPr bwMode="auto">
          <a:xfrm>
            <a:off x="457200" y="3702050"/>
            <a:ext cx="6827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a:solidFill>
                  <a:srgbClr val="002060"/>
                </a:solidFill>
                <a:cs typeface="Times New Roman" panose="02020603050405020304" pitchFamily="18" charset="0"/>
              </a:rPr>
              <a:t>4. Một số đoạn văn không đầy đủ ý.</a:t>
            </a:r>
          </a:p>
        </p:txBody>
      </p:sp>
      <p:sp>
        <p:nvSpPr>
          <p:cNvPr id="26" name="Rectangle 5"/>
          <p:cNvSpPr>
            <a:spLocks noChangeArrowheads="1"/>
          </p:cNvSpPr>
          <p:nvPr/>
        </p:nvSpPr>
        <p:spPr bwMode="auto">
          <a:xfrm>
            <a:off x="457200" y="4531285"/>
            <a:ext cx="118417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pPr>
            <a:r>
              <a:rPr lang="en-US" smtClean="0">
                <a:solidFill>
                  <a:srgbClr val="002060"/>
                </a:solidFill>
                <a:cs typeface="Times New Roman" panose="02020603050405020304" pitchFamily="18" charset="0"/>
              </a:rPr>
              <a:t>5. Bố cục bài văn không rõ 3 phần: Mở bài, thân bài và kết bài.</a:t>
            </a:r>
            <a:endParaRPr lang="en-US">
              <a:solidFill>
                <a:srgbClr val="002060"/>
              </a:solidFill>
              <a:cs typeface="Times New Roman" panose="02020603050405020304" pitchFamily="18" charset="0"/>
            </a:endParaRPr>
          </a:p>
        </p:txBody>
      </p:sp>
    </p:spTree>
    <p:extLst>
      <p:ext uri="{BB962C8B-B14F-4D97-AF65-F5344CB8AC3E}">
        <p14:creationId xmlns:p14="http://schemas.microsoft.com/office/powerpoint/2010/main" val="286627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ình ảnh Powerpoint - - Tổng hợp hình ảnh dành cho Powerpoint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b="15404"/>
          <a:stretch/>
        </p:blipFill>
        <p:spPr bwMode="auto">
          <a:xfrm>
            <a:off x="-48986" y="-45570"/>
            <a:ext cx="12190800" cy="683940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196472" y="942791"/>
            <a:ext cx="7826505" cy="3064434"/>
            <a:chOff x="5009314" y="1377275"/>
            <a:chExt cx="4216557" cy="1939811"/>
          </a:xfrm>
        </p:grpSpPr>
        <p:grpSp>
          <p:nvGrpSpPr>
            <p:cNvPr id="20" name="Group 19"/>
            <p:cNvGrpSpPr/>
            <p:nvPr/>
          </p:nvGrpSpPr>
          <p:grpSpPr>
            <a:xfrm>
              <a:off x="5009314" y="1377275"/>
              <a:ext cx="4216557" cy="1939811"/>
              <a:chOff x="5521846" y="2592388"/>
              <a:chExt cx="3996265" cy="1614768"/>
            </a:xfrm>
            <a:solidFill>
              <a:srgbClr val="009900"/>
            </a:solidFill>
          </p:grpSpPr>
          <p:sp>
            <p:nvSpPr>
              <p:cNvPr id="22" name="Freeform 21"/>
              <p:cNvSpPr/>
              <p:nvPr/>
            </p:nvSpPr>
            <p:spPr>
              <a:xfrm>
                <a:off x="5521846" y="2592388"/>
                <a:ext cx="3586162" cy="1614487"/>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grp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grpSp>
            <p:nvGrpSpPr>
              <p:cNvPr id="23" name="Group 22"/>
              <p:cNvGrpSpPr/>
              <p:nvPr/>
            </p:nvGrpSpPr>
            <p:grpSpPr>
              <a:xfrm rot="20620448">
                <a:off x="9148309" y="3559371"/>
                <a:ext cx="369802" cy="647785"/>
                <a:chOff x="2057400" y="2332412"/>
                <a:chExt cx="324766" cy="568896"/>
              </a:xfrm>
              <a:grpFill/>
            </p:grpSpPr>
            <p:sp>
              <p:nvSpPr>
                <p:cNvPr id="24" name="Oval 2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5" name="Oval 24"/>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6" name="Oval 25"/>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sp>
          <p:nvSpPr>
            <p:cNvPr id="21" name="Text Box 3"/>
            <p:cNvSpPr txBox="1">
              <a:spLocks noChangeArrowheads="1"/>
            </p:cNvSpPr>
            <p:nvPr/>
          </p:nvSpPr>
          <p:spPr bwMode="ltGray">
            <a:xfrm>
              <a:off x="5298427" y="2043516"/>
              <a:ext cx="3205620" cy="872816"/>
            </a:xfrm>
            <a:prstGeom prst="rect">
              <a:avLst/>
            </a:prstGeom>
            <a:noFill/>
            <a:ln w="9525" algn="ctr">
              <a:noFill/>
              <a:miter lim="800000"/>
              <a:headEnd/>
              <a:tailEnd/>
            </a:ln>
            <a:effectLst/>
          </p:spPr>
          <p:txBody>
            <a:bodyPr wrap="square">
              <a:spAutoFit/>
            </a:bodyPr>
            <a:lstStyle/>
            <a:p>
              <a:pPr algn="ctr">
                <a:lnSpc>
                  <a:spcPct val="95000"/>
                </a:lnSpc>
                <a:spcAft>
                  <a:spcPts val="800"/>
                </a:spcAft>
              </a:pPr>
              <a:r>
                <a:rPr lang="en-US" sz="4400" b="1" dirty="0" smtClean="0">
                  <a:solidFill>
                    <a:srgbClr val="FFFF00"/>
                  </a:solidFill>
                  <a:latin typeface="Arial" charset="0"/>
                </a:rPr>
                <a:t>2</a:t>
              </a:r>
              <a:r>
                <a:rPr lang="en-US" sz="4400" b="1" smtClean="0">
                  <a:solidFill>
                    <a:srgbClr val="FFFF00"/>
                  </a:solidFill>
                  <a:latin typeface="Arial" charset="0"/>
                </a:rPr>
                <a:t>. HƯỚNG DẪN SỬA LỖI CHÍNH TẢ</a:t>
              </a:r>
              <a:endParaRPr lang="en-US" sz="4400" b="1" dirty="0">
                <a:solidFill>
                  <a:srgbClr val="FFFF00"/>
                </a:solidFill>
                <a:latin typeface="Arial" charset="0"/>
              </a:endParaRPr>
            </a:p>
          </p:txBody>
        </p:sp>
      </p:grpSp>
    </p:spTree>
    <p:extLst>
      <p:ext uri="{BB962C8B-B14F-4D97-AF65-F5344CB8AC3E}">
        <p14:creationId xmlns:p14="http://schemas.microsoft.com/office/powerpoint/2010/main" val="1601151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9"/>
          <p:cNvSpPr>
            <a:spLocks noChangeShapeType="1"/>
          </p:cNvSpPr>
          <p:nvPr/>
        </p:nvSpPr>
        <p:spPr bwMode="auto">
          <a:xfrm>
            <a:off x="2048247" y="1394473"/>
            <a:ext cx="788894"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28" name="Rectangle 33"/>
          <p:cNvSpPr>
            <a:spLocks noChangeArrowheads="1"/>
          </p:cNvSpPr>
          <p:nvPr/>
        </p:nvSpPr>
        <p:spPr bwMode="auto">
          <a:xfrm>
            <a:off x="339035" y="843556"/>
            <a:ext cx="54895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200"/>
              <a:t>1. Thoạt </a:t>
            </a:r>
            <a:r>
              <a:rPr lang="en-US" sz="3200" smtClean="0"/>
              <a:t>trong </a:t>
            </a:r>
            <a:r>
              <a:rPr lang="en-US" sz="3200"/>
              <a:t>chiếc cặp rất đẹp.</a:t>
            </a:r>
          </a:p>
        </p:txBody>
      </p:sp>
      <p:sp>
        <p:nvSpPr>
          <p:cNvPr id="29" name="Text Box 3"/>
          <p:cNvSpPr txBox="1">
            <a:spLocks noChangeArrowheads="1"/>
          </p:cNvSpPr>
          <p:nvPr/>
        </p:nvSpPr>
        <p:spPr bwMode="auto">
          <a:xfrm>
            <a:off x="381000" y="1995488"/>
            <a:ext cx="5405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200"/>
              <a:t>2. Cặp có quai sách vừa tay em.</a:t>
            </a:r>
          </a:p>
        </p:txBody>
      </p:sp>
      <p:sp>
        <p:nvSpPr>
          <p:cNvPr id="30" name="Line 4"/>
          <p:cNvSpPr>
            <a:spLocks noChangeShapeType="1"/>
          </p:cNvSpPr>
          <p:nvPr/>
        </p:nvSpPr>
        <p:spPr bwMode="auto">
          <a:xfrm>
            <a:off x="2896217" y="2484727"/>
            <a:ext cx="775031"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32" name="Text Box 3"/>
          <p:cNvSpPr txBox="1">
            <a:spLocks noChangeArrowheads="1"/>
          </p:cNvSpPr>
          <p:nvPr/>
        </p:nvSpPr>
        <p:spPr bwMode="auto">
          <a:xfrm>
            <a:off x="381000" y="3012980"/>
            <a:ext cx="57047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200"/>
              <a:t>3.Nước mưa không làm ước cặp.</a:t>
            </a:r>
          </a:p>
        </p:txBody>
      </p:sp>
      <p:sp>
        <p:nvSpPr>
          <p:cNvPr id="33" name="Line 11"/>
          <p:cNvSpPr>
            <a:spLocks noChangeShapeType="1"/>
          </p:cNvSpPr>
          <p:nvPr/>
        </p:nvSpPr>
        <p:spPr bwMode="auto">
          <a:xfrm>
            <a:off x="4286133" y="3510613"/>
            <a:ext cx="83177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35" name="Line 4"/>
          <p:cNvSpPr>
            <a:spLocks noChangeShapeType="1"/>
          </p:cNvSpPr>
          <p:nvPr/>
        </p:nvSpPr>
        <p:spPr bwMode="auto">
          <a:xfrm>
            <a:off x="1375709" y="4586672"/>
            <a:ext cx="731614"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36" name="Text Box 11"/>
          <p:cNvSpPr txBox="1">
            <a:spLocks noChangeArrowheads="1"/>
          </p:cNvSpPr>
          <p:nvPr/>
        </p:nvSpPr>
        <p:spPr bwMode="auto">
          <a:xfrm>
            <a:off x="403225" y="4001897"/>
            <a:ext cx="6774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200"/>
              <a:t>4. Em xắp xếp tập vở gọn gàng vào cặp.</a:t>
            </a:r>
          </a:p>
        </p:txBody>
      </p:sp>
      <p:sp>
        <p:nvSpPr>
          <p:cNvPr id="38" name="Rectangle 33"/>
          <p:cNvSpPr>
            <a:spLocks noChangeArrowheads="1"/>
          </p:cNvSpPr>
          <p:nvPr/>
        </p:nvSpPr>
        <p:spPr bwMode="auto">
          <a:xfrm>
            <a:off x="6559214" y="868644"/>
            <a:ext cx="5178021" cy="584775"/>
          </a:xfrm>
          <a:prstGeom prst="rect">
            <a:avLst/>
          </a:prstGeom>
          <a:solidFill>
            <a:schemeClr val="accent6">
              <a:lumMod val="40000"/>
              <a:lumOff val="60000"/>
            </a:schemeClr>
          </a:solidFill>
          <a:ln>
            <a:noFill/>
          </a:ln>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200" smtClean="0"/>
              <a:t>Thoạt </a:t>
            </a:r>
            <a:r>
              <a:rPr lang="en-US" sz="3200" b="1" smtClean="0">
                <a:solidFill>
                  <a:srgbClr val="FF0000"/>
                </a:solidFill>
              </a:rPr>
              <a:t>trông</a:t>
            </a:r>
            <a:r>
              <a:rPr lang="en-US" sz="3200" smtClean="0"/>
              <a:t> </a:t>
            </a:r>
            <a:r>
              <a:rPr lang="en-US" sz="3200"/>
              <a:t>chiếc cặp rất đẹp.</a:t>
            </a:r>
          </a:p>
        </p:txBody>
      </p:sp>
      <p:sp>
        <p:nvSpPr>
          <p:cNvPr id="39" name="Text Box 3"/>
          <p:cNvSpPr txBox="1">
            <a:spLocks noChangeArrowheads="1"/>
          </p:cNvSpPr>
          <p:nvPr/>
        </p:nvSpPr>
        <p:spPr bwMode="auto">
          <a:xfrm>
            <a:off x="6559215" y="2029049"/>
            <a:ext cx="5178021" cy="584775"/>
          </a:xfrm>
          <a:prstGeom prst="rect">
            <a:avLst/>
          </a:prstGeom>
          <a:solidFill>
            <a:schemeClr val="accent6">
              <a:lumMod val="40000"/>
              <a:lumOff val="60000"/>
            </a:schemeClr>
          </a:solidFill>
          <a:ln>
            <a:noFill/>
          </a:ln>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200" smtClean="0"/>
              <a:t>Cặp </a:t>
            </a:r>
            <a:r>
              <a:rPr lang="en-US" sz="3200"/>
              <a:t>có quai </a:t>
            </a:r>
            <a:r>
              <a:rPr lang="en-US" sz="3200" b="1">
                <a:solidFill>
                  <a:srgbClr val="FF0000"/>
                </a:solidFill>
              </a:rPr>
              <a:t>xách</a:t>
            </a:r>
            <a:r>
              <a:rPr lang="en-US" sz="3200" smtClean="0"/>
              <a:t> </a:t>
            </a:r>
            <a:r>
              <a:rPr lang="en-US" sz="3200"/>
              <a:t>vừa tay em.</a:t>
            </a:r>
          </a:p>
        </p:txBody>
      </p:sp>
      <p:sp>
        <p:nvSpPr>
          <p:cNvPr id="40" name="Text Box 3"/>
          <p:cNvSpPr txBox="1">
            <a:spLocks noChangeArrowheads="1"/>
          </p:cNvSpPr>
          <p:nvPr/>
        </p:nvSpPr>
        <p:spPr bwMode="auto">
          <a:xfrm>
            <a:off x="6507726" y="3015473"/>
            <a:ext cx="5281000" cy="584775"/>
          </a:xfrm>
          <a:prstGeom prst="rect">
            <a:avLst/>
          </a:prstGeom>
          <a:solidFill>
            <a:schemeClr val="accent6">
              <a:lumMod val="40000"/>
              <a:lumOff val="60000"/>
            </a:schemeClr>
          </a:solidFill>
          <a:ln>
            <a:noFill/>
          </a:ln>
        </p:spPr>
        <p:txBody>
          <a:bodyPr wrap="squar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200" smtClean="0"/>
              <a:t>Nước </a:t>
            </a:r>
            <a:r>
              <a:rPr lang="en-US" sz="3200"/>
              <a:t>mưa không làm </a:t>
            </a:r>
            <a:r>
              <a:rPr lang="en-US" sz="3200" b="1">
                <a:solidFill>
                  <a:srgbClr val="FF0000"/>
                </a:solidFill>
              </a:rPr>
              <a:t>ướt</a:t>
            </a:r>
            <a:r>
              <a:rPr lang="en-US" sz="3200" smtClean="0"/>
              <a:t> </a:t>
            </a:r>
            <a:r>
              <a:rPr lang="en-US" sz="3200"/>
              <a:t>cặp.</a:t>
            </a:r>
          </a:p>
        </p:txBody>
      </p:sp>
      <p:sp>
        <p:nvSpPr>
          <p:cNvPr id="41" name="Text Box 11"/>
          <p:cNvSpPr txBox="1">
            <a:spLocks noChangeArrowheads="1"/>
          </p:cNvSpPr>
          <p:nvPr/>
        </p:nvSpPr>
        <p:spPr bwMode="auto">
          <a:xfrm>
            <a:off x="5356434" y="5158032"/>
            <a:ext cx="6638356" cy="584775"/>
          </a:xfrm>
          <a:prstGeom prst="rect">
            <a:avLst/>
          </a:prstGeom>
          <a:solidFill>
            <a:schemeClr val="accent6">
              <a:lumMod val="40000"/>
              <a:lumOff val="60000"/>
            </a:schemeClr>
          </a:solidFill>
          <a:ln>
            <a:noFill/>
          </a:ln>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200" smtClean="0"/>
              <a:t>Em </a:t>
            </a:r>
            <a:r>
              <a:rPr lang="en-US" sz="3200" b="1">
                <a:solidFill>
                  <a:srgbClr val="FF0000"/>
                </a:solidFill>
              </a:rPr>
              <a:t>sắp</a:t>
            </a:r>
            <a:r>
              <a:rPr lang="en-US" sz="3200" smtClean="0"/>
              <a:t> </a:t>
            </a:r>
            <a:r>
              <a:rPr lang="en-US" sz="3200"/>
              <a:t>xếp </a:t>
            </a:r>
            <a:r>
              <a:rPr lang="en-US" sz="3200" b="1">
                <a:solidFill>
                  <a:srgbClr val="FF0000"/>
                </a:solidFill>
              </a:rPr>
              <a:t>sách</a:t>
            </a:r>
            <a:r>
              <a:rPr lang="en-US" sz="3200" smtClean="0"/>
              <a:t> </a:t>
            </a:r>
            <a:r>
              <a:rPr lang="en-US" sz="3200"/>
              <a:t>vở gọn gàng vào cặp.</a:t>
            </a:r>
          </a:p>
        </p:txBody>
      </p:sp>
      <p:sp>
        <p:nvSpPr>
          <p:cNvPr id="42" name="Line 4"/>
          <p:cNvSpPr>
            <a:spLocks noChangeShapeType="1"/>
          </p:cNvSpPr>
          <p:nvPr/>
        </p:nvSpPr>
        <p:spPr bwMode="auto">
          <a:xfrm>
            <a:off x="2837141" y="4586672"/>
            <a:ext cx="731614"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200"/>
          </a:p>
        </p:txBody>
      </p:sp>
      <p:sp>
        <p:nvSpPr>
          <p:cNvPr id="43" name="Text Box 11"/>
          <p:cNvSpPr txBox="1">
            <a:spLocks noChangeArrowheads="1"/>
          </p:cNvSpPr>
          <p:nvPr/>
        </p:nvSpPr>
        <p:spPr bwMode="auto">
          <a:xfrm>
            <a:off x="1103731" y="163246"/>
            <a:ext cx="75718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sz="3200" b="1" i="1" smtClean="0">
                <a:solidFill>
                  <a:srgbClr val="FF0000"/>
                </a:solidFill>
              </a:rPr>
              <a:t>Em hãy tìm lỗi chính tả trong các câu sau:</a:t>
            </a:r>
            <a:endParaRPr lang="en-US" sz="3200" b="1" i="1">
              <a:solidFill>
                <a:srgbClr val="FF0000"/>
              </a:solidFill>
            </a:endParaRPr>
          </a:p>
        </p:txBody>
      </p:sp>
    </p:spTree>
    <p:extLst>
      <p:ext uri="{BB962C8B-B14F-4D97-AF65-F5344CB8AC3E}">
        <p14:creationId xmlns:p14="http://schemas.microsoft.com/office/powerpoint/2010/main" val="2593329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1000"/>
                                        <p:tgtEl>
                                          <p:spTgt spid="40"/>
                                        </p:tgtEl>
                                      </p:cBhvr>
                                    </p:animEffect>
                                    <p:anim calcmode="lin" valueType="num">
                                      <p:cBhvr>
                                        <p:cTn id="77" dur="1000" fill="hold"/>
                                        <p:tgtEl>
                                          <p:spTgt spid="40"/>
                                        </p:tgtEl>
                                        <p:attrNameLst>
                                          <p:attrName>ppt_x</p:attrName>
                                        </p:attrNameLst>
                                      </p:cBhvr>
                                      <p:tavLst>
                                        <p:tav tm="0">
                                          <p:val>
                                            <p:strVal val="#ppt_x"/>
                                          </p:val>
                                        </p:tav>
                                        <p:tav tm="100000">
                                          <p:val>
                                            <p:strVal val="#ppt_x"/>
                                          </p:val>
                                        </p:tav>
                                      </p:tavLst>
                                    </p:anim>
                                    <p:anim calcmode="lin" valueType="num">
                                      <p:cBhvr>
                                        <p:cTn id="7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1000"/>
                                        <p:tgtEl>
                                          <p:spTgt spid="41"/>
                                        </p:tgtEl>
                                      </p:cBhvr>
                                    </p:animEffect>
                                    <p:anim calcmode="lin" valueType="num">
                                      <p:cBhvr>
                                        <p:cTn id="84" dur="1000" fill="hold"/>
                                        <p:tgtEl>
                                          <p:spTgt spid="41"/>
                                        </p:tgtEl>
                                        <p:attrNameLst>
                                          <p:attrName>ppt_x</p:attrName>
                                        </p:attrNameLst>
                                      </p:cBhvr>
                                      <p:tavLst>
                                        <p:tav tm="0">
                                          <p:val>
                                            <p:strVal val="#ppt_x"/>
                                          </p:val>
                                        </p:tav>
                                        <p:tav tm="100000">
                                          <p:val>
                                            <p:strVal val="#ppt_x"/>
                                          </p:val>
                                        </p:tav>
                                      </p:tavLst>
                                    </p:anim>
                                    <p:anim calcmode="lin" valueType="num">
                                      <p:cBhvr>
                                        <p:cTn id="8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animBg="1"/>
      <p:bldP spid="32" grpId="0"/>
      <p:bldP spid="33" grpId="0" animBg="1"/>
      <p:bldP spid="35" grpId="0" animBg="1"/>
      <p:bldP spid="36" grpId="0"/>
      <p:bldP spid="38" grpId="0" animBg="1"/>
      <p:bldP spid="39" grpId="0" animBg="1"/>
      <p:bldP spid="4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ình ảnh Powerpoint - - Tổng hợp hình ảnh dành cho Powerpoint đẹp nhất"/>
          <p:cNvPicPr>
            <a:picLocks noChangeAspect="1" noChangeArrowheads="1"/>
          </p:cNvPicPr>
          <p:nvPr/>
        </p:nvPicPr>
        <p:blipFill rotWithShape="1">
          <a:blip r:embed="rId2">
            <a:extLst>
              <a:ext uri="{28A0092B-C50C-407E-A947-70E740481C1C}">
                <a14:useLocalDpi xmlns:a14="http://schemas.microsoft.com/office/drawing/2010/main" val="0"/>
              </a:ext>
            </a:extLst>
          </a:blip>
          <a:srcRect b="15404"/>
          <a:stretch/>
        </p:blipFill>
        <p:spPr bwMode="auto">
          <a:xfrm>
            <a:off x="-48986" y="-45570"/>
            <a:ext cx="12190800" cy="683940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196472" y="942791"/>
            <a:ext cx="7826505" cy="3064434"/>
            <a:chOff x="5009314" y="1377275"/>
            <a:chExt cx="4216557" cy="1939811"/>
          </a:xfrm>
        </p:grpSpPr>
        <p:grpSp>
          <p:nvGrpSpPr>
            <p:cNvPr id="20" name="Group 19"/>
            <p:cNvGrpSpPr/>
            <p:nvPr/>
          </p:nvGrpSpPr>
          <p:grpSpPr>
            <a:xfrm>
              <a:off x="5009314" y="1377275"/>
              <a:ext cx="4216557" cy="1939811"/>
              <a:chOff x="5521846" y="2592388"/>
              <a:chExt cx="3996265" cy="1614768"/>
            </a:xfrm>
            <a:solidFill>
              <a:srgbClr val="009900"/>
            </a:solidFill>
          </p:grpSpPr>
          <p:sp>
            <p:nvSpPr>
              <p:cNvPr id="22" name="Freeform 21"/>
              <p:cNvSpPr/>
              <p:nvPr/>
            </p:nvSpPr>
            <p:spPr>
              <a:xfrm>
                <a:off x="5521846" y="2592388"/>
                <a:ext cx="3586162" cy="1614487"/>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6"/>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grpSp>
            <p:nvGrpSpPr>
              <p:cNvPr id="23" name="Group 22"/>
              <p:cNvGrpSpPr/>
              <p:nvPr/>
            </p:nvGrpSpPr>
            <p:grpSpPr>
              <a:xfrm rot="20620448">
                <a:off x="9148309" y="3559371"/>
                <a:ext cx="369802" cy="647785"/>
                <a:chOff x="2057400" y="2332412"/>
                <a:chExt cx="324766" cy="568896"/>
              </a:xfrm>
              <a:grpFill/>
            </p:grpSpPr>
            <p:sp>
              <p:nvSpPr>
                <p:cNvPr id="24" name="Oval 2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5" name="Oval 24"/>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6" name="Oval 25"/>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sp>
          <p:nvSpPr>
            <p:cNvPr id="21" name="Text Box 3"/>
            <p:cNvSpPr txBox="1">
              <a:spLocks noChangeArrowheads="1"/>
            </p:cNvSpPr>
            <p:nvPr/>
          </p:nvSpPr>
          <p:spPr bwMode="ltGray">
            <a:xfrm>
              <a:off x="5298427" y="2043516"/>
              <a:ext cx="3205620" cy="872816"/>
            </a:xfrm>
            <a:prstGeom prst="rect">
              <a:avLst/>
            </a:prstGeom>
            <a:noFill/>
            <a:ln w="9525" algn="ctr">
              <a:noFill/>
              <a:miter lim="800000"/>
              <a:headEnd/>
              <a:tailEnd/>
            </a:ln>
            <a:effectLst/>
          </p:spPr>
          <p:txBody>
            <a:bodyPr wrap="square">
              <a:spAutoFit/>
            </a:bodyPr>
            <a:lstStyle/>
            <a:p>
              <a:pPr algn="ctr">
                <a:lnSpc>
                  <a:spcPct val="95000"/>
                </a:lnSpc>
                <a:spcAft>
                  <a:spcPts val="800"/>
                </a:spcAft>
              </a:pPr>
              <a:r>
                <a:rPr lang="en-US" sz="4400" b="1" smtClean="0">
                  <a:solidFill>
                    <a:srgbClr val="FF0000"/>
                  </a:solidFill>
                  <a:latin typeface="Arial" charset="0"/>
                </a:rPr>
                <a:t>3. HƯỚNG DẪN SỬA LỖI DÙNG TỪ</a:t>
              </a:r>
              <a:endParaRPr lang="en-US" sz="4400" b="1" dirty="0">
                <a:solidFill>
                  <a:srgbClr val="FF0000"/>
                </a:solidFill>
                <a:latin typeface="Arial" charset="0"/>
              </a:endParaRPr>
            </a:p>
          </p:txBody>
        </p:sp>
      </p:grpSp>
    </p:spTree>
    <p:extLst>
      <p:ext uri="{BB962C8B-B14F-4D97-AF65-F5344CB8AC3E}">
        <p14:creationId xmlns:p14="http://schemas.microsoft.com/office/powerpoint/2010/main" val="3146160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637</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Tập làm văn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dc:title>
  <dc:creator>soan nguyen</dc:creator>
  <cp:lastModifiedBy>PC</cp:lastModifiedBy>
  <cp:revision>91</cp:revision>
  <dcterms:created xsi:type="dcterms:W3CDTF">2020-04-11T16:43:47Z</dcterms:created>
  <dcterms:modified xsi:type="dcterms:W3CDTF">2022-02-27T09:42:16Z</dcterms:modified>
</cp:coreProperties>
</file>