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orbel" panose="020B0503020204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Dm4y3gLYP+gK9lPLtoSJtiBt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5E8B5D-52BD-4C85-BDF8-0B45809FF72E}">
  <a:tblStyle styleId="{505E8B5D-52BD-4C85-BDF8-0B45809FF72E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995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144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24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550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524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92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208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32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6598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711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707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27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5603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460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54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86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9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12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614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590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59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2"/>
          <p:cNvGrpSpPr/>
          <p:nvPr/>
        </p:nvGrpSpPr>
        <p:grpSpPr>
          <a:xfrm>
            <a:off x="251885" y="280988"/>
            <a:ext cx="850900" cy="855662"/>
            <a:chOff x="264522" y="267788"/>
            <a:chExt cx="850718" cy="855618"/>
          </a:xfrm>
        </p:grpSpPr>
        <p:sp>
          <p:nvSpPr>
            <p:cNvPr id="18" name="Google Shape;18;p22"/>
            <p:cNvSpPr/>
            <p:nvPr/>
          </p:nvSpPr>
          <p:spPr>
            <a:xfrm>
              <a:off x="264522" y="274138"/>
              <a:ext cx="510007" cy="639729"/>
            </a:xfrm>
            <a:prstGeom prst="star4">
              <a:avLst>
                <a:gd name="adj" fmla="val 12500"/>
              </a:avLst>
            </a:prstGeom>
            <a:solidFill>
              <a:srgbClr val="FF0066"/>
            </a:solidFill>
            <a:ln w="19050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" name="Google Shape;19;p22"/>
            <p:cNvSpPr/>
            <p:nvPr/>
          </p:nvSpPr>
          <p:spPr>
            <a:xfrm>
              <a:off x="768181" y="267788"/>
              <a:ext cx="347059" cy="404791"/>
            </a:xfrm>
            <a:prstGeom prst="star4">
              <a:avLst>
                <a:gd name="adj" fmla="val 12500"/>
              </a:avLst>
            </a:prstGeom>
            <a:solidFill>
              <a:srgbClr val="FF3399"/>
            </a:solidFill>
            <a:ln w="1905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" name="Google Shape;20;p22"/>
            <p:cNvSpPr/>
            <p:nvPr/>
          </p:nvSpPr>
          <p:spPr>
            <a:xfrm>
              <a:off x="596767" y="718615"/>
              <a:ext cx="344944" cy="404791"/>
            </a:xfrm>
            <a:prstGeom prst="star4">
              <a:avLst>
                <a:gd name="adj" fmla="val 12500"/>
              </a:avLst>
            </a:prstGeom>
            <a:solidFill>
              <a:srgbClr val="FF99CC"/>
            </a:solidFill>
            <a:ln w="19050" cap="flat" cmpd="sng">
              <a:solidFill>
                <a:srgbClr val="FF99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21" name="Google Shape;21;p22"/>
          <p:cNvGrpSpPr/>
          <p:nvPr/>
        </p:nvGrpSpPr>
        <p:grpSpPr>
          <a:xfrm rot="10800000">
            <a:off x="10972800" y="5702301"/>
            <a:ext cx="853017" cy="855663"/>
            <a:chOff x="264522" y="267788"/>
            <a:chExt cx="854961" cy="855618"/>
          </a:xfrm>
        </p:grpSpPr>
        <p:sp>
          <p:nvSpPr>
            <p:cNvPr id="22" name="Google Shape;22;p22"/>
            <p:cNvSpPr/>
            <p:nvPr/>
          </p:nvSpPr>
          <p:spPr>
            <a:xfrm>
              <a:off x="264522" y="274138"/>
              <a:ext cx="509158" cy="639729"/>
            </a:xfrm>
            <a:prstGeom prst="star4">
              <a:avLst>
                <a:gd name="adj" fmla="val 12500"/>
              </a:avLst>
            </a:prstGeom>
            <a:solidFill>
              <a:srgbClr val="FF0066"/>
            </a:solidFill>
            <a:ln w="19050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" name="Google Shape;23;p22"/>
            <p:cNvSpPr/>
            <p:nvPr/>
          </p:nvSpPr>
          <p:spPr>
            <a:xfrm>
              <a:off x="773680" y="267788"/>
              <a:ext cx="345803" cy="404792"/>
            </a:xfrm>
            <a:prstGeom prst="star4">
              <a:avLst>
                <a:gd name="adj" fmla="val 12500"/>
              </a:avLst>
            </a:prstGeom>
            <a:solidFill>
              <a:srgbClr val="FF3399"/>
            </a:solidFill>
            <a:ln w="1905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Google Shape;24;p22"/>
            <p:cNvSpPr/>
            <p:nvPr/>
          </p:nvSpPr>
          <p:spPr>
            <a:xfrm>
              <a:off x="599717" y="718614"/>
              <a:ext cx="345803" cy="404792"/>
            </a:xfrm>
            <a:prstGeom prst="star4">
              <a:avLst>
                <a:gd name="adj" fmla="val 12500"/>
              </a:avLst>
            </a:prstGeom>
            <a:solidFill>
              <a:srgbClr val="FF99CC"/>
            </a:solidFill>
            <a:ln w="19050" cap="flat" cmpd="sng">
              <a:solidFill>
                <a:srgbClr val="FF99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cxnSp>
        <p:nvCxnSpPr>
          <p:cNvPr id="25" name="Google Shape;25;p22"/>
          <p:cNvCxnSpPr/>
          <p:nvPr/>
        </p:nvCxnSpPr>
        <p:spPr>
          <a:xfrm>
            <a:off x="1384301" y="608013"/>
            <a:ext cx="10096500" cy="0"/>
          </a:xfrm>
          <a:prstGeom prst="straightConnector1">
            <a:avLst/>
          </a:prstGeom>
          <a:noFill/>
          <a:ln w="127000" cap="flat" cmpd="tri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22"/>
          <p:cNvCxnSpPr/>
          <p:nvPr/>
        </p:nvCxnSpPr>
        <p:spPr>
          <a:xfrm>
            <a:off x="582085" y="6140450"/>
            <a:ext cx="10096500" cy="0"/>
          </a:xfrm>
          <a:prstGeom prst="straightConnector1">
            <a:avLst/>
          </a:prstGeom>
          <a:noFill/>
          <a:ln w="127000" cap="flat" cmpd="tri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Corbel"/>
              <a:buNone/>
              <a:defRPr sz="2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Corbel"/>
              <a:buNone/>
              <a:defRPr sz="2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orbel"/>
              <a:buNone/>
              <a:defRPr sz="2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 rot="5400000">
            <a:off x="4060136" y="-859735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4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orbel"/>
              <a:buNone/>
              <a:defRPr sz="72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" name="Google Shape;33;p23"/>
          <p:cNvCxnSpPr/>
          <p:nvPr/>
        </p:nvCxnSpPr>
        <p:spPr>
          <a:xfrm>
            <a:off x="1981200" y="4020408"/>
            <a:ext cx="8229601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rbel"/>
              <a:buNone/>
              <a:defRPr sz="72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76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6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24"/>
          <p:cNvCxnSpPr/>
          <p:nvPr/>
        </p:nvCxnSpPr>
        <p:spPr>
          <a:xfrm>
            <a:off x="1978660" y="3733800"/>
            <a:ext cx="8229601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5"/>
          <p:cNvPicPr preferRelativeResize="0"/>
          <p:nvPr/>
        </p:nvPicPr>
        <p:blipFill rotWithShape="1">
          <a:blip r:embed="rId2">
            <a:alphaModFix/>
          </a:blip>
          <a:srcRect r="56712"/>
          <a:stretch/>
        </p:blipFill>
        <p:spPr>
          <a:xfrm>
            <a:off x="10560051" y="3440114"/>
            <a:ext cx="1631949" cy="345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5"/>
          <p:cNvPicPr preferRelativeResize="0"/>
          <p:nvPr/>
        </p:nvPicPr>
        <p:blipFill rotWithShape="1">
          <a:blip r:embed="rId3">
            <a:alphaModFix/>
          </a:blip>
          <a:srcRect l="48561" t="75590" r="2"/>
          <a:stretch/>
        </p:blipFill>
        <p:spPr>
          <a:xfrm>
            <a:off x="-48684" y="-26988"/>
            <a:ext cx="3134784" cy="80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/>
          <p:nvPr/>
        </p:nvSpPr>
        <p:spPr>
          <a:xfrm>
            <a:off x="2285999" y="2694984"/>
            <a:ext cx="7891463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GIỚI THIỆU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CHƯƠNG TRÌNH GIÁO DỤC PHỔ THÔNG 2018</a:t>
            </a:r>
            <a:endParaRPr/>
          </a:p>
        </p:txBody>
      </p:sp>
      <p:sp>
        <p:nvSpPr>
          <p:cNvPr id="107" name="Google Shape;107;p1"/>
          <p:cNvSpPr txBox="1"/>
          <p:nvPr/>
        </p:nvSpPr>
        <p:spPr>
          <a:xfrm>
            <a:off x="1899443" y="4047271"/>
            <a:ext cx="839311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MÔN LỊCH SỬ VÀ ĐỊA </a:t>
            </a:r>
            <a:r>
              <a:rPr lang="en-US" sz="45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LÍ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LỚP 6</a:t>
            </a:r>
            <a:endParaRPr dirty="0"/>
          </a:p>
        </p:txBody>
      </p:sp>
      <p:sp>
        <p:nvSpPr>
          <p:cNvPr id="109" name="Google Shape;109;p1"/>
          <p:cNvSpPr txBox="1"/>
          <p:nvPr/>
        </p:nvSpPr>
        <p:spPr>
          <a:xfrm>
            <a:off x="3664269" y="818096"/>
            <a:ext cx="57997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ỦY BAN NHÂN DÂN QUẬN 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GIÁO DỤC VÀ ĐÀO TẠO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224271" y="542925"/>
            <a:ext cx="4213185" cy="80186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PHƯƠNG PHÁP ĐẶC TRƯNG BỘ MÔN ĐỊA LÍ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7" name="Google Shape;247;p10"/>
          <p:cNvSpPr txBox="1"/>
          <p:nvPr/>
        </p:nvSpPr>
        <p:spPr>
          <a:xfrm>
            <a:off x="458052" y="5530902"/>
            <a:ext cx="27566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PHƯƠNG PHÁP BẢN ĐỒ</a:t>
            </a:r>
            <a:endParaRPr sz="24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3618904" y="5530902"/>
            <a:ext cx="29104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PHƯƠNG PHÁP PHÂN TÍCH SỐ LIỆU</a:t>
            </a:r>
            <a:endParaRPr sz="24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9544837" y="3692263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PHÒNG  TRANH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0" name="Google Shape;25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960" y="1746104"/>
            <a:ext cx="2640499" cy="356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905" y="1746104"/>
            <a:ext cx="3114676" cy="345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0860" y="1746104"/>
            <a:ext cx="4671692" cy="345454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"/>
          <p:cNvSpPr txBox="1"/>
          <p:nvPr/>
        </p:nvSpPr>
        <p:spPr>
          <a:xfrm>
            <a:off x="7376516" y="5530901"/>
            <a:ext cx="43574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PHƯƠNG PHÁP TRỰC QUAN NÊU VẤN ĐỀ</a:t>
            </a:r>
            <a:endParaRPr sz="24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>
            <a:off x="224271" y="542925"/>
            <a:ext cx="4213185" cy="80186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PHƯƠNG PHÁP ĐẶC TRƯNG BỘ MÔN LỊCH SỬ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458052" y="5530902"/>
            <a:ext cx="27566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Arial"/>
                <a:ea typeface="Arial"/>
                <a:cs typeface="Arial"/>
                <a:sym typeface="Arial"/>
              </a:rPr>
              <a:t>PHƯƠNG PHÁP SỬ DỤNG TƯ LIỆU LỊCH SỬ</a:t>
            </a:r>
            <a:endParaRPr sz="2400" b="1">
              <a:solidFill>
                <a:srgbClr val="5861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 txBox="1"/>
          <p:nvPr/>
        </p:nvSpPr>
        <p:spPr>
          <a:xfrm>
            <a:off x="3618904" y="5530902"/>
            <a:ext cx="32758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Arial"/>
                <a:ea typeface="Arial"/>
                <a:cs typeface="Arial"/>
                <a:sym typeface="Arial"/>
              </a:rPr>
              <a:t>PHƯƠNG PHÁP TÍCH HỢP CÁC KIẾN THỨC LIÊN MÔN</a:t>
            </a:r>
            <a:endParaRPr sz="2400" b="1">
              <a:solidFill>
                <a:srgbClr val="5861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 txBox="1"/>
          <p:nvPr/>
        </p:nvSpPr>
        <p:spPr>
          <a:xfrm>
            <a:off x="7609500" y="1632263"/>
            <a:ext cx="3983410" cy="33239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Trực quan tạo hình(tranh ảnh, phim tư liệu, đồ phục chế…)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Trực quan qui ước(đồ thị, niên biểu, lược đồ….)</a:t>
            </a:r>
            <a:endParaRPr sz="30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/>
          <p:nvPr/>
        </p:nvSpPr>
        <p:spPr>
          <a:xfrm>
            <a:off x="7376516" y="5530901"/>
            <a:ext cx="43574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6115"/>
                </a:solidFill>
                <a:latin typeface="Arial"/>
                <a:ea typeface="Arial"/>
                <a:cs typeface="Arial"/>
                <a:sym typeface="Arial"/>
              </a:rPr>
              <a:t>PHƯƠNG PHÁP SỬ DỤNG ĐỒ DÙNG TRỰC QUAN </a:t>
            </a:r>
            <a:endParaRPr sz="2400" b="1">
              <a:solidFill>
                <a:srgbClr val="5861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325832" y="2039007"/>
            <a:ext cx="3142582" cy="28623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nhân vật lịch sử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địa danh lịch sử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tài liệu văn kiện</a:t>
            </a: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1198179" y="4992414"/>
            <a:ext cx="536028" cy="44143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5" name="Google Shape;265;p11"/>
          <p:cNvSpPr txBox="1"/>
          <p:nvPr/>
        </p:nvSpPr>
        <p:spPr>
          <a:xfrm>
            <a:off x="3699653" y="2102079"/>
            <a:ext cx="3436872" cy="2862322"/>
          </a:xfrm>
          <a:prstGeom prst="rect">
            <a:avLst/>
          </a:prstGeom>
          <a:solidFill>
            <a:srgbClr val="E1EB9E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Văn thơ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Địa lý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Giáo dục công dân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-"/>
            </a:pPr>
            <a:r>
              <a:rPr lang="en-US" sz="3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kiến thức xã hội...</a:t>
            </a:r>
            <a:endParaRPr/>
          </a:p>
        </p:txBody>
      </p:sp>
      <p:sp>
        <p:nvSpPr>
          <p:cNvPr id="266" name="Google Shape;266;p11"/>
          <p:cNvSpPr/>
          <p:nvPr/>
        </p:nvSpPr>
        <p:spPr>
          <a:xfrm>
            <a:off x="4834759" y="5097518"/>
            <a:ext cx="567558" cy="43338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8870731" y="5097518"/>
            <a:ext cx="504497" cy="46245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42" y="1433384"/>
            <a:ext cx="11446329" cy="524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2"/>
          <p:cNvSpPr txBox="1"/>
          <p:nvPr/>
        </p:nvSpPr>
        <p:spPr>
          <a:xfrm>
            <a:off x="489856" y="816429"/>
            <a:ext cx="744582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HÌNH THỨC KIỂM TRA ĐÁNH GIÁ</a:t>
            </a:r>
            <a:endParaRPr sz="3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"/>
          <p:cNvSpPr txBox="1">
            <a:spLocks noGrp="1"/>
          </p:cNvSpPr>
          <p:nvPr>
            <p:ph type="title"/>
          </p:nvPr>
        </p:nvSpPr>
        <p:spPr>
          <a:xfrm>
            <a:off x="1143000" y="620486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</a:pPr>
            <a:r>
              <a:rPr lang="en-US" b="1"/>
              <a:t>SỐ BÀI KIỂM TRA TRONG MỘT HỌC KÌ</a:t>
            </a:r>
            <a:endParaRPr b="1"/>
          </a:p>
        </p:txBody>
      </p:sp>
      <p:graphicFrame>
        <p:nvGraphicFramePr>
          <p:cNvPr id="279" name="Google Shape;279;p13"/>
          <p:cNvGraphicFramePr/>
          <p:nvPr>
            <p:extLst>
              <p:ext uri="{D42A27DB-BD31-4B8C-83A1-F6EECF244321}">
                <p14:modId xmlns:p14="http://schemas.microsoft.com/office/powerpoint/2010/main" val="631788284"/>
              </p:ext>
            </p:extLst>
          </p:nvPr>
        </p:nvGraphicFramePr>
        <p:xfrm>
          <a:off x="2016368" y="2098430"/>
          <a:ext cx="7772400" cy="3069485"/>
        </p:xfrm>
        <a:graphic>
          <a:graphicData uri="http://schemas.openxmlformats.org/drawingml/2006/table">
            <a:tbl>
              <a:tblPr firstRow="1" bandRow="1">
                <a:solidFill>
                  <a:srgbClr val="D7E1AD"/>
                </a:solidFill>
                <a:tableStyleId>{505E8B5D-52BD-4C85-BDF8-0B45809FF72E}</a:tableStyleId>
              </a:tblPr>
              <a:tblGrid>
                <a:gridCol w="2063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190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1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210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 KÌ 1</a:t>
                      </a:r>
                      <a:endParaRPr sz="2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 KÌ 2</a:t>
                      </a:r>
                      <a:endParaRPr sz="2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40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ĐÁNH GIÁ THƯỜNG XUYÊN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/>
                        <a:t>2</a:t>
                      </a:r>
                      <a:endParaRPr sz="2800" b="1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/>
                        <a:t>2</a:t>
                      </a:r>
                      <a:endParaRPr sz="2800" b="1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28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ĐÁNH GIÁ ĐỊNH KÌ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GIỮA KÌ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1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/>
                        <a:t>1</a:t>
                      </a:r>
                      <a:endParaRPr sz="2800" b="1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237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CUỐI KÌ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/>
                        <a:t>1</a:t>
                      </a:r>
                      <a:endParaRPr sz="2800" b="1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/>
                        <a:t>1</a:t>
                      </a:r>
                      <a:endParaRPr sz="2800" b="1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/>
          <p:nvPr/>
        </p:nvSpPr>
        <p:spPr>
          <a:xfrm>
            <a:off x="248897" y="288206"/>
            <a:ext cx="7071082" cy="64647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CÁC HÌNH THỨC ĐÁNH GIÁ THƯỜNG XUYÊN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5" name="Google Shape;285;p14"/>
          <p:cNvSpPr txBox="1"/>
          <p:nvPr/>
        </p:nvSpPr>
        <p:spPr>
          <a:xfrm>
            <a:off x="248897" y="3170186"/>
            <a:ext cx="336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HỎI - ĐÁP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6" name="Google Shape;286;p14"/>
          <p:cNvSpPr txBox="1"/>
          <p:nvPr/>
        </p:nvSpPr>
        <p:spPr>
          <a:xfrm>
            <a:off x="8495009" y="4939501"/>
            <a:ext cx="22990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BÀI VIẾT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4474" y="4318828"/>
            <a:ext cx="2350061" cy="156385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/>
        </p:nvSpPr>
        <p:spPr>
          <a:xfrm>
            <a:off x="8115302" y="3111766"/>
            <a:ext cx="23500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SẢN PHẨM HỌC TẬP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89" name="Google Shape;2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897" y="1082321"/>
            <a:ext cx="2143125" cy="2143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4"/>
          <p:cNvGrpSpPr/>
          <p:nvPr/>
        </p:nvGrpSpPr>
        <p:grpSpPr>
          <a:xfrm>
            <a:off x="3802238" y="6099848"/>
            <a:ext cx="8115299" cy="522045"/>
            <a:chOff x="6350" y="0"/>
            <a:chExt cx="8115299" cy="522045"/>
          </a:xfrm>
        </p:grpSpPr>
        <p:sp>
          <p:nvSpPr>
            <p:cNvPr id="291" name="Google Shape;291;p14"/>
            <p:cNvSpPr/>
            <p:nvPr/>
          </p:nvSpPr>
          <p:spPr>
            <a:xfrm>
              <a:off x="6350" y="0"/>
              <a:ext cx="4508499" cy="522045"/>
            </a:xfrm>
            <a:prstGeom prst="homePlate">
              <a:avLst>
                <a:gd name="adj" fmla="val 50000"/>
              </a:avLst>
            </a:prstGeom>
            <a:solidFill>
              <a:srgbClr val="A4B72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 txBox="1"/>
            <p:nvPr/>
          </p:nvSpPr>
          <p:spPr>
            <a:xfrm>
              <a:off x="6350" y="0"/>
              <a:ext cx="4377988" cy="5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74675" rIns="37325" bIns="74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TRỰC TIẾP</a:t>
              </a:r>
              <a:endParaRPr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3613150" y="0"/>
              <a:ext cx="4508499" cy="522045"/>
            </a:xfrm>
            <a:prstGeom prst="chevron">
              <a:avLst>
                <a:gd name="adj" fmla="val 50000"/>
              </a:avLst>
            </a:prstGeom>
            <a:solidFill>
              <a:srgbClr val="A4B72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 txBox="1"/>
            <p:nvPr/>
          </p:nvSpPr>
          <p:spPr>
            <a:xfrm>
              <a:off x="3874173" y="0"/>
              <a:ext cx="3986454" cy="5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000" tIns="74675" rIns="37325" bIns="74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TRỰC TUYẾN</a:t>
              </a:r>
              <a:endParaRPr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95" name="Google Shape;29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3648" y="1194515"/>
            <a:ext cx="2580028" cy="171583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4"/>
          <p:cNvSpPr txBox="1"/>
          <p:nvPr/>
        </p:nvSpPr>
        <p:spPr>
          <a:xfrm>
            <a:off x="3954364" y="3170186"/>
            <a:ext cx="336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THUYẾT TRÌNH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97" name="Google Shape;29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5302" y="1062497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073" y="3727792"/>
            <a:ext cx="2752291" cy="213980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4"/>
          <p:cNvSpPr txBox="1"/>
          <p:nvPr/>
        </p:nvSpPr>
        <p:spPr>
          <a:xfrm>
            <a:off x="680239" y="5909547"/>
            <a:ext cx="29342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THỰC HÀNH ĐỊA LÍ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/>
          <p:nvPr/>
        </p:nvSpPr>
        <p:spPr>
          <a:xfrm>
            <a:off x="224271" y="698323"/>
            <a:ext cx="5586691" cy="64647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CÁC HÌNH THỨC ĐÁNH GIÁ ĐỊNH KÌ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5" name="Google Shape;305;p15"/>
          <p:cNvSpPr txBox="1"/>
          <p:nvPr/>
        </p:nvSpPr>
        <p:spPr>
          <a:xfrm>
            <a:off x="558796" y="3967492"/>
            <a:ext cx="2615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BÀI KIỂM TRA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6" name="Google Shape;306;p15"/>
          <p:cNvSpPr txBox="1"/>
          <p:nvPr/>
        </p:nvSpPr>
        <p:spPr>
          <a:xfrm>
            <a:off x="8585840" y="3967491"/>
            <a:ext cx="2615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DỰ ÁN HỌC TẬP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7" name="Google Shape;3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813" y="1693691"/>
            <a:ext cx="3190062" cy="212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947" y="1768808"/>
            <a:ext cx="2619375" cy="19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8704" y="1765560"/>
            <a:ext cx="3841752" cy="196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5"/>
          <p:cNvSpPr txBox="1"/>
          <p:nvPr/>
        </p:nvSpPr>
        <p:spPr>
          <a:xfrm>
            <a:off x="4679947" y="3967493"/>
            <a:ext cx="2615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ĐÁNH GIÁ QUA BÀI THỰC HÀNH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6" descr="Girl read Map ⬇ Vector Image by © funwayillustration | Vector Stock  103902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9728" y="3428999"/>
            <a:ext cx="3020028" cy="31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6"/>
          <p:cNvSpPr txBox="1">
            <a:spLocks noGrp="1"/>
          </p:cNvSpPr>
          <p:nvPr>
            <p:ph type="title"/>
          </p:nvPr>
        </p:nvSpPr>
        <p:spPr>
          <a:xfrm>
            <a:off x="383497" y="0"/>
            <a:ext cx="11711823" cy="8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HƯỚNG DẪN HỌC SINH PHƯƠNG PHÁP HỌC TẬP BỘ MÔN</a:t>
            </a:r>
            <a:endParaRPr sz="3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8957" y="1824673"/>
            <a:ext cx="4619188" cy="206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 descr="Tả cô giáo đang giảng bài lớp 5 hay nhất ngắn gọn - Miêu tả cô giá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964" y="1098980"/>
            <a:ext cx="2549539" cy="2444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6"/>
          <p:cNvGrpSpPr/>
          <p:nvPr/>
        </p:nvGrpSpPr>
        <p:grpSpPr>
          <a:xfrm>
            <a:off x="3194503" y="1098980"/>
            <a:ext cx="1445921" cy="2444299"/>
            <a:chOff x="-1945" y="1560092"/>
            <a:chExt cx="2795176" cy="529078"/>
          </a:xfrm>
        </p:grpSpPr>
        <p:sp>
          <p:nvSpPr>
            <p:cNvPr id="320" name="Google Shape;320;p16"/>
            <p:cNvSpPr/>
            <p:nvPr/>
          </p:nvSpPr>
          <p:spPr>
            <a:xfrm>
              <a:off x="-1945" y="1560092"/>
              <a:ext cx="2793231" cy="522624"/>
            </a:xfrm>
            <a:prstGeom prst="rect">
              <a:avLst/>
            </a:prstGeom>
            <a:solidFill>
              <a:srgbClr val="FFA109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 txBox="1"/>
            <p:nvPr/>
          </p:nvSpPr>
          <p:spPr>
            <a:xfrm>
              <a:off x="0" y="1566546"/>
              <a:ext cx="2793231" cy="52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Chú ý nghe giảng và ghi chép đầy đủ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6"/>
          <p:cNvGrpSpPr/>
          <p:nvPr/>
        </p:nvGrpSpPr>
        <p:grpSpPr>
          <a:xfrm>
            <a:off x="6239409" y="1180388"/>
            <a:ext cx="5669243" cy="622892"/>
            <a:chOff x="3338928" y="1956144"/>
            <a:chExt cx="2793231" cy="1675938"/>
          </a:xfrm>
        </p:grpSpPr>
        <p:sp>
          <p:nvSpPr>
            <p:cNvPr id="323" name="Google Shape;323;p16"/>
            <p:cNvSpPr/>
            <p:nvPr/>
          </p:nvSpPr>
          <p:spPr>
            <a:xfrm>
              <a:off x="3338928" y="1956144"/>
              <a:ext cx="2793231" cy="1675938"/>
            </a:xfrm>
            <a:prstGeom prst="rect">
              <a:avLst/>
            </a:prstGeom>
            <a:solidFill>
              <a:srgbClr val="89B8D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 txBox="1"/>
            <p:nvPr/>
          </p:nvSpPr>
          <p:spPr>
            <a:xfrm>
              <a:off x="3338928" y="1956144"/>
              <a:ext cx="2793231" cy="1675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lang="en-US" sz="2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Tóm tắt kiến thức đã học bằng sơ đồ</a:t>
              </a:r>
              <a:endPara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6"/>
          <p:cNvSpPr txBox="1"/>
          <p:nvPr/>
        </p:nvSpPr>
        <p:spPr>
          <a:xfrm>
            <a:off x="8000999" y="4158710"/>
            <a:ext cx="1370155" cy="2065282"/>
          </a:xfrm>
          <a:prstGeom prst="rect">
            <a:avLst/>
          </a:prstGeom>
          <a:solidFill>
            <a:srgbClr val="7C891D"/>
          </a:solidFill>
          <a:ln w="9525" cap="flat" cmpd="sng">
            <a:solidFill>
              <a:srgbClr val="7C8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850" tIns="102850" rIns="102850" bIns="1028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Sử  dụng bản đồ thường xuyên</a:t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6" descr="Premium Vector | Young boy study at home illustr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963" y="3869091"/>
            <a:ext cx="2549540" cy="2549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16"/>
          <p:cNvGrpSpPr/>
          <p:nvPr/>
        </p:nvGrpSpPr>
        <p:grpSpPr>
          <a:xfrm>
            <a:off x="3194503" y="3829316"/>
            <a:ext cx="2337894" cy="2549540"/>
            <a:chOff x="-1945" y="1560092"/>
            <a:chExt cx="2795176" cy="529078"/>
          </a:xfrm>
        </p:grpSpPr>
        <p:sp>
          <p:nvSpPr>
            <p:cNvPr id="328" name="Google Shape;328;p16"/>
            <p:cNvSpPr/>
            <p:nvPr/>
          </p:nvSpPr>
          <p:spPr>
            <a:xfrm>
              <a:off x="-1945" y="1560092"/>
              <a:ext cx="2793231" cy="522624"/>
            </a:xfrm>
            <a:prstGeom prst="rect">
              <a:avLst/>
            </a:prstGeom>
            <a:solidFill>
              <a:srgbClr val="6E6E6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 txBox="1"/>
            <p:nvPr/>
          </p:nvSpPr>
          <p:spPr>
            <a:xfrm>
              <a:off x="0" y="1566546"/>
              <a:ext cx="2793231" cy="522624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lang="en-US" sz="2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Tìm hiểu thêm kiến thức qua sách vở, internet,học tập trải nghiệm thực tế</a:t>
              </a:r>
              <a:endPara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title"/>
          </p:nvPr>
        </p:nvSpPr>
        <p:spPr>
          <a:xfrm>
            <a:off x="685800" y="665800"/>
            <a:ext cx="10893391" cy="8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VAI TRÒ CỦA PHỤ HUYNH TRONG VIỆC </a:t>
            </a:r>
            <a:br>
              <a:rPr lang="en-US" sz="3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HỖ TRỢ HỌC SINH TỰ HỌC TẠI NHÀ</a:t>
            </a:r>
            <a:endParaRPr sz="3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7"/>
          <p:cNvSpPr txBox="1"/>
          <p:nvPr/>
        </p:nvSpPr>
        <p:spPr>
          <a:xfrm>
            <a:off x="1313468" y="4368374"/>
            <a:ext cx="36351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Kiểm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đôn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đốc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nhắc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nhở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cũ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chuẩn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đủ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016" y="1548274"/>
            <a:ext cx="3373916" cy="272243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7"/>
          <p:cNvSpPr txBox="1"/>
          <p:nvPr/>
        </p:nvSpPr>
        <p:spPr>
          <a:xfrm>
            <a:off x="6457071" y="4270710"/>
            <a:ext cx="512212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Trang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đủ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cụ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SGK </a:t>
            </a:r>
            <a:r>
              <a:rPr lang="en-US" sz="2400" b="1" dirty="0" err="1">
                <a:solidFill>
                  <a:schemeClr val="tx1"/>
                </a:solidFill>
              </a:rPr>
              <a:t>Lịch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sử</a:t>
            </a:r>
            <a:r>
              <a:rPr lang="en-US" sz="2400" b="1" dirty="0">
                <a:solidFill>
                  <a:schemeClr val="tx1"/>
                </a:solidFill>
              </a:rPr>
              <a:t> - </a:t>
            </a:r>
            <a:r>
              <a:rPr lang="en-US" sz="2400" b="1" dirty="0" err="1">
                <a:solidFill>
                  <a:schemeClr val="tx1"/>
                </a:solidFill>
              </a:rPr>
              <a:t>Địa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lí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sym typeface="Arial"/>
              </a:rPr>
              <a:t>Chân</a:t>
            </a:r>
            <a:r>
              <a:rPr lang="en-US" sz="2400" b="1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sym typeface="Arial"/>
              </a:rPr>
              <a:t>trời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sáng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lí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6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</a:rPr>
              <a:t>Thước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kẻ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compa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máy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tính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cầm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tay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bút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quang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sz="2400" b="1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7" name="Google Shape;116;p2">
            <a:extLst>
              <a:ext uri="{FF2B5EF4-FFF2-40B4-BE49-F238E27FC236}">
                <a16:creationId xmlns="" xmlns:a16="http://schemas.microsoft.com/office/drawing/2014/main" id="{3A5BA325-2185-4591-A613-007CD41BB4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1740" y="1548272"/>
            <a:ext cx="1854636" cy="241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7;p2">
            <a:extLst>
              <a:ext uri="{FF2B5EF4-FFF2-40B4-BE49-F238E27FC236}">
                <a16:creationId xmlns="" xmlns:a16="http://schemas.microsoft.com/office/drawing/2014/main" id="{881EE9F1-9DB9-43A0-8A28-69694272CC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5389" y="1548273"/>
            <a:ext cx="1702087" cy="241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"/>
          <p:cNvSpPr txBox="1">
            <a:spLocks noGrp="1"/>
          </p:cNvSpPr>
          <p:nvPr>
            <p:ph type="title"/>
          </p:nvPr>
        </p:nvSpPr>
        <p:spPr>
          <a:xfrm>
            <a:off x="887062" y="565741"/>
            <a:ext cx="10846499" cy="8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US" sz="35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VAI TRÒ CỦA PHỤ HUYNH TRONG VIỆC HỖ TRỢ HỌC SINH TỰ HỌC TẠI NHÀ</a:t>
            </a:r>
            <a:endParaRPr sz="35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8"/>
          <p:cNvSpPr txBox="1"/>
          <p:nvPr/>
        </p:nvSpPr>
        <p:spPr>
          <a:xfrm>
            <a:off x="914399" y="1580824"/>
            <a:ext cx="109728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xung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quanh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chuyến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b="1" dirty="0" err="1">
                <a:solidFill>
                  <a:schemeClr val="tx1"/>
                </a:solidFill>
              </a:rPr>
              <a:t>a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8743" y="2700079"/>
            <a:ext cx="4210864" cy="350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0312" y="2516921"/>
            <a:ext cx="3919538" cy="37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"/>
          <p:cNvSpPr txBox="1">
            <a:spLocks noGrp="1"/>
          </p:cNvSpPr>
          <p:nvPr>
            <p:ph type="title"/>
          </p:nvPr>
        </p:nvSpPr>
        <p:spPr>
          <a:xfrm>
            <a:off x="583501" y="648868"/>
            <a:ext cx="10680244" cy="8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US" sz="35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VAI TRÒ CỦA PHỤ HUYNH TRONG VIỆC HỖ TRỢ HỌC SINH TỰ HỌC TẠI NHÀ</a:t>
            </a:r>
            <a:endParaRPr sz="35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9"/>
          <p:cNvSpPr txBox="1"/>
          <p:nvPr/>
        </p:nvSpPr>
        <p:spPr>
          <a:xfrm>
            <a:off x="914399" y="1685924"/>
            <a:ext cx="1015841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thói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quen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nhằm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khám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nhật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thức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19" descr="Củng cố, mở rộng kiến thức về câu - Bồi dưỡng HSG Ngữ Văn 6 | Hoc360.n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9" y="3153630"/>
            <a:ext cx="3390901" cy="305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 descr="Con u4eb2u5b50u5173u7cfb Đọc cuốn sách hình Ảnh - dễ thương phim hoạt hình  png tải về - Miễn phí trong suốt Cậu Bé png Tải về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299" y="3153630"/>
            <a:ext cx="3533775" cy="305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238540" y="648868"/>
            <a:ext cx="11767930" cy="8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imes New Roman"/>
              <a:buNone/>
            </a:pPr>
            <a:r>
              <a:rPr lang="en-US" sz="3300" b="1">
                <a:latin typeface="Times New Roman"/>
                <a:ea typeface="Times New Roman"/>
                <a:cs typeface="Times New Roman"/>
                <a:sym typeface="Times New Roman"/>
              </a:rPr>
              <a:t>SÁCH GIÁO KHOA  LỊCH SỬ - ĐỊA LÝ (BỘ CHÂN TRỜI  SÁNG TẠO) DO SỞ  GD-ĐT  TP HCM CHỌN</a:t>
            </a:r>
            <a:endParaRPr sz="3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685800" y="1685925"/>
            <a:ext cx="101584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0588" y="1815549"/>
            <a:ext cx="3186785" cy="429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627" y="1916757"/>
            <a:ext cx="3082556" cy="4192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5464" y="3113689"/>
            <a:ext cx="3741737" cy="343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/>
          <p:cNvPicPr preferRelativeResize="0"/>
          <p:nvPr/>
        </p:nvPicPr>
        <p:blipFill rotWithShape="1">
          <a:blip r:embed="rId4">
            <a:alphaModFix/>
          </a:blip>
          <a:srcRect l="34387"/>
          <a:stretch/>
        </p:blipFill>
        <p:spPr>
          <a:xfrm>
            <a:off x="348812" y="323851"/>
            <a:ext cx="4006850" cy="3294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0"/>
          <p:cNvSpPr/>
          <p:nvPr/>
        </p:nvSpPr>
        <p:spPr>
          <a:xfrm>
            <a:off x="1470391" y="2967335"/>
            <a:ext cx="9627100" cy="1323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4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dõi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huynh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000" b="1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3"/>
          <p:cNvGrpSpPr/>
          <p:nvPr/>
        </p:nvGrpSpPr>
        <p:grpSpPr>
          <a:xfrm>
            <a:off x="840828" y="1179943"/>
            <a:ext cx="10752082" cy="5283911"/>
            <a:chOff x="213594" y="937959"/>
            <a:chExt cx="8549296" cy="5852621"/>
          </a:xfrm>
        </p:grpSpPr>
        <p:sp>
          <p:nvSpPr>
            <p:cNvPr id="123" name="Google Shape;123;p3"/>
            <p:cNvSpPr txBox="1"/>
            <p:nvPr/>
          </p:nvSpPr>
          <p:spPr>
            <a:xfrm>
              <a:off x="213594" y="937959"/>
              <a:ext cx="6110960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Thời lượng: 105 tiết/lớp/năm học.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213594" y="1527601"/>
              <a:ext cx="8549296" cy="5262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 dung: Môn Lịch sử và Địa lí gồm phân môn Lịch sử và phân môn Địa lí, mỗi phân môn được thiết kế theo mạch nội dung riêng.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Tích hợp của môn học được thể hiện ở ba cấp độ: 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Tích hợp nội môn.</a:t>
              </a:r>
              <a:endParaRPr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Tích hợp lịch sử - địa lí trong nội dung cụ thể của chương trình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Tích hợp theo các chủ đề chung ( chủ đề chung: Bảo vệ chủ quyền, các quyền và lợi ích hợp pháp của Việt Nam ở Biển Đông; đô thị - lịch sử và hiện tại; văn minh châu thổ sông Hồng và sông Cửu Long; các cuộc đại phát kiến địa lí).</a:t>
              </a:r>
              <a:endParaRPr/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2119313" y="284164"/>
            <a:ext cx="716121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LƯỢNG VÀ NỘI DUNG MÔN HỌC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8963" y="-79375"/>
            <a:ext cx="963612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4388" y="1203326"/>
            <a:ext cx="963612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t="34387"/>
          <a:stretch/>
        </p:blipFill>
        <p:spPr>
          <a:xfrm>
            <a:off x="10307636" y="358914"/>
            <a:ext cx="137160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1416166" y="1203866"/>
            <a:ext cx="9655176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Bản đồ giáo khoa treo tường.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Các tập Atlat địa lí tự nhiên đại cương, Atlat địa lí các châu lục và Atlat địa lí Việt Nam, tập bản đồ lịch sử.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Mô hình hiện vật, tranh lịch sử, ảnh, phim tư liệu,....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Các mẫu vật về tự nhiên.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Các tranh ảnh, các sơ đồ, lược đồ.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Các phiếu học tập có các nguồn sử liệu; Các tờ bài tập (bản đồ, lược đồ, biểu đồ, sơ đồ);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Các dụng cụ, thiết bị thông thường để quan sát tự nhiên (địa bàn, nhiệt kế, ẩm kế, khí áp kế,mô hình phục chế).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Một số dụng cụ thực hành, thực địa.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Các thư viện digital chứa các kho tư liệu dạy học Lịch sử và Địa lí.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Phần mềm dạy học, các phòng bộ môn.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3975099" y="358914"/>
            <a:ext cx="5180013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THIẾT BỊ DẠY HỌC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/>
        </p:nvSpPr>
        <p:spPr>
          <a:xfrm>
            <a:off x="2327276" y="714376"/>
            <a:ext cx="7910513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YÊU CẦU CẦN ĐẠT VỀ PHẨM CHẤT VÀ NĂNG LỰC</a:t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1470748" y="5176697"/>
            <a:ext cx="8697912" cy="739194"/>
          </a:xfrm>
          <a:prstGeom prst="flowChartManualOperation">
            <a:avLst/>
          </a:prstGeom>
          <a:solidFill>
            <a:srgbClr val="99CCFF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Chương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dục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phổ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40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2018</a:t>
            </a:r>
            <a:endParaRPr dirty="0"/>
          </a:p>
        </p:txBody>
      </p:sp>
      <p:sp>
        <p:nvSpPr>
          <p:cNvPr id="142" name="Google Shape;142;p5"/>
          <p:cNvSpPr/>
          <p:nvPr/>
        </p:nvSpPr>
        <p:spPr>
          <a:xfrm rot="5400000">
            <a:off x="3939383" y="3172620"/>
            <a:ext cx="3378200" cy="496887"/>
          </a:xfrm>
          <a:prstGeom prst="rect">
            <a:avLst/>
          </a:prstGeom>
          <a:solidFill>
            <a:srgbClr val="FFCCFF"/>
          </a:solidFill>
          <a:ln w="19050" cap="flat" cmpd="sng">
            <a:solidFill>
              <a:srgbClr val="FF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PHẨM CHẤT CHỦ YẾU</a:t>
            </a:r>
            <a:endParaRPr/>
          </a:p>
        </p:txBody>
      </p:sp>
      <p:sp>
        <p:nvSpPr>
          <p:cNvPr id="143" name="Google Shape;143;p5"/>
          <p:cNvSpPr/>
          <p:nvPr/>
        </p:nvSpPr>
        <p:spPr>
          <a:xfrm rot="-5400000">
            <a:off x="4483557" y="3172811"/>
            <a:ext cx="3378946" cy="496957"/>
          </a:xfrm>
          <a:prstGeom prst="rect">
            <a:avLst/>
          </a:prstGeom>
          <a:solidFill>
            <a:srgbClr val="FFFFCC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NĂNG LỰC CỐT LÕI</a:t>
            </a:r>
            <a:endParaRPr/>
          </a:p>
        </p:txBody>
      </p:sp>
      <p:grpSp>
        <p:nvGrpSpPr>
          <p:cNvPr id="144" name="Google Shape;144;p5"/>
          <p:cNvGrpSpPr/>
          <p:nvPr/>
        </p:nvGrpSpPr>
        <p:grpSpPr>
          <a:xfrm>
            <a:off x="1663700" y="1771652"/>
            <a:ext cx="3984626" cy="3349625"/>
            <a:chOff x="185530" y="1219682"/>
            <a:chExt cx="5314122" cy="4465499"/>
          </a:xfrm>
        </p:grpSpPr>
        <p:sp>
          <p:nvSpPr>
            <p:cNvPr id="145" name="Google Shape;145;p5"/>
            <p:cNvSpPr/>
            <p:nvPr/>
          </p:nvSpPr>
          <p:spPr>
            <a:xfrm rot="-5400000">
              <a:off x="401299" y="1003913"/>
              <a:ext cx="4465499" cy="4897037"/>
            </a:xfrm>
            <a:prstGeom prst="rtTriangl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6" name="Google Shape;146;p5"/>
            <p:cNvCxnSpPr/>
            <p:nvPr/>
          </p:nvCxnSpPr>
          <p:spPr>
            <a:xfrm>
              <a:off x="3816495" y="2423885"/>
              <a:ext cx="1266073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2942099" y="3234446"/>
              <a:ext cx="214046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2014774" y="4102150"/>
              <a:ext cx="3067794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087450" y="4923294"/>
              <a:ext cx="399511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0" name="Google Shape;150;p5"/>
            <p:cNvSpPr txBox="1"/>
            <p:nvPr/>
          </p:nvSpPr>
          <p:spPr>
            <a:xfrm>
              <a:off x="4041837" y="1747322"/>
              <a:ext cx="1265581" cy="7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YÊU NƯỚC</a:t>
              </a:r>
              <a:endParaRPr/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3604592" y="2649764"/>
              <a:ext cx="18950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NHÂN ÁI</a:t>
              </a:r>
              <a:endParaRPr/>
            </a:p>
          </p:txBody>
        </p:sp>
        <p:sp>
          <p:nvSpPr>
            <p:cNvPr id="152" name="Google Shape;152;p5"/>
            <p:cNvSpPr txBox="1"/>
            <p:nvPr/>
          </p:nvSpPr>
          <p:spPr>
            <a:xfrm>
              <a:off x="2941983" y="3492191"/>
              <a:ext cx="201433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99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CHĂM CHỈ</a:t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1928190" y="4313153"/>
              <a:ext cx="254441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TRUNG THỰC</a:t>
              </a:r>
              <a:endParaRPr/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1374911" y="5088839"/>
              <a:ext cx="355821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TRÁCH NHIỆM</a:t>
              </a: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6235699" y="1801814"/>
            <a:ext cx="3905250" cy="3349625"/>
            <a:chOff x="6281462" y="1259440"/>
            <a:chExt cx="5208173" cy="4465501"/>
          </a:xfrm>
        </p:grpSpPr>
        <p:sp>
          <p:nvSpPr>
            <p:cNvPr id="156" name="Google Shape;156;p5"/>
            <p:cNvSpPr/>
            <p:nvPr/>
          </p:nvSpPr>
          <p:spPr>
            <a:xfrm>
              <a:off x="6586331" y="1259440"/>
              <a:ext cx="4903304" cy="4465501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57" name="Google Shape;157;p5"/>
            <p:cNvCxnSpPr/>
            <p:nvPr/>
          </p:nvCxnSpPr>
          <p:spPr>
            <a:xfrm rot="10800000" flipH="1">
              <a:off x="6586331" y="3892181"/>
              <a:ext cx="2836972" cy="10581"/>
            </a:xfrm>
            <a:prstGeom prst="straightConnector1">
              <a:avLst/>
            </a:prstGeom>
            <a:noFill/>
            <a:ln w="2857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8" name="Google Shape;158;p5"/>
            <p:cNvSpPr txBox="1"/>
            <p:nvPr/>
          </p:nvSpPr>
          <p:spPr>
            <a:xfrm>
              <a:off x="6281462" y="2861608"/>
              <a:ext cx="2785284" cy="779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3 NĂNG LỰC CHUNG</a:t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6824870" y="4657950"/>
              <a:ext cx="3935897" cy="86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rgbClr val="800000"/>
                  </a:solidFill>
                  <a:latin typeface="Arial"/>
                  <a:ea typeface="Arial"/>
                  <a:cs typeface="Arial"/>
                  <a:sym typeface="Arial"/>
                </a:rPr>
                <a:t>7 NĂNG LỰC ĐẶC THÙ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5"/>
          <p:cNvGrpSpPr/>
          <p:nvPr/>
        </p:nvGrpSpPr>
        <p:grpSpPr>
          <a:xfrm>
            <a:off x="7954963" y="1881190"/>
            <a:ext cx="2270125" cy="346249"/>
            <a:chOff x="8574156" y="1365528"/>
            <a:chExt cx="3028154" cy="461897"/>
          </a:xfrm>
        </p:grpSpPr>
        <p:sp>
          <p:nvSpPr>
            <p:cNvPr id="161" name="Google Shape;161;p5"/>
            <p:cNvSpPr/>
            <p:nvPr/>
          </p:nvSpPr>
          <p:spPr>
            <a:xfrm>
              <a:off x="8574156" y="1471414"/>
              <a:ext cx="277404" cy="27106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1905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8965910" y="1365528"/>
              <a:ext cx="2636400" cy="461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Tự chủ và tự học</a:t>
              </a:r>
              <a:endParaRPr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7959725" y="2257426"/>
            <a:ext cx="2420938" cy="346075"/>
            <a:chOff x="8580934" y="1866953"/>
            <a:chExt cx="3226904" cy="461665"/>
          </a:xfrm>
        </p:grpSpPr>
        <p:sp>
          <p:nvSpPr>
            <p:cNvPr id="164" name="Google Shape;164;p5"/>
            <p:cNvSpPr/>
            <p:nvPr/>
          </p:nvSpPr>
          <p:spPr>
            <a:xfrm>
              <a:off x="8580934" y="1972839"/>
              <a:ext cx="279312" cy="27106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1905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8972395" y="1866953"/>
              <a:ext cx="28354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Giao tiếp và hợp tác</a:t>
              </a:r>
              <a:endParaRPr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5"/>
          <p:cNvGrpSpPr/>
          <p:nvPr/>
        </p:nvGrpSpPr>
        <p:grpSpPr>
          <a:xfrm>
            <a:off x="7959725" y="2627315"/>
            <a:ext cx="3309934" cy="346249"/>
            <a:chOff x="8580934" y="2359201"/>
            <a:chExt cx="4413286" cy="461897"/>
          </a:xfrm>
        </p:grpSpPr>
        <p:sp>
          <p:nvSpPr>
            <p:cNvPr id="167" name="Google Shape;167;p5"/>
            <p:cNvSpPr/>
            <p:nvPr/>
          </p:nvSpPr>
          <p:spPr>
            <a:xfrm>
              <a:off x="8580934" y="2465087"/>
              <a:ext cx="277287" cy="27106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1905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8972522" y="2359201"/>
              <a:ext cx="4021699" cy="461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Giải quyết vấn đề và sáng tạo</a:t>
              </a:r>
              <a:endParaRPr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 l="34387"/>
          <a:stretch/>
        </p:blipFill>
        <p:spPr>
          <a:xfrm>
            <a:off x="233363" y="265793"/>
            <a:ext cx="20383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667" y="228598"/>
            <a:ext cx="1536700" cy="167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6"/>
          <p:cNvGrpSpPr/>
          <p:nvPr/>
        </p:nvGrpSpPr>
        <p:grpSpPr>
          <a:xfrm>
            <a:off x="-1520721" y="692593"/>
            <a:ext cx="12978430" cy="5472816"/>
            <a:chOff x="-4721198" y="-704407"/>
            <a:chExt cx="12031685" cy="5472816"/>
          </a:xfrm>
        </p:grpSpPr>
        <p:sp>
          <p:nvSpPr>
            <p:cNvPr id="177" name="Google Shape;177;p6"/>
            <p:cNvSpPr/>
            <p:nvPr/>
          </p:nvSpPr>
          <p:spPr>
            <a:xfrm>
              <a:off x="-4721198" y="-704407"/>
              <a:ext cx="5472816" cy="5472816"/>
            </a:xfrm>
            <a:prstGeom prst="blockArc">
              <a:avLst>
                <a:gd name="adj1" fmla="val 18900000"/>
                <a:gd name="adj2" fmla="val 2700000"/>
                <a:gd name="adj3" fmla="val 395"/>
              </a:avLst>
            </a:prstGeom>
            <a:noFill/>
            <a:ln w="19050" cap="flat" cmpd="sng">
              <a:solidFill>
                <a:srgbClr val="8191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438116" y="406400"/>
              <a:ext cx="6618644" cy="812800"/>
            </a:xfrm>
            <a:prstGeom prst="rect">
              <a:avLst/>
            </a:prstGeom>
            <a:solidFill>
              <a:srgbClr val="AE248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438116" y="406400"/>
              <a:ext cx="6618644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Tìm hiểu lịch sử</a:t>
              </a:r>
              <a:endPara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-69883" y="304800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733569" y="1625599"/>
              <a:ext cx="6323191" cy="812800"/>
            </a:xfrm>
            <a:prstGeom prst="rect">
              <a:avLst/>
            </a:prstGeom>
            <a:solidFill>
              <a:srgbClr val="8C24F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733569" y="1625599"/>
              <a:ext cx="6323191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Nhận thức và tư duy lịch sử</a:t>
              </a:r>
              <a:endPara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25569" y="1523999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84391" y="2844800"/>
              <a:ext cx="7126096" cy="812800"/>
            </a:xfrm>
            <a:prstGeom prst="rect">
              <a:avLst/>
            </a:prstGeom>
            <a:solidFill>
              <a:srgbClr val="C13F2D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 txBox="1"/>
            <p:nvPr/>
          </p:nvSpPr>
          <p:spPr>
            <a:xfrm>
              <a:off x="184391" y="2844800"/>
              <a:ext cx="7126096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Vận dụng kiến thức, kĩ năng đã học</a:t>
              </a:r>
              <a:endPara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-69883" y="2743200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6"/>
          <p:cNvSpPr txBox="1"/>
          <p:nvPr/>
        </p:nvSpPr>
        <p:spPr>
          <a:xfrm>
            <a:off x="893380" y="3062289"/>
            <a:ext cx="296266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NĂNG LỰC LỊCH SỬ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8823"/>
          </a:schemeClr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2326" y="152401"/>
            <a:ext cx="963613" cy="96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7"/>
          <p:cNvGrpSpPr/>
          <p:nvPr/>
        </p:nvGrpSpPr>
        <p:grpSpPr>
          <a:xfrm>
            <a:off x="-1393859" y="692593"/>
            <a:ext cx="13197931" cy="5472816"/>
            <a:chOff x="-4594335" y="-704407"/>
            <a:chExt cx="11777958" cy="5472816"/>
          </a:xfrm>
        </p:grpSpPr>
        <p:sp>
          <p:nvSpPr>
            <p:cNvPr id="195" name="Google Shape;195;p7"/>
            <p:cNvSpPr/>
            <p:nvPr/>
          </p:nvSpPr>
          <p:spPr>
            <a:xfrm>
              <a:off x="-4594335" y="-704407"/>
              <a:ext cx="5472816" cy="5472816"/>
            </a:xfrm>
            <a:prstGeom prst="blockArc">
              <a:avLst>
                <a:gd name="adj1" fmla="val 18900000"/>
                <a:gd name="adj2" fmla="val 2700000"/>
                <a:gd name="adj3" fmla="val 395"/>
              </a:avLst>
            </a:prstGeom>
            <a:noFill/>
            <a:ln w="19050" cap="flat" cmpd="sng">
              <a:solidFill>
                <a:srgbClr val="8191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64979" y="406400"/>
              <a:ext cx="6618644" cy="812800"/>
            </a:xfrm>
            <a:prstGeom prst="rect">
              <a:avLst/>
            </a:prstGeom>
            <a:solidFill>
              <a:srgbClr val="DB53A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564979" y="406400"/>
              <a:ext cx="6618644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Nhận thức khoa học địa lí</a:t>
              </a:r>
              <a:endPara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6979" y="304800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860432" y="1625599"/>
              <a:ext cx="6323191" cy="812800"/>
            </a:xfrm>
            <a:prstGeom prst="rect">
              <a:avLst/>
            </a:prstGeom>
            <a:solidFill>
              <a:srgbClr val="CC163D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860432" y="1625599"/>
              <a:ext cx="6323191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Tìm hiểu địa lí</a:t>
              </a:r>
              <a:endPara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52432" y="1523999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564979" y="2844800"/>
              <a:ext cx="6618644" cy="812800"/>
            </a:xfrm>
            <a:prstGeom prst="rect">
              <a:avLst/>
            </a:prstGeom>
            <a:solidFill>
              <a:srgbClr val="6A3795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 txBox="1"/>
            <p:nvPr/>
          </p:nvSpPr>
          <p:spPr>
            <a:xfrm>
              <a:off x="564979" y="2844800"/>
              <a:ext cx="6618644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5150" tIns="81275" rIns="8127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kĩ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năng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200" b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học</a:t>
              </a:r>
              <a:endParaRPr sz="3200" b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6979" y="2743200"/>
              <a:ext cx="1016000" cy="10160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A4B7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/>
          <p:nvPr/>
        </p:nvSpPr>
        <p:spPr>
          <a:xfrm>
            <a:off x="1292226" y="3062289"/>
            <a:ext cx="2563813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NĂNG LỰC ĐỊA LÍ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/>
          <p:nvPr/>
        </p:nvSpPr>
        <p:spPr>
          <a:xfrm>
            <a:off x="235297" y="1187738"/>
            <a:ext cx="4213185" cy="64647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PHƯƠNG PHÁP DẠY HỌC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235297" y="-98371"/>
            <a:ext cx="11721405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imes New Roman"/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PHƯƠNG PHÁP VÀ KĨ THUẬT DẠY HỌC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4976" y="1895099"/>
            <a:ext cx="2215799" cy="182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7688" y="1895099"/>
            <a:ext cx="2765760" cy="160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844" y="1912705"/>
            <a:ext cx="2915443" cy="187421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 txBox="1"/>
          <p:nvPr/>
        </p:nvSpPr>
        <p:spPr>
          <a:xfrm>
            <a:off x="527845" y="3888569"/>
            <a:ext cx="2615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DẠY HỌC DỰA TRÊN DỰ ÁN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p8"/>
          <p:cNvSpPr txBox="1"/>
          <p:nvPr/>
        </p:nvSpPr>
        <p:spPr>
          <a:xfrm>
            <a:off x="3785172" y="3880880"/>
            <a:ext cx="2615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DẠY HỌC GIẢI QUYẾT VẤN ĐỀ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7" name="Google Shape;217;p8"/>
          <p:cNvSpPr txBox="1"/>
          <p:nvPr/>
        </p:nvSpPr>
        <p:spPr>
          <a:xfrm>
            <a:off x="6712865" y="3880880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DẠY HỌC HỢP TÁC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Google Shape;218;p8"/>
          <p:cNvSpPr txBox="1"/>
          <p:nvPr/>
        </p:nvSpPr>
        <p:spPr>
          <a:xfrm>
            <a:off x="9576594" y="3842402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DẠY HỌC KHÁM PHÁ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9" name="Google Shape;219;p8"/>
          <p:cNvSpPr txBox="1"/>
          <p:nvPr/>
        </p:nvSpPr>
        <p:spPr>
          <a:xfrm>
            <a:off x="527844" y="4534900"/>
            <a:ext cx="271541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thực hiện nhiệm vụ học tập phức hợp, có sự kết hợp giữa lí thuyết và thực hành, tạo ra sản phẩm có thể giới thiệu, trình bày.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0" name="Google Shape;220;p8"/>
          <p:cNvSpPr txBox="1"/>
          <p:nvPr/>
        </p:nvSpPr>
        <p:spPr>
          <a:xfrm>
            <a:off x="3880200" y="4538997"/>
            <a:ext cx="221579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được đặt vào trong một tình huống có vấn đề và  cần phải nỗ lực tư duy để giải quyết  vấn đề đặt ra.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1" name="Google Shape;221;p8"/>
          <p:cNvSpPr txBox="1"/>
          <p:nvPr/>
        </p:nvSpPr>
        <p:spPr>
          <a:xfrm>
            <a:off x="6580538" y="4527211"/>
            <a:ext cx="221579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hợp tác theo nhóm để giải quyết một yêu cầu học tập.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9509253" y="4527210"/>
            <a:ext cx="221579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tự tìm tòi khám phá phát hiện tri thức mới thông qua hoạt động định hướng của giáo viên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07053" y="1951671"/>
            <a:ext cx="2629294" cy="1477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5556" y="1655692"/>
            <a:ext cx="2841888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1794" y="1655692"/>
            <a:ext cx="2841888" cy="177330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/>
          <p:nvPr/>
        </p:nvSpPr>
        <p:spPr>
          <a:xfrm>
            <a:off x="224271" y="698323"/>
            <a:ext cx="4213185" cy="64647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KĨ THUẬT DẠY HỌC</a:t>
            </a:r>
            <a:endParaRPr sz="24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5455" y="1655692"/>
            <a:ext cx="2636020" cy="177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043" y="1655692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 txBox="1"/>
          <p:nvPr/>
        </p:nvSpPr>
        <p:spPr>
          <a:xfrm>
            <a:off x="529827" y="3692263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KHĂN TRẢI BÀN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6345035" y="3733340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KWL/KWLH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3195556" y="3692263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SƠ ĐỒ TƯ DUY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9544837" y="3692263"/>
            <a:ext cx="2615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86115"/>
                </a:solidFill>
                <a:latin typeface="Corbel"/>
                <a:ea typeface="Corbel"/>
                <a:cs typeface="Corbel"/>
                <a:sym typeface="Corbel"/>
              </a:rPr>
              <a:t>PHÒNG  TRANH</a:t>
            </a:r>
            <a:endParaRPr sz="1800" b="1">
              <a:solidFill>
                <a:srgbClr val="58611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604043" y="4102672"/>
            <a:ext cx="215344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sử dụng giấy khổ lớn để ghi nhận ý kiến cá nhân và ý kiến chung của nhóm vào các phần được bố trí như khăn trải bàn.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9" name="Google Shape;239;p9"/>
          <p:cNvSpPr txBox="1"/>
          <p:nvPr/>
        </p:nvSpPr>
        <p:spPr>
          <a:xfrm>
            <a:off x="3376213" y="4145908"/>
            <a:ext cx="215344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Các thông tin học tập được trình bày trực quan và sắp theo thứ tự ưu tiên và biển diễn bằng hình ảnh, từ khóa….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6222600" y="4102672"/>
            <a:ext cx="215344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Học sinh sử dụng bảng KWL để viết tất cả những điều đã biết và muốn biết liên quan đến chủ đề học tập.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9165455" y="3956973"/>
            <a:ext cx="215344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Lớp học được trưng bày như một phòng tranh. Học sinh di chuyển, quan sát sản phẩm của học sinh khác, đặt câu hỏi và nêu nhận xét ý kiến.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1190</Words>
  <Application>Microsoft Office PowerPoint</Application>
  <PresentationFormat>Widescreen</PresentationFormat>
  <Paragraphs>131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Times New Roman</vt:lpstr>
      <vt:lpstr>Corbel</vt:lpstr>
      <vt:lpstr>Arial</vt:lpstr>
      <vt:lpstr>Calibri</vt:lpstr>
      <vt:lpstr>Basis</vt:lpstr>
      <vt:lpstr>PowerPoint Presentation</vt:lpstr>
      <vt:lpstr>SÁCH GIÁO KHOA  LỊCH SỬ - ĐỊA LÝ (BỘ CHÂN TRỜI  SÁNG TẠO) DO SỞ  GD-ĐT  TP HCM CHỌN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PHƯƠNG PHÁP VÀ KĨ THUẬT DẠY HỌC</vt:lpstr>
      <vt:lpstr>PowerPoint Presentation</vt:lpstr>
      <vt:lpstr>PowerPoint Presentation</vt:lpstr>
      <vt:lpstr>PowerPoint Presentation</vt:lpstr>
      <vt:lpstr>PowerPoint Presentation</vt:lpstr>
      <vt:lpstr>SỐ BÀI KIỂM TRA TRONG MỘT HỌC KÌ</vt:lpstr>
      <vt:lpstr>PowerPoint Presentation</vt:lpstr>
      <vt:lpstr>PowerPoint Presentation</vt:lpstr>
      <vt:lpstr>HƯỚNG DẪN HỌC SINH PHƯƠNG PHÁP HỌC TẬP BỘ MÔN</vt:lpstr>
      <vt:lpstr>VAI TRÒ CỦA PHỤ HUYNH TRONG VIỆC  HỖ TRỢ HỌC SINH TỰ HỌC TẠI NHÀ</vt:lpstr>
      <vt:lpstr>VAI TRÒ CỦA PHỤ HUYNH TRONG VIỆC HỖ TRỢ HỌC SINH TỰ HỌC TẠI NHÀ</vt:lpstr>
      <vt:lpstr>VAI TRÒ CỦA PHỤ HUYNH TRONG VIỆC HỖ TRỢ HỌC SINH TỰ HỌC TẠI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Nhóm LS-DL Q1</dc:creator>
  <cp:lastModifiedBy>Windows User</cp:lastModifiedBy>
  <cp:revision>9</cp:revision>
  <dcterms:created xsi:type="dcterms:W3CDTF">2021-05-18T00:26:31Z</dcterms:created>
  <dcterms:modified xsi:type="dcterms:W3CDTF">2021-06-22T02:48:28Z</dcterms:modified>
</cp:coreProperties>
</file>