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handoutMasterIdLst>
    <p:handoutMasterId r:id="rId44"/>
  </p:handoutMasterIdLst>
  <p:sldIdLst>
    <p:sldId id="256" r:id="rId2"/>
    <p:sldId id="257" r:id="rId3"/>
    <p:sldId id="29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7" r:id="rId42"/>
  </p:sldIdLst>
  <p:sldSz cx="18288000" cy="10287000"/>
  <p:notesSz cx="9939338" cy="6807200"/>
  <p:embeddedFontLst>
    <p:embeddedFont>
      <p:font typeface="Calibri" panose="020F0502020204030204" pitchFamily="34" charset="0"/>
      <p:regular r:id="rId45"/>
      <p:bold r:id="rId46"/>
      <p:italic r:id="rId47"/>
      <p:boldItalic r:id="rId48"/>
    </p:embeddedFont>
    <p:embeddedFont>
      <p:font typeface="Times Neue Roman" pitchFamily="2" charset="0"/>
      <p:regular r:id="rId49"/>
    </p:embeddedFont>
    <p:embeddedFont>
      <p:font typeface="Times Neue Roman Bold" pitchFamily="2" charset="0"/>
      <p:regular r:id="rId50"/>
    </p:embeddedFont>
    <p:embeddedFont>
      <p:font typeface="Times Neue Roman Bold Italics" pitchFamily="2" charset="0"/>
      <p:regular r:id="rId51"/>
    </p:embeddedFont>
    <p:embeddedFont>
      <p:font typeface="Times Neue Roman Italics" pitchFamily="2"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80" autoAdjust="0"/>
    <p:restoredTop sz="94648" autoAdjust="0"/>
  </p:normalViewPr>
  <p:slideViewPr>
    <p:cSldViewPr>
      <p:cViewPr varScale="1">
        <p:scale>
          <a:sx n="81" d="100"/>
          <a:sy n="81" d="100"/>
        </p:scale>
        <p:origin x="4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7046" cy="34154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9992" y="1"/>
            <a:ext cx="4307046" cy="341542"/>
          </a:xfrm>
          <a:prstGeom prst="rect">
            <a:avLst/>
          </a:prstGeom>
        </p:spPr>
        <p:txBody>
          <a:bodyPr vert="horz" lIns="91440" tIns="45720" rIns="91440" bIns="45720" rtlCol="0"/>
          <a:lstStyle>
            <a:lvl1pPr algn="r">
              <a:defRPr sz="1200"/>
            </a:lvl1pPr>
          </a:lstStyle>
          <a:p>
            <a:fld id="{B9F5FD54-F93B-4039-A1BB-7A9FBFF0D50F}" type="datetimeFigureOut">
              <a:rPr lang="en-GB" smtClean="0"/>
              <a:t>28/03/2023</a:t>
            </a:fld>
            <a:endParaRPr lang="en-GB"/>
          </a:p>
        </p:txBody>
      </p:sp>
      <p:sp>
        <p:nvSpPr>
          <p:cNvPr id="4" name="Footer Placeholder 3"/>
          <p:cNvSpPr>
            <a:spLocks noGrp="1"/>
          </p:cNvSpPr>
          <p:nvPr>
            <p:ph type="ftr" sz="quarter" idx="2"/>
          </p:nvPr>
        </p:nvSpPr>
        <p:spPr>
          <a:xfrm>
            <a:off x="0" y="6465659"/>
            <a:ext cx="4307046" cy="34154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9992" y="6465659"/>
            <a:ext cx="4307046" cy="341541"/>
          </a:xfrm>
          <a:prstGeom prst="rect">
            <a:avLst/>
          </a:prstGeom>
        </p:spPr>
        <p:txBody>
          <a:bodyPr vert="horz" lIns="91440" tIns="45720" rIns="91440" bIns="45720" rtlCol="0" anchor="b"/>
          <a:lstStyle>
            <a:lvl1pPr algn="r">
              <a:defRPr sz="1200"/>
            </a:lvl1pPr>
          </a:lstStyle>
          <a:p>
            <a:fld id="{225A4E47-37A1-4EB2-A28B-A41D470130FA}" type="slidenum">
              <a:rPr lang="en-GB" smtClean="0"/>
              <a:t>‹#›</a:t>
            </a:fld>
            <a:endParaRPr lang="en-GB"/>
          </a:p>
        </p:txBody>
      </p:sp>
    </p:spTree>
    <p:extLst>
      <p:ext uri="{BB962C8B-B14F-4D97-AF65-F5344CB8AC3E}">
        <p14:creationId xmlns:p14="http://schemas.microsoft.com/office/powerpoint/2010/main" val="2702671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7046" cy="34154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9992" y="1"/>
            <a:ext cx="4307046" cy="341542"/>
          </a:xfrm>
          <a:prstGeom prst="rect">
            <a:avLst/>
          </a:prstGeom>
        </p:spPr>
        <p:txBody>
          <a:bodyPr vert="horz" lIns="91440" tIns="45720" rIns="91440" bIns="45720" rtlCol="0"/>
          <a:lstStyle>
            <a:lvl1pPr algn="r">
              <a:defRPr sz="1200"/>
            </a:lvl1pPr>
          </a:lstStyle>
          <a:p>
            <a:fld id="{A2E6385C-4EF5-4254-9BA8-7964EBE3D489}" type="datetimeFigureOut">
              <a:rPr lang="en-GB" smtClean="0"/>
              <a:t>28/03/2023</a:t>
            </a:fld>
            <a:endParaRPr lang="en-GB"/>
          </a:p>
        </p:txBody>
      </p:sp>
      <p:sp>
        <p:nvSpPr>
          <p:cNvPr id="4" name="Slide Image Placeholder 3"/>
          <p:cNvSpPr>
            <a:spLocks noGrp="1" noRot="1" noChangeAspect="1"/>
          </p:cNvSpPr>
          <p:nvPr>
            <p:ph type="sldImg" idx="2"/>
          </p:nvPr>
        </p:nvSpPr>
        <p:spPr>
          <a:xfrm>
            <a:off x="2927350" y="850900"/>
            <a:ext cx="4084638" cy="22971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934" y="3275965"/>
            <a:ext cx="7951470" cy="268033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65659"/>
            <a:ext cx="4307046" cy="34154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9992" y="6465659"/>
            <a:ext cx="4307046" cy="341541"/>
          </a:xfrm>
          <a:prstGeom prst="rect">
            <a:avLst/>
          </a:prstGeom>
        </p:spPr>
        <p:txBody>
          <a:bodyPr vert="horz" lIns="91440" tIns="45720" rIns="91440" bIns="45720" rtlCol="0" anchor="b"/>
          <a:lstStyle>
            <a:lvl1pPr algn="r">
              <a:defRPr sz="1200"/>
            </a:lvl1pPr>
          </a:lstStyle>
          <a:p>
            <a:fld id="{EA9A85F1-42F5-44CA-95FB-22DC2FEDC9DF}" type="slidenum">
              <a:rPr lang="en-GB" smtClean="0"/>
              <a:t>‹#›</a:t>
            </a:fld>
            <a:endParaRPr lang="en-GB"/>
          </a:p>
        </p:txBody>
      </p:sp>
    </p:spTree>
    <p:extLst>
      <p:ext uri="{BB962C8B-B14F-4D97-AF65-F5344CB8AC3E}">
        <p14:creationId xmlns:p14="http://schemas.microsoft.com/office/powerpoint/2010/main" val="370512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a:t>
            </a:fld>
            <a:endParaRPr lang="en-GB"/>
          </a:p>
        </p:txBody>
      </p:sp>
    </p:spTree>
    <p:extLst>
      <p:ext uri="{BB962C8B-B14F-4D97-AF65-F5344CB8AC3E}">
        <p14:creationId xmlns:p14="http://schemas.microsoft.com/office/powerpoint/2010/main" val="311201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10</a:t>
            </a:fld>
            <a:endParaRPr lang="en-GB"/>
          </a:p>
        </p:txBody>
      </p:sp>
    </p:spTree>
    <p:extLst>
      <p:ext uri="{BB962C8B-B14F-4D97-AF65-F5344CB8AC3E}">
        <p14:creationId xmlns:p14="http://schemas.microsoft.com/office/powerpoint/2010/main" val="3386819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11</a:t>
            </a:fld>
            <a:endParaRPr lang="en-GB"/>
          </a:p>
        </p:txBody>
      </p:sp>
    </p:spTree>
    <p:extLst>
      <p:ext uri="{BB962C8B-B14F-4D97-AF65-F5344CB8AC3E}">
        <p14:creationId xmlns:p14="http://schemas.microsoft.com/office/powerpoint/2010/main" val="3404958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12</a:t>
            </a:fld>
            <a:endParaRPr lang="en-GB"/>
          </a:p>
        </p:txBody>
      </p:sp>
    </p:spTree>
    <p:extLst>
      <p:ext uri="{BB962C8B-B14F-4D97-AF65-F5344CB8AC3E}">
        <p14:creationId xmlns:p14="http://schemas.microsoft.com/office/powerpoint/2010/main" val="351832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13</a:t>
            </a:fld>
            <a:endParaRPr lang="en-GB"/>
          </a:p>
        </p:txBody>
      </p:sp>
    </p:spTree>
    <p:extLst>
      <p:ext uri="{BB962C8B-B14F-4D97-AF65-F5344CB8AC3E}">
        <p14:creationId xmlns:p14="http://schemas.microsoft.com/office/powerpoint/2010/main" val="161477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14</a:t>
            </a:fld>
            <a:endParaRPr lang="en-GB"/>
          </a:p>
        </p:txBody>
      </p:sp>
    </p:spTree>
    <p:extLst>
      <p:ext uri="{BB962C8B-B14F-4D97-AF65-F5344CB8AC3E}">
        <p14:creationId xmlns:p14="http://schemas.microsoft.com/office/powerpoint/2010/main" val="384674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15</a:t>
            </a:fld>
            <a:endParaRPr lang="en-GB"/>
          </a:p>
        </p:txBody>
      </p:sp>
    </p:spTree>
    <p:extLst>
      <p:ext uri="{BB962C8B-B14F-4D97-AF65-F5344CB8AC3E}">
        <p14:creationId xmlns:p14="http://schemas.microsoft.com/office/powerpoint/2010/main" val="1054659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16</a:t>
            </a:fld>
            <a:endParaRPr lang="en-GB"/>
          </a:p>
        </p:txBody>
      </p:sp>
    </p:spTree>
    <p:extLst>
      <p:ext uri="{BB962C8B-B14F-4D97-AF65-F5344CB8AC3E}">
        <p14:creationId xmlns:p14="http://schemas.microsoft.com/office/powerpoint/2010/main" val="2171079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17</a:t>
            </a:fld>
            <a:endParaRPr lang="en-GB"/>
          </a:p>
        </p:txBody>
      </p:sp>
    </p:spTree>
    <p:extLst>
      <p:ext uri="{BB962C8B-B14F-4D97-AF65-F5344CB8AC3E}">
        <p14:creationId xmlns:p14="http://schemas.microsoft.com/office/powerpoint/2010/main" val="365783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18</a:t>
            </a:fld>
            <a:endParaRPr lang="en-GB"/>
          </a:p>
        </p:txBody>
      </p:sp>
    </p:spTree>
    <p:extLst>
      <p:ext uri="{BB962C8B-B14F-4D97-AF65-F5344CB8AC3E}">
        <p14:creationId xmlns:p14="http://schemas.microsoft.com/office/powerpoint/2010/main" val="3338232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19</a:t>
            </a:fld>
            <a:endParaRPr lang="en-GB"/>
          </a:p>
        </p:txBody>
      </p:sp>
    </p:spTree>
    <p:extLst>
      <p:ext uri="{BB962C8B-B14F-4D97-AF65-F5344CB8AC3E}">
        <p14:creationId xmlns:p14="http://schemas.microsoft.com/office/powerpoint/2010/main" val="208155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a:t>
            </a:fld>
            <a:endParaRPr lang="en-GB"/>
          </a:p>
        </p:txBody>
      </p:sp>
    </p:spTree>
    <p:extLst>
      <p:ext uri="{BB962C8B-B14F-4D97-AF65-F5344CB8AC3E}">
        <p14:creationId xmlns:p14="http://schemas.microsoft.com/office/powerpoint/2010/main" val="2289399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20</a:t>
            </a:fld>
            <a:endParaRPr lang="en-GB"/>
          </a:p>
        </p:txBody>
      </p:sp>
    </p:spTree>
    <p:extLst>
      <p:ext uri="{BB962C8B-B14F-4D97-AF65-F5344CB8AC3E}">
        <p14:creationId xmlns:p14="http://schemas.microsoft.com/office/powerpoint/2010/main" val="3389088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21</a:t>
            </a:fld>
            <a:endParaRPr lang="en-GB"/>
          </a:p>
        </p:txBody>
      </p:sp>
    </p:spTree>
    <p:extLst>
      <p:ext uri="{BB962C8B-B14F-4D97-AF65-F5344CB8AC3E}">
        <p14:creationId xmlns:p14="http://schemas.microsoft.com/office/powerpoint/2010/main" val="2630824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22</a:t>
            </a:fld>
            <a:endParaRPr lang="en-GB"/>
          </a:p>
        </p:txBody>
      </p:sp>
    </p:spTree>
    <p:extLst>
      <p:ext uri="{BB962C8B-B14F-4D97-AF65-F5344CB8AC3E}">
        <p14:creationId xmlns:p14="http://schemas.microsoft.com/office/powerpoint/2010/main" val="190884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23</a:t>
            </a:fld>
            <a:endParaRPr lang="en-GB"/>
          </a:p>
        </p:txBody>
      </p:sp>
    </p:spTree>
    <p:extLst>
      <p:ext uri="{BB962C8B-B14F-4D97-AF65-F5344CB8AC3E}">
        <p14:creationId xmlns:p14="http://schemas.microsoft.com/office/powerpoint/2010/main" val="1220549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24</a:t>
            </a:fld>
            <a:endParaRPr lang="en-GB"/>
          </a:p>
        </p:txBody>
      </p:sp>
    </p:spTree>
    <p:extLst>
      <p:ext uri="{BB962C8B-B14F-4D97-AF65-F5344CB8AC3E}">
        <p14:creationId xmlns:p14="http://schemas.microsoft.com/office/powerpoint/2010/main" val="4258446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25</a:t>
            </a:fld>
            <a:endParaRPr lang="en-GB"/>
          </a:p>
        </p:txBody>
      </p:sp>
    </p:spTree>
    <p:extLst>
      <p:ext uri="{BB962C8B-B14F-4D97-AF65-F5344CB8AC3E}">
        <p14:creationId xmlns:p14="http://schemas.microsoft.com/office/powerpoint/2010/main" val="2823261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26</a:t>
            </a:fld>
            <a:endParaRPr lang="en-GB"/>
          </a:p>
        </p:txBody>
      </p:sp>
    </p:spTree>
    <p:extLst>
      <p:ext uri="{BB962C8B-B14F-4D97-AF65-F5344CB8AC3E}">
        <p14:creationId xmlns:p14="http://schemas.microsoft.com/office/powerpoint/2010/main" val="63041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27</a:t>
            </a:fld>
            <a:endParaRPr lang="en-GB"/>
          </a:p>
        </p:txBody>
      </p:sp>
    </p:spTree>
    <p:extLst>
      <p:ext uri="{BB962C8B-B14F-4D97-AF65-F5344CB8AC3E}">
        <p14:creationId xmlns:p14="http://schemas.microsoft.com/office/powerpoint/2010/main" val="3993321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28</a:t>
            </a:fld>
            <a:endParaRPr lang="en-GB"/>
          </a:p>
        </p:txBody>
      </p:sp>
    </p:spTree>
    <p:extLst>
      <p:ext uri="{BB962C8B-B14F-4D97-AF65-F5344CB8AC3E}">
        <p14:creationId xmlns:p14="http://schemas.microsoft.com/office/powerpoint/2010/main" val="3315335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29</a:t>
            </a:fld>
            <a:endParaRPr lang="en-GB"/>
          </a:p>
        </p:txBody>
      </p:sp>
    </p:spTree>
    <p:extLst>
      <p:ext uri="{BB962C8B-B14F-4D97-AF65-F5344CB8AC3E}">
        <p14:creationId xmlns:p14="http://schemas.microsoft.com/office/powerpoint/2010/main" val="1717748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a:t>
            </a:fld>
            <a:endParaRPr lang="en-GB"/>
          </a:p>
        </p:txBody>
      </p:sp>
    </p:spTree>
    <p:extLst>
      <p:ext uri="{BB962C8B-B14F-4D97-AF65-F5344CB8AC3E}">
        <p14:creationId xmlns:p14="http://schemas.microsoft.com/office/powerpoint/2010/main" val="4035840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30</a:t>
            </a:fld>
            <a:endParaRPr lang="en-GB"/>
          </a:p>
        </p:txBody>
      </p:sp>
    </p:spTree>
    <p:extLst>
      <p:ext uri="{BB962C8B-B14F-4D97-AF65-F5344CB8AC3E}">
        <p14:creationId xmlns:p14="http://schemas.microsoft.com/office/powerpoint/2010/main" val="246493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31</a:t>
            </a:fld>
            <a:endParaRPr lang="en-GB"/>
          </a:p>
        </p:txBody>
      </p:sp>
    </p:spTree>
    <p:extLst>
      <p:ext uri="{BB962C8B-B14F-4D97-AF65-F5344CB8AC3E}">
        <p14:creationId xmlns:p14="http://schemas.microsoft.com/office/powerpoint/2010/main" val="1003106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32</a:t>
            </a:fld>
            <a:endParaRPr lang="en-GB"/>
          </a:p>
        </p:txBody>
      </p:sp>
    </p:spTree>
    <p:extLst>
      <p:ext uri="{BB962C8B-B14F-4D97-AF65-F5344CB8AC3E}">
        <p14:creationId xmlns:p14="http://schemas.microsoft.com/office/powerpoint/2010/main" val="2601075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33</a:t>
            </a:fld>
            <a:endParaRPr lang="en-GB"/>
          </a:p>
        </p:txBody>
      </p:sp>
    </p:spTree>
    <p:extLst>
      <p:ext uri="{BB962C8B-B14F-4D97-AF65-F5344CB8AC3E}">
        <p14:creationId xmlns:p14="http://schemas.microsoft.com/office/powerpoint/2010/main" val="3879028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34</a:t>
            </a:fld>
            <a:endParaRPr lang="en-GB"/>
          </a:p>
        </p:txBody>
      </p:sp>
    </p:spTree>
    <p:extLst>
      <p:ext uri="{BB962C8B-B14F-4D97-AF65-F5344CB8AC3E}">
        <p14:creationId xmlns:p14="http://schemas.microsoft.com/office/powerpoint/2010/main" val="1693988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35</a:t>
            </a:fld>
            <a:endParaRPr lang="en-GB"/>
          </a:p>
        </p:txBody>
      </p:sp>
    </p:spTree>
    <p:extLst>
      <p:ext uri="{BB962C8B-B14F-4D97-AF65-F5344CB8AC3E}">
        <p14:creationId xmlns:p14="http://schemas.microsoft.com/office/powerpoint/2010/main" val="155394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36</a:t>
            </a:fld>
            <a:endParaRPr lang="en-GB"/>
          </a:p>
        </p:txBody>
      </p:sp>
    </p:spTree>
    <p:extLst>
      <p:ext uri="{BB962C8B-B14F-4D97-AF65-F5344CB8AC3E}">
        <p14:creationId xmlns:p14="http://schemas.microsoft.com/office/powerpoint/2010/main" val="4197577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37</a:t>
            </a:fld>
            <a:endParaRPr lang="en-GB"/>
          </a:p>
        </p:txBody>
      </p:sp>
    </p:spTree>
    <p:extLst>
      <p:ext uri="{BB962C8B-B14F-4D97-AF65-F5344CB8AC3E}">
        <p14:creationId xmlns:p14="http://schemas.microsoft.com/office/powerpoint/2010/main" val="2765339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38</a:t>
            </a:fld>
            <a:endParaRPr lang="en-GB"/>
          </a:p>
        </p:txBody>
      </p:sp>
    </p:spTree>
    <p:extLst>
      <p:ext uri="{BB962C8B-B14F-4D97-AF65-F5344CB8AC3E}">
        <p14:creationId xmlns:p14="http://schemas.microsoft.com/office/powerpoint/2010/main" val="2523660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39</a:t>
            </a:fld>
            <a:endParaRPr lang="en-GB"/>
          </a:p>
        </p:txBody>
      </p:sp>
    </p:spTree>
    <p:extLst>
      <p:ext uri="{BB962C8B-B14F-4D97-AF65-F5344CB8AC3E}">
        <p14:creationId xmlns:p14="http://schemas.microsoft.com/office/powerpoint/2010/main" val="310842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4</a:t>
            </a:fld>
            <a:endParaRPr lang="en-GB"/>
          </a:p>
        </p:txBody>
      </p:sp>
    </p:spTree>
    <p:extLst>
      <p:ext uri="{BB962C8B-B14F-4D97-AF65-F5344CB8AC3E}">
        <p14:creationId xmlns:p14="http://schemas.microsoft.com/office/powerpoint/2010/main" val="555339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40</a:t>
            </a:fld>
            <a:endParaRPr lang="en-GB"/>
          </a:p>
        </p:txBody>
      </p:sp>
    </p:spTree>
    <p:extLst>
      <p:ext uri="{BB962C8B-B14F-4D97-AF65-F5344CB8AC3E}">
        <p14:creationId xmlns:p14="http://schemas.microsoft.com/office/powerpoint/2010/main" val="1635893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41</a:t>
            </a:fld>
            <a:endParaRPr lang="en-GB"/>
          </a:p>
        </p:txBody>
      </p:sp>
    </p:spTree>
    <p:extLst>
      <p:ext uri="{BB962C8B-B14F-4D97-AF65-F5344CB8AC3E}">
        <p14:creationId xmlns:p14="http://schemas.microsoft.com/office/powerpoint/2010/main" val="45072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5</a:t>
            </a:fld>
            <a:endParaRPr lang="en-GB"/>
          </a:p>
        </p:txBody>
      </p:sp>
    </p:spTree>
    <p:extLst>
      <p:ext uri="{BB962C8B-B14F-4D97-AF65-F5344CB8AC3E}">
        <p14:creationId xmlns:p14="http://schemas.microsoft.com/office/powerpoint/2010/main" val="772331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6</a:t>
            </a:fld>
            <a:endParaRPr lang="en-GB"/>
          </a:p>
        </p:txBody>
      </p:sp>
    </p:spTree>
    <p:extLst>
      <p:ext uri="{BB962C8B-B14F-4D97-AF65-F5344CB8AC3E}">
        <p14:creationId xmlns:p14="http://schemas.microsoft.com/office/powerpoint/2010/main" val="381470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7</a:t>
            </a:fld>
            <a:endParaRPr lang="en-GB"/>
          </a:p>
        </p:txBody>
      </p:sp>
    </p:spTree>
    <p:extLst>
      <p:ext uri="{BB962C8B-B14F-4D97-AF65-F5344CB8AC3E}">
        <p14:creationId xmlns:p14="http://schemas.microsoft.com/office/powerpoint/2010/main" val="3183367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8</a:t>
            </a:fld>
            <a:endParaRPr lang="en-GB"/>
          </a:p>
        </p:txBody>
      </p:sp>
    </p:spTree>
    <p:extLst>
      <p:ext uri="{BB962C8B-B14F-4D97-AF65-F5344CB8AC3E}">
        <p14:creationId xmlns:p14="http://schemas.microsoft.com/office/powerpoint/2010/main" val="188162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A9A85F1-42F5-44CA-95FB-22DC2FEDC9DF}" type="slidenum">
              <a:rPr lang="en-GB" smtClean="0"/>
              <a:t>9</a:t>
            </a:fld>
            <a:endParaRPr lang="en-GB"/>
          </a:p>
        </p:txBody>
      </p:sp>
    </p:spTree>
    <p:extLst>
      <p:ext uri="{BB962C8B-B14F-4D97-AF65-F5344CB8AC3E}">
        <p14:creationId xmlns:p14="http://schemas.microsoft.com/office/powerpoint/2010/main" val="96844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4F3"/>
        </a:solidFill>
        <a:effectLst/>
      </p:bgPr>
    </p:bg>
    <p:spTree>
      <p:nvGrpSpPr>
        <p:cNvPr id="1" name=""/>
        <p:cNvGrpSpPr/>
        <p:nvPr/>
      </p:nvGrpSpPr>
      <p:grpSpPr>
        <a:xfrm>
          <a:off x="0" y="0"/>
          <a:ext cx="0" cy="0"/>
          <a:chOff x="0" y="0"/>
          <a:chExt cx="0" cy="0"/>
        </a:xfrm>
      </p:grpSpPr>
      <p:sp>
        <p:nvSpPr>
          <p:cNvPr id="2" name="AutoShape 2"/>
          <p:cNvSpPr/>
          <p:nvPr/>
        </p:nvSpPr>
        <p:spPr>
          <a:xfrm>
            <a:off x="152400" y="-266700"/>
            <a:ext cx="3911039" cy="10957317"/>
          </a:xfrm>
          <a:prstGeom prst="rect">
            <a:avLst/>
          </a:prstGeom>
          <a:solidFill>
            <a:srgbClr val="BEA8A7">
              <a:alpha val="19608"/>
            </a:srgbClr>
          </a:solidFill>
        </p:spPr>
      </p:sp>
      <p:sp>
        <p:nvSpPr>
          <p:cNvPr id="3" name="TextBox 3"/>
          <p:cNvSpPr txBox="1"/>
          <p:nvPr/>
        </p:nvSpPr>
        <p:spPr>
          <a:xfrm>
            <a:off x="1030044" y="7813932"/>
            <a:ext cx="16230600" cy="1710084"/>
          </a:xfrm>
          <a:prstGeom prst="rect">
            <a:avLst/>
          </a:prstGeom>
        </p:spPr>
        <p:txBody>
          <a:bodyPr lIns="0" tIns="0" rIns="0" bIns="0" rtlCol="0" anchor="t">
            <a:spAutoFit/>
          </a:bodyPr>
          <a:lstStyle/>
          <a:p>
            <a:pPr algn="ctr">
              <a:lnSpc>
                <a:spcPts val="4480"/>
              </a:lnSpc>
            </a:pPr>
            <a:r>
              <a:rPr lang="en-US" sz="3200" b="1" spc="480" dirty="0">
                <a:solidFill>
                  <a:srgbClr val="302E2C"/>
                </a:solidFill>
                <a:latin typeface="Times Neue Roman"/>
              </a:rPr>
              <a:t>TIẾN SĨ - LUẬT SƯ NGUYỄN THỊ THÚY HƯỜNG</a:t>
            </a:r>
          </a:p>
          <a:p>
            <a:pPr algn="ctr">
              <a:lnSpc>
                <a:spcPts val="4480"/>
              </a:lnSpc>
            </a:pPr>
            <a:r>
              <a:rPr lang="en-US" sz="3200" spc="480" dirty="0">
                <a:solidFill>
                  <a:srgbClr val="302E2C"/>
                </a:solidFill>
                <a:latin typeface="Times Neue Roman"/>
              </a:rPr>
              <a:t>TRƯỞNG BAN PHỔ BIẾN GIÁO DỤC PHÁP LUẬT </a:t>
            </a:r>
          </a:p>
          <a:p>
            <a:pPr algn="ctr">
              <a:lnSpc>
                <a:spcPts val="4480"/>
              </a:lnSpc>
            </a:pPr>
            <a:r>
              <a:rPr lang="en-US" sz="3200" spc="480" dirty="0">
                <a:solidFill>
                  <a:srgbClr val="302E2C"/>
                </a:solidFill>
                <a:latin typeface="Times Neue Roman"/>
              </a:rPr>
              <a:t>HỘI LUẬT GIA TP. </a:t>
            </a:r>
            <a:r>
              <a:rPr lang="en-US" sz="3200" spc="480">
                <a:solidFill>
                  <a:srgbClr val="302E2C"/>
                </a:solidFill>
                <a:latin typeface="Times Neue Roman"/>
              </a:rPr>
              <a:t>HỒ </a:t>
            </a:r>
            <a:r>
              <a:rPr lang="en-US" sz="3200" spc="480" dirty="0">
                <a:solidFill>
                  <a:srgbClr val="302E2C"/>
                </a:solidFill>
                <a:latin typeface="Times Neue Roman"/>
              </a:rPr>
              <a:t>CHÍ MINH</a:t>
            </a:r>
          </a:p>
        </p:txBody>
      </p:sp>
      <p:sp>
        <p:nvSpPr>
          <p:cNvPr id="4" name="AutoShape 4"/>
          <p:cNvSpPr/>
          <p:nvPr/>
        </p:nvSpPr>
        <p:spPr>
          <a:xfrm>
            <a:off x="1700681" y="6966113"/>
            <a:ext cx="14889326" cy="46704"/>
          </a:xfrm>
          <a:prstGeom prst="rect">
            <a:avLst/>
          </a:prstGeom>
          <a:solidFill>
            <a:srgbClr val="302E2C"/>
          </a:solidFill>
        </p:spPr>
      </p:sp>
      <p:sp>
        <p:nvSpPr>
          <p:cNvPr id="5" name="TextBox 5"/>
          <p:cNvSpPr txBox="1"/>
          <p:nvPr/>
        </p:nvSpPr>
        <p:spPr>
          <a:xfrm>
            <a:off x="687144" y="2202567"/>
            <a:ext cx="16916400" cy="3462486"/>
          </a:xfrm>
          <a:prstGeom prst="rect">
            <a:avLst/>
          </a:prstGeom>
        </p:spPr>
        <p:txBody>
          <a:bodyPr wrap="square" lIns="0" tIns="0" rIns="0" bIns="0" rtlCol="0" anchor="t">
            <a:spAutoFit/>
          </a:bodyPr>
          <a:lstStyle/>
          <a:p>
            <a:pPr algn="ctr">
              <a:lnSpc>
                <a:spcPts val="9000"/>
              </a:lnSpc>
            </a:pPr>
            <a:r>
              <a:rPr lang="en-US" sz="7500" spc="150" dirty="0">
                <a:solidFill>
                  <a:srgbClr val="302E2C"/>
                </a:solidFill>
                <a:latin typeface="Times Neue Roman Bold"/>
              </a:rPr>
              <a:t>QUY ĐỊNH PHÁP LUẬT VỀ </a:t>
            </a:r>
          </a:p>
          <a:p>
            <a:pPr algn="ctr">
              <a:lnSpc>
                <a:spcPts val="9000"/>
              </a:lnSpc>
            </a:pPr>
            <a:r>
              <a:rPr lang="en-US" sz="7500" spc="150" dirty="0">
                <a:solidFill>
                  <a:srgbClr val="302E2C"/>
                </a:solidFill>
                <a:latin typeface="Times Neue Roman Bold"/>
              </a:rPr>
              <a:t>BÁO CÁO VIÊN PHÁP LUẬT, TUYÊN TRUYỀN VIÊN PHÁP LUẬT</a:t>
            </a:r>
          </a:p>
        </p:txBody>
      </p:sp>
    </p:spTree>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pSp>
        <p:nvGrpSpPr>
          <p:cNvPr id="2" name="Group 2"/>
          <p:cNvGrpSpPr/>
          <p:nvPr/>
        </p:nvGrpSpPr>
        <p:grpSpPr>
          <a:xfrm>
            <a:off x="299453" y="470391"/>
            <a:ext cx="6106380" cy="3554873"/>
            <a:chOff x="0" y="0"/>
            <a:chExt cx="2065615" cy="1202513"/>
          </a:xfrm>
        </p:grpSpPr>
        <p:sp>
          <p:nvSpPr>
            <p:cNvPr id="3" name="Freeform 3"/>
            <p:cNvSpPr/>
            <p:nvPr/>
          </p:nvSpPr>
          <p:spPr>
            <a:xfrm>
              <a:off x="0" y="0"/>
              <a:ext cx="2065615" cy="1202513"/>
            </a:xfrm>
            <a:custGeom>
              <a:avLst/>
              <a:gdLst/>
              <a:ahLst/>
              <a:cxnLst/>
              <a:rect l="l" t="t" r="r" b="b"/>
              <a:pathLst>
                <a:path w="2065615" h="1202513">
                  <a:moveTo>
                    <a:pt x="1941155" y="1202513"/>
                  </a:moveTo>
                  <a:lnTo>
                    <a:pt x="124460" y="1202513"/>
                  </a:lnTo>
                  <a:cubicBezTo>
                    <a:pt x="55880" y="1202513"/>
                    <a:pt x="0" y="1146633"/>
                    <a:pt x="0" y="1078053"/>
                  </a:cubicBezTo>
                  <a:lnTo>
                    <a:pt x="0" y="124460"/>
                  </a:lnTo>
                  <a:cubicBezTo>
                    <a:pt x="0" y="55880"/>
                    <a:pt x="55880" y="0"/>
                    <a:pt x="124460" y="0"/>
                  </a:cubicBezTo>
                  <a:lnTo>
                    <a:pt x="1941155" y="0"/>
                  </a:lnTo>
                  <a:cubicBezTo>
                    <a:pt x="2009735" y="0"/>
                    <a:pt x="2065615" y="55880"/>
                    <a:pt x="2065615" y="124460"/>
                  </a:cubicBezTo>
                  <a:lnTo>
                    <a:pt x="2065615" y="1078053"/>
                  </a:lnTo>
                  <a:cubicBezTo>
                    <a:pt x="2065615" y="1146633"/>
                    <a:pt x="2009735" y="1202513"/>
                    <a:pt x="1941155" y="1202513"/>
                  </a:cubicBezTo>
                  <a:close/>
                </a:path>
              </a:pathLst>
            </a:custGeom>
            <a:solidFill>
              <a:srgbClr val="FFFFFF"/>
            </a:solidFill>
          </p:spPr>
        </p:sp>
      </p:grpSp>
      <p:grpSp>
        <p:nvGrpSpPr>
          <p:cNvPr id="4" name="Group 4"/>
          <p:cNvGrpSpPr/>
          <p:nvPr/>
        </p:nvGrpSpPr>
        <p:grpSpPr>
          <a:xfrm>
            <a:off x="202999" y="7647516"/>
            <a:ext cx="6106380" cy="1952277"/>
            <a:chOff x="0" y="0"/>
            <a:chExt cx="2065615" cy="660400"/>
          </a:xfrm>
        </p:grpSpPr>
        <p:sp>
          <p:nvSpPr>
            <p:cNvPr id="5" name="Freeform 5"/>
            <p:cNvSpPr/>
            <p:nvPr/>
          </p:nvSpPr>
          <p:spPr>
            <a:xfrm>
              <a:off x="0" y="0"/>
              <a:ext cx="2065615" cy="660400"/>
            </a:xfrm>
            <a:custGeom>
              <a:avLst/>
              <a:gdLst/>
              <a:ahLst/>
              <a:cxnLst/>
              <a:rect l="l" t="t" r="r" b="b"/>
              <a:pathLst>
                <a:path w="2065615" h="660400">
                  <a:moveTo>
                    <a:pt x="1941155" y="660400"/>
                  </a:moveTo>
                  <a:lnTo>
                    <a:pt x="124460" y="660400"/>
                  </a:lnTo>
                  <a:cubicBezTo>
                    <a:pt x="55880" y="660400"/>
                    <a:pt x="0" y="604520"/>
                    <a:pt x="0" y="535940"/>
                  </a:cubicBezTo>
                  <a:lnTo>
                    <a:pt x="0" y="124460"/>
                  </a:lnTo>
                  <a:cubicBezTo>
                    <a:pt x="0" y="55880"/>
                    <a:pt x="55880" y="0"/>
                    <a:pt x="124460" y="0"/>
                  </a:cubicBezTo>
                  <a:lnTo>
                    <a:pt x="1941155" y="0"/>
                  </a:lnTo>
                  <a:cubicBezTo>
                    <a:pt x="2009735" y="0"/>
                    <a:pt x="2065615" y="55880"/>
                    <a:pt x="2065615" y="124460"/>
                  </a:cubicBezTo>
                  <a:lnTo>
                    <a:pt x="2065615" y="535940"/>
                  </a:lnTo>
                  <a:cubicBezTo>
                    <a:pt x="2065615" y="604520"/>
                    <a:pt x="2009735" y="660400"/>
                    <a:pt x="1941155" y="660400"/>
                  </a:cubicBezTo>
                  <a:close/>
                </a:path>
              </a:pathLst>
            </a:custGeom>
            <a:solidFill>
              <a:srgbClr val="FF6F28"/>
            </a:solidFill>
          </p:spPr>
        </p:sp>
      </p:grpSp>
      <p:grpSp>
        <p:nvGrpSpPr>
          <p:cNvPr id="6" name="Group 6"/>
          <p:cNvGrpSpPr/>
          <p:nvPr/>
        </p:nvGrpSpPr>
        <p:grpSpPr>
          <a:xfrm>
            <a:off x="6700253" y="470391"/>
            <a:ext cx="11249880" cy="9346217"/>
            <a:chOff x="0" y="0"/>
            <a:chExt cx="3805515" cy="3161560"/>
          </a:xfrm>
        </p:grpSpPr>
        <p:sp>
          <p:nvSpPr>
            <p:cNvPr id="7" name="Freeform 7"/>
            <p:cNvSpPr/>
            <p:nvPr/>
          </p:nvSpPr>
          <p:spPr>
            <a:xfrm>
              <a:off x="0" y="0"/>
              <a:ext cx="3805515" cy="3161560"/>
            </a:xfrm>
            <a:custGeom>
              <a:avLst/>
              <a:gdLst/>
              <a:ahLst/>
              <a:cxnLst/>
              <a:rect l="l" t="t" r="r" b="b"/>
              <a:pathLst>
                <a:path w="3805515" h="3161560">
                  <a:moveTo>
                    <a:pt x="3681055" y="3161560"/>
                  </a:moveTo>
                  <a:lnTo>
                    <a:pt x="124460" y="3161560"/>
                  </a:lnTo>
                  <a:cubicBezTo>
                    <a:pt x="55880" y="3161560"/>
                    <a:pt x="0" y="3105680"/>
                    <a:pt x="0" y="3037100"/>
                  </a:cubicBezTo>
                  <a:lnTo>
                    <a:pt x="0" y="124460"/>
                  </a:lnTo>
                  <a:cubicBezTo>
                    <a:pt x="0" y="55880"/>
                    <a:pt x="55880" y="0"/>
                    <a:pt x="124460" y="0"/>
                  </a:cubicBezTo>
                  <a:lnTo>
                    <a:pt x="3681055" y="0"/>
                  </a:lnTo>
                  <a:cubicBezTo>
                    <a:pt x="3749635" y="0"/>
                    <a:pt x="3805515" y="55880"/>
                    <a:pt x="3805515" y="124460"/>
                  </a:cubicBezTo>
                  <a:lnTo>
                    <a:pt x="3805515" y="3037100"/>
                  </a:lnTo>
                  <a:cubicBezTo>
                    <a:pt x="3805515" y="3105680"/>
                    <a:pt x="3749635" y="3161560"/>
                    <a:pt x="3681055" y="3161560"/>
                  </a:cubicBezTo>
                  <a:close/>
                </a:path>
              </a:pathLst>
            </a:custGeom>
            <a:solidFill>
              <a:srgbClr val="FFFFFF"/>
            </a:solidFill>
          </p:spPr>
        </p:sp>
      </p:grpSp>
      <p:grpSp>
        <p:nvGrpSpPr>
          <p:cNvPr id="8" name="Group 8"/>
          <p:cNvGrpSpPr/>
          <p:nvPr/>
        </p:nvGrpSpPr>
        <p:grpSpPr>
          <a:xfrm>
            <a:off x="7111355" y="682587"/>
            <a:ext cx="3356811" cy="1118235"/>
            <a:chOff x="0" y="0"/>
            <a:chExt cx="4475748" cy="1490980"/>
          </a:xfrm>
        </p:grpSpPr>
        <p:grpSp>
          <p:nvGrpSpPr>
            <p:cNvPr id="9" name="Group 9"/>
            <p:cNvGrpSpPr/>
            <p:nvPr/>
          </p:nvGrpSpPr>
          <p:grpSpPr>
            <a:xfrm>
              <a:off x="0" y="0"/>
              <a:ext cx="4475748" cy="1490980"/>
              <a:chOff x="0" y="0"/>
              <a:chExt cx="41960134" cy="13977936"/>
            </a:xfrm>
          </p:grpSpPr>
          <p:sp>
            <p:nvSpPr>
              <p:cNvPr id="10" name="Freeform 10"/>
              <p:cNvSpPr/>
              <p:nvPr/>
            </p:nvSpPr>
            <p:spPr>
              <a:xfrm>
                <a:off x="-12700" y="-12700"/>
                <a:ext cx="41985533" cy="14003338"/>
              </a:xfrm>
              <a:custGeom>
                <a:avLst/>
                <a:gdLst/>
                <a:ahLst/>
                <a:cxnLst/>
                <a:rect l="l" t="t" r="r" b="b"/>
                <a:pathLst>
                  <a:path w="41985533" h="14003338">
                    <a:moveTo>
                      <a:pt x="41123205" y="0"/>
                    </a:moveTo>
                    <a:lnTo>
                      <a:pt x="862330" y="0"/>
                    </a:lnTo>
                    <a:cubicBezTo>
                      <a:pt x="389890" y="0"/>
                      <a:pt x="0" y="389890"/>
                      <a:pt x="0" y="862330"/>
                    </a:cubicBezTo>
                    <a:lnTo>
                      <a:pt x="0" y="13141007"/>
                    </a:lnTo>
                    <a:cubicBezTo>
                      <a:pt x="0" y="13613447"/>
                      <a:pt x="389890" y="14003338"/>
                      <a:pt x="862330" y="14003338"/>
                    </a:cubicBezTo>
                    <a:lnTo>
                      <a:pt x="41123205" y="14003338"/>
                    </a:lnTo>
                    <a:cubicBezTo>
                      <a:pt x="41595644" y="14003338"/>
                      <a:pt x="41985533" y="13613447"/>
                      <a:pt x="41985533" y="13141007"/>
                    </a:cubicBezTo>
                    <a:lnTo>
                      <a:pt x="41985533" y="862330"/>
                    </a:lnTo>
                    <a:cubicBezTo>
                      <a:pt x="41985533" y="389890"/>
                      <a:pt x="41595644" y="0"/>
                      <a:pt x="41123205" y="0"/>
                    </a:cubicBezTo>
                    <a:close/>
                    <a:moveTo>
                      <a:pt x="41795033" y="927100"/>
                    </a:moveTo>
                    <a:lnTo>
                      <a:pt x="41795033" y="13141007"/>
                    </a:lnTo>
                    <a:cubicBezTo>
                      <a:pt x="41795033" y="13508036"/>
                      <a:pt x="41490233" y="13812836"/>
                      <a:pt x="41123205" y="13812836"/>
                    </a:cubicBezTo>
                    <a:lnTo>
                      <a:pt x="862330" y="13812836"/>
                    </a:lnTo>
                    <a:cubicBezTo>
                      <a:pt x="495300" y="13812836"/>
                      <a:pt x="190500" y="13508036"/>
                      <a:pt x="190500" y="13141007"/>
                    </a:cubicBezTo>
                    <a:lnTo>
                      <a:pt x="190500" y="862330"/>
                    </a:lnTo>
                    <a:cubicBezTo>
                      <a:pt x="190500" y="495300"/>
                      <a:pt x="495300" y="190500"/>
                      <a:pt x="862330" y="190500"/>
                    </a:cubicBezTo>
                    <a:lnTo>
                      <a:pt x="41123205" y="190500"/>
                    </a:lnTo>
                    <a:cubicBezTo>
                      <a:pt x="41490233" y="190500"/>
                      <a:pt x="41795033" y="495300"/>
                      <a:pt x="41795033" y="862330"/>
                    </a:cubicBezTo>
                    <a:lnTo>
                      <a:pt x="41795033" y="927100"/>
                    </a:lnTo>
                    <a:close/>
                  </a:path>
                </a:pathLst>
              </a:custGeom>
              <a:solidFill>
                <a:srgbClr val="FF6F28"/>
              </a:solidFill>
            </p:spPr>
          </p:sp>
        </p:grpSp>
        <p:sp>
          <p:nvSpPr>
            <p:cNvPr id="11" name="TextBox 11"/>
            <p:cNvSpPr txBox="1"/>
            <p:nvPr/>
          </p:nvSpPr>
          <p:spPr>
            <a:xfrm>
              <a:off x="367680" y="394758"/>
              <a:ext cx="3740387" cy="672888"/>
            </a:xfrm>
            <a:prstGeom prst="rect">
              <a:avLst/>
            </a:prstGeom>
          </p:spPr>
          <p:txBody>
            <a:bodyPr lIns="0" tIns="0" rIns="0" bIns="0" rtlCol="0" anchor="t">
              <a:spAutoFit/>
            </a:bodyPr>
            <a:lstStyle/>
            <a:p>
              <a:pPr marL="0" lvl="0" indent="0" algn="ctr">
                <a:lnSpc>
                  <a:spcPts val="4160"/>
                </a:lnSpc>
                <a:spcBef>
                  <a:spcPct val="0"/>
                </a:spcBef>
              </a:pPr>
              <a:r>
                <a:rPr lang="en-US" sz="3200" spc="32">
                  <a:solidFill>
                    <a:srgbClr val="FF6F28"/>
                  </a:solidFill>
                  <a:latin typeface="Times Neue Roman"/>
                </a:rPr>
                <a:t>QUYỀN</a:t>
              </a:r>
            </a:p>
          </p:txBody>
        </p:sp>
      </p:grpSp>
      <p:grpSp>
        <p:nvGrpSpPr>
          <p:cNvPr id="12" name="Group 12"/>
          <p:cNvGrpSpPr/>
          <p:nvPr/>
        </p:nvGrpSpPr>
        <p:grpSpPr>
          <a:xfrm>
            <a:off x="7111355" y="4873508"/>
            <a:ext cx="3356811" cy="1118235"/>
            <a:chOff x="0" y="0"/>
            <a:chExt cx="4475748" cy="1490980"/>
          </a:xfrm>
        </p:grpSpPr>
        <p:grpSp>
          <p:nvGrpSpPr>
            <p:cNvPr id="13" name="Group 13"/>
            <p:cNvGrpSpPr/>
            <p:nvPr/>
          </p:nvGrpSpPr>
          <p:grpSpPr>
            <a:xfrm>
              <a:off x="0" y="0"/>
              <a:ext cx="4475748" cy="1490980"/>
              <a:chOff x="0" y="0"/>
              <a:chExt cx="41960134" cy="13977941"/>
            </a:xfrm>
          </p:grpSpPr>
          <p:sp>
            <p:nvSpPr>
              <p:cNvPr id="14" name="Freeform 14"/>
              <p:cNvSpPr/>
              <p:nvPr/>
            </p:nvSpPr>
            <p:spPr>
              <a:xfrm>
                <a:off x="-12700" y="-12700"/>
                <a:ext cx="41985533" cy="14003342"/>
              </a:xfrm>
              <a:custGeom>
                <a:avLst/>
                <a:gdLst/>
                <a:ahLst/>
                <a:cxnLst/>
                <a:rect l="l" t="t" r="r" b="b"/>
                <a:pathLst>
                  <a:path w="41985533" h="14003342">
                    <a:moveTo>
                      <a:pt x="41123205" y="0"/>
                    </a:moveTo>
                    <a:lnTo>
                      <a:pt x="862330" y="0"/>
                    </a:lnTo>
                    <a:cubicBezTo>
                      <a:pt x="389890" y="0"/>
                      <a:pt x="0" y="389890"/>
                      <a:pt x="0" y="862330"/>
                    </a:cubicBezTo>
                    <a:lnTo>
                      <a:pt x="0" y="13141012"/>
                    </a:lnTo>
                    <a:cubicBezTo>
                      <a:pt x="0" y="13613451"/>
                      <a:pt x="389890" y="14003342"/>
                      <a:pt x="862330" y="14003342"/>
                    </a:cubicBezTo>
                    <a:lnTo>
                      <a:pt x="41123205" y="14003342"/>
                    </a:lnTo>
                    <a:cubicBezTo>
                      <a:pt x="41595644" y="14003342"/>
                      <a:pt x="41985533" y="13613451"/>
                      <a:pt x="41985533" y="13141012"/>
                    </a:cubicBezTo>
                    <a:lnTo>
                      <a:pt x="41985533" y="862330"/>
                    </a:lnTo>
                    <a:cubicBezTo>
                      <a:pt x="41985533" y="389890"/>
                      <a:pt x="41595644" y="0"/>
                      <a:pt x="41123205" y="0"/>
                    </a:cubicBezTo>
                    <a:close/>
                    <a:moveTo>
                      <a:pt x="41795033" y="927100"/>
                    </a:moveTo>
                    <a:lnTo>
                      <a:pt x="41795033" y="13141012"/>
                    </a:lnTo>
                    <a:cubicBezTo>
                      <a:pt x="41795033" y="13508042"/>
                      <a:pt x="41490233" y="13812842"/>
                      <a:pt x="41123205" y="13812842"/>
                    </a:cubicBezTo>
                    <a:lnTo>
                      <a:pt x="862330" y="13812842"/>
                    </a:lnTo>
                    <a:cubicBezTo>
                      <a:pt x="495300" y="13812841"/>
                      <a:pt x="190500" y="13508041"/>
                      <a:pt x="190500" y="13141012"/>
                    </a:cubicBezTo>
                    <a:lnTo>
                      <a:pt x="190500" y="862330"/>
                    </a:lnTo>
                    <a:cubicBezTo>
                      <a:pt x="190500" y="495300"/>
                      <a:pt x="495300" y="190500"/>
                      <a:pt x="862330" y="190500"/>
                    </a:cubicBezTo>
                    <a:lnTo>
                      <a:pt x="41123205" y="190500"/>
                    </a:lnTo>
                    <a:cubicBezTo>
                      <a:pt x="41490233" y="190500"/>
                      <a:pt x="41795033" y="495300"/>
                      <a:pt x="41795033" y="862330"/>
                    </a:cubicBezTo>
                    <a:lnTo>
                      <a:pt x="41795033" y="927100"/>
                    </a:lnTo>
                    <a:close/>
                  </a:path>
                </a:pathLst>
              </a:custGeom>
              <a:solidFill>
                <a:srgbClr val="FF6F28"/>
              </a:solidFill>
            </p:spPr>
          </p:sp>
        </p:grpSp>
        <p:sp>
          <p:nvSpPr>
            <p:cNvPr id="15" name="TextBox 15"/>
            <p:cNvSpPr txBox="1"/>
            <p:nvPr/>
          </p:nvSpPr>
          <p:spPr>
            <a:xfrm>
              <a:off x="367680" y="394758"/>
              <a:ext cx="3740387" cy="672889"/>
            </a:xfrm>
            <a:prstGeom prst="rect">
              <a:avLst/>
            </a:prstGeom>
          </p:spPr>
          <p:txBody>
            <a:bodyPr lIns="0" tIns="0" rIns="0" bIns="0" rtlCol="0" anchor="t">
              <a:spAutoFit/>
            </a:bodyPr>
            <a:lstStyle/>
            <a:p>
              <a:pPr marL="0" lvl="0" indent="0" algn="ctr">
                <a:lnSpc>
                  <a:spcPts val="4159"/>
                </a:lnSpc>
                <a:spcBef>
                  <a:spcPct val="0"/>
                </a:spcBef>
              </a:pPr>
              <a:r>
                <a:rPr lang="en-US" sz="3199" spc="31">
                  <a:solidFill>
                    <a:srgbClr val="FF6F28"/>
                  </a:solidFill>
                  <a:latin typeface="Times Neue Roman"/>
                </a:rPr>
                <a:t>NGHĨA VỤ</a:t>
              </a:r>
            </a:p>
          </p:txBody>
        </p:sp>
      </p:grpSp>
      <p:pic>
        <p:nvPicPr>
          <p:cNvPr id="16" name="Picture 16"/>
          <p:cNvPicPr>
            <a:picLocks noChangeAspect="1"/>
          </p:cNvPicPr>
          <p:nvPr/>
        </p:nvPicPr>
        <p:blipFill>
          <a:blip r:embed="rId3"/>
          <a:srcRect/>
          <a:stretch>
            <a:fillRect/>
          </a:stretch>
        </p:blipFill>
        <p:spPr>
          <a:xfrm>
            <a:off x="299453" y="4335972"/>
            <a:ext cx="5913471" cy="3311544"/>
          </a:xfrm>
          <a:prstGeom prst="rect">
            <a:avLst/>
          </a:prstGeom>
        </p:spPr>
      </p:pic>
      <p:sp>
        <p:nvSpPr>
          <p:cNvPr id="17" name="TextBox 17"/>
          <p:cNvSpPr txBox="1"/>
          <p:nvPr/>
        </p:nvSpPr>
        <p:spPr>
          <a:xfrm>
            <a:off x="162670" y="8339809"/>
            <a:ext cx="6106380" cy="539115"/>
          </a:xfrm>
          <a:prstGeom prst="rect">
            <a:avLst/>
          </a:prstGeom>
        </p:spPr>
        <p:txBody>
          <a:bodyPr lIns="0" tIns="0" rIns="0" bIns="0" rtlCol="0" anchor="t">
            <a:spAutoFit/>
          </a:bodyPr>
          <a:lstStyle/>
          <a:p>
            <a:pPr marL="0" lvl="0" indent="0" algn="ctr">
              <a:lnSpc>
                <a:spcPts val="4289"/>
              </a:lnSpc>
            </a:pPr>
            <a:r>
              <a:rPr lang="en-US" sz="3299" spc="32">
                <a:solidFill>
                  <a:srgbClr val="FFFFFF"/>
                </a:solidFill>
                <a:latin typeface="Times Neue Roman Italics"/>
              </a:rPr>
              <a:t>Điều 36 Luật PBGDPL</a:t>
            </a:r>
          </a:p>
        </p:txBody>
      </p:sp>
      <p:sp>
        <p:nvSpPr>
          <p:cNvPr id="18" name="TextBox 18"/>
          <p:cNvSpPr txBox="1"/>
          <p:nvPr/>
        </p:nvSpPr>
        <p:spPr>
          <a:xfrm>
            <a:off x="680831" y="1223106"/>
            <a:ext cx="5070058" cy="1971675"/>
          </a:xfrm>
          <a:prstGeom prst="rect">
            <a:avLst/>
          </a:prstGeom>
        </p:spPr>
        <p:txBody>
          <a:bodyPr lIns="0" tIns="0" rIns="0" bIns="0" rtlCol="0" anchor="t">
            <a:spAutoFit/>
          </a:bodyPr>
          <a:lstStyle/>
          <a:p>
            <a:pPr>
              <a:lnSpc>
                <a:spcPts val="7800"/>
              </a:lnSpc>
            </a:pPr>
            <a:r>
              <a:rPr lang="en-US" sz="6000" dirty="0">
                <a:solidFill>
                  <a:srgbClr val="191919"/>
                </a:solidFill>
                <a:latin typeface="Times Neue Roman Bold"/>
              </a:rPr>
              <a:t>1. </a:t>
            </a:r>
            <a:r>
              <a:rPr lang="en-US" sz="6000" dirty="0" err="1">
                <a:solidFill>
                  <a:srgbClr val="191919"/>
                </a:solidFill>
                <a:latin typeface="Times Neue Roman Bold"/>
              </a:rPr>
              <a:t>Báo</a:t>
            </a:r>
            <a:r>
              <a:rPr lang="en-US" sz="6000" dirty="0">
                <a:solidFill>
                  <a:srgbClr val="191919"/>
                </a:solidFill>
                <a:latin typeface="Times Neue Roman Bold"/>
              </a:rPr>
              <a:t> </a:t>
            </a:r>
            <a:r>
              <a:rPr lang="en-US" sz="6000" dirty="0" err="1">
                <a:solidFill>
                  <a:srgbClr val="191919"/>
                </a:solidFill>
                <a:latin typeface="Times Neue Roman Bold"/>
              </a:rPr>
              <a:t>cáo</a:t>
            </a:r>
            <a:r>
              <a:rPr lang="en-US" sz="6000" dirty="0">
                <a:solidFill>
                  <a:srgbClr val="191919"/>
                </a:solidFill>
                <a:latin typeface="Times Neue Roman Bold"/>
              </a:rPr>
              <a:t> </a:t>
            </a:r>
            <a:r>
              <a:rPr lang="en-US" sz="6000" dirty="0" err="1">
                <a:solidFill>
                  <a:srgbClr val="191919"/>
                </a:solidFill>
                <a:latin typeface="Times Neue Roman Bold"/>
              </a:rPr>
              <a:t>viên</a:t>
            </a:r>
            <a:r>
              <a:rPr lang="en-US" sz="6000" dirty="0">
                <a:solidFill>
                  <a:srgbClr val="191919"/>
                </a:solidFill>
                <a:latin typeface="Times Neue Roman Bold"/>
              </a:rPr>
              <a:t> </a:t>
            </a:r>
            <a:r>
              <a:rPr lang="en-US" sz="6000" dirty="0" err="1">
                <a:solidFill>
                  <a:srgbClr val="191919"/>
                </a:solidFill>
                <a:latin typeface="Times Neue Roman Bold"/>
              </a:rPr>
              <a:t>pháp</a:t>
            </a:r>
            <a:r>
              <a:rPr lang="en-US" sz="6000" dirty="0">
                <a:solidFill>
                  <a:srgbClr val="191919"/>
                </a:solidFill>
                <a:latin typeface="Times Neue Roman Bold"/>
              </a:rPr>
              <a:t> </a:t>
            </a:r>
            <a:r>
              <a:rPr lang="en-US" sz="6000" dirty="0" err="1">
                <a:solidFill>
                  <a:srgbClr val="191919"/>
                </a:solidFill>
                <a:latin typeface="Times Neue Roman Bold"/>
              </a:rPr>
              <a:t>luật</a:t>
            </a:r>
            <a:endParaRPr lang="en-US" sz="6000" dirty="0">
              <a:solidFill>
                <a:srgbClr val="191919"/>
              </a:solidFill>
              <a:latin typeface="Times Neue Roman Bold"/>
            </a:endParaRPr>
          </a:p>
        </p:txBody>
      </p:sp>
      <p:sp>
        <p:nvSpPr>
          <p:cNvPr id="19" name="TextBox 19"/>
          <p:cNvSpPr txBox="1"/>
          <p:nvPr/>
        </p:nvSpPr>
        <p:spPr>
          <a:xfrm>
            <a:off x="6831623" y="2053571"/>
            <a:ext cx="10707409" cy="2785745"/>
          </a:xfrm>
          <a:prstGeom prst="rect">
            <a:avLst/>
          </a:prstGeom>
        </p:spPr>
        <p:txBody>
          <a:bodyPr lIns="0" tIns="0" rIns="0" bIns="0" rtlCol="0" anchor="t">
            <a:spAutoFit/>
          </a:bodyPr>
          <a:lstStyle/>
          <a:p>
            <a:pPr marL="690877" lvl="1" indent="-345439" algn="just">
              <a:lnSpc>
                <a:spcPts val="4479"/>
              </a:lnSpc>
              <a:buFont typeface="Arial"/>
              <a:buChar char="•"/>
            </a:pPr>
            <a:r>
              <a:rPr lang="en-US" sz="3199">
                <a:solidFill>
                  <a:srgbClr val="191919"/>
                </a:solidFill>
                <a:latin typeface="Times Neue Roman"/>
              </a:rPr>
              <a:t>Được cung cấp văn bản quy phạm pháp luật, thông tin, tài liệu pháp luật ;</a:t>
            </a:r>
          </a:p>
          <a:p>
            <a:pPr marL="690877" lvl="1" indent="-345439" algn="just">
              <a:lnSpc>
                <a:spcPts val="4479"/>
              </a:lnSpc>
              <a:buFont typeface="Arial"/>
              <a:buChar char="•"/>
            </a:pPr>
            <a:r>
              <a:rPr lang="en-US" sz="3199">
                <a:solidFill>
                  <a:srgbClr val="191919"/>
                </a:solidFill>
                <a:latin typeface="Times Neue Roman"/>
              </a:rPr>
              <a:t>Được tập huấn, bồi dưỡng kiến thức pháp luật, kỹ năng, nghiệp vụ; hưởng thù lao và chế độ theo quy định của pháp luật.</a:t>
            </a:r>
          </a:p>
        </p:txBody>
      </p:sp>
      <p:sp>
        <p:nvSpPr>
          <p:cNvPr id="20" name="TextBox 20"/>
          <p:cNvSpPr txBox="1"/>
          <p:nvPr/>
        </p:nvSpPr>
        <p:spPr>
          <a:xfrm>
            <a:off x="7111355" y="6104370"/>
            <a:ext cx="10427677" cy="2923287"/>
          </a:xfrm>
          <a:prstGeom prst="rect">
            <a:avLst/>
          </a:prstGeom>
        </p:spPr>
        <p:txBody>
          <a:bodyPr lIns="0" tIns="0" rIns="0" bIns="0" rtlCol="0" anchor="t">
            <a:spAutoFit/>
          </a:bodyPr>
          <a:lstStyle/>
          <a:p>
            <a:pPr marL="690876" lvl="1" indent="-345438" algn="just">
              <a:lnSpc>
                <a:spcPts val="4671"/>
              </a:lnSpc>
              <a:buFont typeface="Arial"/>
              <a:buChar char="•"/>
            </a:pPr>
            <a:r>
              <a:rPr lang="en-US" sz="3199">
                <a:solidFill>
                  <a:srgbClr val="191919"/>
                </a:solidFill>
                <a:latin typeface="Times Neue Roman"/>
              </a:rPr>
              <a:t>Thực hiện nhiệm vụ theo sự phân công; </a:t>
            </a:r>
          </a:p>
          <a:p>
            <a:pPr marL="690876" lvl="1" indent="-345438" algn="just">
              <a:lnSpc>
                <a:spcPts val="4671"/>
              </a:lnSpc>
              <a:buFont typeface="Arial"/>
              <a:buChar char="•"/>
            </a:pPr>
            <a:r>
              <a:rPr lang="en-US" sz="3199">
                <a:solidFill>
                  <a:srgbClr val="191919"/>
                </a:solidFill>
                <a:latin typeface="Times Neue Roman"/>
              </a:rPr>
              <a:t>Không được tiết lộ bí mật nhà nước và thực hiện các hành vi bị cấm khác;</a:t>
            </a:r>
          </a:p>
          <a:p>
            <a:pPr marL="690876" lvl="1" indent="-345438" algn="just">
              <a:lnSpc>
                <a:spcPts val="4671"/>
              </a:lnSpc>
              <a:buFont typeface="Arial"/>
              <a:buChar char="•"/>
            </a:pPr>
            <a:r>
              <a:rPr lang="en-US" sz="3199">
                <a:solidFill>
                  <a:srgbClr val="191919"/>
                </a:solidFill>
                <a:latin typeface="Times Neue Roman"/>
              </a:rPr>
              <a:t>Hằng năm, báo cáo về hoạt động do mình thực hiện với cơ quan, tổ chức quản lý trực tiếp.</a:t>
            </a:r>
          </a:p>
        </p:txBody>
      </p:sp>
    </p:spTree>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2213"/>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937976" y="3813347"/>
            <a:ext cx="8975266" cy="9730341"/>
            <a:chOff x="0" y="0"/>
            <a:chExt cx="5857240" cy="6350000"/>
          </a:xfrm>
        </p:grpSpPr>
        <p:sp>
          <p:nvSpPr>
            <p:cNvPr id="3" name="Freeform 3"/>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stretch>
                <a:fillRect t="-62964" r="-28620" b="-14661"/>
              </a:stretch>
            </a:blipFill>
          </p:spPr>
        </p:sp>
      </p:grpSp>
      <p:sp>
        <p:nvSpPr>
          <p:cNvPr id="4" name="TextBox 4"/>
          <p:cNvSpPr txBox="1"/>
          <p:nvPr/>
        </p:nvSpPr>
        <p:spPr>
          <a:xfrm>
            <a:off x="1831293" y="1344209"/>
            <a:ext cx="14625413" cy="1566545"/>
          </a:xfrm>
          <a:prstGeom prst="rect">
            <a:avLst/>
          </a:prstGeom>
        </p:spPr>
        <p:txBody>
          <a:bodyPr lIns="0" tIns="0" rIns="0" bIns="0" rtlCol="0" anchor="t">
            <a:spAutoFit/>
          </a:bodyPr>
          <a:lstStyle/>
          <a:p>
            <a:pPr algn="ctr">
              <a:lnSpc>
                <a:spcPts val="12879"/>
              </a:lnSpc>
              <a:spcBef>
                <a:spcPct val="0"/>
              </a:spcBef>
            </a:pPr>
            <a:r>
              <a:rPr lang="en-US" sz="9199">
                <a:solidFill>
                  <a:srgbClr val="ABB194"/>
                </a:solidFill>
                <a:latin typeface="Times Neue Roman"/>
              </a:rPr>
              <a:t>LƯU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sp>
        <p:nvSpPr>
          <p:cNvPr id="3" name="TextBox 3"/>
          <p:cNvSpPr txBox="1"/>
          <p:nvPr/>
        </p:nvSpPr>
        <p:spPr>
          <a:xfrm>
            <a:off x="1028700" y="5822510"/>
            <a:ext cx="17130348" cy="1533525"/>
          </a:xfrm>
          <a:prstGeom prst="rect">
            <a:avLst/>
          </a:prstGeom>
        </p:spPr>
        <p:txBody>
          <a:bodyPr lIns="0" tIns="0" rIns="0" bIns="0" rtlCol="0" anchor="t">
            <a:spAutoFit/>
          </a:bodyPr>
          <a:lstStyle/>
          <a:p>
            <a:pPr>
              <a:lnSpc>
                <a:spcPts val="12599"/>
              </a:lnSpc>
            </a:pPr>
            <a:r>
              <a:rPr lang="en-US" sz="9000" spc="621">
                <a:solidFill>
                  <a:srgbClr val="000000"/>
                </a:solidFill>
                <a:latin typeface="Times Neue Roman Bold"/>
              </a:rPr>
              <a:t>THÔNG TƯ 42/2016/TT-BQP</a:t>
            </a:r>
          </a:p>
        </p:txBody>
      </p:sp>
      <p:sp>
        <p:nvSpPr>
          <p:cNvPr id="4" name="TextBox 4"/>
          <p:cNvSpPr txBox="1"/>
          <p:nvPr/>
        </p:nvSpPr>
        <p:spPr>
          <a:xfrm>
            <a:off x="1028700" y="7909936"/>
            <a:ext cx="16230600" cy="1597661"/>
          </a:xfrm>
          <a:prstGeom prst="rect">
            <a:avLst/>
          </a:prstGeom>
        </p:spPr>
        <p:txBody>
          <a:bodyPr lIns="0" tIns="0" rIns="0" bIns="0" rtlCol="0" anchor="t">
            <a:spAutoFit/>
          </a:bodyPr>
          <a:lstStyle/>
          <a:p>
            <a:pPr algn="just">
              <a:lnSpc>
                <a:spcPts val="6439"/>
              </a:lnSpc>
            </a:pPr>
            <a:r>
              <a:rPr lang="en-US" sz="4599">
                <a:solidFill>
                  <a:srgbClr val="000000"/>
                </a:solidFill>
                <a:latin typeface="Times Neue Roman"/>
              </a:rPr>
              <a:t>Quyền và nghĩa vụ của báo cáo viên pháp luật theo quy định của Bộ Quốc phòng</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3F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69505"/>
            <a:ext cx="7386430" cy="2877346"/>
            <a:chOff x="0" y="0"/>
            <a:chExt cx="5909144" cy="2301877"/>
          </a:xfrm>
        </p:grpSpPr>
        <p:sp>
          <p:nvSpPr>
            <p:cNvPr id="3" name="Freeform 3"/>
            <p:cNvSpPr/>
            <p:nvPr/>
          </p:nvSpPr>
          <p:spPr>
            <a:xfrm>
              <a:off x="0" y="0"/>
              <a:ext cx="5909144" cy="2301877"/>
            </a:xfrm>
            <a:custGeom>
              <a:avLst/>
              <a:gdLst/>
              <a:ahLst/>
              <a:cxnLst/>
              <a:rect l="l" t="t" r="r" b="b"/>
              <a:pathLst>
                <a:path w="5909144" h="2301877">
                  <a:moveTo>
                    <a:pt x="5784684" y="2301877"/>
                  </a:moveTo>
                  <a:lnTo>
                    <a:pt x="124460" y="2301877"/>
                  </a:lnTo>
                  <a:cubicBezTo>
                    <a:pt x="55880" y="2301877"/>
                    <a:pt x="0" y="2245997"/>
                    <a:pt x="0" y="2177417"/>
                  </a:cubicBezTo>
                  <a:lnTo>
                    <a:pt x="0" y="124460"/>
                  </a:lnTo>
                  <a:cubicBezTo>
                    <a:pt x="0" y="55880"/>
                    <a:pt x="55880" y="0"/>
                    <a:pt x="124460" y="0"/>
                  </a:cubicBezTo>
                  <a:lnTo>
                    <a:pt x="5784684" y="0"/>
                  </a:lnTo>
                  <a:cubicBezTo>
                    <a:pt x="5853264" y="0"/>
                    <a:pt x="5909144" y="55880"/>
                    <a:pt x="5909144" y="124460"/>
                  </a:cubicBezTo>
                  <a:lnTo>
                    <a:pt x="5909144" y="2177417"/>
                  </a:lnTo>
                  <a:cubicBezTo>
                    <a:pt x="5909144" y="2245997"/>
                    <a:pt x="5853264" y="2301877"/>
                    <a:pt x="5784684" y="2301877"/>
                  </a:cubicBezTo>
                  <a:close/>
                </a:path>
              </a:pathLst>
            </a:custGeom>
            <a:solidFill>
              <a:srgbClr val="FFFFFF"/>
            </a:solidFill>
          </p:spPr>
        </p:sp>
      </p:grpSp>
      <p:grpSp>
        <p:nvGrpSpPr>
          <p:cNvPr id="4" name="Group 4"/>
          <p:cNvGrpSpPr/>
          <p:nvPr/>
        </p:nvGrpSpPr>
        <p:grpSpPr>
          <a:xfrm>
            <a:off x="9309652" y="2369505"/>
            <a:ext cx="7949648" cy="2877346"/>
            <a:chOff x="0" y="0"/>
            <a:chExt cx="6359718" cy="2301877"/>
          </a:xfrm>
        </p:grpSpPr>
        <p:sp>
          <p:nvSpPr>
            <p:cNvPr id="5" name="Freeform 5"/>
            <p:cNvSpPr/>
            <p:nvPr/>
          </p:nvSpPr>
          <p:spPr>
            <a:xfrm>
              <a:off x="0" y="0"/>
              <a:ext cx="6359718" cy="2301877"/>
            </a:xfrm>
            <a:custGeom>
              <a:avLst/>
              <a:gdLst/>
              <a:ahLst/>
              <a:cxnLst/>
              <a:rect l="l" t="t" r="r" b="b"/>
              <a:pathLst>
                <a:path w="6359718" h="2301877">
                  <a:moveTo>
                    <a:pt x="6235258" y="2301877"/>
                  </a:moveTo>
                  <a:lnTo>
                    <a:pt x="124460" y="2301877"/>
                  </a:lnTo>
                  <a:cubicBezTo>
                    <a:pt x="55880" y="2301877"/>
                    <a:pt x="0" y="2245997"/>
                    <a:pt x="0" y="2177417"/>
                  </a:cubicBezTo>
                  <a:lnTo>
                    <a:pt x="0" y="124460"/>
                  </a:lnTo>
                  <a:cubicBezTo>
                    <a:pt x="0" y="55880"/>
                    <a:pt x="55880" y="0"/>
                    <a:pt x="124460" y="0"/>
                  </a:cubicBezTo>
                  <a:lnTo>
                    <a:pt x="6235258" y="0"/>
                  </a:lnTo>
                  <a:cubicBezTo>
                    <a:pt x="6303838" y="0"/>
                    <a:pt x="6359718" y="55880"/>
                    <a:pt x="6359718" y="124460"/>
                  </a:cubicBezTo>
                  <a:lnTo>
                    <a:pt x="6359718" y="2177417"/>
                  </a:lnTo>
                  <a:cubicBezTo>
                    <a:pt x="6359718" y="2245997"/>
                    <a:pt x="6303838" y="2301877"/>
                    <a:pt x="6235258" y="2301877"/>
                  </a:cubicBezTo>
                  <a:close/>
                </a:path>
              </a:pathLst>
            </a:custGeom>
            <a:solidFill>
              <a:srgbClr val="FFFFFF"/>
            </a:solidFill>
          </p:spPr>
        </p:sp>
      </p:grpSp>
      <p:sp>
        <p:nvSpPr>
          <p:cNvPr id="6" name="TextBox 6"/>
          <p:cNvSpPr txBox="1"/>
          <p:nvPr/>
        </p:nvSpPr>
        <p:spPr>
          <a:xfrm>
            <a:off x="1028700" y="483555"/>
            <a:ext cx="16327121" cy="909764"/>
          </a:xfrm>
          <a:prstGeom prst="rect">
            <a:avLst/>
          </a:prstGeom>
        </p:spPr>
        <p:txBody>
          <a:bodyPr lIns="0" tIns="0" rIns="0" bIns="0" rtlCol="0" anchor="t">
            <a:spAutoFit/>
          </a:bodyPr>
          <a:lstStyle/>
          <a:p>
            <a:pPr>
              <a:lnSpc>
                <a:spcPts val="7163"/>
              </a:lnSpc>
            </a:pPr>
            <a:r>
              <a:rPr lang="en-US" sz="5969">
                <a:solidFill>
                  <a:srgbClr val="0E2C4B"/>
                </a:solidFill>
                <a:latin typeface="Times Neue Roman Bold"/>
              </a:rPr>
              <a:t>Quyền của báo cáo viên theo quy định của BQP</a:t>
            </a:r>
          </a:p>
        </p:txBody>
      </p:sp>
      <p:sp>
        <p:nvSpPr>
          <p:cNvPr id="7" name="TextBox 7"/>
          <p:cNvSpPr txBox="1"/>
          <p:nvPr/>
        </p:nvSpPr>
        <p:spPr>
          <a:xfrm>
            <a:off x="1449450" y="2547702"/>
            <a:ext cx="6544931" cy="2454276"/>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Được tham gia ý kiến, đề xuất giải pháp, biện pháp nâng cao chất lượng công tác phổ biến, giáo dục pháp luật</a:t>
            </a:r>
          </a:p>
        </p:txBody>
      </p:sp>
      <p:sp>
        <p:nvSpPr>
          <p:cNvPr id="8" name="TextBox 8"/>
          <p:cNvSpPr txBox="1"/>
          <p:nvPr/>
        </p:nvSpPr>
        <p:spPr>
          <a:xfrm>
            <a:off x="9829793" y="2857265"/>
            <a:ext cx="6909365" cy="1835151"/>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Được cung cấp, tiếp cận , tài liệu của Bộ Quốc phòng để phục vụ cho việc thực hiện nhiệm vụ </a:t>
            </a:r>
          </a:p>
        </p:txBody>
      </p:sp>
      <p:grpSp>
        <p:nvGrpSpPr>
          <p:cNvPr id="9" name="Group 9"/>
          <p:cNvGrpSpPr/>
          <p:nvPr/>
        </p:nvGrpSpPr>
        <p:grpSpPr>
          <a:xfrm>
            <a:off x="1028700" y="5484303"/>
            <a:ext cx="7386430" cy="2877346"/>
            <a:chOff x="0" y="0"/>
            <a:chExt cx="5909144" cy="2301877"/>
          </a:xfrm>
        </p:grpSpPr>
        <p:sp>
          <p:nvSpPr>
            <p:cNvPr id="10" name="Freeform 10"/>
            <p:cNvSpPr/>
            <p:nvPr/>
          </p:nvSpPr>
          <p:spPr>
            <a:xfrm>
              <a:off x="0" y="0"/>
              <a:ext cx="5909144" cy="2301877"/>
            </a:xfrm>
            <a:custGeom>
              <a:avLst/>
              <a:gdLst/>
              <a:ahLst/>
              <a:cxnLst/>
              <a:rect l="l" t="t" r="r" b="b"/>
              <a:pathLst>
                <a:path w="5909144" h="2301877">
                  <a:moveTo>
                    <a:pt x="5784684" y="2301877"/>
                  </a:moveTo>
                  <a:lnTo>
                    <a:pt x="124460" y="2301877"/>
                  </a:lnTo>
                  <a:cubicBezTo>
                    <a:pt x="55880" y="2301877"/>
                    <a:pt x="0" y="2245997"/>
                    <a:pt x="0" y="2177417"/>
                  </a:cubicBezTo>
                  <a:lnTo>
                    <a:pt x="0" y="124460"/>
                  </a:lnTo>
                  <a:cubicBezTo>
                    <a:pt x="0" y="55880"/>
                    <a:pt x="55880" y="0"/>
                    <a:pt x="124460" y="0"/>
                  </a:cubicBezTo>
                  <a:lnTo>
                    <a:pt x="5784684" y="0"/>
                  </a:lnTo>
                  <a:cubicBezTo>
                    <a:pt x="5853264" y="0"/>
                    <a:pt x="5909144" y="55880"/>
                    <a:pt x="5909144" y="124460"/>
                  </a:cubicBezTo>
                  <a:lnTo>
                    <a:pt x="5909144" y="2177417"/>
                  </a:lnTo>
                  <a:cubicBezTo>
                    <a:pt x="5909144" y="2245997"/>
                    <a:pt x="5853264" y="2301877"/>
                    <a:pt x="5784684" y="2301877"/>
                  </a:cubicBezTo>
                  <a:close/>
                </a:path>
              </a:pathLst>
            </a:custGeom>
            <a:solidFill>
              <a:srgbClr val="FFFFFF"/>
            </a:solidFill>
          </p:spPr>
        </p:sp>
      </p:grpSp>
      <p:sp>
        <p:nvSpPr>
          <p:cNvPr id="11" name="TextBox 11"/>
          <p:cNvSpPr txBox="1"/>
          <p:nvPr/>
        </p:nvSpPr>
        <p:spPr>
          <a:xfrm>
            <a:off x="1449450" y="5972063"/>
            <a:ext cx="6544931" cy="1835151"/>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Được tập huấn, bồi dưỡng kiến thức pháp luật, kỹ năng, nghiệp vụ phổ biến, giáo dục pháp luật</a:t>
            </a:r>
          </a:p>
        </p:txBody>
      </p:sp>
      <p:grpSp>
        <p:nvGrpSpPr>
          <p:cNvPr id="12" name="Group 12"/>
          <p:cNvGrpSpPr/>
          <p:nvPr/>
        </p:nvGrpSpPr>
        <p:grpSpPr>
          <a:xfrm>
            <a:off x="9309652" y="5484303"/>
            <a:ext cx="7949648" cy="2877346"/>
            <a:chOff x="0" y="0"/>
            <a:chExt cx="6359718" cy="2301877"/>
          </a:xfrm>
        </p:grpSpPr>
        <p:sp>
          <p:nvSpPr>
            <p:cNvPr id="13" name="Freeform 13"/>
            <p:cNvSpPr/>
            <p:nvPr/>
          </p:nvSpPr>
          <p:spPr>
            <a:xfrm>
              <a:off x="0" y="0"/>
              <a:ext cx="6359718" cy="2301877"/>
            </a:xfrm>
            <a:custGeom>
              <a:avLst/>
              <a:gdLst/>
              <a:ahLst/>
              <a:cxnLst/>
              <a:rect l="l" t="t" r="r" b="b"/>
              <a:pathLst>
                <a:path w="6359718" h="2301877">
                  <a:moveTo>
                    <a:pt x="6235258" y="2301877"/>
                  </a:moveTo>
                  <a:lnTo>
                    <a:pt x="124460" y="2301877"/>
                  </a:lnTo>
                  <a:cubicBezTo>
                    <a:pt x="55880" y="2301877"/>
                    <a:pt x="0" y="2245997"/>
                    <a:pt x="0" y="2177417"/>
                  </a:cubicBezTo>
                  <a:lnTo>
                    <a:pt x="0" y="124460"/>
                  </a:lnTo>
                  <a:cubicBezTo>
                    <a:pt x="0" y="55880"/>
                    <a:pt x="55880" y="0"/>
                    <a:pt x="124460" y="0"/>
                  </a:cubicBezTo>
                  <a:lnTo>
                    <a:pt x="6235258" y="0"/>
                  </a:lnTo>
                  <a:cubicBezTo>
                    <a:pt x="6303838" y="0"/>
                    <a:pt x="6359718" y="55880"/>
                    <a:pt x="6359718" y="124460"/>
                  </a:cubicBezTo>
                  <a:lnTo>
                    <a:pt x="6359718" y="2177417"/>
                  </a:lnTo>
                  <a:cubicBezTo>
                    <a:pt x="6359718" y="2245997"/>
                    <a:pt x="6303838" y="2301877"/>
                    <a:pt x="6235258" y="2301877"/>
                  </a:cubicBezTo>
                  <a:close/>
                </a:path>
              </a:pathLst>
            </a:custGeom>
            <a:solidFill>
              <a:srgbClr val="FFFFFF"/>
            </a:solidFill>
          </p:spPr>
        </p:sp>
      </p:grpSp>
      <p:sp>
        <p:nvSpPr>
          <p:cNvPr id="14" name="TextBox 14"/>
          <p:cNvSpPr txBox="1"/>
          <p:nvPr/>
        </p:nvSpPr>
        <p:spPr>
          <a:xfrm>
            <a:off x="9829793" y="5972063"/>
            <a:ext cx="6909365" cy="1835151"/>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Được hưởng phụ cấp trách nhiệm báo cáo viên theo quy định; chế độ khác theo quy định của pháp luật</a:t>
            </a:r>
          </a:p>
        </p:txBody>
      </p:sp>
      <p:grpSp>
        <p:nvGrpSpPr>
          <p:cNvPr id="15" name="Group 15"/>
          <p:cNvGrpSpPr/>
          <p:nvPr/>
        </p:nvGrpSpPr>
        <p:grpSpPr>
          <a:xfrm rot="-5400000">
            <a:off x="17173839" y="9187537"/>
            <a:ext cx="217634" cy="146330"/>
            <a:chOff x="0" y="0"/>
            <a:chExt cx="1930400" cy="1297940"/>
          </a:xfrm>
        </p:grpSpPr>
        <p:sp>
          <p:nvSpPr>
            <p:cNvPr id="16" name="Freeform 1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sp>
      </p:grpSp>
      <p:sp>
        <p:nvSpPr>
          <p:cNvPr id="17" name="TextBox 17"/>
          <p:cNvSpPr txBox="1"/>
          <p:nvPr/>
        </p:nvSpPr>
        <p:spPr>
          <a:xfrm>
            <a:off x="1028700" y="9201150"/>
            <a:ext cx="13402931" cy="537846"/>
          </a:xfrm>
          <a:prstGeom prst="rect">
            <a:avLst/>
          </a:prstGeom>
        </p:spPr>
        <p:txBody>
          <a:bodyPr lIns="0" tIns="0" rIns="0" bIns="0" rtlCol="0" anchor="t">
            <a:spAutoFit/>
          </a:bodyPr>
          <a:lstStyle/>
          <a:p>
            <a:pPr>
              <a:lnSpc>
                <a:spcPts val="4479"/>
              </a:lnSpc>
            </a:pPr>
            <a:r>
              <a:rPr lang="en-US" sz="3199">
                <a:solidFill>
                  <a:srgbClr val="0E2C4B"/>
                </a:solidFill>
                <a:latin typeface="Times Neue Roman Italics"/>
              </a:rPr>
              <a:t>Khoản 1 Điều 41 Thông tư 42/2016/TT-BQP</a:t>
            </a:r>
          </a:p>
        </p:txBody>
      </p:sp>
    </p:spTree>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7523876" y="2776469"/>
            <a:ext cx="10612087" cy="0"/>
          </a:xfrm>
          <a:prstGeom prst="line">
            <a:avLst/>
          </a:prstGeom>
          <a:ln w="9525" cap="flat">
            <a:solidFill>
              <a:srgbClr val="64E688"/>
            </a:solidFill>
            <a:prstDash val="solid"/>
            <a:headEnd type="none" w="sm" len="sm"/>
            <a:tailEnd type="none" w="sm" len="sm"/>
          </a:ln>
        </p:spPr>
      </p:sp>
      <p:sp>
        <p:nvSpPr>
          <p:cNvPr id="3" name="AutoShape 3"/>
          <p:cNvSpPr/>
          <p:nvPr/>
        </p:nvSpPr>
        <p:spPr>
          <a:xfrm>
            <a:off x="7523876" y="4294983"/>
            <a:ext cx="10612087" cy="0"/>
          </a:xfrm>
          <a:prstGeom prst="line">
            <a:avLst/>
          </a:prstGeom>
          <a:ln w="9525" cap="flat">
            <a:solidFill>
              <a:srgbClr val="64E688"/>
            </a:solidFill>
            <a:prstDash val="solid"/>
            <a:headEnd type="none" w="sm" len="sm"/>
            <a:tailEnd type="none" w="sm" len="sm"/>
          </a:ln>
        </p:spPr>
      </p:sp>
      <p:sp>
        <p:nvSpPr>
          <p:cNvPr id="4" name="AutoShape 4"/>
          <p:cNvSpPr/>
          <p:nvPr/>
        </p:nvSpPr>
        <p:spPr>
          <a:xfrm>
            <a:off x="7523876" y="5813497"/>
            <a:ext cx="10612087" cy="0"/>
          </a:xfrm>
          <a:prstGeom prst="line">
            <a:avLst/>
          </a:prstGeom>
          <a:ln w="9525" cap="flat">
            <a:solidFill>
              <a:srgbClr val="64E688"/>
            </a:solidFill>
            <a:prstDash val="solid"/>
            <a:headEnd type="none" w="sm" len="sm"/>
            <a:tailEnd type="none" w="sm" len="sm"/>
          </a:ln>
        </p:spPr>
      </p:sp>
      <p:sp>
        <p:nvSpPr>
          <p:cNvPr id="5" name="AutoShape 5"/>
          <p:cNvSpPr/>
          <p:nvPr/>
        </p:nvSpPr>
        <p:spPr>
          <a:xfrm>
            <a:off x="7523876" y="7332011"/>
            <a:ext cx="10612087" cy="0"/>
          </a:xfrm>
          <a:prstGeom prst="line">
            <a:avLst/>
          </a:prstGeom>
          <a:ln w="9525" cap="flat">
            <a:solidFill>
              <a:srgbClr val="64E688"/>
            </a:solidFill>
            <a:prstDash val="solid"/>
            <a:headEnd type="none" w="sm" len="sm"/>
            <a:tailEnd type="none" w="sm" len="sm"/>
          </a:ln>
        </p:spPr>
      </p:sp>
      <p:pic>
        <p:nvPicPr>
          <p:cNvPr id="6" name="Picture 6"/>
          <p:cNvPicPr>
            <a:picLocks noChangeAspect="1"/>
          </p:cNvPicPr>
          <p:nvPr/>
        </p:nvPicPr>
        <p:blipFill>
          <a:blip r:embed="rId3"/>
          <a:srcRect l="19241" r="19241"/>
          <a:stretch>
            <a:fillRect/>
          </a:stretch>
        </p:blipFill>
        <p:spPr>
          <a:xfrm>
            <a:off x="1053768" y="2460920"/>
            <a:ext cx="5690067" cy="6150982"/>
          </a:xfrm>
          <a:prstGeom prst="rect">
            <a:avLst/>
          </a:prstGeom>
        </p:spPr>
      </p:pic>
      <p:grpSp>
        <p:nvGrpSpPr>
          <p:cNvPr id="7" name="Group 7"/>
          <p:cNvGrpSpPr/>
          <p:nvPr/>
        </p:nvGrpSpPr>
        <p:grpSpPr>
          <a:xfrm>
            <a:off x="7523876" y="1220929"/>
            <a:ext cx="10612087" cy="952500"/>
            <a:chOff x="0" y="0"/>
            <a:chExt cx="14149449" cy="1270000"/>
          </a:xfrm>
        </p:grpSpPr>
        <p:sp>
          <p:nvSpPr>
            <p:cNvPr id="8" name="TextBox 8"/>
            <p:cNvSpPr txBox="1"/>
            <p:nvPr/>
          </p:nvSpPr>
          <p:spPr>
            <a:xfrm>
              <a:off x="0" y="210804"/>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01</a:t>
              </a:r>
            </a:p>
          </p:txBody>
        </p:sp>
        <p:sp>
          <p:nvSpPr>
            <p:cNvPr id="9" name="TextBox 9"/>
            <p:cNvSpPr txBox="1"/>
            <p:nvPr/>
          </p:nvSpPr>
          <p:spPr>
            <a:xfrm>
              <a:off x="2131301" y="-38100"/>
              <a:ext cx="12018148" cy="1308100"/>
            </a:xfrm>
            <a:prstGeom prst="rect">
              <a:avLst/>
            </a:prstGeom>
          </p:spPr>
          <p:txBody>
            <a:bodyPr lIns="0" tIns="0" rIns="0" bIns="0" rtlCol="0" anchor="t">
              <a:spAutoFit/>
            </a:bodyPr>
            <a:lstStyle/>
            <a:p>
              <a:pPr algn="just">
                <a:lnSpc>
                  <a:spcPts val="3900"/>
                </a:lnSpc>
              </a:pPr>
              <a:r>
                <a:rPr lang="en-US" sz="3000">
                  <a:solidFill>
                    <a:srgbClr val="000000"/>
                  </a:solidFill>
                  <a:latin typeface="Times Neue Roman"/>
                </a:rPr>
                <a:t>Thực hiện nhiệm vụ phổ biến, giáo dục pháp luật theo sự phân công và theo quy định của pháp luật</a:t>
              </a:r>
            </a:p>
          </p:txBody>
        </p:sp>
      </p:grpSp>
      <p:grpSp>
        <p:nvGrpSpPr>
          <p:cNvPr id="10" name="Group 10"/>
          <p:cNvGrpSpPr/>
          <p:nvPr/>
        </p:nvGrpSpPr>
        <p:grpSpPr>
          <a:xfrm>
            <a:off x="7523876" y="4583911"/>
            <a:ext cx="10612087" cy="952500"/>
            <a:chOff x="0" y="0"/>
            <a:chExt cx="14149449" cy="1270000"/>
          </a:xfrm>
        </p:grpSpPr>
        <p:sp>
          <p:nvSpPr>
            <p:cNvPr id="11" name="TextBox 11"/>
            <p:cNvSpPr txBox="1"/>
            <p:nvPr/>
          </p:nvSpPr>
          <p:spPr>
            <a:xfrm>
              <a:off x="0" y="236977"/>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03</a:t>
              </a:r>
            </a:p>
          </p:txBody>
        </p:sp>
        <p:sp>
          <p:nvSpPr>
            <p:cNvPr id="12" name="TextBox 12"/>
            <p:cNvSpPr txBox="1"/>
            <p:nvPr/>
          </p:nvSpPr>
          <p:spPr>
            <a:xfrm>
              <a:off x="2131301" y="-38100"/>
              <a:ext cx="12018148" cy="1308100"/>
            </a:xfrm>
            <a:prstGeom prst="rect">
              <a:avLst/>
            </a:prstGeom>
          </p:spPr>
          <p:txBody>
            <a:bodyPr lIns="0" tIns="0" rIns="0" bIns="0" rtlCol="0" anchor="t">
              <a:spAutoFit/>
            </a:bodyPr>
            <a:lstStyle/>
            <a:p>
              <a:pPr>
                <a:lnSpc>
                  <a:spcPts val="3900"/>
                </a:lnSpc>
              </a:pPr>
              <a:r>
                <a:rPr lang="en-US" sz="3000" dirty="0" err="1">
                  <a:solidFill>
                    <a:srgbClr val="000000"/>
                  </a:solidFill>
                  <a:latin typeface="Times Neue Roman"/>
                </a:rPr>
                <a:t>Không</a:t>
              </a:r>
              <a:r>
                <a:rPr lang="en-US" sz="3000" dirty="0">
                  <a:solidFill>
                    <a:srgbClr val="000000"/>
                  </a:solidFill>
                  <a:latin typeface="Times Neue Roman"/>
                </a:rPr>
                <a:t> </a:t>
              </a:r>
              <a:r>
                <a:rPr lang="en-US" sz="3000" dirty="0" err="1">
                  <a:solidFill>
                    <a:srgbClr val="000000"/>
                  </a:solidFill>
                  <a:latin typeface="Times Neue Roman"/>
                </a:rPr>
                <a:t>được</a:t>
              </a:r>
              <a:r>
                <a:rPr lang="en-US" sz="3000" dirty="0">
                  <a:solidFill>
                    <a:srgbClr val="000000"/>
                  </a:solidFill>
                  <a:latin typeface="Times Neue Roman"/>
                </a:rPr>
                <a:t> </a:t>
              </a:r>
              <a:r>
                <a:rPr lang="en-US" sz="3000" dirty="0" err="1">
                  <a:solidFill>
                    <a:srgbClr val="000000"/>
                  </a:solidFill>
                  <a:latin typeface="Times Neue Roman"/>
                </a:rPr>
                <a:t>Tiết</a:t>
              </a:r>
              <a:r>
                <a:rPr lang="en-US" sz="3000" dirty="0">
                  <a:solidFill>
                    <a:srgbClr val="000000"/>
                  </a:solidFill>
                  <a:latin typeface="Times Neue Roman"/>
                </a:rPr>
                <a:t> </a:t>
              </a:r>
              <a:r>
                <a:rPr lang="en-US" sz="3000" dirty="0" err="1">
                  <a:solidFill>
                    <a:srgbClr val="000000"/>
                  </a:solidFill>
                  <a:latin typeface="Times Neue Roman"/>
                </a:rPr>
                <a:t>lộ</a:t>
              </a:r>
              <a:r>
                <a:rPr lang="en-US" sz="3000" dirty="0">
                  <a:solidFill>
                    <a:srgbClr val="000000"/>
                  </a:solidFill>
                  <a:latin typeface="Times Neue Roman"/>
                </a:rPr>
                <a:t> </a:t>
              </a:r>
              <a:r>
                <a:rPr lang="en-US" sz="3000" dirty="0" err="1">
                  <a:solidFill>
                    <a:srgbClr val="000000"/>
                  </a:solidFill>
                  <a:latin typeface="Times Neue Roman"/>
                </a:rPr>
                <a:t>bí</a:t>
              </a:r>
              <a:r>
                <a:rPr lang="en-US" sz="3000" dirty="0">
                  <a:solidFill>
                    <a:srgbClr val="000000"/>
                  </a:solidFill>
                  <a:latin typeface="Times Neue Roman"/>
                </a:rPr>
                <a:t> </a:t>
              </a:r>
              <a:r>
                <a:rPr lang="en-US" sz="3000" dirty="0" err="1">
                  <a:solidFill>
                    <a:srgbClr val="000000"/>
                  </a:solidFill>
                  <a:latin typeface="Times Neue Roman"/>
                </a:rPr>
                <a:t>mật</a:t>
              </a:r>
              <a:r>
                <a:rPr lang="en-US" sz="3000" dirty="0">
                  <a:solidFill>
                    <a:srgbClr val="000000"/>
                  </a:solidFill>
                  <a:latin typeface="Times Neue Roman"/>
                </a:rPr>
                <a:t> </a:t>
              </a:r>
              <a:r>
                <a:rPr lang="en-US" sz="3000" dirty="0" err="1">
                  <a:solidFill>
                    <a:srgbClr val="000000"/>
                  </a:solidFill>
                  <a:latin typeface="Times Neue Roman"/>
                </a:rPr>
                <a:t>nhà</a:t>
              </a:r>
              <a:r>
                <a:rPr lang="en-US" sz="3000" dirty="0">
                  <a:solidFill>
                    <a:srgbClr val="000000"/>
                  </a:solidFill>
                  <a:latin typeface="Times Neue Roman"/>
                </a:rPr>
                <a:t> </a:t>
              </a:r>
              <a:r>
                <a:rPr lang="en-US" sz="3000" dirty="0" err="1">
                  <a:solidFill>
                    <a:srgbClr val="000000"/>
                  </a:solidFill>
                  <a:latin typeface="Times Neue Roman"/>
                </a:rPr>
                <a:t>nước</a:t>
              </a:r>
              <a:r>
                <a:rPr lang="en-US" sz="3000" dirty="0">
                  <a:solidFill>
                    <a:srgbClr val="000000"/>
                  </a:solidFill>
                  <a:latin typeface="Times Neue Roman"/>
                </a:rPr>
                <a:t>, </a:t>
              </a:r>
              <a:r>
                <a:rPr lang="en-US" sz="3000" dirty="0" err="1">
                  <a:solidFill>
                    <a:srgbClr val="000000"/>
                  </a:solidFill>
                  <a:latin typeface="Times Neue Roman"/>
                </a:rPr>
                <a:t>bí</a:t>
              </a:r>
              <a:r>
                <a:rPr lang="en-US" sz="3000" dirty="0">
                  <a:solidFill>
                    <a:srgbClr val="000000"/>
                  </a:solidFill>
                  <a:latin typeface="Times Neue Roman"/>
                </a:rPr>
                <a:t> </a:t>
              </a:r>
              <a:r>
                <a:rPr lang="en-US" sz="3000" dirty="0" err="1">
                  <a:solidFill>
                    <a:srgbClr val="000000"/>
                  </a:solidFill>
                  <a:latin typeface="Times Neue Roman"/>
                </a:rPr>
                <a:t>mật</a:t>
              </a:r>
              <a:r>
                <a:rPr lang="en-US" sz="3000" dirty="0">
                  <a:solidFill>
                    <a:srgbClr val="000000"/>
                  </a:solidFill>
                  <a:latin typeface="Times Neue Roman"/>
                </a:rPr>
                <a:t> </a:t>
              </a:r>
              <a:r>
                <a:rPr lang="en-US" sz="3000" dirty="0" err="1">
                  <a:solidFill>
                    <a:srgbClr val="000000"/>
                  </a:solidFill>
                  <a:latin typeface="Times Neue Roman"/>
                </a:rPr>
                <a:t>quân</a:t>
              </a:r>
              <a:r>
                <a:rPr lang="en-US" sz="3000" dirty="0">
                  <a:solidFill>
                    <a:srgbClr val="000000"/>
                  </a:solidFill>
                  <a:latin typeface="Times Neue Roman"/>
                </a:rPr>
                <a:t> </a:t>
              </a:r>
              <a:r>
                <a:rPr lang="en-US" sz="3000" dirty="0" err="1">
                  <a:solidFill>
                    <a:srgbClr val="000000"/>
                  </a:solidFill>
                  <a:latin typeface="Times Neue Roman"/>
                </a:rPr>
                <a:t>sự</a:t>
              </a:r>
              <a:r>
                <a:rPr lang="en-US" sz="3000" dirty="0">
                  <a:solidFill>
                    <a:srgbClr val="000000"/>
                  </a:solidFill>
                  <a:latin typeface="Times Neue Roman"/>
                </a:rPr>
                <a:t> </a:t>
              </a:r>
              <a:r>
                <a:rPr lang="en-US" sz="3000" dirty="0" err="1">
                  <a:solidFill>
                    <a:srgbClr val="000000"/>
                  </a:solidFill>
                  <a:latin typeface="Times Neue Roman"/>
                </a:rPr>
                <a:t>và</a:t>
              </a:r>
              <a:r>
                <a:rPr lang="en-US" sz="3000" dirty="0">
                  <a:solidFill>
                    <a:srgbClr val="000000"/>
                  </a:solidFill>
                  <a:latin typeface="Times Neue Roman"/>
                </a:rPr>
                <a:t> </a:t>
              </a:r>
              <a:r>
                <a:rPr lang="en-US" sz="3000" dirty="0" err="1">
                  <a:solidFill>
                    <a:srgbClr val="000000"/>
                  </a:solidFill>
                  <a:latin typeface="Times Neue Roman"/>
                </a:rPr>
                <a:t>không</a:t>
              </a:r>
              <a:r>
                <a:rPr lang="en-US" sz="3000" dirty="0">
                  <a:solidFill>
                    <a:srgbClr val="000000"/>
                  </a:solidFill>
                  <a:latin typeface="Times Neue Roman"/>
                </a:rPr>
                <a:t> </a:t>
              </a:r>
              <a:r>
                <a:rPr lang="en-US" sz="3000" dirty="0" err="1">
                  <a:solidFill>
                    <a:srgbClr val="000000"/>
                  </a:solidFill>
                  <a:latin typeface="Times Neue Roman"/>
                </a:rPr>
                <a:t>thực</a:t>
              </a:r>
              <a:r>
                <a:rPr lang="en-US" sz="3000" dirty="0">
                  <a:solidFill>
                    <a:srgbClr val="000000"/>
                  </a:solidFill>
                  <a:latin typeface="Times Neue Roman"/>
                </a:rPr>
                <a:t> </a:t>
              </a:r>
              <a:r>
                <a:rPr lang="en-US" sz="3000" dirty="0" err="1">
                  <a:solidFill>
                    <a:srgbClr val="000000"/>
                  </a:solidFill>
                  <a:latin typeface="Times Neue Roman"/>
                </a:rPr>
                <a:t>hiện</a:t>
              </a:r>
              <a:r>
                <a:rPr lang="en-US" sz="3000" dirty="0">
                  <a:solidFill>
                    <a:srgbClr val="000000"/>
                  </a:solidFill>
                  <a:latin typeface="Times Neue Roman"/>
                </a:rPr>
                <a:t> </a:t>
              </a:r>
              <a:r>
                <a:rPr lang="en-US" sz="3000" dirty="0" err="1">
                  <a:solidFill>
                    <a:srgbClr val="000000"/>
                  </a:solidFill>
                  <a:latin typeface="Times Neue Roman"/>
                </a:rPr>
                <a:t>các</a:t>
              </a:r>
              <a:r>
                <a:rPr lang="en-US" sz="3000" dirty="0">
                  <a:solidFill>
                    <a:srgbClr val="000000"/>
                  </a:solidFill>
                  <a:latin typeface="Times Neue Roman"/>
                </a:rPr>
                <a:t> </a:t>
              </a:r>
              <a:r>
                <a:rPr lang="en-US" sz="3000" dirty="0" err="1">
                  <a:solidFill>
                    <a:srgbClr val="000000"/>
                  </a:solidFill>
                  <a:latin typeface="Times Neue Roman"/>
                </a:rPr>
                <a:t>hành</a:t>
              </a:r>
              <a:r>
                <a:rPr lang="en-US" sz="3000" dirty="0">
                  <a:solidFill>
                    <a:srgbClr val="000000"/>
                  </a:solidFill>
                  <a:latin typeface="Times Neue Roman"/>
                </a:rPr>
                <a:t> vi </a:t>
              </a:r>
              <a:r>
                <a:rPr lang="en-US" sz="3000" dirty="0" err="1">
                  <a:solidFill>
                    <a:srgbClr val="000000"/>
                  </a:solidFill>
                  <a:latin typeface="Times Neue Roman"/>
                </a:rPr>
                <a:t>bị</a:t>
              </a:r>
              <a:r>
                <a:rPr lang="en-US" sz="3000" dirty="0">
                  <a:solidFill>
                    <a:srgbClr val="000000"/>
                  </a:solidFill>
                  <a:latin typeface="Times Neue Roman"/>
                </a:rPr>
                <a:t> </a:t>
              </a:r>
              <a:r>
                <a:rPr lang="en-US" sz="3000" dirty="0" err="1">
                  <a:solidFill>
                    <a:srgbClr val="000000"/>
                  </a:solidFill>
                  <a:latin typeface="Times Neue Roman"/>
                </a:rPr>
                <a:t>cấm</a:t>
              </a:r>
              <a:endParaRPr lang="en-US" sz="3000" dirty="0">
                <a:solidFill>
                  <a:srgbClr val="000000"/>
                </a:solidFill>
                <a:latin typeface="Times Neue Roman"/>
              </a:endParaRPr>
            </a:p>
          </p:txBody>
        </p:sp>
      </p:grpSp>
      <p:grpSp>
        <p:nvGrpSpPr>
          <p:cNvPr id="13" name="Group 13"/>
          <p:cNvGrpSpPr/>
          <p:nvPr/>
        </p:nvGrpSpPr>
        <p:grpSpPr>
          <a:xfrm>
            <a:off x="7523876" y="3065397"/>
            <a:ext cx="10612087" cy="952500"/>
            <a:chOff x="0" y="0"/>
            <a:chExt cx="14149449" cy="1270000"/>
          </a:xfrm>
        </p:grpSpPr>
        <p:sp>
          <p:nvSpPr>
            <p:cNvPr id="14" name="TextBox 14"/>
            <p:cNvSpPr txBox="1"/>
            <p:nvPr/>
          </p:nvSpPr>
          <p:spPr>
            <a:xfrm>
              <a:off x="0" y="231602"/>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02</a:t>
              </a:r>
            </a:p>
          </p:txBody>
        </p:sp>
        <p:sp>
          <p:nvSpPr>
            <p:cNvPr id="15" name="TextBox 15"/>
            <p:cNvSpPr txBox="1"/>
            <p:nvPr/>
          </p:nvSpPr>
          <p:spPr>
            <a:xfrm>
              <a:off x="2131301" y="-38100"/>
              <a:ext cx="12018148" cy="1308100"/>
            </a:xfrm>
            <a:prstGeom prst="rect">
              <a:avLst/>
            </a:prstGeom>
          </p:spPr>
          <p:txBody>
            <a:bodyPr lIns="0" tIns="0" rIns="0" bIns="0" rtlCol="0" anchor="t">
              <a:spAutoFit/>
            </a:bodyPr>
            <a:lstStyle/>
            <a:p>
              <a:pPr>
                <a:lnSpc>
                  <a:spcPts val="3900"/>
                </a:lnSpc>
              </a:pPr>
              <a:r>
                <a:rPr lang="en-US" sz="3000">
                  <a:solidFill>
                    <a:srgbClr val="000000"/>
                  </a:solidFill>
                  <a:latin typeface="Times Neue Roman"/>
                </a:rPr>
                <a:t>Truyền đạt chính xác nội dung phổ biến, giáo dục pháp luật</a:t>
              </a:r>
            </a:p>
          </p:txBody>
        </p:sp>
      </p:grpSp>
      <p:grpSp>
        <p:nvGrpSpPr>
          <p:cNvPr id="16" name="Group 16"/>
          <p:cNvGrpSpPr/>
          <p:nvPr/>
        </p:nvGrpSpPr>
        <p:grpSpPr>
          <a:xfrm>
            <a:off x="7523876" y="6261583"/>
            <a:ext cx="10612087" cy="562610"/>
            <a:chOff x="0" y="0"/>
            <a:chExt cx="14149449" cy="750147"/>
          </a:xfrm>
        </p:grpSpPr>
        <p:sp>
          <p:nvSpPr>
            <p:cNvPr id="17" name="TextBox 17"/>
            <p:cNvSpPr txBox="1"/>
            <p:nvPr/>
          </p:nvSpPr>
          <p:spPr>
            <a:xfrm>
              <a:off x="0" y="-38100"/>
              <a:ext cx="1790866" cy="788247"/>
            </a:xfrm>
            <a:prstGeom prst="rect">
              <a:avLst/>
            </a:prstGeom>
          </p:spPr>
          <p:txBody>
            <a:bodyPr lIns="0" tIns="0" rIns="0" bIns="0" rtlCol="0" anchor="t">
              <a:spAutoFit/>
            </a:bodyPr>
            <a:lstStyle/>
            <a:p>
              <a:pPr>
                <a:lnSpc>
                  <a:spcPts val="4809"/>
                </a:lnSpc>
              </a:pPr>
              <a:r>
                <a:rPr lang="en-US" sz="3699">
                  <a:solidFill>
                    <a:srgbClr val="000000"/>
                  </a:solidFill>
                  <a:latin typeface="Times Neue Roman Bold"/>
                </a:rPr>
                <a:t>04</a:t>
              </a:r>
            </a:p>
          </p:txBody>
        </p:sp>
        <p:sp>
          <p:nvSpPr>
            <p:cNvPr id="18" name="TextBox 18"/>
            <p:cNvSpPr txBox="1"/>
            <p:nvPr/>
          </p:nvSpPr>
          <p:spPr>
            <a:xfrm>
              <a:off x="2131301" y="32173"/>
              <a:ext cx="12018148" cy="647700"/>
            </a:xfrm>
            <a:prstGeom prst="rect">
              <a:avLst/>
            </a:prstGeom>
          </p:spPr>
          <p:txBody>
            <a:bodyPr lIns="0" tIns="0" rIns="0" bIns="0" rtlCol="0" anchor="t">
              <a:spAutoFit/>
            </a:bodyPr>
            <a:lstStyle/>
            <a:p>
              <a:pPr>
                <a:lnSpc>
                  <a:spcPts val="3900"/>
                </a:lnSpc>
              </a:pPr>
              <a:r>
                <a:rPr lang="en-US" sz="3000">
                  <a:solidFill>
                    <a:srgbClr val="000000"/>
                  </a:solidFill>
                  <a:latin typeface="Times Neue Roman"/>
                </a:rPr>
                <a:t>Hoạt động định kỳ hàng tháng theo quy định</a:t>
              </a:r>
            </a:p>
          </p:txBody>
        </p:sp>
      </p:grpSp>
      <p:grpSp>
        <p:nvGrpSpPr>
          <p:cNvPr id="19" name="Group 19"/>
          <p:cNvGrpSpPr/>
          <p:nvPr/>
        </p:nvGrpSpPr>
        <p:grpSpPr>
          <a:xfrm>
            <a:off x="7523876" y="7782003"/>
            <a:ext cx="10612087" cy="562234"/>
            <a:chOff x="0" y="0"/>
            <a:chExt cx="14149449" cy="749646"/>
          </a:xfrm>
        </p:grpSpPr>
        <p:sp>
          <p:nvSpPr>
            <p:cNvPr id="20" name="TextBox 20"/>
            <p:cNvSpPr txBox="1"/>
            <p:nvPr/>
          </p:nvSpPr>
          <p:spPr>
            <a:xfrm>
              <a:off x="0" y="-28575"/>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05</a:t>
              </a:r>
            </a:p>
          </p:txBody>
        </p:sp>
        <p:sp>
          <p:nvSpPr>
            <p:cNvPr id="21" name="TextBox 21"/>
            <p:cNvSpPr txBox="1"/>
            <p:nvPr/>
          </p:nvSpPr>
          <p:spPr>
            <a:xfrm>
              <a:off x="2131301" y="45508"/>
              <a:ext cx="12018148" cy="625475"/>
            </a:xfrm>
            <a:prstGeom prst="rect">
              <a:avLst/>
            </a:prstGeom>
          </p:spPr>
          <p:txBody>
            <a:bodyPr lIns="0" tIns="0" rIns="0" bIns="0" rtlCol="0" anchor="t">
              <a:spAutoFit/>
            </a:bodyPr>
            <a:lstStyle/>
            <a:p>
              <a:pPr>
                <a:lnSpc>
                  <a:spcPts val="3899"/>
                </a:lnSpc>
              </a:pPr>
              <a:r>
                <a:rPr lang="en-US" sz="2999">
                  <a:solidFill>
                    <a:srgbClr val="000000"/>
                  </a:solidFill>
                  <a:latin typeface="Times Neue Roman"/>
                </a:rPr>
                <a:t>Báo cáo định kỳ hằng năm về hoạt động của mình</a:t>
              </a:r>
            </a:p>
          </p:txBody>
        </p:sp>
      </p:grpSp>
      <p:sp>
        <p:nvSpPr>
          <p:cNvPr id="22" name="TextBox 22"/>
          <p:cNvSpPr txBox="1"/>
          <p:nvPr/>
        </p:nvSpPr>
        <p:spPr>
          <a:xfrm>
            <a:off x="1078835" y="25541"/>
            <a:ext cx="5639932" cy="2257028"/>
          </a:xfrm>
          <a:prstGeom prst="rect">
            <a:avLst/>
          </a:prstGeom>
        </p:spPr>
        <p:txBody>
          <a:bodyPr lIns="0" tIns="0" rIns="0" bIns="0" rtlCol="0" anchor="t">
            <a:spAutoFit/>
          </a:bodyPr>
          <a:lstStyle/>
          <a:p>
            <a:pPr>
              <a:lnSpc>
                <a:spcPts val="8797"/>
              </a:lnSpc>
            </a:pPr>
            <a:r>
              <a:rPr lang="en-US" sz="5175" dirty="0" err="1">
                <a:solidFill>
                  <a:srgbClr val="000000"/>
                </a:solidFill>
                <a:latin typeface="Times Neue Roman Bold"/>
              </a:rPr>
              <a:t>Nghĩa</a:t>
            </a:r>
            <a:r>
              <a:rPr lang="en-US" sz="5175" dirty="0">
                <a:solidFill>
                  <a:srgbClr val="000000"/>
                </a:solidFill>
                <a:latin typeface="Times Neue Roman Bold"/>
              </a:rPr>
              <a:t> </a:t>
            </a:r>
            <a:r>
              <a:rPr lang="en-US" sz="5175" dirty="0" err="1">
                <a:solidFill>
                  <a:srgbClr val="000000"/>
                </a:solidFill>
                <a:latin typeface="Times Neue Roman Bold"/>
              </a:rPr>
              <a:t>vụ</a:t>
            </a:r>
            <a:r>
              <a:rPr lang="en-US" sz="5175" dirty="0">
                <a:solidFill>
                  <a:srgbClr val="000000"/>
                </a:solidFill>
                <a:latin typeface="Times Neue Roman Bold"/>
              </a:rPr>
              <a:t> </a:t>
            </a:r>
            <a:r>
              <a:rPr lang="en-US" sz="5175" dirty="0" err="1">
                <a:solidFill>
                  <a:srgbClr val="000000"/>
                </a:solidFill>
                <a:latin typeface="Times Neue Roman Bold"/>
              </a:rPr>
              <a:t>theo</a:t>
            </a:r>
            <a:r>
              <a:rPr lang="en-US" sz="5175" dirty="0">
                <a:solidFill>
                  <a:srgbClr val="000000"/>
                </a:solidFill>
                <a:latin typeface="Times Neue Roman Bold"/>
              </a:rPr>
              <a:t> </a:t>
            </a:r>
            <a:r>
              <a:rPr lang="en-US" sz="5175" dirty="0" err="1">
                <a:solidFill>
                  <a:srgbClr val="000000"/>
                </a:solidFill>
                <a:latin typeface="Times Neue Roman Bold"/>
              </a:rPr>
              <a:t>quy</a:t>
            </a:r>
            <a:r>
              <a:rPr lang="en-US" sz="5175" dirty="0">
                <a:solidFill>
                  <a:srgbClr val="000000"/>
                </a:solidFill>
                <a:latin typeface="Times Neue Roman Bold"/>
              </a:rPr>
              <a:t> </a:t>
            </a:r>
            <a:r>
              <a:rPr lang="en-US" sz="5175" dirty="0" err="1">
                <a:solidFill>
                  <a:srgbClr val="000000"/>
                </a:solidFill>
                <a:latin typeface="Times Neue Roman Bold"/>
              </a:rPr>
              <a:t>định</a:t>
            </a:r>
            <a:r>
              <a:rPr lang="en-US" sz="5175" dirty="0">
                <a:solidFill>
                  <a:srgbClr val="000000"/>
                </a:solidFill>
                <a:latin typeface="Times Neue Roman Bold"/>
              </a:rPr>
              <a:t> </a:t>
            </a:r>
            <a:r>
              <a:rPr lang="en-US" sz="5175" dirty="0" err="1">
                <a:solidFill>
                  <a:srgbClr val="000000"/>
                </a:solidFill>
                <a:latin typeface="Times Neue Roman Bold"/>
              </a:rPr>
              <a:t>của</a:t>
            </a:r>
            <a:r>
              <a:rPr lang="en-US" sz="5175" dirty="0">
                <a:solidFill>
                  <a:srgbClr val="000000"/>
                </a:solidFill>
                <a:latin typeface="Times Neue Roman Bold"/>
              </a:rPr>
              <a:t> BQP</a:t>
            </a:r>
          </a:p>
        </p:txBody>
      </p:sp>
      <p:sp>
        <p:nvSpPr>
          <p:cNvPr id="23" name="TextBox 23"/>
          <p:cNvSpPr txBox="1"/>
          <p:nvPr/>
        </p:nvSpPr>
        <p:spPr>
          <a:xfrm>
            <a:off x="1028700" y="8782050"/>
            <a:ext cx="9013611" cy="476250"/>
          </a:xfrm>
          <a:prstGeom prst="rect">
            <a:avLst/>
          </a:prstGeom>
        </p:spPr>
        <p:txBody>
          <a:bodyPr lIns="0" tIns="0" rIns="0" bIns="0" rtlCol="0" anchor="t">
            <a:spAutoFit/>
          </a:bodyPr>
          <a:lstStyle/>
          <a:p>
            <a:pPr>
              <a:lnSpc>
                <a:spcPts val="3899"/>
              </a:lnSpc>
            </a:pPr>
            <a:r>
              <a:rPr lang="en-US" sz="2999">
                <a:solidFill>
                  <a:srgbClr val="000000"/>
                </a:solidFill>
                <a:latin typeface="Times Neue Roman Italics"/>
              </a:rPr>
              <a:t>Khoản 2 Điều 41 Thông tư 42/2016/TT-BQP</a:t>
            </a:r>
          </a:p>
        </p:txBody>
      </p:sp>
    </p:spTree>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68" b="11304"/>
          <a:stretch>
            <a:fillRect/>
          </a:stretch>
        </p:blipFill>
        <p:spPr>
          <a:xfrm>
            <a:off x="0" y="0"/>
            <a:ext cx="18288000" cy="10287000"/>
          </a:xfrm>
          <a:prstGeom prst="rect">
            <a:avLst/>
          </a:prstGeom>
        </p:spPr>
      </p:pic>
      <p:sp>
        <p:nvSpPr>
          <p:cNvPr id="3" name="TextBox 3"/>
          <p:cNvSpPr txBox="1"/>
          <p:nvPr/>
        </p:nvSpPr>
        <p:spPr>
          <a:xfrm>
            <a:off x="0" y="4295775"/>
            <a:ext cx="18288000" cy="1533525"/>
          </a:xfrm>
          <a:prstGeom prst="rect">
            <a:avLst/>
          </a:prstGeom>
        </p:spPr>
        <p:txBody>
          <a:bodyPr lIns="0" tIns="0" rIns="0" bIns="0" rtlCol="0" anchor="t">
            <a:spAutoFit/>
          </a:bodyPr>
          <a:lstStyle/>
          <a:p>
            <a:pPr algn="ctr">
              <a:lnSpc>
                <a:spcPts val="12599"/>
              </a:lnSpc>
              <a:spcBef>
                <a:spcPct val="0"/>
              </a:spcBef>
            </a:pPr>
            <a:r>
              <a:rPr lang="en-US" sz="9000">
                <a:solidFill>
                  <a:srgbClr val="FFFFFF"/>
                </a:solidFill>
                <a:latin typeface="Times Neue Roman Bold"/>
              </a:rPr>
              <a:t>2. Tuyên truyền viên pháp luật</a:t>
            </a:r>
          </a:p>
        </p:txBody>
      </p:sp>
      <p:grpSp>
        <p:nvGrpSpPr>
          <p:cNvPr id="4" name="Group 4"/>
          <p:cNvGrpSpPr/>
          <p:nvPr/>
        </p:nvGrpSpPr>
        <p:grpSpPr>
          <a:xfrm rot="-10800000">
            <a:off x="16491120" y="-9525"/>
            <a:ext cx="1806405" cy="1803515"/>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D4A05B"/>
            </a:solidFill>
          </p:spPr>
        </p:sp>
      </p:grpSp>
      <p:grpSp>
        <p:nvGrpSpPr>
          <p:cNvPr id="6" name="Group 6"/>
          <p:cNvGrpSpPr/>
          <p:nvPr/>
        </p:nvGrpSpPr>
        <p:grpSpPr>
          <a:xfrm>
            <a:off x="0" y="8483485"/>
            <a:ext cx="1806405" cy="1803515"/>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D4A05B"/>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3505" y="901757"/>
            <a:ext cx="308596" cy="336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449" b="28449"/>
          <a:stretch>
            <a:fillRect/>
          </a:stretch>
        </p:blipFill>
        <p:spPr>
          <a:xfrm>
            <a:off x="0" y="0"/>
            <a:ext cx="18288000" cy="10287000"/>
          </a:xfrm>
          <a:prstGeom prst="rect">
            <a:avLst/>
          </a:prstGeom>
        </p:spPr>
      </p:pic>
      <p:sp>
        <p:nvSpPr>
          <p:cNvPr id="3" name="TextBox 3"/>
          <p:cNvSpPr txBox="1"/>
          <p:nvPr/>
        </p:nvSpPr>
        <p:spPr>
          <a:xfrm>
            <a:off x="1418042" y="967866"/>
            <a:ext cx="15515433" cy="1025922"/>
          </a:xfrm>
          <a:prstGeom prst="rect">
            <a:avLst/>
          </a:prstGeom>
        </p:spPr>
        <p:txBody>
          <a:bodyPr lIns="0" tIns="0" rIns="0" bIns="0" rtlCol="0" anchor="t">
            <a:spAutoFit/>
          </a:bodyPr>
          <a:lstStyle/>
          <a:p>
            <a:pPr>
              <a:lnSpc>
                <a:spcPts val="8000"/>
              </a:lnSpc>
            </a:pPr>
            <a:r>
              <a:rPr lang="en-US" sz="7000" dirty="0" err="1">
                <a:solidFill>
                  <a:srgbClr val="000000"/>
                </a:solidFill>
                <a:latin typeface="Times Neue Roman Bold"/>
              </a:rPr>
              <a:t>Quyền</a:t>
            </a:r>
            <a:r>
              <a:rPr lang="en-US" sz="7000" dirty="0">
                <a:solidFill>
                  <a:srgbClr val="000000"/>
                </a:solidFill>
                <a:latin typeface="Times Neue Roman Bold"/>
              </a:rPr>
              <a:t> </a:t>
            </a:r>
            <a:r>
              <a:rPr lang="en-US" sz="7000" dirty="0" err="1">
                <a:solidFill>
                  <a:srgbClr val="000000"/>
                </a:solidFill>
                <a:latin typeface="Times Neue Roman Bold"/>
              </a:rPr>
              <a:t>của</a:t>
            </a:r>
            <a:r>
              <a:rPr lang="en-US" sz="7000" dirty="0">
                <a:solidFill>
                  <a:srgbClr val="000000"/>
                </a:solidFill>
                <a:latin typeface="Times Neue Roman Bold"/>
              </a:rPr>
              <a:t> </a:t>
            </a:r>
            <a:r>
              <a:rPr lang="en-US" sz="7000" dirty="0" err="1">
                <a:solidFill>
                  <a:srgbClr val="000000"/>
                </a:solidFill>
                <a:latin typeface="Times Neue Roman Bold"/>
              </a:rPr>
              <a:t>Tuyên</a:t>
            </a:r>
            <a:r>
              <a:rPr lang="en-US" sz="7000" dirty="0">
                <a:solidFill>
                  <a:srgbClr val="000000"/>
                </a:solidFill>
                <a:latin typeface="Times Neue Roman Bold"/>
              </a:rPr>
              <a:t> </a:t>
            </a:r>
            <a:r>
              <a:rPr lang="en-US" sz="7000" dirty="0" err="1">
                <a:solidFill>
                  <a:srgbClr val="000000"/>
                </a:solidFill>
                <a:latin typeface="Times Neue Roman Bold"/>
              </a:rPr>
              <a:t>truyền</a:t>
            </a:r>
            <a:r>
              <a:rPr lang="en-US" sz="7000" dirty="0">
                <a:solidFill>
                  <a:srgbClr val="000000"/>
                </a:solidFill>
                <a:latin typeface="Times Neue Roman Bold"/>
              </a:rPr>
              <a:t> </a:t>
            </a:r>
            <a:r>
              <a:rPr lang="en-US" sz="7000" dirty="0" err="1">
                <a:solidFill>
                  <a:srgbClr val="000000"/>
                </a:solidFill>
                <a:latin typeface="Times Neue Roman Bold"/>
              </a:rPr>
              <a:t>viên</a:t>
            </a:r>
            <a:r>
              <a:rPr lang="en-US" sz="7000" dirty="0">
                <a:solidFill>
                  <a:srgbClr val="000000"/>
                </a:solidFill>
                <a:latin typeface="Times Neue Roman Bold"/>
              </a:rPr>
              <a:t> </a:t>
            </a:r>
            <a:r>
              <a:rPr lang="en-US" sz="7000" dirty="0" err="1">
                <a:solidFill>
                  <a:srgbClr val="000000"/>
                </a:solidFill>
                <a:latin typeface="Times Neue Roman Bold"/>
              </a:rPr>
              <a:t>pháp</a:t>
            </a:r>
            <a:r>
              <a:rPr lang="en-US" sz="7000" dirty="0">
                <a:solidFill>
                  <a:srgbClr val="000000"/>
                </a:solidFill>
                <a:latin typeface="Times Neue Roman Bold"/>
              </a:rPr>
              <a:t> </a:t>
            </a:r>
            <a:r>
              <a:rPr lang="en-US" sz="7000" dirty="0" err="1">
                <a:solidFill>
                  <a:srgbClr val="000000"/>
                </a:solidFill>
                <a:latin typeface="Times Neue Roman Bold"/>
              </a:rPr>
              <a:t>luật</a:t>
            </a:r>
            <a:endParaRPr lang="en-US" sz="7000" dirty="0">
              <a:solidFill>
                <a:srgbClr val="000000"/>
              </a:solidFill>
              <a:latin typeface="Times Neue Roman Bold"/>
            </a:endParaRPr>
          </a:p>
        </p:txBody>
      </p:sp>
      <p:sp>
        <p:nvSpPr>
          <p:cNvPr id="4" name="TextBox 4"/>
          <p:cNvSpPr txBox="1"/>
          <p:nvPr/>
        </p:nvSpPr>
        <p:spPr>
          <a:xfrm>
            <a:off x="1418042" y="3203304"/>
            <a:ext cx="14964958" cy="4923399"/>
          </a:xfrm>
          <a:prstGeom prst="rect">
            <a:avLst/>
          </a:prstGeom>
        </p:spPr>
        <p:txBody>
          <a:bodyPr wrap="square" lIns="0" tIns="0" rIns="0" bIns="0" rtlCol="0" anchor="t">
            <a:spAutoFit/>
          </a:bodyPr>
          <a:lstStyle/>
          <a:p>
            <a:pPr marL="571500" indent="-571500" algn="just">
              <a:lnSpc>
                <a:spcPct val="200000"/>
              </a:lnSpc>
              <a:buFont typeface="Arial" panose="020B0604020202020204" pitchFamily="34" charset="0"/>
              <a:buChar char="•"/>
            </a:pPr>
            <a:r>
              <a:rPr lang="en-US" sz="3999" dirty="0" err="1">
                <a:solidFill>
                  <a:srgbClr val="000000"/>
                </a:solidFill>
                <a:latin typeface="Times Neue Roman"/>
              </a:rPr>
              <a:t>Được</a:t>
            </a:r>
            <a:r>
              <a:rPr lang="en-US" sz="3999" dirty="0">
                <a:solidFill>
                  <a:srgbClr val="000000"/>
                </a:solidFill>
                <a:latin typeface="Times Neue Roman"/>
              </a:rPr>
              <a:t> </a:t>
            </a:r>
            <a:r>
              <a:rPr lang="en-US" sz="3999" dirty="0" err="1">
                <a:solidFill>
                  <a:srgbClr val="000000"/>
                </a:solidFill>
                <a:latin typeface="Times Neue Roman"/>
              </a:rPr>
              <a:t>cung</a:t>
            </a:r>
            <a:r>
              <a:rPr lang="en-US" sz="3999" dirty="0">
                <a:solidFill>
                  <a:srgbClr val="000000"/>
                </a:solidFill>
                <a:latin typeface="Times Neue Roman"/>
              </a:rPr>
              <a:t> </a:t>
            </a:r>
            <a:r>
              <a:rPr lang="en-US" sz="3999" dirty="0" err="1">
                <a:solidFill>
                  <a:srgbClr val="000000"/>
                </a:solidFill>
                <a:latin typeface="Times Neue Roman"/>
              </a:rPr>
              <a:t>cấp</a:t>
            </a:r>
            <a:r>
              <a:rPr lang="en-US" sz="3999" dirty="0">
                <a:solidFill>
                  <a:srgbClr val="000000"/>
                </a:solidFill>
                <a:latin typeface="Times Neue Roman"/>
              </a:rPr>
              <a:t> </a:t>
            </a:r>
            <a:r>
              <a:rPr lang="en-US" sz="3999" dirty="0" err="1">
                <a:solidFill>
                  <a:srgbClr val="000000"/>
                </a:solidFill>
                <a:latin typeface="Times Neue Roman"/>
              </a:rPr>
              <a:t>văn</a:t>
            </a:r>
            <a:r>
              <a:rPr lang="en-US" sz="3999" dirty="0">
                <a:solidFill>
                  <a:srgbClr val="000000"/>
                </a:solidFill>
                <a:latin typeface="Times Neue Roman"/>
              </a:rPr>
              <a:t> </a:t>
            </a:r>
            <a:r>
              <a:rPr lang="en-US" sz="3999" dirty="0" err="1">
                <a:solidFill>
                  <a:srgbClr val="000000"/>
                </a:solidFill>
                <a:latin typeface="Times Neue Roman"/>
              </a:rPr>
              <a:t>bản</a:t>
            </a:r>
            <a:r>
              <a:rPr lang="en-US" sz="3999" dirty="0">
                <a:solidFill>
                  <a:srgbClr val="000000"/>
                </a:solidFill>
                <a:latin typeface="Times Neue Roman"/>
              </a:rPr>
              <a:t> </a:t>
            </a:r>
            <a:r>
              <a:rPr lang="en-US" sz="3999" dirty="0" err="1">
                <a:solidFill>
                  <a:srgbClr val="000000"/>
                </a:solidFill>
                <a:latin typeface="Times Neue Roman"/>
              </a:rPr>
              <a:t>pháp</a:t>
            </a:r>
            <a:r>
              <a:rPr lang="en-US" sz="3999" dirty="0">
                <a:solidFill>
                  <a:srgbClr val="000000"/>
                </a:solidFill>
                <a:latin typeface="Times Neue Roman"/>
              </a:rPr>
              <a:t> </a:t>
            </a:r>
            <a:r>
              <a:rPr lang="en-US" sz="3999" dirty="0" err="1">
                <a:solidFill>
                  <a:srgbClr val="000000"/>
                </a:solidFill>
                <a:latin typeface="Times Neue Roman"/>
              </a:rPr>
              <a:t>luật</a:t>
            </a:r>
            <a:r>
              <a:rPr lang="en-US" sz="3999" dirty="0">
                <a:solidFill>
                  <a:srgbClr val="000000"/>
                </a:solidFill>
                <a:latin typeface="Times Neue Roman"/>
              </a:rPr>
              <a:t>; </a:t>
            </a:r>
          </a:p>
          <a:p>
            <a:pPr marL="571500" indent="-571500" algn="just">
              <a:lnSpc>
                <a:spcPct val="200000"/>
              </a:lnSpc>
              <a:buFont typeface="Arial" panose="020B0604020202020204" pitchFamily="34" charset="0"/>
              <a:buChar char="•"/>
            </a:pPr>
            <a:r>
              <a:rPr lang="en-US" sz="3999" dirty="0" err="1">
                <a:solidFill>
                  <a:srgbClr val="000000"/>
                </a:solidFill>
                <a:latin typeface="Times Neue Roman"/>
              </a:rPr>
              <a:t>Được</a:t>
            </a:r>
            <a:r>
              <a:rPr lang="en-US" sz="3999" dirty="0">
                <a:solidFill>
                  <a:srgbClr val="000000"/>
                </a:solidFill>
                <a:latin typeface="Times Neue Roman"/>
              </a:rPr>
              <a:t> </a:t>
            </a:r>
            <a:r>
              <a:rPr lang="en-US" sz="3999" dirty="0" err="1">
                <a:solidFill>
                  <a:srgbClr val="000000"/>
                </a:solidFill>
                <a:latin typeface="Times Neue Roman"/>
              </a:rPr>
              <a:t>tập</a:t>
            </a:r>
            <a:r>
              <a:rPr lang="en-US" sz="3999" dirty="0">
                <a:solidFill>
                  <a:srgbClr val="000000"/>
                </a:solidFill>
                <a:latin typeface="Times Neue Roman"/>
              </a:rPr>
              <a:t> </a:t>
            </a:r>
            <a:r>
              <a:rPr lang="en-US" sz="3999" dirty="0" err="1">
                <a:solidFill>
                  <a:srgbClr val="000000"/>
                </a:solidFill>
                <a:latin typeface="Times Neue Roman"/>
              </a:rPr>
              <a:t>huấn</a:t>
            </a:r>
            <a:r>
              <a:rPr lang="en-US" sz="3999" dirty="0">
                <a:solidFill>
                  <a:srgbClr val="000000"/>
                </a:solidFill>
                <a:latin typeface="Times Neue Roman"/>
              </a:rPr>
              <a:t>, </a:t>
            </a:r>
            <a:r>
              <a:rPr lang="en-US" sz="3999" dirty="0" err="1">
                <a:solidFill>
                  <a:srgbClr val="000000"/>
                </a:solidFill>
                <a:latin typeface="Times Neue Roman"/>
              </a:rPr>
              <a:t>bồi</a:t>
            </a:r>
            <a:r>
              <a:rPr lang="en-US" sz="3999" dirty="0">
                <a:solidFill>
                  <a:srgbClr val="000000"/>
                </a:solidFill>
                <a:latin typeface="Times Neue Roman"/>
              </a:rPr>
              <a:t> </a:t>
            </a:r>
            <a:r>
              <a:rPr lang="en-US" sz="3999" dirty="0" err="1">
                <a:solidFill>
                  <a:srgbClr val="000000"/>
                </a:solidFill>
                <a:latin typeface="Times Neue Roman"/>
              </a:rPr>
              <a:t>dưỡng</a:t>
            </a:r>
            <a:r>
              <a:rPr lang="en-US" sz="3999" dirty="0">
                <a:solidFill>
                  <a:srgbClr val="000000"/>
                </a:solidFill>
                <a:latin typeface="Times Neue Roman"/>
              </a:rPr>
              <a:t> </a:t>
            </a:r>
            <a:r>
              <a:rPr lang="en-US" sz="3999" dirty="0" err="1">
                <a:solidFill>
                  <a:srgbClr val="000000"/>
                </a:solidFill>
                <a:latin typeface="Times Neue Roman"/>
              </a:rPr>
              <a:t>kiến</a:t>
            </a:r>
            <a:r>
              <a:rPr lang="en-US" sz="3999" dirty="0">
                <a:solidFill>
                  <a:srgbClr val="000000"/>
                </a:solidFill>
                <a:latin typeface="Times Neue Roman"/>
              </a:rPr>
              <a:t> </a:t>
            </a:r>
            <a:r>
              <a:rPr lang="en-US" sz="3999" dirty="0" err="1">
                <a:solidFill>
                  <a:srgbClr val="000000"/>
                </a:solidFill>
                <a:latin typeface="Times Neue Roman"/>
              </a:rPr>
              <a:t>thức</a:t>
            </a:r>
            <a:r>
              <a:rPr lang="en-US" sz="3999" dirty="0">
                <a:solidFill>
                  <a:srgbClr val="000000"/>
                </a:solidFill>
                <a:latin typeface="Times Neue Roman"/>
              </a:rPr>
              <a:t> </a:t>
            </a:r>
            <a:r>
              <a:rPr lang="en-US" sz="3999" dirty="0" err="1">
                <a:solidFill>
                  <a:srgbClr val="000000"/>
                </a:solidFill>
                <a:latin typeface="Times Neue Roman"/>
              </a:rPr>
              <a:t>pháp</a:t>
            </a:r>
            <a:r>
              <a:rPr lang="en-US" sz="3999" dirty="0">
                <a:solidFill>
                  <a:srgbClr val="000000"/>
                </a:solidFill>
                <a:latin typeface="Times Neue Roman"/>
              </a:rPr>
              <a:t> </a:t>
            </a:r>
            <a:r>
              <a:rPr lang="en-US" sz="3999" dirty="0" err="1">
                <a:solidFill>
                  <a:srgbClr val="000000"/>
                </a:solidFill>
                <a:latin typeface="Times Neue Roman"/>
              </a:rPr>
              <a:t>luật</a:t>
            </a:r>
            <a:r>
              <a:rPr lang="en-US" sz="3999" dirty="0">
                <a:solidFill>
                  <a:srgbClr val="000000"/>
                </a:solidFill>
                <a:latin typeface="Times Neue Roman"/>
              </a:rPr>
              <a:t>, </a:t>
            </a:r>
            <a:r>
              <a:rPr lang="en-US" sz="3999" dirty="0" err="1">
                <a:solidFill>
                  <a:srgbClr val="000000"/>
                </a:solidFill>
                <a:latin typeface="Times Neue Roman"/>
              </a:rPr>
              <a:t>nghiệp</a:t>
            </a:r>
            <a:r>
              <a:rPr lang="en-US" sz="3999" dirty="0">
                <a:solidFill>
                  <a:srgbClr val="000000"/>
                </a:solidFill>
                <a:latin typeface="Times Neue Roman"/>
              </a:rPr>
              <a:t> </a:t>
            </a:r>
            <a:r>
              <a:rPr lang="en-US" sz="3999" dirty="0" err="1">
                <a:solidFill>
                  <a:srgbClr val="000000"/>
                </a:solidFill>
                <a:latin typeface="Times Neue Roman"/>
              </a:rPr>
              <a:t>vụ</a:t>
            </a:r>
            <a:r>
              <a:rPr lang="en-US" sz="3999" dirty="0">
                <a:solidFill>
                  <a:srgbClr val="000000"/>
                </a:solidFill>
                <a:latin typeface="Times Neue Roman"/>
              </a:rPr>
              <a:t> </a:t>
            </a:r>
            <a:r>
              <a:rPr lang="en-US" sz="3999" dirty="0" err="1">
                <a:solidFill>
                  <a:srgbClr val="000000"/>
                </a:solidFill>
                <a:latin typeface="Times Neue Roman"/>
              </a:rPr>
              <a:t>phổ</a:t>
            </a:r>
            <a:r>
              <a:rPr lang="en-US" sz="3999" dirty="0">
                <a:solidFill>
                  <a:srgbClr val="000000"/>
                </a:solidFill>
                <a:latin typeface="Times Neue Roman"/>
              </a:rPr>
              <a:t> </a:t>
            </a:r>
            <a:r>
              <a:rPr lang="en-US" sz="3999" dirty="0" err="1">
                <a:solidFill>
                  <a:srgbClr val="000000"/>
                </a:solidFill>
                <a:latin typeface="Times Neue Roman"/>
              </a:rPr>
              <a:t>biến</a:t>
            </a:r>
            <a:r>
              <a:rPr lang="en-US" sz="3999" dirty="0">
                <a:solidFill>
                  <a:srgbClr val="000000"/>
                </a:solidFill>
                <a:latin typeface="Times Neue Roman"/>
              </a:rPr>
              <a:t>, </a:t>
            </a:r>
            <a:r>
              <a:rPr lang="en-US" sz="3999" dirty="0" err="1">
                <a:solidFill>
                  <a:srgbClr val="000000"/>
                </a:solidFill>
                <a:latin typeface="Times Neue Roman"/>
              </a:rPr>
              <a:t>giáo</a:t>
            </a:r>
            <a:r>
              <a:rPr lang="en-US" sz="3999" dirty="0">
                <a:solidFill>
                  <a:srgbClr val="000000"/>
                </a:solidFill>
                <a:latin typeface="Times Neue Roman"/>
              </a:rPr>
              <a:t> </a:t>
            </a:r>
            <a:r>
              <a:rPr lang="en-US" sz="3999" dirty="0" err="1">
                <a:solidFill>
                  <a:srgbClr val="000000"/>
                </a:solidFill>
                <a:latin typeface="Times Neue Roman"/>
              </a:rPr>
              <a:t>dục</a:t>
            </a:r>
            <a:r>
              <a:rPr lang="en-US" sz="3999" dirty="0">
                <a:solidFill>
                  <a:srgbClr val="000000"/>
                </a:solidFill>
                <a:latin typeface="Times Neue Roman"/>
              </a:rPr>
              <a:t> </a:t>
            </a:r>
            <a:r>
              <a:rPr lang="en-US" sz="3999" dirty="0" err="1">
                <a:solidFill>
                  <a:srgbClr val="000000"/>
                </a:solidFill>
                <a:latin typeface="Times Neue Roman"/>
              </a:rPr>
              <a:t>pháp</a:t>
            </a:r>
            <a:r>
              <a:rPr lang="en-US" sz="3999" dirty="0">
                <a:solidFill>
                  <a:srgbClr val="000000"/>
                </a:solidFill>
                <a:latin typeface="Times Neue Roman"/>
              </a:rPr>
              <a:t> </a:t>
            </a:r>
            <a:r>
              <a:rPr lang="en-US" sz="3999" dirty="0" err="1">
                <a:solidFill>
                  <a:srgbClr val="000000"/>
                </a:solidFill>
                <a:latin typeface="Times Neue Roman"/>
              </a:rPr>
              <a:t>luật</a:t>
            </a:r>
            <a:r>
              <a:rPr lang="en-US" sz="3999" dirty="0">
                <a:solidFill>
                  <a:srgbClr val="000000"/>
                </a:solidFill>
                <a:latin typeface="Times Neue Roman"/>
              </a:rPr>
              <a:t>; </a:t>
            </a:r>
          </a:p>
          <a:p>
            <a:pPr marL="571500" indent="-571500" algn="just">
              <a:lnSpc>
                <a:spcPct val="200000"/>
              </a:lnSpc>
              <a:buFont typeface="Arial" panose="020B0604020202020204" pitchFamily="34" charset="0"/>
              <a:buChar char="•"/>
            </a:pPr>
            <a:r>
              <a:rPr lang="en-US" sz="3999" dirty="0" err="1">
                <a:solidFill>
                  <a:srgbClr val="000000"/>
                </a:solidFill>
                <a:latin typeface="Times Neue Roman"/>
              </a:rPr>
              <a:t>Hưởng</a:t>
            </a:r>
            <a:r>
              <a:rPr lang="en-US" sz="3999" dirty="0">
                <a:solidFill>
                  <a:srgbClr val="000000"/>
                </a:solidFill>
                <a:latin typeface="Times Neue Roman"/>
              </a:rPr>
              <a:t> </a:t>
            </a:r>
            <a:r>
              <a:rPr lang="en-US" sz="3999" dirty="0" err="1">
                <a:solidFill>
                  <a:srgbClr val="000000"/>
                </a:solidFill>
                <a:latin typeface="Times Neue Roman"/>
              </a:rPr>
              <a:t>thù</a:t>
            </a:r>
            <a:r>
              <a:rPr lang="en-US" sz="3999" dirty="0">
                <a:solidFill>
                  <a:srgbClr val="000000"/>
                </a:solidFill>
                <a:latin typeface="Times Neue Roman"/>
              </a:rPr>
              <a:t> </a:t>
            </a:r>
            <a:r>
              <a:rPr lang="en-US" sz="3999" dirty="0" err="1">
                <a:solidFill>
                  <a:srgbClr val="000000"/>
                </a:solidFill>
                <a:latin typeface="Times Neue Roman"/>
              </a:rPr>
              <a:t>lao</a:t>
            </a:r>
            <a:r>
              <a:rPr lang="en-US" sz="3999" dirty="0">
                <a:solidFill>
                  <a:srgbClr val="000000"/>
                </a:solidFill>
                <a:latin typeface="Times Neue Roman"/>
              </a:rPr>
              <a:t>, </a:t>
            </a:r>
            <a:r>
              <a:rPr lang="en-US" sz="3999" dirty="0" err="1">
                <a:solidFill>
                  <a:srgbClr val="000000"/>
                </a:solidFill>
                <a:latin typeface="Times Neue Roman"/>
              </a:rPr>
              <a:t>chế</a:t>
            </a:r>
            <a:r>
              <a:rPr lang="en-US" sz="3999" dirty="0">
                <a:solidFill>
                  <a:srgbClr val="000000"/>
                </a:solidFill>
                <a:latin typeface="Times Neue Roman"/>
              </a:rPr>
              <a:t> </a:t>
            </a:r>
            <a:r>
              <a:rPr lang="en-US" sz="3999" dirty="0" err="1">
                <a:solidFill>
                  <a:srgbClr val="000000"/>
                </a:solidFill>
                <a:latin typeface="Times Neue Roman"/>
              </a:rPr>
              <a:t>độ</a:t>
            </a:r>
            <a:r>
              <a:rPr lang="en-US" sz="3999" dirty="0">
                <a:solidFill>
                  <a:srgbClr val="000000"/>
                </a:solidFill>
                <a:latin typeface="Times Neue Roman"/>
              </a:rPr>
              <a:t> </a:t>
            </a:r>
            <a:r>
              <a:rPr lang="en-US" sz="3999" dirty="0" err="1">
                <a:solidFill>
                  <a:srgbClr val="000000"/>
                </a:solidFill>
                <a:latin typeface="Times Neue Roman"/>
              </a:rPr>
              <a:t>theo</a:t>
            </a:r>
            <a:r>
              <a:rPr lang="en-US" sz="3999" dirty="0">
                <a:solidFill>
                  <a:srgbClr val="000000"/>
                </a:solidFill>
                <a:latin typeface="Times Neue Roman"/>
              </a:rPr>
              <a:t> </a:t>
            </a:r>
            <a:r>
              <a:rPr lang="en-US" sz="3999" dirty="0" err="1">
                <a:solidFill>
                  <a:srgbClr val="000000"/>
                </a:solidFill>
                <a:latin typeface="Times Neue Roman"/>
              </a:rPr>
              <a:t>quy</a:t>
            </a:r>
            <a:r>
              <a:rPr lang="en-US" sz="3999" dirty="0">
                <a:solidFill>
                  <a:srgbClr val="000000"/>
                </a:solidFill>
                <a:latin typeface="Times Neue Roman"/>
              </a:rPr>
              <a:t> </a:t>
            </a:r>
            <a:r>
              <a:rPr lang="en-US" sz="3999" dirty="0" err="1">
                <a:solidFill>
                  <a:srgbClr val="000000"/>
                </a:solidFill>
                <a:latin typeface="Times Neue Roman"/>
              </a:rPr>
              <a:t>định</a:t>
            </a:r>
            <a:r>
              <a:rPr lang="en-US" sz="3999" dirty="0">
                <a:solidFill>
                  <a:srgbClr val="000000"/>
                </a:solidFill>
                <a:latin typeface="Times Neue Roman"/>
              </a:rPr>
              <a:t> </a:t>
            </a:r>
            <a:r>
              <a:rPr lang="en-US" sz="3999" dirty="0" err="1">
                <a:solidFill>
                  <a:srgbClr val="000000"/>
                </a:solidFill>
                <a:latin typeface="Times Neue Roman"/>
              </a:rPr>
              <a:t>của</a:t>
            </a:r>
            <a:r>
              <a:rPr lang="en-US" sz="3999" dirty="0">
                <a:solidFill>
                  <a:srgbClr val="000000"/>
                </a:solidFill>
                <a:latin typeface="Times Neue Roman"/>
              </a:rPr>
              <a:t> </a:t>
            </a:r>
            <a:r>
              <a:rPr lang="en-US" sz="3999" dirty="0" err="1">
                <a:solidFill>
                  <a:srgbClr val="000000"/>
                </a:solidFill>
                <a:latin typeface="Times Neue Roman"/>
              </a:rPr>
              <a:t>pháp</a:t>
            </a:r>
            <a:r>
              <a:rPr lang="en-US" sz="3999" dirty="0">
                <a:solidFill>
                  <a:srgbClr val="000000"/>
                </a:solidFill>
                <a:latin typeface="Times Neue Roman"/>
              </a:rPr>
              <a:t> </a:t>
            </a:r>
            <a:r>
              <a:rPr lang="en-US" sz="3999" dirty="0" err="1">
                <a:solidFill>
                  <a:srgbClr val="000000"/>
                </a:solidFill>
                <a:latin typeface="Times Neue Roman"/>
              </a:rPr>
              <a:t>luật</a:t>
            </a:r>
            <a:r>
              <a:rPr lang="en-US" sz="3999" dirty="0">
                <a:solidFill>
                  <a:srgbClr val="000000"/>
                </a:solidFill>
                <a:latin typeface="Times Neue Roman"/>
              </a:rPr>
              <a:t>.</a:t>
            </a:r>
          </a:p>
        </p:txBody>
      </p:sp>
      <p:sp>
        <p:nvSpPr>
          <p:cNvPr id="5" name="AutoShape 5"/>
          <p:cNvSpPr/>
          <p:nvPr/>
        </p:nvSpPr>
        <p:spPr>
          <a:xfrm rot="-10800000">
            <a:off x="0" y="2762883"/>
            <a:ext cx="18288000" cy="0"/>
          </a:xfrm>
          <a:prstGeom prst="line">
            <a:avLst/>
          </a:prstGeom>
          <a:ln w="19050" cap="rnd">
            <a:solidFill>
              <a:srgbClr val="000000"/>
            </a:solidFill>
            <a:prstDash val="solid"/>
            <a:headEnd type="none" w="sm" len="sm"/>
            <a:tailEnd type="none" w="sm" len="sm"/>
          </a:ln>
        </p:spPr>
      </p:sp>
      <p:sp>
        <p:nvSpPr>
          <p:cNvPr id="6" name="AutoShape 6"/>
          <p:cNvSpPr/>
          <p:nvPr/>
        </p:nvSpPr>
        <p:spPr>
          <a:xfrm rot="5400000">
            <a:off x="-4105275" y="5133975"/>
            <a:ext cx="10287000" cy="0"/>
          </a:xfrm>
          <a:prstGeom prst="line">
            <a:avLst/>
          </a:prstGeom>
          <a:ln w="19050" cap="rnd">
            <a:solidFill>
              <a:srgbClr val="000000"/>
            </a:solidFill>
            <a:prstDash val="solid"/>
            <a:headEnd type="none" w="sm" len="sm"/>
            <a:tailEnd type="none" w="sm" len="sm"/>
          </a:ln>
        </p:spPr>
      </p:sp>
      <p:sp>
        <p:nvSpPr>
          <p:cNvPr id="7" name="AutoShape 7"/>
          <p:cNvSpPr/>
          <p:nvPr/>
        </p:nvSpPr>
        <p:spPr>
          <a:xfrm rot="5400000">
            <a:off x="12125325" y="5133975"/>
            <a:ext cx="10287000" cy="0"/>
          </a:xfrm>
          <a:prstGeom prst="line">
            <a:avLst/>
          </a:prstGeom>
          <a:ln w="19050" cap="rnd">
            <a:solidFill>
              <a:srgbClr val="000000"/>
            </a:solidFill>
            <a:prstDash val="solid"/>
            <a:headEnd type="none" w="sm" len="sm"/>
            <a:tailEnd type="none" w="sm" len="sm"/>
          </a:ln>
        </p:spPr>
      </p:sp>
      <p:sp>
        <p:nvSpPr>
          <p:cNvPr id="8" name="TextBox 8"/>
          <p:cNvSpPr txBox="1"/>
          <p:nvPr/>
        </p:nvSpPr>
        <p:spPr>
          <a:xfrm>
            <a:off x="1418042" y="9191625"/>
            <a:ext cx="7960417" cy="639445"/>
          </a:xfrm>
          <a:prstGeom prst="rect">
            <a:avLst/>
          </a:prstGeom>
        </p:spPr>
        <p:txBody>
          <a:bodyPr lIns="0" tIns="0" rIns="0" bIns="0" rtlCol="0" anchor="t">
            <a:spAutoFit/>
          </a:bodyPr>
          <a:lstStyle/>
          <a:p>
            <a:pPr algn="just">
              <a:lnSpc>
                <a:spcPts val="5179"/>
              </a:lnSpc>
            </a:pPr>
            <a:r>
              <a:rPr lang="en-US" sz="3699">
                <a:solidFill>
                  <a:srgbClr val="000000"/>
                </a:solidFill>
                <a:latin typeface="Times Neue Roman Italics"/>
              </a:rPr>
              <a:t>Khoản 3 Điều 37 Luật PBGDPL</a:t>
            </a:r>
          </a:p>
        </p:txBody>
      </p:sp>
      <p:sp>
        <p:nvSpPr>
          <p:cNvPr id="9" name="AutoShape 9"/>
          <p:cNvSpPr/>
          <p:nvPr/>
        </p:nvSpPr>
        <p:spPr>
          <a:xfrm rot="-10800000">
            <a:off x="0" y="8751205"/>
            <a:ext cx="18288000" cy="0"/>
          </a:xfrm>
          <a:prstGeom prst="line">
            <a:avLst/>
          </a:prstGeom>
          <a:ln w="19050" cap="rnd">
            <a:solidFill>
              <a:srgbClr val="000000"/>
            </a:solidFill>
            <a:prstDash val="solid"/>
            <a:headEnd type="none" w="sm" len="sm"/>
            <a:tailEnd type="none" w="sm" len="sm"/>
          </a:ln>
        </p:spPr>
      </p:sp>
    </p:spTree>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D2213"/>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937976" y="3813347"/>
            <a:ext cx="8975266" cy="9730341"/>
            <a:chOff x="0" y="0"/>
            <a:chExt cx="5857240" cy="6350000"/>
          </a:xfrm>
        </p:grpSpPr>
        <p:sp>
          <p:nvSpPr>
            <p:cNvPr id="3" name="Freeform 3"/>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stretch>
                <a:fillRect t="-62964" r="-28620" b="-14661"/>
              </a:stretch>
            </a:blipFill>
          </p:spPr>
        </p:sp>
      </p:grpSp>
      <p:sp>
        <p:nvSpPr>
          <p:cNvPr id="4" name="TextBox 4"/>
          <p:cNvSpPr txBox="1"/>
          <p:nvPr/>
        </p:nvSpPr>
        <p:spPr>
          <a:xfrm>
            <a:off x="1831293" y="1344209"/>
            <a:ext cx="14625413" cy="1566545"/>
          </a:xfrm>
          <a:prstGeom prst="rect">
            <a:avLst/>
          </a:prstGeom>
        </p:spPr>
        <p:txBody>
          <a:bodyPr lIns="0" tIns="0" rIns="0" bIns="0" rtlCol="0" anchor="t">
            <a:spAutoFit/>
          </a:bodyPr>
          <a:lstStyle/>
          <a:p>
            <a:pPr algn="ctr">
              <a:lnSpc>
                <a:spcPts val="12879"/>
              </a:lnSpc>
              <a:spcBef>
                <a:spcPct val="0"/>
              </a:spcBef>
            </a:pPr>
            <a:r>
              <a:rPr lang="en-US" sz="9199">
                <a:solidFill>
                  <a:srgbClr val="ABB194"/>
                </a:solidFill>
                <a:latin typeface="Times Neue Roman"/>
              </a:rPr>
              <a:t>LƯU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sp>
        <p:nvSpPr>
          <p:cNvPr id="3" name="TextBox 3"/>
          <p:cNvSpPr txBox="1"/>
          <p:nvPr/>
        </p:nvSpPr>
        <p:spPr>
          <a:xfrm>
            <a:off x="1028700" y="5822510"/>
            <a:ext cx="17130348" cy="1533525"/>
          </a:xfrm>
          <a:prstGeom prst="rect">
            <a:avLst/>
          </a:prstGeom>
        </p:spPr>
        <p:txBody>
          <a:bodyPr lIns="0" tIns="0" rIns="0" bIns="0" rtlCol="0" anchor="t">
            <a:spAutoFit/>
          </a:bodyPr>
          <a:lstStyle/>
          <a:p>
            <a:pPr>
              <a:lnSpc>
                <a:spcPts val="12599"/>
              </a:lnSpc>
            </a:pPr>
            <a:r>
              <a:rPr lang="en-US" sz="9000" spc="621">
                <a:solidFill>
                  <a:srgbClr val="000000"/>
                </a:solidFill>
                <a:latin typeface="Times Neue Roman Bold"/>
              </a:rPr>
              <a:t>THÔNG TƯ 42/2016/TT-BQP</a:t>
            </a:r>
          </a:p>
        </p:txBody>
      </p:sp>
      <p:sp>
        <p:nvSpPr>
          <p:cNvPr id="4" name="TextBox 4"/>
          <p:cNvSpPr txBox="1"/>
          <p:nvPr/>
        </p:nvSpPr>
        <p:spPr>
          <a:xfrm>
            <a:off x="1028700" y="7909936"/>
            <a:ext cx="16230600" cy="1597661"/>
          </a:xfrm>
          <a:prstGeom prst="rect">
            <a:avLst/>
          </a:prstGeom>
        </p:spPr>
        <p:txBody>
          <a:bodyPr lIns="0" tIns="0" rIns="0" bIns="0" rtlCol="0" anchor="t">
            <a:spAutoFit/>
          </a:bodyPr>
          <a:lstStyle/>
          <a:p>
            <a:pPr algn="just">
              <a:lnSpc>
                <a:spcPts val="6439"/>
              </a:lnSpc>
            </a:pPr>
            <a:r>
              <a:rPr lang="en-US" sz="4599">
                <a:solidFill>
                  <a:srgbClr val="000000"/>
                </a:solidFill>
                <a:latin typeface="Times Neue Roman"/>
              </a:rPr>
              <a:t>Quyền và nghĩa vụ của báo cáo viên pháp luật theo quy định của Bộ Quốc phòng</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3F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69505"/>
            <a:ext cx="7386430" cy="2877346"/>
            <a:chOff x="0" y="0"/>
            <a:chExt cx="5909144" cy="2301877"/>
          </a:xfrm>
        </p:grpSpPr>
        <p:sp>
          <p:nvSpPr>
            <p:cNvPr id="3" name="Freeform 3"/>
            <p:cNvSpPr/>
            <p:nvPr/>
          </p:nvSpPr>
          <p:spPr>
            <a:xfrm>
              <a:off x="0" y="0"/>
              <a:ext cx="5909144" cy="2301877"/>
            </a:xfrm>
            <a:custGeom>
              <a:avLst/>
              <a:gdLst/>
              <a:ahLst/>
              <a:cxnLst/>
              <a:rect l="l" t="t" r="r" b="b"/>
              <a:pathLst>
                <a:path w="5909144" h="2301877">
                  <a:moveTo>
                    <a:pt x="5784684" y="2301877"/>
                  </a:moveTo>
                  <a:lnTo>
                    <a:pt x="124460" y="2301877"/>
                  </a:lnTo>
                  <a:cubicBezTo>
                    <a:pt x="55880" y="2301877"/>
                    <a:pt x="0" y="2245997"/>
                    <a:pt x="0" y="2177417"/>
                  </a:cubicBezTo>
                  <a:lnTo>
                    <a:pt x="0" y="124460"/>
                  </a:lnTo>
                  <a:cubicBezTo>
                    <a:pt x="0" y="55880"/>
                    <a:pt x="55880" y="0"/>
                    <a:pt x="124460" y="0"/>
                  </a:cubicBezTo>
                  <a:lnTo>
                    <a:pt x="5784684" y="0"/>
                  </a:lnTo>
                  <a:cubicBezTo>
                    <a:pt x="5853264" y="0"/>
                    <a:pt x="5909144" y="55880"/>
                    <a:pt x="5909144" y="124460"/>
                  </a:cubicBezTo>
                  <a:lnTo>
                    <a:pt x="5909144" y="2177417"/>
                  </a:lnTo>
                  <a:cubicBezTo>
                    <a:pt x="5909144" y="2245997"/>
                    <a:pt x="5853264" y="2301877"/>
                    <a:pt x="5784684" y="2301877"/>
                  </a:cubicBezTo>
                  <a:close/>
                </a:path>
              </a:pathLst>
            </a:custGeom>
            <a:solidFill>
              <a:srgbClr val="FFFFFF"/>
            </a:solidFill>
          </p:spPr>
        </p:sp>
      </p:grpSp>
      <p:grpSp>
        <p:nvGrpSpPr>
          <p:cNvPr id="4" name="Group 4"/>
          <p:cNvGrpSpPr/>
          <p:nvPr/>
        </p:nvGrpSpPr>
        <p:grpSpPr>
          <a:xfrm>
            <a:off x="9309652" y="2369505"/>
            <a:ext cx="7949648" cy="2877346"/>
            <a:chOff x="0" y="0"/>
            <a:chExt cx="6359718" cy="2301877"/>
          </a:xfrm>
        </p:grpSpPr>
        <p:sp>
          <p:nvSpPr>
            <p:cNvPr id="5" name="Freeform 5"/>
            <p:cNvSpPr/>
            <p:nvPr/>
          </p:nvSpPr>
          <p:spPr>
            <a:xfrm>
              <a:off x="0" y="0"/>
              <a:ext cx="6359718" cy="2301877"/>
            </a:xfrm>
            <a:custGeom>
              <a:avLst/>
              <a:gdLst/>
              <a:ahLst/>
              <a:cxnLst/>
              <a:rect l="l" t="t" r="r" b="b"/>
              <a:pathLst>
                <a:path w="6359718" h="2301877">
                  <a:moveTo>
                    <a:pt x="6235258" y="2301877"/>
                  </a:moveTo>
                  <a:lnTo>
                    <a:pt x="124460" y="2301877"/>
                  </a:lnTo>
                  <a:cubicBezTo>
                    <a:pt x="55880" y="2301877"/>
                    <a:pt x="0" y="2245997"/>
                    <a:pt x="0" y="2177417"/>
                  </a:cubicBezTo>
                  <a:lnTo>
                    <a:pt x="0" y="124460"/>
                  </a:lnTo>
                  <a:cubicBezTo>
                    <a:pt x="0" y="55880"/>
                    <a:pt x="55880" y="0"/>
                    <a:pt x="124460" y="0"/>
                  </a:cubicBezTo>
                  <a:lnTo>
                    <a:pt x="6235258" y="0"/>
                  </a:lnTo>
                  <a:cubicBezTo>
                    <a:pt x="6303838" y="0"/>
                    <a:pt x="6359718" y="55880"/>
                    <a:pt x="6359718" y="124460"/>
                  </a:cubicBezTo>
                  <a:lnTo>
                    <a:pt x="6359718" y="2177417"/>
                  </a:lnTo>
                  <a:cubicBezTo>
                    <a:pt x="6359718" y="2245997"/>
                    <a:pt x="6303838" y="2301877"/>
                    <a:pt x="6235258" y="2301877"/>
                  </a:cubicBezTo>
                  <a:close/>
                </a:path>
              </a:pathLst>
            </a:custGeom>
            <a:solidFill>
              <a:srgbClr val="FFFFFF"/>
            </a:solidFill>
          </p:spPr>
        </p:sp>
      </p:grpSp>
      <p:sp>
        <p:nvSpPr>
          <p:cNvPr id="6" name="TextBox 6"/>
          <p:cNvSpPr txBox="1"/>
          <p:nvPr/>
        </p:nvSpPr>
        <p:spPr>
          <a:xfrm>
            <a:off x="1028700" y="483555"/>
            <a:ext cx="17068975" cy="876300"/>
          </a:xfrm>
          <a:prstGeom prst="rect">
            <a:avLst/>
          </a:prstGeom>
        </p:spPr>
        <p:txBody>
          <a:bodyPr lIns="0" tIns="0" rIns="0" bIns="0" rtlCol="0" anchor="t">
            <a:spAutoFit/>
          </a:bodyPr>
          <a:lstStyle/>
          <a:p>
            <a:pPr>
              <a:lnSpc>
                <a:spcPts val="6959"/>
              </a:lnSpc>
            </a:pPr>
            <a:r>
              <a:rPr lang="en-US" sz="5799">
                <a:solidFill>
                  <a:srgbClr val="0E2C4B"/>
                </a:solidFill>
                <a:latin typeface="Times Neue Roman Bold"/>
              </a:rPr>
              <a:t>Quyền của tuyên truyền viên theo quy định của BQP</a:t>
            </a:r>
          </a:p>
        </p:txBody>
      </p:sp>
      <p:sp>
        <p:nvSpPr>
          <p:cNvPr id="7" name="TextBox 7"/>
          <p:cNvSpPr txBox="1"/>
          <p:nvPr/>
        </p:nvSpPr>
        <p:spPr>
          <a:xfrm>
            <a:off x="1449450" y="2547702"/>
            <a:ext cx="6544931" cy="2454276"/>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Được tham gia ý kiến, đề xuất giải pháp, biện pháp nâng cao chất lượng công tác phổ biến, giáo dục pháp luật</a:t>
            </a:r>
          </a:p>
        </p:txBody>
      </p:sp>
      <p:sp>
        <p:nvSpPr>
          <p:cNvPr id="8" name="TextBox 8"/>
          <p:cNvSpPr txBox="1"/>
          <p:nvPr/>
        </p:nvSpPr>
        <p:spPr>
          <a:xfrm>
            <a:off x="9829793" y="2857265"/>
            <a:ext cx="6909365" cy="1835151"/>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Được cung cấp, tiếp cận , tài liệu của Bộ Quốc phòng để phục vụ cho việc thực hiện nhiệm vụ </a:t>
            </a:r>
          </a:p>
        </p:txBody>
      </p:sp>
      <p:grpSp>
        <p:nvGrpSpPr>
          <p:cNvPr id="9" name="Group 9"/>
          <p:cNvGrpSpPr/>
          <p:nvPr/>
        </p:nvGrpSpPr>
        <p:grpSpPr>
          <a:xfrm>
            <a:off x="1028700" y="5484303"/>
            <a:ext cx="7386430" cy="2877346"/>
            <a:chOff x="0" y="0"/>
            <a:chExt cx="5909144" cy="2301877"/>
          </a:xfrm>
        </p:grpSpPr>
        <p:sp>
          <p:nvSpPr>
            <p:cNvPr id="10" name="Freeform 10"/>
            <p:cNvSpPr/>
            <p:nvPr/>
          </p:nvSpPr>
          <p:spPr>
            <a:xfrm>
              <a:off x="0" y="0"/>
              <a:ext cx="5909144" cy="2301877"/>
            </a:xfrm>
            <a:custGeom>
              <a:avLst/>
              <a:gdLst/>
              <a:ahLst/>
              <a:cxnLst/>
              <a:rect l="l" t="t" r="r" b="b"/>
              <a:pathLst>
                <a:path w="5909144" h="2301877">
                  <a:moveTo>
                    <a:pt x="5784684" y="2301877"/>
                  </a:moveTo>
                  <a:lnTo>
                    <a:pt x="124460" y="2301877"/>
                  </a:lnTo>
                  <a:cubicBezTo>
                    <a:pt x="55880" y="2301877"/>
                    <a:pt x="0" y="2245997"/>
                    <a:pt x="0" y="2177417"/>
                  </a:cubicBezTo>
                  <a:lnTo>
                    <a:pt x="0" y="124460"/>
                  </a:lnTo>
                  <a:cubicBezTo>
                    <a:pt x="0" y="55880"/>
                    <a:pt x="55880" y="0"/>
                    <a:pt x="124460" y="0"/>
                  </a:cubicBezTo>
                  <a:lnTo>
                    <a:pt x="5784684" y="0"/>
                  </a:lnTo>
                  <a:cubicBezTo>
                    <a:pt x="5853264" y="0"/>
                    <a:pt x="5909144" y="55880"/>
                    <a:pt x="5909144" y="124460"/>
                  </a:cubicBezTo>
                  <a:lnTo>
                    <a:pt x="5909144" y="2177417"/>
                  </a:lnTo>
                  <a:cubicBezTo>
                    <a:pt x="5909144" y="2245997"/>
                    <a:pt x="5853264" y="2301877"/>
                    <a:pt x="5784684" y="2301877"/>
                  </a:cubicBezTo>
                  <a:close/>
                </a:path>
              </a:pathLst>
            </a:custGeom>
            <a:solidFill>
              <a:srgbClr val="FFFFFF"/>
            </a:solidFill>
          </p:spPr>
        </p:sp>
      </p:grpSp>
      <p:sp>
        <p:nvSpPr>
          <p:cNvPr id="11" name="TextBox 11"/>
          <p:cNvSpPr txBox="1"/>
          <p:nvPr/>
        </p:nvSpPr>
        <p:spPr>
          <a:xfrm>
            <a:off x="1449450" y="5972063"/>
            <a:ext cx="6544931" cy="1835151"/>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Được tập huấn, bồi dưỡng kiến thức pháp luật, kỹ năng, nghiệp vụ phổ biến, giáo dục pháp luật</a:t>
            </a:r>
          </a:p>
        </p:txBody>
      </p:sp>
      <p:grpSp>
        <p:nvGrpSpPr>
          <p:cNvPr id="12" name="Group 12"/>
          <p:cNvGrpSpPr/>
          <p:nvPr/>
        </p:nvGrpSpPr>
        <p:grpSpPr>
          <a:xfrm>
            <a:off x="9309652" y="5484303"/>
            <a:ext cx="7949648" cy="2877346"/>
            <a:chOff x="0" y="0"/>
            <a:chExt cx="6359718" cy="2301877"/>
          </a:xfrm>
        </p:grpSpPr>
        <p:sp>
          <p:nvSpPr>
            <p:cNvPr id="13" name="Freeform 13"/>
            <p:cNvSpPr/>
            <p:nvPr/>
          </p:nvSpPr>
          <p:spPr>
            <a:xfrm>
              <a:off x="0" y="0"/>
              <a:ext cx="6359718" cy="2301877"/>
            </a:xfrm>
            <a:custGeom>
              <a:avLst/>
              <a:gdLst/>
              <a:ahLst/>
              <a:cxnLst/>
              <a:rect l="l" t="t" r="r" b="b"/>
              <a:pathLst>
                <a:path w="6359718" h="2301877">
                  <a:moveTo>
                    <a:pt x="6235258" y="2301877"/>
                  </a:moveTo>
                  <a:lnTo>
                    <a:pt x="124460" y="2301877"/>
                  </a:lnTo>
                  <a:cubicBezTo>
                    <a:pt x="55880" y="2301877"/>
                    <a:pt x="0" y="2245997"/>
                    <a:pt x="0" y="2177417"/>
                  </a:cubicBezTo>
                  <a:lnTo>
                    <a:pt x="0" y="124460"/>
                  </a:lnTo>
                  <a:cubicBezTo>
                    <a:pt x="0" y="55880"/>
                    <a:pt x="55880" y="0"/>
                    <a:pt x="124460" y="0"/>
                  </a:cubicBezTo>
                  <a:lnTo>
                    <a:pt x="6235258" y="0"/>
                  </a:lnTo>
                  <a:cubicBezTo>
                    <a:pt x="6303838" y="0"/>
                    <a:pt x="6359718" y="55880"/>
                    <a:pt x="6359718" y="124460"/>
                  </a:cubicBezTo>
                  <a:lnTo>
                    <a:pt x="6359718" y="2177417"/>
                  </a:lnTo>
                  <a:cubicBezTo>
                    <a:pt x="6359718" y="2245997"/>
                    <a:pt x="6303838" y="2301877"/>
                    <a:pt x="6235258" y="2301877"/>
                  </a:cubicBezTo>
                  <a:close/>
                </a:path>
              </a:pathLst>
            </a:custGeom>
            <a:solidFill>
              <a:srgbClr val="FFFFFF"/>
            </a:solidFill>
          </p:spPr>
        </p:sp>
      </p:grpSp>
      <p:sp>
        <p:nvSpPr>
          <p:cNvPr id="14" name="TextBox 14"/>
          <p:cNvSpPr txBox="1"/>
          <p:nvPr/>
        </p:nvSpPr>
        <p:spPr>
          <a:xfrm>
            <a:off x="9829793" y="5972063"/>
            <a:ext cx="6909365" cy="1835151"/>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Được hưởng phụ cấp trách nhiệm báo cáo viên theo quy định; chế độ khác theo quy định của pháp luật</a:t>
            </a:r>
          </a:p>
        </p:txBody>
      </p:sp>
      <p:grpSp>
        <p:nvGrpSpPr>
          <p:cNvPr id="15" name="Group 15"/>
          <p:cNvGrpSpPr/>
          <p:nvPr/>
        </p:nvGrpSpPr>
        <p:grpSpPr>
          <a:xfrm rot="-5400000">
            <a:off x="17173839" y="9187537"/>
            <a:ext cx="217634" cy="146330"/>
            <a:chOff x="0" y="0"/>
            <a:chExt cx="1930400" cy="1297940"/>
          </a:xfrm>
        </p:grpSpPr>
        <p:sp>
          <p:nvSpPr>
            <p:cNvPr id="16" name="Freeform 1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sp>
      </p:grpSp>
      <p:sp>
        <p:nvSpPr>
          <p:cNvPr id="17" name="TextBox 17"/>
          <p:cNvSpPr txBox="1"/>
          <p:nvPr/>
        </p:nvSpPr>
        <p:spPr>
          <a:xfrm>
            <a:off x="1028700" y="9201150"/>
            <a:ext cx="13402931" cy="537846"/>
          </a:xfrm>
          <a:prstGeom prst="rect">
            <a:avLst/>
          </a:prstGeom>
        </p:spPr>
        <p:txBody>
          <a:bodyPr lIns="0" tIns="0" rIns="0" bIns="0" rtlCol="0" anchor="t">
            <a:spAutoFit/>
          </a:bodyPr>
          <a:lstStyle/>
          <a:p>
            <a:pPr>
              <a:lnSpc>
                <a:spcPts val="4479"/>
              </a:lnSpc>
            </a:pPr>
            <a:r>
              <a:rPr lang="en-US" sz="3199">
                <a:solidFill>
                  <a:srgbClr val="0E2C4B"/>
                </a:solidFill>
                <a:latin typeface="Times Neue Roman Italics"/>
              </a:rPr>
              <a:t>Khoản 1 Điều 47 Thông tư 42/2016/TT-BQP</a:t>
            </a:r>
          </a:p>
        </p:txBody>
      </p:sp>
    </p:spTree>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2CC"/>
        </a:solidFill>
        <a:effectLst/>
      </p:bgPr>
    </p:bg>
    <p:spTree>
      <p:nvGrpSpPr>
        <p:cNvPr id="1" name=""/>
        <p:cNvGrpSpPr/>
        <p:nvPr/>
      </p:nvGrpSpPr>
      <p:grpSpPr>
        <a:xfrm>
          <a:off x="0" y="0"/>
          <a:ext cx="0" cy="0"/>
          <a:chOff x="0" y="0"/>
          <a:chExt cx="0" cy="0"/>
        </a:xfrm>
      </p:grpSpPr>
      <p:sp>
        <p:nvSpPr>
          <p:cNvPr id="2" name="TextBox 2"/>
          <p:cNvSpPr txBox="1"/>
          <p:nvPr/>
        </p:nvSpPr>
        <p:spPr>
          <a:xfrm>
            <a:off x="1028700" y="35412"/>
            <a:ext cx="12851192" cy="1193800"/>
          </a:xfrm>
          <a:prstGeom prst="rect">
            <a:avLst/>
          </a:prstGeom>
        </p:spPr>
        <p:txBody>
          <a:bodyPr lIns="0" tIns="0" rIns="0" bIns="0" rtlCol="0" anchor="t">
            <a:spAutoFit/>
          </a:bodyPr>
          <a:lstStyle/>
          <a:p>
            <a:pPr algn="just">
              <a:lnSpc>
                <a:spcPts val="9799"/>
              </a:lnSpc>
              <a:spcBef>
                <a:spcPct val="0"/>
              </a:spcBef>
            </a:pPr>
            <a:r>
              <a:rPr lang="en-US" sz="6999">
                <a:solidFill>
                  <a:srgbClr val="000000"/>
                </a:solidFill>
                <a:latin typeface="Times Neue Roman Bold"/>
              </a:rPr>
              <a:t>CƠ SỞ PHÁP LÝ</a:t>
            </a:r>
          </a:p>
        </p:txBody>
      </p:sp>
      <p:sp>
        <p:nvSpPr>
          <p:cNvPr id="3" name="TextBox 3"/>
          <p:cNvSpPr txBox="1"/>
          <p:nvPr/>
        </p:nvSpPr>
        <p:spPr>
          <a:xfrm>
            <a:off x="838645" y="1350840"/>
            <a:ext cx="16610711" cy="8579849"/>
          </a:xfrm>
          <a:prstGeom prst="rect">
            <a:avLst/>
          </a:prstGeom>
        </p:spPr>
        <p:txBody>
          <a:bodyPr lIns="0" tIns="0" rIns="0" bIns="0" rtlCol="0" anchor="t">
            <a:spAutoFit/>
          </a:bodyPr>
          <a:lstStyle/>
          <a:p>
            <a:pPr marL="712467" lvl="1" indent="-356233" algn="just">
              <a:lnSpc>
                <a:spcPts val="4751"/>
              </a:lnSpc>
              <a:buFont typeface="Arial"/>
              <a:buChar char="•"/>
            </a:pPr>
            <a:r>
              <a:rPr lang="en-US" sz="3299" spc="-161" dirty="0">
                <a:solidFill>
                  <a:srgbClr val="000000"/>
                </a:solidFill>
                <a:latin typeface="Times Neue Roman"/>
              </a:rPr>
              <a:t>LUẬT PHỔ BIẾN, GIÁO DỤC PHÁP LUẬT 2012 ("</a:t>
            </a:r>
            <a:r>
              <a:rPr lang="en-US" sz="3299" u="sng" spc="-161" dirty="0" err="1">
                <a:solidFill>
                  <a:srgbClr val="000000"/>
                </a:solidFill>
                <a:latin typeface="Times Neue Roman Bold"/>
              </a:rPr>
              <a:t>Luật</a:t>
            </a:r>
            <a:r>
              <a:rPr lang="en-US" sz="3299" u="sng" spc="-161" dirty="0">
                <a:solidFill>
                  <a:srgbClr val="000000"/>
                </a:solidFill>
                <a:latin typeface="Times Neue Roman Bold"/>
              </a:rPr>
              <a:t> PBGDPL</a:t>
            </a:r>
            <a:r>
              <a:rPr lang="en-US" sz="3299" spc="-161" dirty="0">
                <a:solidFill>
                  <a:srgbClr val="000000"/>
                </a:solidFill>
                <a:latin typeface="Times Neue Roman"/>
              </a:rPr>
              <a:t>")</a:t>
            </a:r>
          </a:p>
          <a:p>
            <a:pPr algn="just">
              <a:lnSpc>
                <a:spcPts val="4751"/>
              </a:lnSpc>
            </a:pPr>
            <a:endParaRPr lang="en-US" sz="3299" spc="-161" dirty="0">
              <a:solidFill>
                <a:srgbClr val="000000"/>
              </a:solidFill>
              <a:latin typeface="Times Neue Roman"/>
            </a:endParaRPr>
          </a:p>
          <a:p>
            <a:pPr marL="712467" lvl="1" indent="-356233" algn="just">
              <a:lnSpc>
                <a:spcPts val="4751"/>
              </a:lnSpc>
              <a:buFont typeface="Arial"/>
              <a:buChar char="•"/>
            </a:pPr>
            <a:r>
              <a:rPr lang="en-US" sz="3299" spc="-161" dirty="0" err="1">
                <a:solidFill>
                  <a:srgbClr val="000000"/>
                </a:solidFill>
                <a:latin typeface="Times Neue Roman"/>
              </a:rPr>
              <a:t>Thông</a:t>
            </a:r>
            <a:r>
              <a:rPr lang="en-US" sz="3299" spc="-161" dirty="0">
                <a:solidFill>
                  <a:srgbClr val="000000"/>
                </a:solidFill>
                <a:latin typeface="Times Neue Roman"/>
              </a:rPr>
              <a:t> </a:t>
            </a:r>
            <a:r>
              <a:rPr lang="en-US" sz="3299" spc="-161" dirty="0" err="1">
                <a:solidFill>
                  <a:srgbClr val="000000"/>
                </a:solidFill>
                <a:latin typeface="Times Neue Roman"/>
              </a:rPr>
              <a:t>tư</a:t>
            </a:r>
            <a:r>
              <a:rPr lang="en-US" sz="3299" spc="-161" dirty="0">
                <a:solidFill>
                  <a:srgbClr val="000000"/>
                </a:solidFill>
                <a:latin typeface="Times Neue Roman"/>
              </a:rPr>
              <a:t> 10/2016/TT-BTP </a:t>
            </a:r>
            <a:r>
              <a:rPr lang="en-US" sz="3299" spc="-161" dirty="0" err="1">
                <a:solidFill>
                  <a:srgbClr val="000000"/>
                </a:solidFill>
                <a:latin typeface="Times Neue Roman"/>
              </a:rPr>
              <a:t>ngày</a:t>
            </a:r>
            <a:r>
              <a:rPr lang="en-US" sz="3299" spc="-161" dirty="0">
                <a:solidFill>
                  <a:srgbClr val="000000"/>
                </a:solidFill>
                <a:latin typeface="Times Neue Roman"/>
              </a:rPr>
              <a:t> 22 </a:t>
            </a:r>
            <a:r>
              <a:rPr lang="en-US" sz="3299" spc="-161" dirty="0" err="1">
                <a:solidFill>
                  <a:srgbClr val="000000"/>
                </a:solidFill>
                <a:latin typeface="Times Neue Roman"/>
              </a:rPr>
              <a:t>tháng</a:t>
            </a:r>
            <a:r>
              <a:rPr lang="en-US" sz="3299" spc="-161" dirty="0">
                <a:solidFill>
                  <a:srgbClr val="000000"/>
                </a:solidFill>
                <a:latin typeface="Times Neue Roman"/>
              </a:rPr>
              <a:t> 8 </a:t>
            </a:r>
            <a:r>
              <a:rPr lang="en-US" sz="3299" spc="-161" dirty="0" err="1">
                <a:solidFill>
                  <a:srgbClr val="000000"/>
                </a:solidFill>
                <a:latin typeface="Times Neue Roman"/>
              </a:rPr>
              <a:t>năm</a:t>
            </a:r>
            <a:r>
              <a:rPr lang="en-US" sz="3299" spc="-161" dirty="0">
                <a:solidFill>
                  <a:srgbClr val="000000"/>
                </a:solidFill>
                <a:latin typeface="Times Neue Roman"/>
              </a:rPr>
              <a:t> 2016 </a:t>
            </a:r>
            <a:r>
              <a:rPr lang="en-US" sz="3299" spc="-161" dirty="0" err="1">
                <a:solidFill>
                  <a:srgbClr val="000000"/>
                </a:solidFill>
                <a:latin typeface="Times Neue Roman"/>
              </a:rPr>
              <a:t>của</a:t>
            </a:r>
            <a:r>
              <a:rPr lang="en-US" sz="3299" spc="-161" dirty="0">
                <a:solidFill>
                  <a:srgbClr val="000000"/>
                </a:solidFill>
                <a:latin typeface="Times Neue Roman"/>
              </a:rPr>
              <a:t> </a:t>
            </a:r>
            <a:r>
              <a:rPr lang="en-US" sz="3299" spc="-161" dirty="0" err="1">
                <a:solidFill>
                  <a:srgbClr val="000000"/>
                </a:solidFill>
                <a:latin typeface="Times Neue Roman"/>
              </a:rPr>
              <a:t>Bộ</a:t>
            </a:r>
            <a:r>
              <a:rPr lang="en-US" sz="3299" spc="-161" dirty="0">
                <a:solidFill>
                  <a:srgbClr val="000000"/>
                </a:solidFill>
                <a:latin typeface="Times Neue Roman"/>
              </a:rPr>
              <a:t> </a:t>
            </a:r>
            <a:r>
              <a:rPr lang="en-US" sz="3299" spc="-161" dirty="0" err="1">
                <a:solidFill>
                  <a:srgbClr val="000000"/>
                </a:solidFill>
                <a:latin typeface="Times Neue Roman"/>
              </a:rPr>
              <a:t>Tư</a:t>
            </a:r>
            <a:r>
              <a:rPr lang="en-US" sz="3299" spc="-161" dirty="0">
                <a:solidFill>
                  <a:srgbClr val="000000"/>
                </a:solidFill>
                <a:latin typeface="Times Neue Roman"/>
              </a:rPr>
              <a:t> </a:t>
            </a:r>
            <a:r>
              <a:rPr lang="en-US" sz="3299" spc="-161" dirty="0" err="1">
                <a:solidFill>
                  <a:srgbClr val="000000"/>
                </a:solidFill>
                <a:latin typeface="Times Neue Roman"/>
              </a:rPr>
              <a:t>pháp</a:t>
            </a:r>
            <a:r>
              <a:rPr lang="en-US" sz="3299" spc="-161" dirty="0">
                <a:solidFill>
                  <a:srgbClr val="000000"/>
                </a:solidFill>
                <a:latin typeface="Times Neue Roman"/>
              </a:rPr>
              <a:t> </a:t>
            </a:r>
            <a:r>
              <a:rPr lang="en-US" sz="3299" spc="-161" dirty="0" err="1">
                <a:solidFill>
                  <a:srgbClr val="000000"/>
                </a:solidFill>
                <a:latin typeface="Times Neue Roman"/>
              </a:rPr>
              <a:t>quy</a:t>
            </a:r>
            <a:r>
              <a:rPr lang="en-US" sz="3299" spc="-161" dirty="0">
                <a:solidFill>
                  <a:srgbClr val="000000"/>
                </a:solidFill>
                <a:latin typeface="Times Neue Roman"/>
              </a:rPr>
              <a:t> </a:t>
            </a:r>
            <a:r>
              <a:rPr lang="en-US" sz="3299" spc="-161" dirty="0" err="1">
                <a:solidFill>
                  <a:srgbClr val="000000"/>
                </a:solidFill>
                <a:latin typeface="Times Neue Roman"/>
              </a:rPr>
              <a:t>định</a:t>
            </a:r>
            <a:r>
              <a:rPr lang="en-US" sz="3299" spc="-161" dirty="0">
                <a:solidFill>
                  <a:srgbClr val="000000"/>
                </a:solidFill>
                <a:latin typeface="Times Neue Roman"/>
              </a:rPr>
              <a:t> </a:t>
            </a:r>
            <a:r>
              <a:rPr lang="en-US" sz="3299" spc="-161" dirty="0" err="1">
                <a:solidFill>
                  <a:srgbClr val="000000"/>
                </a:solidFill>
                <a:latin typeface="Times Neue Roman"/>
              </a:rPr>
              <a:t>về</a:t>
            </a:r>
            <a:r>
              <a:rPr lang="en-US" sz="3299" spc="-161" dirty="0">
                <a:solidFill>
                  <a:srgbClr val="000000"/>
                </a:solidFill>
                <a:latin typeface="Times Neue Roman"/>
              </a:rPr>
              <a:t> </a:t>
            </a:r>
            <a:r>
              <a:rPr lang="en-US" sz="3299" spc="-161" dirty="0" err="1">
                <a:solidFill>
                  <a:srgbClr val="000000"/>
                </a:solidFill>
                <a:latin typeface="Times Neue Roman"/>
              </a:rPr>
              <a:t>báo</a:t>
            </a:r>
            <a:r>
              <a:rPr lang="en-US" sz="3299" spc="-161" dirty="0">
                <a:solidFill>
                  <a:srgbClr val="000000"/>
                </a:solidFill>
                <a:latin typeface="Times Neue Roman"/>
              </a:rPr>
              <a:t> </a:t>
            </a:r>
            <a:r>
              <a:rPr lang="en-US" sz="3299" spc="-161" dirty="0" err="1">
                <a:solidFill>
                  <a:srgbClr val="000000"/>
                </a:solidFill>
                <a:latin typeface="Times Neue Roman"/>
              </a:rPr>
              <a:t>cáo</a:t>
            </a:r>
            <a:r>
              <a:rPr lang="en-US" sz="3299" spc="-161" dirty="0">
                <a:solidFill>
                  <a:srgbClr val="000000"/>
                </a:solidFill>
                <a:latin typeface="Times Neue Roman"/>
              </a:rPr>
              <a:t> </a:t>
            </a:r>
            <a:r>
              <a:rPr lang="en-US" sz="3299" spc="-161" dirty="0" err="1">
                <a:solidFill>
                  <a:srgbClr val="000000"/>
                </a:solidFill>
                <a:latin typeface="Times Neue Roman"/>
              </a:rPr>
              <a:t>viên</a:t>
            </a:r>
            <a:r>
              <a:rPr lang="en-US" sz="3299" spc="-161" dirty="0">
                <a:solidFill>
                  <a:srgbClr val="000000"/>
                </a:solidFill>
                <a:latin typeface="Times Neue Roman"/>
              </a:rPr>
              <a:t> </a:t>
            </a:r>
            <a:r>
              <a:rPr lang="en-US" sz="3299" spc="-161" dirty="0" err="1">
                <a:solidFill>
                  <a:srgbClr val="000000"/>
                </a:solidFill>
                <a:latin typeface="Times Neue Roman"/>
              </a:rPr>
              <a:t>pháp</a:t>
            </a:r>
            <a:r>
              <a:rPr lang="en-US" sz="3299" spc="-161" dirty="0">
                <a:solidFill>
                  <a:srgbClr val="000000"/>
                </a:solidFill>
                <a:latin typeface="Times Neue Roman"/>
              </a:rPr>
              <a:t> </a:t>
            </a:r>
            <a:r>
              <a:rPr lang="en-US" sz="3299" spc="-161" dirty="0" err="1">
                <a:solidFill>
                  <a:srgbClr val="000000"/>
                </a:solidFill>
                <a:latin typeface="Times Neue Roman"/>
              </a:rPr>
              <a:t>luật</a:t>
            </a:r>
            <a:r>
              <a:rPr lang="en-US" sz="3299" spc="-161" dirty="0">
                <a:solidFill>
                  <a:srgbClr val="000000"/>
                </a:solidFill>
                <a:latin typeface="Times Neue Roman"/>
              </a:rPr>
              <a:t>, </a:t>
            </a:r>
            <a:r>
              <a:rPr lang="en-US" sz="3299" spc="-161" dirty="0" err="1">
                <a:solidFill>
                  <a:srgbClr val="000000"/>
                </a:solidFill>
                <a:latin typeface="Times Neue Roman"/>
              </a:rPr>
              <a:t>tuyên</a:t>
            </a:r>
            <a:r>
              <a:rPr lang="en-US" sz="3299" spc="-161" dirty="0">
                <a:solidFill>
                  <a:srgbClr val="000000"/>
                </a:solidFill>
                <a:latin typeface="Times Neue Roman"/>
              </a:rPr>
              <a:t> </a:t>
            </a:r>
            <a:r>
              <a:rPr lang="en-US" sz="3299" spc="-161" dirty="0" err="1">
                <a:solidFill>
                  <a:srgbClr val="000000"/>
                </a:solidFill>
                <a:latin typeface="Times Neue Roman"/>
              </a:rPr>
              <a:t>truyền</a:t>
            </a:r>
            <a:r>
              <a:rPr lang="en-US" sz="3299" spc="-161" dirty="0">
                <a:solidFill>
                  <a:srgbClr val="000000"/>
                </a:solidFill>
                <a:latin typeface="Times Neue Roman"/>
              </a:rPr>
              <a:t> </a:t>
            </a:r>
            <a:r>
              <a:rPr lang="en-US" sz="3299" spc="-161" dirty="0" err="1">
                <a:solidFill>
                  <a:srgbClr val="000000"/>
                </a:solidFill>
                <a:latin typeface="Times Neue Roman"/>
              </a:rPr>
              <a:t>viên</a:t>
            </a:r>
            <a:r>
              <a:rPr lang="en-US" sz="3299" spc="-161" dirty="0">
                <a:solidFill>
                  <a:srgbClr val="000000"/>
                </a:solidFill>
                <a:latin typeface="Times Neue Roman"/>
              </a:rPr>
              <a:t> </a:t>
            </a:r>
            <a:r>
              <a:rPr lang="en-US" sz="3299" spc="-161" dirty="0" err="1">
                <a:solidFill>
                  <a:srgbClr val="000000"/>
                </a:solidFill>
                <a:latin typeface="Times Neue Roman"/>
              </a:rPr>
              <a:t>pháp</a:t>
            </a:r>
            <a:r>
              <a:rPr lang="en-US" sz="3299" spc="-161" dirty="0">
                <a:solidFill>
                  <a:srgbClr val="000000"/>
                </a:solidFill>
                <a:latin typeface="Times Neue Roman"/>
              </a:rPr>
              <a:t> </a:t>
            </a:r>
            <a:r>
              <a:rPr lang="en-US" sz="3299" spc="-161" dirty="0" err="1">
                <a:solidFill>
                  <a:srgbClr val="000000"/>
                </a:solidFill>
                <a:latin typeface="Times Neue Roman"/>
              </a:rPr>
              <a:t>luật</a:t>
            </a:r>
            <a:r>
              <a:rPr lang="en-US" sz="3299" spc="-161" dirty="0">
                <a:solidFill>
                  <a:srgbClr val="000000"/>
                </a:solidFill>
                <a:latin typeface="Times Neue Roman"/>
              </a:rPr>
              <a:t> ("</a:t>
            </a:r>
            <a:r>
              <a:rPr lang="en-US" sz="3299" u="sng" spc="-161" dirty="0" err="1">
                <a:solidFill>
                  <a:srgbClr val="000000"/>
                </a:solidFill>
                <a:latin typeface="Times Neue Roman Bold"/>
              </a:rPr>
              <a:t>Thông</a:t>
            </a:r>
            <a:r>
              <a:rPr lang="en-US" sz="3299" u="sng" spc="-161" dirty="0">
                <a:solidFill>
                  <a:srgbClr val="000000"/>
                </a:solidFill>
                <a:latin typeface="Times Neue Roman Bold"/>
              </a:rPr>
              <a:t> </a:t>
            </a:r>
            <a:r>
              <a:rPr lang="en-US" sz="3299" u="sng" spc="-161" dirty="0" err="1">
                <a:solidFill>
                  <a:srgbClr val="000000"/>
                </a:solidFill>
                <a:latin typeface="Times Neue Roman Bold"/>
              </a:rPr>
              <a:t>tư</a:t>
            </a:r>
            <a:r>
              <a:rPr lang="en-US" sz="3299" u="sng" spc="-161" dirty="0">
                <a:solidFill>
                  <a:srgbClr val="000000"/>
                </a:solidFill>
                <a:latin typeface="Times Neue Roman Bold"/>
              </a:rPr>
              <a:t> 10/2016/TT-BTP</a:t>
            </a:r>
            <a:r>
              <a:rPr lang="en-US" sz="3299" spc="-161" dirty="0">
                <a:solidFill>
                  <a:srgbClr val="000000"/>
                </a:solidFill>
                <a:latin typeface="Times Neue Roman"/>
              </a:rPr>
              <a:t>")</a:t>
            </a:r>
          </a:p>
          <a:p>
            <a:pPr algn="just">
              <a:lnSpc>
                <a:spcPts val="4751"/>
              </a:lnSpc>
            </a:pPr>
            <a:endParaRPr lang="en-US" sz="3299" spc="-161" dirty="0">
              <a:solidFill>
                <a:srgbClr val="000000"/>
              </a:solidFill>
              <a:latin typeface="Times Neue Roman"/>
            </a:endParaRPr>
          </a:p>
          <a:p>
            <a:pPr marL="712467" lvl="1" indent="-356233" algn="just">
              <a:lnSpc>
                <a:spcPts val="4751"/>
              </a:lnSpc>
              <a:buFont typeface="Arial"/>
              <a:buChar char="•"/>
            </a:pPr>
            <a:r>
              <a:rPr lang="en-US" sz="3299" spc="-161" dirty="0" err="1">
                <a:solidFill>
                  <a:srgbClr val="000000"/>
                </a:solidFill>
                <a:latin typeface="Times Neue Roman"/>
              </a:rPr>
              <a:t>Thông</a:t>
            </a:r>
            <a:r>
              <a:rPr lang="en-US" sz="3299" spc="-161" dirty="0">
                <a:solidFill>
                  <a:srgbClr val="000000"/>
                </a:solidFill>
                <a:latin typeface="Times Neue Roman"/>
              </a:rPr>
              <a:t> </a:t>
            </a:r>
            <a:r>
              <a:rPr lang="en-US" sz="3299" spc="-161" dirty="0" err="1">
                <a:solidFill>
                  <a:srgbClr val="000000"/>
                </a:solidFill>
                <a:latin typeface="Times Neue Roman"/>
              </a:rPr>
              <a:t>tư</a:t>
            </a:r>
            <a:r>
              <a:rPr lang="en-US" sz="3299" spc="-161" dirty="0">
                <a:solidFill>
                  <a:srgbClr val="000000"/>
                </a:solidFill>
                <a:latin typeface="Times Neue Roman"/>
              </a:rPr>
              <a:t> 42/2016/TT-BQP </a:t>
            </a:r>
            <a:r>
              <a:rPr lang="en-US" sz="3299" spc="-161" dirty="0" err="1">
                <a:solidFill>
                  <a:srgbClr val="000000"/>
                </a:solidFill>
                <a:latin typeface="Times Neue Roman"/>
              </a:rPr>
              <a:t>ngày</a:t>
            </a:r>
            <a:r>
              <a:rPr lang="en-US" sz="3299" spc="-161" dirty="0">
                <a:solidFill>
                  <a:srgbClr val="000000"/>
                </a:solidFill>
                <a:latin typeface="Times Neue Roman"/>
              </a:rPr>
              <a:t> 30 </a:t>
            </a:r>
            <a:r>
              <a:rPr lang="en-US" sz="3299" spc="-161" dirty="0" err="1">
                <a:solidFill>
                  <a:srgbClr val="000000"/>
                </a:solidFill>
                <a:latin typeface="Times Neue Roman"/>
              </a:rPr>
              <a:t>tháng</a:t>
            </a:r>
            <a:r>
              <a:rPr lang="en-US" sz="3299" spc="-161" dirty="0">
                <a:solidFill>
                  <a:srgbClr val="000000"/>
                </a:solidFill>
                <a:latin typeface="Times Neue Roman"/>
              </a:rPr>
              <a:t> 3 </a:t>
            </a:r>
            <a:r>
              <a:rPr lang="en-US" sz="3299" spc="-161" dirty="0" err="1">
                <a:solidFill>
                  <a:srgbClr val="000000"/>
                </a:solidFill>
                <a:latin typeface="Times Neue Roman"/>
              </a:rPr>
              <a:t>năm</a:t>
            </a:r>
            <a:r>
              <a:rPr lang="en-US" sz="3299" spc="-161" dirty="0">
                <a:solidFill>
                  <a:srgbClr val="000000"/>
                </a:solidFill>
                <a:latin typeface="Times Neue Roman"/>
              </a:rPr>
              <a:t> 2016 </a:t>
            </a:r>
            <a:r>
              <a:rPr lang="en-US" sz="3299" spc="-161" dirty="0" err="1">
                <a:solidFill>
                  <a:srgbClr val="000000"/>
                </a:solidFill>
                <a:latin typeface="Times Neue Roman"/>
              </a:rPr>
              <a:t>của</a:t>
            </a:r>
            <a:r>
              <a:rPr lang="en-US" sz="3299" spc="-161" dirty="0">
                <a:solidFill>
                  <a:srgbClr val="000000"/>
                </a:solidFill>
                <a:latin typeface="Times Neue Roman"/>
              </a:rPr>
              <a:t> </a:t>
            </a:r>
            <a:r>
              <a:rPr lang="en-US" sz="3299" spc="-161" dirty="0" err="1">
                <a:solidFill>
                  <a:srgbClr val="000000"/>
                </a:solidFill>
                <a:latin typeface="Times Neue Roman"/>
              </a:rPr>
              <a:t>Bộ</a:t>
            </a:r>
            <a:r>
              <a:rPr lang="en-US" sz="3299" spc="-161" dirty="0">
                <a:solidFill>
                  <a:srgbClr val="000000"/>
                </a:solidFill>
                <a:latin typeface="Times Neue Roman"/>
              </a:rPr>
              <a:t> </a:t>
            </a:r>
            <a:r>
              <a:rPr lang="en-US" sz="3299" spc="-161" dirty="0" err="1">
                <a:solidFill>
                  <a:srgbClr val="000000"/>
                </a:solidFill>
                <a:latin typeface="Times Neue Roman"/>
              </a:rPr>
              <a:t>Quốc</a:t>
            </a:r>
            <a:r>
              <a:rPr lang="en-US" sz="3299" spc="-161" dirty="0">
                <a:solidFill>
                  <a:srgbClr val="000000"/>
                </a:solidFill>
                <a:latin typeface="Times Neue Roman"/>
              </a:rPr>
              <a:t> </a:t>
            </a:r>
            <a:r>
              <a:rPr lang="en-US" sz="3299" spc="-161" dirty="0" err="1">
                <a:solidFill>
                  <a:srgbClr val="000000"/>
                </a:solidFill>
                <a:latin typeface="Times Neue Roman"/>
              </a:rPr>
              <a:t>phòng</a:t>
            </a:r>
            <a:r>
              <a:rPr lang="en-US" sz="3299" spc="-161" dirty="0">
                <a:solidFill>
                  <a:srgbClr val="000000"/>
                </a:solidFill>
                <a:latin typeface="Times Neue Roman"/>
              </a:rPr>
              <a:t> </a:t>
            </a:r>
            <a:r>
              <a:rPr lang="en-US" sz="3299" spc="-161" dirty="0" err="1">
                <a:solidFill>
                  <a:srgbClr val="000000"/>
                </a:solidFill>
                <a:latin typeface="Times Neue Roman"/>
              </a:rPr>
              <a:t>quy</a:t>
            </a:r>
            <a:r>
              <a:rPr lang="en-US" sz="3299" spc="-161" dirty="0">
                <a:solidFill>
                  <a:srgbClr val="000000"/>
                </a:solidFill>
                <a:latin typeface="Times Neue Roman"/>
              </a:rPr>
              <a:t> </a:t>
            </a:r>
            <a:r>
              <a:rPr lang="en-US" sz="3299" spc="-161" dirty="0" err="1">
                <a:solidFill>
                  <a:srgbClr val="000000"/>
                </a:solidFill>
                <a:latin typeface="Times Neue Roman"/>
              </a:rPr>
              <a:t>định</a:t>
            </a:r>
            <a:r>
              <a:rPr lang="en-US" sz="3299" spc="-161" dirty="0">
                <a:solidFill>
                  <a:srgbClr val="000000"/>
                </a:solidFill>
                <a:latin typeface="Times Neue Roman"/>
              </a:rPr>
              <a:t> </a:t>
            </a:r>
            <a:r>
              <a:rPr lang="en-US" sz="3299" spc="-161" dirty="0" err="1">
                <a:solidFill>
                  <a:srgbClr val="000000"/>
                </a:solidFill>
                <a:latin typeface="Times Neue Roman"/>
              </a:rPr>
              <a:t>công</a:t>
            </a:r>
            <a:r>
              <a:rPr lang="en-US" sz="3299" spc="-161" dirty="0">
                <a:solidFill>
                  <a:srgbClr val="000000"/>
                </a:solidFill>
                <a:latin typeface="Times Neue Roman"/>
              </a:rPr>
              <a:t> </a:t>
            </a:r>
            <a:r>
              <a:rPr lang="en-US" sz="3299" spc="-161" dirty="0" err="1">
                <a:solidFill>
                  <a:srgbClr val="000000"/>
                </a:solidFill>
                <a:latin typeface="Times Neue Roman"/>
              </a:rPr>
              <a:t>tác</a:t>
            </a:r>
            <a:r>
              <a:rPr lang="en-US" sz="3299" spc="-161" dirty="0">
                <a:solidFill>
                  <a:srgbClr val="000000"/>
                </a:solidFill>
                <a:latin typeface="Times Neue Roman"/>
              </a:rPr>
              <a:t> </a:t>
            </a:r>
            <a:r>
              <a:rPr lang="en-US" sz="3299" spc="-161" dirty="0" err="1">
                <a:solidFill>
                  <a:srgbClr val="000000"/>
                </a:solidFill>
                <a:latin typeface="Times Neue Roman"/>
              </a:rPr>
              <a:t>phổ</a:t>
            </a:r>
            <a:r>
              <a:rPr lang="en-US" sz="3299" spc="-161" dirty="0">
                <a:solidFill>
                  <a:srgbClr val="000000"/>
                </a:solidFill>
                <a:latin typeface="Times Neue Roman"/>
              </a:rPr>
              <a:t> </a:t>
            </a:r>
            <a:r>
              <a:rPr lang="en-US" sz="3299" spc="-161" dirty="0" err="1">
                <a:solidFill>
                  <a:srgbClr val="000000"/>
                </a:solidFill>
                <a:latin typeface="Times Neue Roman"/>
              </a:rPr>
              <a:t>biến</a:t>
            </a:r>
            <a:r>
              <a:rPr lang="en-US" sz="3299" spc="-161" dirty="0">
                <a:solidFill>
                  <a:srgbClr val="000000"/>
                </a:solidFill>
                <a:latin typeface="Times Neue Roman"/>
              </a:rPr>
              <a:t>, </a:t>
            </a:r>
            <a:r>
              <a:rPr lang="en-US" sz="3299" spc="-161" dirty="0" err="1">
                <a:solidFill>
                  <a:srgbClr val="000000"/>
                </a:solidFill>
                <a:latin typeface="Times Neue Roman"/>
              </a:rPr>
              <a:t>giáo</a:t>
            </a:r>
            <a:r>
              <a:rPr lang="en-US" sz="3299" spc="-161" dirty="0">
                <a:solidFill>
                  <a:srgbClr val="000000"/>
                </a:solidFill>
                <a:latin typeface="Times Neue Roman"/>
              </a:rPr>
              <a:t> </a:t>
            </a:r>
            <a:r>
              <a:rPr lang="en-US" sz="3299" spc="-161" dirty="0" err="1">
                <a:solidFill>
                  <a:srgbClr val="000000"/>
                </a:solidFill>
                <a:latin typeface="Times Neue Roman"/>
              </a:rPr>
              <a:t>dục</a:t>
            </a:r>
            <a:r>
              <a:rPr lang="en-US" sz="3299" spc="-161" dirty="0">
                <a:solidFill>
                  <a:srgbClr val="000000"/>
                </a:solidFill>
                <a:latin typeface="Times Neue Roman"/>
              </a:rPr>
              <a:t> </a:t>
            </a:r>
            <a:r>
              <a:rPr lang="en-US" sz="3299" spc="-161" dirty="0" err="1">
                <a:solidFill>
                  <a:srgbClr val="000000"/>
                </a:solidFill>
                <a:latin typeface="Times Neue Roman"/>
              </a:rPr>
              <a:t>pháp</a:t>
            </a:r>
            <a:r>
              <a:rPr lang="en-US" sz="3299" spc="-161" dirty="0">
                <a:solidFill>
                  <a:srgbClr val="000000"/>
                </a:solidFill>
                <a:latin typeface="Times Neue Roman"/>
              </a:rPr>
              <a:t> </a:t>
            </a:r>
            <a:r>
              <a:rPr lang="en-US" sz="3299" spc="-161" dirty="0" err="1">
                <a:solidFill>
                  <a:srgbClr val="000000"/>
                </a:solidFill>
                <a:latin typeface="Times Neue Roman"/>
              </a:rPr>
              <a:t>luật</a:t>
            </a:r>
            <a:r>
              <a:rPr lang="en-US" sz="3299" spc="-161" dirty="0">
                <a:solidFill>
                  <a:srgbClr val="000000"/>
                </a:solidFill>
                <a:latin typeface="Times Neue Roman"/>
              </a:rPr>
              <a:t> </a:t>
            </a:r>
            <a:r>
              <a:rPr lang="en-US" sz="3299" spc="-161" dirty="0" err="1">
                <a:solidFill>
                  <a:srgbClr val="000000"/>
                </a:solidFill>
                <a:latin typeface="Times Neue Roman"/>
              </a:rPr>
              <a:t>trong</a:t>
            </a:r>
            <a:r>
              <a:rPr lang="en-US" sz="3299" spc="-161" dirty="0">
                <a:solidFill>
                  <a:srgbClr val="000000"/>
                </a:solidFill>
                <a:latin typeface="Times Neue Roman"/>
              </a:rPr>
              <a:t> </a:t>
            </a:r>
            <a:r>
              <a:rPr lang="en-US" sz="3299" spc="-161" dirty="0" err="1">
                <a:solidFill>
                  <a:srgbClr val="000000"/>
                </a:solidFill>
                <a:latin typeface="Times Neue Roman"/>
              </a:rPr>
              <a:t>Bộ</a:t>
            </a:r>
            <a:r>
              <a:rPr lang="en-US" sz="3299" spc="-161" dirty="0">
                <a:solidFill>
                  <a:srgbClr val="000000"/>
                </a:solidFill>
                <a:latin typeface="Times Neue Roman"/>
              </a:rPr>
              <a:t> </a:t>
            </a:r>
            <a:r>
              <a:rPr lang="en-US" sz="3299" spc="-161" dirty="0" err="1">
                <a:solidFill>
                  <a:srgbClr val="000000"/>
                </a:solidFill>
                <a:latin typeface="Times Neue Roman"/>
              </a:rPr>
              <a:t>quốc</a:t>
            </a:r>
            <a:r>
              <a:rPr lang="en-US" sz="3299" spc="-161" dirty="0">
                <a:solidFill>
                  <a:srgbClr val="000000"/>
                </a:solidFill>
                <a:latin typeface="Times Neue Roman"/>
              </a:rPr>
              <a:t> </a:t>
            </a:r>
            <a:r>
              <a:rPr lang="en-US" sz="3299" spc="-161" dirty="0" err="1">
                <a:solidFill>
                  <a:srgbClr val="000000"/>
                </a:solidFill>
                <a:latin typeface="Times Neue Roman"/>
              </a:rPr>
              <a:t>phòng</a:t>
            </a:r>
            <a:r>
              <a:rPr lang="en-US" sz="3299" spc="-161" dirty="0">
                <a:solidFill>
                  <a:srgbClr val="000000"/>
                </a:solidFill>
                <a:latin typeface="Times Neue Roman"/>
              </a:rPr>
              <a:t> ("</a:t>
            </a:r>
            <a:r>
              <a:rPr lang="en-US" sz="3299" u="sng" spc="-161" dirty="0" err="1">
                <a:solidFill>
                  <a:srgbClr val="000000"/>
                </a:solidFill>
                <a:latin typeface="Times Neue Roman Bold"/>
              </a:rPr>
              <a:t>Thông</a:t>
            </a:r>
            <a:r>
              <a:rPr lang="en-US" sz="3299" u="sng" spc="-161" dirty="0">
                <a:solidFill>
                  <a:srgbClr val="000000"/>
                </a:solidFill>
                <a:latin typeface="Times Neue Roman Bold"/>
              </a:rPr>
              <a:t> </a:t>
            </a:r>
            <a:r>
              <a:rPr lang="en-US" sz="3299" u="sng" spc="-161" dirty="0" err="1">
                <a:solidFill>
                  <a:srgbClr val="000000"/>
                </a:solidFill>
                <a:latin typeface="Times Neue Roman Bold"/>
              </a:rPr>
              <a:t>tư</a:t>
            </a:r>
            <a:r>
              <a:rPr lang="en-US" sz="3299" u="sng" spc="-161" dirty="0">
                <a:solidFill>
                  <a:srgbClr val="000000"/>
                </a:solidFill>
                <a:latin typeface="Times Neue Roman Bold"/>
              </a:rPr>
              <a:t> 42/2016/TT-BQP</a:t>
            </a:r>
            <a:r>
              <a:rPr lang="en-US" sz="3299" spc="-161" dirty="0">
                <a:solidFill>
                  <a:srgbClr val="000000"/>
                </a:solidFill>
                <a:latin typeface="Times Neue Roman"/>
              </a:rPr>
              <a:t>")</a:t>
            </a:r>
          </a:p>
          <a:p>
            <a:pPr algn="just">
              <a:lnSpc>
                <a:spcPts val="4751"/>
              </a:lnSpc>
            </a:pPr>
            <a:endParaRPr lang="en-US" sz="3299" spc="-161" dirty="0">
              <a:solidFill>
                <a:srgbClr val="000000"/>
              </a:solidFill>
              <a:latin typeface="Times Neue Roman"/>
            </a:endParaRPr>
          </a:p>
          <a:p>
            <a:pPr marL="712467" lvl="1" indent="-356233" algn="just">
              <a:lnSpc>
                <a:spcPts val="4751"/>
              </a:lnSpc>
              <a:buFont typeface="Arial"/>
              <a:buChar char="•"/>
            </a:pPr>
            <a:r>
              <a:rPr lang="en-US" sz="3299" spc="-161" dirty="0" err="1">
                <a:solidFill>
                  <a:srgbClr val="000000"/>
                </a:solidFill>
                <a:latin typeface="Times Neue Roman"/>
              </a:rPr>
              <a:t>Nghị</a:t>
            </a:r>
            <a:r>
              <a:rPr lang="en-US" sz="3299" spc="-161" dirty="0">
                <a:solidFill>
                  <a:srgbClr val="000000"/>
                </a:solidFill>
                <a:latin typeface="Times Neue Roman"/>
              </a:rPr>
              <a:t> </a:t>
            </a:r>
            <a:r>
              <a:rPr lang="en-US" sz="3299" spc="-161" dirty="0" err="1">
                <a:solidFill>
                  <a:srgbClr val="000000"/>
                </a:solidFill>
                <a:latin typeface="Times Neue Roman"/>
              </a:rPr>
              <a:t>định</a:t>
            </a:r>
            <a:r>
              <a:rPr lang="en-US" sz="3299" spc="-161" dirty="0">
                <a:solidFill>
                  <a:srgbClr val="000000"/>
                </a:solidFill>
                <a:latin typeface="Times Neue Roman"/>
              </a:rPr>
              <a:t> </a:t>
            </a:r>
            <a:r>
              <a:rPr lang="en-US" sz="3299" spc="-161" dirty="0" err="1">
                <a:solidFill>
                  <a:srgbClr val="000000"/>
                </a:solidFill>
                <a:latin typeface="Times Neue Roman"/>
              </a:rPr>
              <a:t>số</a:t>
            </a:r>
            <a:r>
              <a:rPr lang="en-US" sz="3299" spc="-161" dirty="0">
                <a:solidFill>
                  <a:srgbClr val="000000"/>
                </a:solidFill>
                <a:latin typeface="Times Neue Roman"/>
              </a:rPr>
              <a:t> 82/2020/NĐ-CP  </a:t>
            </a:r>
            <a:r>
              <a:rPr lang="en-US" sz="3299" spc="-161" dirty="0" err="1">
                <a:solidFill>
                  <a:srgbClr val="000000"/>
                </a:solidFill>
                <a:latin typeface="Times Neue Roman"/>
              </a:rPr>
              <a:t>ngày</a:t>
            </a:r>
            <a:r>
              <a:rPr lang="en-US" sz="3299" spc="-161" dirty="0">
                <a:solidFill>
                  <a:srgbClr val="000000"/>
                </a:solidFill>
                <a:latin typeface="Times Neue Roman"/>
              </a:rPr>
              <a:t> 15 </a:t>
            </a:r>
            <a:r>
              <a:rPr lang="en-US" sz="3299" spc="-161" dirty="0" err="1">
                <a:solidFill>
                  <a:srgbClr val="000000"/>
                </a:solidFill>
                <a:latin typeface="Times Neue Roman"/>
              </a:rPr>
              <a:t>tháng</a:t>
            </a:r>
            <a:r>
              <a:rPr lang="en-US" sz="3299" spc="-161" dirty="0">
                <a:solidFill>
                  <a:srgbClr val="000000"/>
                </a:solidFill>
                <a:latin typeface="Times Neue Roman"/>
              </a:rPr>
              <a:t> 7 </a:t>
            </a:r>
            <a:r>
              <a:rPr lang="en-US" sz="3299" spc="-161" dirty="0" err="1">
                <a:solidFill>
                  <a:srgbClr val="000000"/>
                </a:solidFill>
                <a:latin typeface="Times Neue Roman"/>
              </a:rPr>
              <a:t>năm</a:t>
            </a:r>
            <a:r>
              <a:rPr lang="en-US" sz="3299" spc="-161" dirty="0">
                <a:solidFill>
                  <a:srgbClr val="000000"/>
                </a:solidFill>
                <a:latin typeface="Times Neue Roman"/>
              </a:rPr>
              <a:t> 2020 </a:t>
            </a:r>
            <a:r>
              <a:rPr lang="en-US" sz="3299" spc="-161" dirty="0" err="1">
                <a:solidFill>
                  <a:srgbClr val="000000"/>
                </a:solidFill>
                <a:latin typeface="Times Neue Roman"/>
              </a:rPr>
              <a:t>của</a:t>
            </a:r>
            <a:r>
              <a:rPr lang="en-US" sz="3299" spc="-161" dirty="0">
                <a:solidFill>
                  <a:srgbClr val="000000"/>
                </a:solidFill>
                <a:latin typeface="Times Neue Roman"/>
              </a:rPr>
              <a:t> </a:t>
            </a:r>
            <a:r>
              <a:rPr lang="en-US" sz="3299" spc="-161" dirty="0" err="1">
                <a:solidFill>
                  <a:srgbClr val="000000"/>
                </a:solidFill>
                <a:latin typeface="Times Neue Roman"/>
              </a:rPr>
              <a:t>Chính</a:t>
            </a:r>
            <a:r>
              <a:rPr lang="en-US" sz="3299" spc="-161" dirty="0">
                <a:solidFill>
                  <a:srgbClr val="000000"/>
                </a:solidFill>
                <a:latin typeface="Times Neue Roman"/>
              </a:rPr>
              <a:t> </a:t>
            </a:r>
            <a:r>
              <a:rPr lang="en-US" sz="3299" spc="-161" dirty="0" err="1">
                <a:solidFill>
                  <a:srgbClr val="000000"/>
                </a:solidFill>
                <a:latin typeface="Times Neue Roman"/>
              </a:rPr>
              <a:t>Phủ</a:t>
            </a:r>
            <a:r>
              <a:rPr lang="en-US" sz="3299" spc="-161" dirty="0">
                <a:solidFill>
                  <a:srgbClr val="000000"/>
                </a:solidFill>
                <a:latin typeface="Times Neue Roman"/>
              </a:rPr>
              <a:t> </a:t>
            </a:r>
            <a:r>
              <a:rPr lang="en-US" sz="3299" spc="-161" dirty="0" err="1">
                <a:solidFill>
                  <a:srgbClr val="000000"/>
                </a:solidFill>
                <a:latin typeface="Times Neue Roman"/>
              </a:rPr>
              <a:t>quy</a:t>
            </a:r>
            <a:r>
              <a:rPr lang="en-US" sz="3299" spc="-161" dirty="0">
                <a:solidFill>
                  <a:srgbClr val="000000"/>
                </a:solidFill>
                <a:latin typeface="Times Neue Roman"/>
              </a:rPr>
              <a:t> </a:t>
            </a:r>
            <a:r>
              <a:rPr lang="en-US" sz="3299" spc="-161" dirty="0" err="1">
                <a:solidFill>
                  <a:srgbClr val="000000"/>
                </a:solidFill>
                <a:latin typeface="Times Neue Roman"/>
              </a:rPr>
              <a:t>định</a:t>
            </a:r>
            <a:r>
              <a:rPr lang="en-US" sz="3299" spc="-161" dirty="0">
                <a:solidFill>
                  <a:srgbClr val="000000"/>
                </a:solidFill>
                <a:latin typeface="Times Neue Roman"/>
              </a:rPr>
              <a:t> </a:t>
            </a:r>
            <a:r>
              <a:rPr lang="en-US" sz="3299" spc="-161" dirty="0" err="1">
                <a:solidFill>
                  <a:srgbClr val="000000"/>
                </a:solidFill>
                <a:latin typeface="Times Neue Roman"/>
              </a:rPr>
              <a:t>xử</a:t>
            </a:r>
            <a:r>
              <a:rPr lang="en-US" sz="3299" spc="-161" dirty="0">
                <a:solidFill>
                  <a:srgbClr val="000000"/>
                </a:solidFill>
                <a:latin typeface="Times Neue Roman"/>
              </a:rPr>
              <a:t> </a:t>
            </a:r>
            <a:r>
              <a:rPr lang="en-US" sz="3299" spc="-161" dirty="0" err="1">
                <a:solidFill>
                  <a:srgbClr val="000000"/>
                </a:solidFill>
                <a:latin typeface="Times Neue Roman"/>
              </a:rPr>
              <a:t>phạt</a:t>
            </a:r>
            <a:r>
              <a:rPr lang="en-US" sz="3299" spc="-161" dirty="0">
                <a:solidFill>
                  <a:srgbClr val="000000"/>
                </a:solidFill>
                <a:latin typeface="Times Neue Roman"/>
              </a:rPr>
              <a:t> vi </a:t>
            </a:r>
            <a:r>
              <a:rPr lang="en-US" sz="3299" spc="-161" dirty="0" err="1">
                <a:solidFill>
                  <a:srgbClr val="000000"/>
                </a:solidFill>
                <a:latin typeface="Times Neue Roman"/>
              </a:rPr>
              <a:t>phạm</a:t>
            </a:r>
            <a:r>
              <a:rPr lang="en-US" sz="3299" spc="-161" dirty="0">
                <a:solidFill>
                  <a:srgbClr val="000000"/>
                </a:solidFill>
                <a:latin typeface="Times Neue Roman"/>
              </a:rPr>
              <a:t> </a:t>
            </a:r>
            <a:r>
              <a:rPr lang="en-US" sz="3299" spc="-161" dirty="0" err="1">
                <a:solidFill>
                  <a:srgbClr val="000000"/>
                </a:solidFill>
                <a:latin typeface="Times Neue Roman"/>
              </a:rPr>
              <a:t>hành</a:t>
            </a:r>
            <a:r>
              <a:rPr lang="en-US" sz="3299" spc="-161" dirty="0">
                <a:solidFill>
                  <a:srgbClr val="000000"/>
                </a:solidFill>
                <a:latin typeface="Times Neue Roman"/>
              </a:rPr>
              <a:t> </a:t>
            </a:r>
            <a:r>
              <a:rPr lang="en-US" sz="3299" spc="-161" dirty="0" err="1">
                <a:solidFill>
                  <a:srgbClr val="000000"/>
                </a:solidFill>
                <a:latin typeface="Times Neue Roman"/>
              </a:rPr>
              <a:t>chính</a:t>
            </a:r>
            <a:r>
              <a:rPr lang="en-US" sz="3299" spc="-161" dirty="0">
                <a:solidFill>
                  <a:srgbClr val="000000"/>
                </a:solidFill>
                <a:latin typeface="Times Neue Roman"/>
              </a:rPr>
              <a:t> </a:t>
            </a:r>
            <a:r>
              <a:rPr lang="en-US" sz="3299" spc="-161" dirty="0" err="1">
                <a:solidFill>
                  <a:srgbClr val="000000"/>
                </a:solidFill>
                <a:latin typeface="Times Neue Roman"/>
              </a:rPr>
              <a:t>trong</a:t>
            </a:r>
            <a:r>
              <a:rPr lang="en-US" sz="3299" spc="-161" dirty="0">
                <a:solidFill>
                  <a:srgbClr val="000000"/>
                </a:solidFill>
                <a:latin typeface="Times Neue Roman"/>
              </a:rPr>
              <a:t> </a:t>
            </a:r>
            <a:r>
              <a:rPr lang="en-US" sz="3299" spc="-161" dirty="0" err="1">
                <a:solidFill>
                  <a:srgbClr val="000000"/>
                </a:solidFill>
                <a:latin typeface="Times Neue Roman"/>
              </a:rPr>
              <a:t>lĩnh</a:t>
            </a:r>
            <a:r>
              <a:rPr lang="en-US" sz="3299" spc="-161" dirty="0">
                <a:solidFill>
                  <a:srgbClr val="000000"/>
                </a:solidFill>
                <a:latin typeface="Times Neue Roman"/>
              </a:rPr>
              <a:t> </a:t>
            </a:r>
            <a:r>
              <a:rPr lang="en-US" sz="3299" spc="-161" dirty="0" err="1">
                <a:solidFill>
                  <a:srgbClr val="000000"/>
                </a:solidFill>
                <a:latin typeface="Times Neue Roman"/>
              </a:rPr>
              <a:t>vực</a:t>
            </a:r>
            <a:r>
              <a:rPr lang="en-US" sz="3299" spc="-161" dirty="0">
                <a:solidFill>
                  <a:srgbClr val="000000"/>
                </a:solidFill>
                <a:latin typeface="Times Neue Roman"/>
              </a:rPr>
              <a:t> </a:t>
            </a:r>
            <a:r>
              <a:rPr lang="en-US" sz="3299" spc="-161" dirty="0" err="1">
                <a:solidFill>
                  <a:srgbClr val="000000"/>
                </a:solidFill>
                <a:latin typeface="Times Neue Roman"/>
              </a:rPr>
              <a:t>bổ</a:t>
            </a:r>
            <a:r>
              <a:rPr lang="en-US" sz="3299" spc="-161" dirty="0">
                <a:solidFill>
                  <a:srgbClr val="000000"/>
                </a:solidFill>
                <a:latin typeface="Times Neue Roman"/>
              </a:rPr>
              <a:t> </a:t>
            </a:r>
            <a:r>
              <a:rPr lang="en-US" sz="3299" spc="-161" dirty="0" err="1">
                <a:solidFill>
                  <a:srgbClr val="000000"/>
                </a:solidFill>
                <a:latin typeface="Times Neue Roman"/>
              </a:rPr>
              <a:t>trợ</a:t>
            </a:r>
            <a:r>
              <a:rPr lang="en-US" sz="3299" spc="-161" dirty="0">
                <a:solidFill>
                  <a:srgbClr val="000000"/>
                </a:solidFill>
                <a:latin typeface="Times Neue Roman"/>
              </a:rPr>
              <a:t> </a:t>
            </a:r>
            <a:r>
              <a:rPr lang="en-US" sz="3299" spc="-161" dirty="0" err="1">
                <a:solidFill>
                  <a:srgbClr val="000000"/>
                </a:solidFill>
                <a:latin typeface="Times Neue Roman"/>
              </a:rPr>
              <a:t>tư</a:t>
            </a:r>
            <a:r>
              <a:rPr lang="en-US" sz="3299" spc="-161" dirty="0">
                <a:solidFill>
                  <a:srgbClr val="000000"/>
                </a:solidFill>
                <a:latin typeface="Times Neue Roman"/>
              </a:rPr>
              <a:t> </a:t>
            </a:r>
            <a:r>
              <a:rPr lang="en-US" sz="3299" spc="-161" dirty="0" err="1">
                <a:solidFill>
                  <a:srgbClr val="000000"/>
                </a:solidFill>
                <a:latin typeface="Times Neue Roman"/>
              </a:rPr>
              <a:t>pháp</a:t>
            </a:r>
            <a:r>
              <a:rPr lang="en-US" sz="3299" spc="-161" dirty="0">
                <a:solidFill>
                  <a:srgbClr val="000000"/>
                </a:solidFill>
                <a:latin typeface="Times Neue Roman"/>
              </a:rPr>
              <a:t>; </a:t>
            </a:r>
            <a:r>
              <a:rPr lang="en-US" sz="3299" spc="-161" dirty="0" err="1">
                <a:solidFill>
                  <a:srgbClr val="000000"/>
                </a:solidFill>
                <a:latin typeface="Times Neue Roman"/>
              </a:rPr>
              <a:t>hành</a:t>
            </a:r>
            <a:r>
              <a:rPr lang="en-US" sz="3299" spc="-161" dirty="0">
                <a:solidFill>
                  <a:srgbClr val="000000"/>
                </a:solidFill>
                <a:latin typeface="Times Neue Roman"/>
              </a:rPr>
              <a:t> </a:t>
            </a:r>
            <a:r>
              <a:rPr lang="en-US" sz="3299" spc="-161" dirty="0" err="1">
                <a:solidFill>
                  <a:srgbClr val="000000"/>
                </a:solidFill>
                <a:latin typeface="Times Neue Roman"/>
              </a:rPr>
              <a:t>chính</a:t>
            </a:r>
            <a:r>
              <a:rPr lang="en-US" sz="3299" spc="-161" dirty="0">
                <a:solidFill>
                  <a:srgbClr val="000000"/>
                </a:solidFill>
                <a:latin typeface="Times Neue Roman"/>
              </a:rPr>
              <a:t> </a:t>
            </a:r>
            <a:r>
              <a:rPr lang="en-US" sz="3299" spc="-161" dirty="0" err="1">
                <a:solidFill>
                  <a:srgbClr val="000000"/>
                </a:solidFill>
                <a:latin typeface="Times Neue Roman"/>
              </a:rPr>
              <a:t>tư</a:t>
            </a:r>
            <a:r>
              <a:rPr lang="en-US" sz="3299" spc="-161" dirty="0">
                <a:solidFill>
                  <a:srgbClr val="000000"/>
                </a:solidFill>
                <a:latin typeface="Times Neue Roman"/>
              </a:rPr>
              <a:t> </a:t>
            </a:r>
            <a:r>
              <a:rPr lang="en-US" sz="3299" spc="-161" dirty="0" err="1">
                <a:solidFill>
                  <a:srgbClr val="000000"/>
                </a:solidFill>
                <a:latin typeface="Times Neue Roman"/>
              </a:rPr>
              <a:t>pháp</a:t>
            </a:r>
            <a:r>
              <a:rPr lang="en-US" sz="3299" spc="-161" dirty="0">
                <a:solidFill>
                  <a:srgbClr val="000000"/>
                </a:solidFill>
                <a:latin typeface="Times Neue Roman"/>
              </a:rPr>
              <a:t>; </a:t>
            </a:r>
            <a:r>
              <a:rPr lang="en-US" sz="3299" spc="-161" dirty="0" err="1">
                <a:solidFill>
                  <a:srgbClr val="000000"/>
                </a:solidFill>
                <a:latin typeface="Times Neue Roman"/>
              </a:rPr>
              <a:t>hôn</a:t>
            </a:r>
            <a:r>
              <a:rPr lang="en-US" sz="3299" spc="-161" dirty="0">
                <a:solidFill>
                  <a:srgbClr val="000000"/>
                </a:solidFill>
                <a:latin typeface="Times Neue Roman"/>
              </a:rPr>
              <a:t> </a:t>
            </a:r>
            <a:r>
              <a:rPr lang="en-US" sz="3299" spc="-161" dirty="0" err="1">
                <a:solidFill>
                  <a:srgbClr val="000000"/>
                </a:solidFill>
                <a:latin typeface="Times Neue Roman"/>
              </a:rPr>
              <a:t>nhân</a:t>
            </a:r>
            <a:r>
              <a:rPr lang="en-US" sz="3299" spc="-161" dirty="0">
                <a:solidFill>
                  <a:srgbClr val="000000"/>
                </a:solidFill>
                <a:latin typeface="Times Neue Roman"/>
              </a:rPr>
              <a:t> </a:t>
            </a:r>
            <a:r>
              <a:rPr lang="en-US" sz="3299" spc="-161" dirty="0" err="1">
                <a:solidFill>
                  <a:srgbClr val="000000"/>
                </a:solidFill>
                <a:latin typeface="Times Neue Roman"/>
              </a:rPr>
              <a:t>và</a:t>
            </a:r>
            <a:r>
              <a:rPr lang="en-US" sz="3299" spc="-161" dirty="0">
                <a:solidFill>
                  <a:srgbClr val="000000"/>
                </a:solidFill>
                <a:latin typeface="Times Neue Roman"/>
              </a:rPr>
              <a:t> </a:t>
            </a:r>
            <a:r>
              <a:rPr lang="en-US" sz="3299" spc="-161" dirty="0" err="1">
                <a:solidFill>
                  <a:srgbClr val="000000"/>
                </a:solidFill>
                <a:latin typeface="Times Neue Roman"/>
              </a:rPr>
              <a:t>gia</a:t>
            </a:r>
            <a:r>
              <a:rPr lang="en-US" sz="3299" spc="-161" dirty="0">
                <a:solidFill>
                  <a:srgbClr val="000000"/>
                </a:solidFill>
                <a:latin typeface="Times Neue Roman"/>
              </a:rPr>
              <a:t> </a:t>
            </a:r>
            <a:r>
              <a:rPr lang="en-US" sz="3299" spc="-161" dirty="0" err="1">
                <a:solidFill>
                  <a:srgbClr val="000000"/>
                </a:solidFill>
                <a:latin typeface="Times Neue Roman"/>
              </a:rPr>
              <a:t>đình</a:t>
            </a:r>
            <a:r>
              <a:rPr lang="en-US" sz="3299" spc="-161" dirty="0">
                <a:solidFill>
                  <a:srgbClr val="000000"/>
                </a:solidFill>
                <a:latin typeface="Times Neue Roman"/>
              </a:rPr>
              <a:t>; </a:t>
            </a:r>
            <a:r>
              <a:rPr lang="en-US" sz="3299" spc="-161" dirty="0" err="1">
                <a:solidFill>
                  <a:srgbClr val="000000"/>
                </a:solidFill>
                <a:latin typeface="Times Neue Roman"/>
              </a:rPr>
              <a:t>thi</a:t>
            </a:r>
            <a:r>
              <a:rPr lang="en-US" sz="3299" spc="-161" dirty="0">
                <a:solidFill>
                  <a:srgbClr val="000000"/>
                </a:solidFill>
                <a:latin typeface="Times Neue Roman"/>
              </a:rPr>
              <a:t> </a:t>
            </a:r>
            <a:r>
              <a:rPr lang="en-US" sz="3299" spc="-161" dirty="0" err="1">
                <a:solidFill>
                  <a:srgbClr val="000000"/>
                </a:solidFill>
                <a:latin typeface="Times Neue Roman"/>
              </a:rPr>
              <a:t>hành</a:t>
            </a:r>
            <a:r>
              <a:rPr lang="en-US" sz="3299" spc="-161" dirty="0">
                <a:solidFill>
                  <a:srgbClr val="000000"/>
                </a:solidFill>
                <a:latin typeface="Times Neue Roman"/>
              </a:rPr>
              <a:t> </a:t>
            </a:r>
            <a:r>
              <a:rPr lang="en-US" sz="3299" spc="-161" dirty="0" err="1">
                <a:solidFill>
                  <a:srgbClr val="000000"/>
                </a:solidFill>
                <a:latin typeface="Times Neue Roman"/>
              </a:rPr>
              <a:t>án</a:t>
            </a:r>
            <a:r>
              <a:rPr lang="en-US" sz="3299" spc="-161" dirty="0">
                <a:solidFill>
                  <a:srgbClr val="000000"/>
                </a:solidFill>
                <a:latin typeface="Times Neue Roman"/>
              </a:rPr>
              <a:t> </a:t>
            </a:r>
            <a:r>
              <a:rPr lang="en-US" sz="3299" spc="-161" dirty="0" err="1">
                <a:solidFill>
                  <a:srgbClr val="000000"/>
                </a:solidFill>
                <a:latin typeface="Times Neue Roman"/>
              </a:rPr>
              <a:t>dân</a:t>
            </a:r>
            <a:r>
              <a:rPr lang="en-US" sz="3299" spc="-161" dirty="0">
                <a:solidFill>
                  <a:srgbClr val="000000"/>
                </a:solidFill>
                <a:latin typeface="Times Neue Roman"/>
              </a:rPr>
              <a:t> </a:t>
            </a:r>
            <a:r>
              <a:rPr lang="en-US" sz="3299" spc="-161" dirty="0" err="1">
                <a:solidFill>
                  <a:srgbClr val="000000"/>
                </a:solidFill>
                <a:latin typeface="Times Neue Roman"/>
              </a:rPr>
              <a:t>sự</a:t>
            </a:r>
            <a:r>
              <a:rPr lang="en-US" sz="3299" spc="-161" dirty="0">
                <a:solidFill>
                  <a:srgbClr val="000000"/>
                </a:solidFill>
                <a:latin typeface="Times Neue Roman"/>
              </a:rPr>
              <a:t>; </a:t>
            </a:r>
            <a:r>
              <a:rPr lang="en-US" sz="3299" spc="-161" dirty="0" err="1">
                <a:solidFill>
                  <a:srgbClr val="000000"/>
                </a:solidFill>
                <a:latin typeface="Times Neue Roman"/>
              </a:rPr>
              <a:t>phá</a:t>
            </a:r>
            <a:r>
              <a:rPr lang="en-US" sz="3299" spc="-161" dirty="0">
                <a:solidFill>
                  <a:srgbClr val="000000"/>
                </a:solidFill>
                <a:latin typeface="Times Neue Roman"/>
              </a:rPr>
              <a:t> </a:t>
            </a:r>
            <a:r>
              <a:rPr lang="en-US" sz="3299" spc="-161" dirty="0" err="1">
                <a:solidFill>
                  <a:srgbClr val="000000"/>
                </a:solidFill>
                <a:latin typeface="Times Neue Roman"/>
              </a:rPr>
              <a:t>sản</a:t>
            </a:r>
            <a:r>
              <a:rPr lang="en-US" sz="3299" spc="-161" dirty="0">
                <a:solidFill>
                  <a:srgbClr val="000000"/>
                </a:solidFill>
                <a:latin typeface="Times Neue Roman"/>
              </a:rPr>
              <a:t> </a:t>
            </a:r>
            <a:r>
              <a:rPr lang="en-US" sz="3299" spc="-161" dirty="0" err="1">
                <a:solidFill>
                  <a:srgbClr val="000000"/>
                </a:solidFill>
                <a:latin typeface="Times Neue Roman"/>
              </a:rPr>
              <a:t>doanh</a:t>
            </a:r>
            <a:r>
              <a:rPr lang="en-US" sz="3299" spc="-161" dirty="0">
                <a:solidFill>
                  <a:srgbClr val="000000"/>
                </a:solidFill>
                <a:latin typeface="Times Neue Roman"/>
              </a:rPr>
              <a:t> </a:t>
            </a:r>
            <a:r>
              <a:rPr lang="en-US" sz="3299" spc="-161" dirty="0" err="1">
                <a:solidFill>
                  <a:srgbClr val="000000"/>
                </a:solidFill>
                <a:latin typeface="Times Neue Roman"/>
              </a:rPr>
              <a:t>nghiệp</a:t>
            </a:r>
            <a:r>
              <a:rPr lang="en-US" sz="3299" spc="-161" dirty="0">
                <a:solidFill>
                  <a:srgbClr val="000000"/>
                </a:solidFill>
                <a:latin typeface="Times Neue Roman"/>
              </a:rPr>
              <a:t>, </a:t>
            </a:r>
            <a:r>
              <a:rPr lang="en-US" sz="3299" spc="-161" dirty="0" err="1">
                <a:solidFill>
                  <a:srgbClr val="000000"/>
                </a:solidFill>
                <a:latin typeface="Times Neue Roman"/>
              </a:rPr>
              <a:t>hợp</a:t>
            </a:r>
            <a:r>
              <a:rPr lang="en-US" sz="3299" spc="-161" dirty="0">
                <a:solidFill>
                  <a:srgbClr val="000000"/>
                </a:solidFill>
                <a:latin typeface="Times Neue Roman"/>
              </a:rPr>
              <a:t> </a:t>
            </a:r>
            <a:r>
              <a:rPr lang="en-US" sz="3299" spc="-161" dirty="0" err="1">
                <a:solidFill>
                  <a:srgbClr val="000000"/>
                </a:solidFill>
                <a:latin typeface="Times Neue Roman"/>
              </a:rPr>
              <a:t>tác</a:t>
            </a:r>
            <a:r>
              <a:rPr lang="en-US" sz="3299" spc="-161" dirty="0">
                <a:solidFill>
                  <a:srgbClr val="000000"/>
                </a:solidFill>
                <a:latin typeface="Times Neue Roman"/>
              </a:rPr>
              <a:t> </a:t>
            </a:r>
            <a:r>
              <a:rPr lang="en-US" sz="3299" spc="-161" dirty="0" err="1">
                <a:solidFill>
                  <a:srgbClr val="000000"/>
                </a:solidFill>
                <a:latin typeface="Times Neue Roman"/>
              </a:rPr>
              <a:t>xã</a:t>
            </a:r>
            <a:r>
              <a:rPr lang="en-US" sz="3299" spc="-161" dirty="0">
                <a:solidFill>
                  <a:srgbClr val="000000"/>
                </a:solidFill>
                <a:latin typeface="Times Neue Roman"/>
              </a:rPr>
              <a:t> ("</a:t>
            </a:r>
            <a:r>
              <a:rPr lang="en-US" sz="3299" u="sng" spc="-161" dirty="0" err="1">
                <a:solidFill>
                  <a:srgbClr val="000000"/>
                </a:solidFill>
                <a:latin typeface="Times Neue Roman Bold"/>
              </a:rPr>
              <a:t>Nghị</a:t>
            </a:r>
            <a:r>
              <a:rPr lang="en-US" sz="3299" u="sng" spc="-161" dirty="0">
                <a:solidFill>
                  <a:srgbClr val="000000"/>
                </a:solidFill>
                <a:latin typeface="Times Neue Roman Bold"/>
              </a:rPr>
              <a:t> </a:t>
            </a:r>
            <a:r>
              <a:rPr lang="en-US" sz="3299" u="sng" spc="-161" dirty="0" err="1">
                <a:solidFill>
                  <a:srgbClr val="000000"/>
                </a:solidFill>
                <a:latin typeface="Times Neue Roman Bold"/>
              </a:rPr>
              <a:t>định</a:t>
            </a:r>
            <a:r>
              <a:rPr lang="en-US" sz="3299" u="sng" spc="-161" dirty="0">
                <a:solidFill>
                  <a:srgbClr val="000000"/>
                </a:solidFill>
                <a:latin typeface="Times Neue Roman Bold"/>
              </a:rPr>
              <a:t> </a:t>
            </a:r>
            <a:r>
              <a:rPr lang="en-US" sz="3299" u="sng" spc="-161" dirty="0" err="1">
                <a:solidFill>
                  <a:srgbClr val="000000"/>
                </a:solidFill>
                <a:latin typeface="Times Neue Roman Bold"/>
              </a:rPr>
              <a:t>số</a:t>
            </a:r>
            <a:r>
              <a:rPr lang="en-US" sz="3299" u="sng" spc="-161" dirty="0">
                <a:solidFill>
                  <a:srgbClr val="000000"/>
                </a:solidFill>
                <a:latin typeface="Times Neue Roman Bold"/>
              </a:rPr>
              <a:t> 82/2020/NĐ-CP</a:t>
            </a:r>
            <a:r>
              <a:rPr lang="en-US" sz="3299" spc="-161" dirty="0">
                <a:solidFill>
                  <a:srgbClr val="000000"/>
                </a:solidFill>
                <a:latin typeface="Times Neue Roman"/>
              </a:rPr>
              <a:t>")</a:t>
            </a:r>
          </a:p>
          <a:p>
            <a:pPr marL="712467" lvl="1" indent="-356233" algn="just">
              <a:lnSpc>
                <a:spcPts val="4751"/>
              </a:lnSpc>
              <a:buFont typeface="Arial"/>
              <a:buChar char="•"/>
            </a:pPr>
            <a:r>
              <a:rPr lang="en-US" sz="3299" spc="-161" dirty="0" err="1">
                <a:solidFill>
                  <a:srgbClr val="000000"/>
                </a:solidFill>
                <a:latin typeface="Times Neue Roman"/>
              </a:rPr>
              <a:t>Quyết</a:t>
            </a:r>
            <a:r>
              <a:rPr lang="en-US" sz="3299" spc="-161" dirty="0">
                <a:solidFill>
                  <a:srgbClr val="000000"/>
                </a:solidFill>
                <a:latin typeface="Times Neue Roman"/>
              </a:rPr>
              <a:t> </a:t>
            </a:r>
            <a:r>
              <a:rPr lang="en-US" sz="3299" spc="-161" dirty="0" err="1">
                <a:solidFill>
                  <a:srgbClr val="000000"/>
                </a:solidFill>
                <a:latin typeface="Times Neue Roman"/>
              </a:rPr>
              <a:t>định</a:t>
            </a:r>
            <a:r>
              <a:rPr lang="en-US" sz="3299" spc="-161" dirty="0">
                <a:solidFill>
                  <a:srgbClr val="000000"/>
                </a:solidFill>
                <a:latin typeface="Times Neue Roman"/>
              </a:rPr>
              <a:t> </a:t>
            </a:r>
            <a:r>
              <a:rPr lang="en-US" sz="3299" spc="-161" dirty="0" err="1">
                <a:solidFill>
                  <a:srgbClr val="000000"/>
                </a:solidFill>
                <a:latin typeface="Times Neue Roman"/>
              </a:rPr>
              <a:t>số</a:t>
            </a:r>
            <a:r>
              <a:rPr lang="en-US" sz="3299" spc="-161" dirty="0">
                <a:solidFill>
                  <a:srgbClr val="000000"/>
                </a:solidFill>
                <a:latin typeface="Times Neue Roman"/>
              </a:rPr>
              <a:t> 08/2015/QĐ-UBND </a:t>
            </a:r>
            <a:r>
              <a:rPr lang="en-US" sz="3299" spc="-161" dirty="0" err="1">
                <a:solidFill>
                  <a:srgbClr val="000000"/>
                </a:solidFill>
                <a:latin typeface="Times Neue Roman"/>
              </a:rPr>
              <a:t>ngày</a:t>
            </a:r>
            <a:r>
              <a:rPr lang="en-US" sz="3299" spc="-161" dirty="0">
                <a:solidFill>
                  <a:srgbClr val="000000"/>
                </a:solidFill>
                <a:latin typeface="Times Neue Roman"/>
              </a:rPr>
              <a:t> 06/02/2015 </a:t>
            </a:r>
            <a:r>
              <a:rPr lang="en-US" sz="3299" spc="-161" dirty="0" err="1">
                <a:solidFill>
                  <a:srgbClr val="000000"/>
                </a:solidFill>
                <a:latin typeface="Times Neue Roman"/>
              </a:rPr>
              <a:t>của</a:t>
            </a:r>
            <a:r>
              <a:rPr lang="en-US" sz="3299" spc="-161" dirty="0">
                <a:solidFill>
                  <a:srgbClr val="000000"/>
                </a:solidFill>
                <a:latin typeface="Times Neue Roman"/>
              </a:rPr>
              <a:t> </a:t>
            </a:r>
            <a:r>
              <a:rPr lang="en-US" sz="3299" spc="-161" dirty="0" err="1">
                <a:solidFill>
                  <a:srgbClr val="000000"/>
                </a:solidFill>
                <a:latin typeface="Times Neue Roman"/>
              </a:rPr>
              <a:t>Ủy</a:t>
            </a:r>
            <a:r>
              <a:rPr lang="en-US" sz="3299" spc="-161" dirty="0">
                <a:solidFill>
                  <a:srgbClr val="000000"/>
                </a:solidFill>
                <a:latin typeface="Times Neue Roman"/>
              </a:rPr>
              <a:t> ban </a:t>
            </a:r>
            <a:r>
              <a:rPr lang="en-US" sz="3299" spc="-161" dirty="0" err="1">
                <a:solidFill>
                  <a:srgbClr val="000000"/>
                </a:solidFill>
                <a:latin typeface="Times Neue Roman"/>
              </a:rPr>
              <a:t>nhân</a:t>
            </a:r>
            <a:r>
              <a:rPr lang="en-US" sz="3299" spc="-161" dirty="0">
                <a:solidFill>
                  <a:srgbClr val="000000"/>
                </a:solidFill>
                <a:latin typeface="Times Neue Roman"/>
              </a:rPr>
              <a:t> </a:t>
            </a:r>
            <a:r>
              <a:rPr lang="en-US" sz="3299" spc="-161" dirty="0" err="1">
                <a:solidFill>
                  <a:srgbClr val="000000"/>
                </a:solidFill>
                <a:latin typeface="Times Neue Roman"/>
              </a:rPr>
              <a:t>dân</a:t>
            </a:r>
            <a:r>
              <a:rPr lang="en-US" sz="3299" spc="-161" dirty="0">
                <a:solidFill>
                  <a:srgbClr val="000000"/>
                </a:solidFill>
                <a:latin typeface="Times Neue Roman"/>
              </a:rPr>
              <a:t> </a:t>
            </a:r>
            <a:r>
              <a:rPr lang="en-US" sz="3299" spc="-161" dirty="0" err="1">
                <a:solidFill>
                  <a:srgbClr val="000000"/>
                </a:solidFill>
                <a:latin typeface="Times Neue Roman"/>
              </a:rPr>
              <a:t>Thành</a:t>
            </a:r>
            <a:r>
              <a:rPr lang="en-US" sz="3299" spc="-161" dirty="0">
                <a:solidFill>
                  <a:srgbClr val="000000"/>
                </a:solidFill>
                <a:latin typeface="Times Neue Roman"/>
              </a:rPr>
              <a:t> </a:t>
            </a:r>
            <a:r>
              <a:rPr lang="en-US" sz="3299" spc="-161" dirty="0" err="1">
                <a:solidFill>
                  <a:srgbClr val="000000"/>
                </a:solidFill>
                <a:latin typeface="Times Neue Roman"/>
              </a:rPr>
              <a:t>phố</a:t>
            </a:r>
            <a:r>
              <a:rPr lang="en-US" sz="3299" spc="-161" dirty="0">
                <a:solidFill>
                  <a:srgbClr val="000000"/>
                </a:solidFill>
                <a:latin typeface="Times Neue Roman"/>
              </a:rPr>
              <a:t> </a:t>
            </a:r>
            <a:r>
              <a:rPr lang="en-US" sz="3299" spc="-161" dirty="0" err="1">
                <a:solidFill>
                  <a:srgbClr val="000000"/>
                </a:solidFill>
                <a:latin typeface="Times Neue Roman"/>
              </a:rPr>
              <a:t>Hồ</a:t>
            </a:r>
            <a:r>
              <a:rPr lang="en-US" sz="3299" spc="-161" dirty="0">
                <a:solidFill>
                  <a:srgbClr val="000000"/>
                </a:solidFill>
                <a:latin typeface="Times Neue Roman"/>
              </a:rPr>
              <a:t> </a:t>
            </a:r>
            <a:r>
              <a:rPr lang="en-US" sz="3299" spc="-161" dirty="0" err="1">
                <a:solidFill>
                  <a:srgbClr val="000000"/>
                </a:solidFill>
                <a:latin typeface="Times Neue Roman"/>
              </a:rPr>
              <a:t>Chí</a:t>
            </a:r>
            <a:r>
              <a:rPr lang="en-US" sz="3299" spc="-161" dirty="0">
                <a:solidFill>
                  <a:srgbClr val="000000"/>
                </a:solidFill>
                <a:latin typeface="Times Neue Roman"/>
              </a:rPr>
              <a:t> Minh ban </a:t>
            </a:r>
            <a:r>
              <a:rPr lang="en-US" sz="3299" spc="-161" dirty="0" err="1">
                <a:solidFill>
                  <a:srgbClr val="000000"/>
                </a:solidFill>
                <a:latin typeface="Times Neue Roman"/>
              </a:rPr>
              <a:t>hành</a:t>
            </a:r>
            <a:r>
              <a:rPr lang="en-US" sz="3299" spc="-161" dirty="0">
                <a:solidFill>
                  <a:srgbClr val="000000"/>
                </a:solidFill>
                <a:latin typeface="Times Neue Roman"/>
              </a:rPr>
              <a:t> </a:t>
            </a:r>
            <a:r>
              <a:rPr lang="en-US" sz="3299" spc="-161" dirty="0" err="1">
                <a:solidFill>
                  <a:srgbClr val="000000"/>
                </a:solidFill>
                <a:latin typeface="Times Neue Roman"/>
              </a:rPr>
              <a:t>quy</a:t>
            </a:r>
            <a:r>
              <a:rPr lang="en-US" sz="3299" spc="-161" dirty="0">
                <a:solidFill>
                  <a:srgbClr val="000000"/>
                </a:solidFill>
                <a:latin typeface="Times Neue Roman"/>
              </a:rPr>
              <a:t> </a:t>
            </a:r>
            <a:r>
              <a:rPr lang="en-US" sz="3299" spc="-161" dirty="0" err="1">
                <a:solidFill>
                  <a:srgbClr val="000000"/>
                </a:solidFill>
                <a:latin typeface="Times Neue Roman"/>
              </a:rPr>
              <a:t>chế</a:t>
            </a:r>
            <a:r>
              <a:rPr lang="en-US" sz="3299" spc="-161" dirty="0">
                <a:solidFill>
                  <a:srgbClr val="000000"/>
                </a:solidFill>
                <a:latin typeface="Times Neue Roman"/>
              </a:rPr>
              <a:t> </a:t>
            </a:r>
            <a:r>
              <a:rPr lang="en-US" sz="3299" spc="-161" dirty="0" err="1">
                <a:solidFill>
                  <a:srgbClr val="000000"/>
                </a:solidFill>
                <a:latin typeface="Times Neue Roman"/>
              </a:rPr>
              <a:t>quản</a:t>
            </a:r>
            <a:r>
              <a:rPr lang="en-US" sz="3299" spc="-161" dirty="0">
                <a:solidFill>
                  <a:srgbClr val="000000"/>
                </a:solidFill>
                <a:latin typeface="Times Neue Roman"/>
              </a:rPr>
              <a:t> </a:t>
            </a:r>
            <a:r>
              <a:rPr lang="en-US" sz="3299" spc="-161" dirty="0" err="1">
                <a:solidFill>
                  <a:srgbClr val="000000"/>
                </a:solidFill>
                <a:latin typeface="Times Neue Roman"/>
              </a:rPr>
              <a:t>lý</a:t>
            </a:r>
            <a:r>
              <a:rPr lang="en-US" sz="3299" spc="-161" dirty="0">
                <a:solidFill>
                  <a:srgbClr val="000000"/>
                </a:solidFill>
                <a:latin typeface="Times Neue Roman"/>
              </a:rPr>
              <a:t> </a:t>
            </a:r>
            <a:r>
              <a:rPr lang="en-US" sz="3299" spc="-161" dirty="0" err="1">
                <a:solidFill>
                  <a:srgbClr val="000000"/>
                </a:solidFill>
                <a:latin typeface="Times Neue Roman"/>
              </a:rPr>
              <a:t>đối</a:t>
            </a:r>
            <a:r>
              <a:rPr lang="en-US" sz="3299" spc="-161" dirty="0">
                <a:solidFill>
                  <a:srgbClr val="000000"/>
                </a:solidFill>
                <a:latin typeface="Times Neue Roman"/>
              </a:rPr>
              <a:t> </a:t>
            </a:r>
            <a:r>
              <a:rPr lang="en-US" sz="3299" spc="-161" dirty="0" err="1">
                <a:solidFill>
                  <a:srgbClr val="000000"/>
                </a:solidFill>
                <a:latin typeface="Times Neue Roman"/>
              </a:rPr>
              <a:t>với</a:t>
            </a:r>
            <a:r>
              <a:rPr lang="en-US" sz="3299" spc="-161" dirty="0">
                <a:solidFill>
                  <a:srgbClr val="000000"/>
                </a:solidFill>
                <a:latin typeface="Times Neue Roman"/>
              </a:rPr>
              <a:t> </a:t>
            </a:r>
            <a:r>
              <a:rPr lang="en-US" sz="3299" spc="-161" dirty="0" err="1">
                <a:solidFill>
                  <a:srgbClr val="000000"/>
                </a:solidFill>
                <a:latin typeface="Times Neue Roman"/>
              </a:rPr>
              <a:t>báo</a:t>
            </a:r>
            <a:r>
              <a:rPr lang="en-US" sz="3299" spc="-161" dirty="0">
                <a:solidFill>
                  <a:srgbClr val="000000"/>
                </a:solidFill>
                <a:latin typeface="Times Neue Roman"/>
              </a:rPr>
              <a:t> </a:t>
            </a:r>
            <a:r>
              <a:rPr lang="en-US" sz="3299" spc="-161" dirty="0" err="1">
                <a:solidFill>
                  <a:srgbClr val="000000"/>
                </a:solidFill>
                <a:latin typeface="Times Neue Roman"/>
              </a:rPr>
              <a:t>cáo</a:t>
            </a:r>
            <a:r>
              <a:rPr lang="en-US" sz="3299" spc="-161" dirty="0">
                <a:solidFill>
                  <a:srgbClr val="000000"/>
                </a:solidFill>
                <a:latin typeface="Times Neue Roman"/>
              </a:rPr>
              <a:t> </a:t>
            </a:r>
            <a:r>
              <a:rPr lang="en-US" sz="3299" spc="-161" dirty="0" err="1">
                <a:solidFill>
                  <a:srgbClr val="000000"/>
                </a:solidFill>
                <a:latin typeface="Times Neue Roman"/>
              </a:rPr>
              <a:t>viên</a:t>
            </a:r>
            <a:r>
              <a:rPr lang="en-US" sz="3299" spc="-161" dirty="0">
                <a:solidFill>
                  <a:srgbClr val="000000"/>
                </a:solidFill>
                <a:latin typeface="Times Neue Roman"/>
              </a:rPr>
              <a:t> </a:t>
            </a:r>
            <a:r>
              <a:rPr lang="en-US" sz="3299" spc="-161" dirty="0" err="1">
                <a:solidFill>
                  <a:srgbClr val="000000"/>
                </a:solidFill>
                <a:latin typeface="Times Neue Roman"/>
              </a:rPr>
              <a:t>pháp</a:t>
            </a:r>
            <a:r>
              <a:rPr lang="en-US" sz="3299" spc="-161" dirty="0">
                <a:solidFill>
                  <a:srgbClr val="000000"/>
                </a:solidFill>
                <a:latin typeface="Times Neue Roman"/>
              </a:rPr>
              <a:t> </a:t>
            </a:r>
            <a:r>
              <a:rPr lang="en-US" sz="3299" spc="-161" dirty="0" err="1">
                <a:solidFill>
                  <a:srgbClr val="000000"/>
                </a:solidFill>
                <a:latin typeface="Times Neue Roman"/>
              </a:rPr>
              <a:t>luật</a:t>
            </a:r>
            <a:r>
              <a:rPr lang="en-US" sz="3299" spc="-161" dirty="0">
                <a:solidFill>
                  <a:srgbClr val="000000"/>
                </a:solidFill>
                <a:latin typeface="Times Neue Roman"/>
              </a:rPr>
              <a:t>, </a:t>
            </a:r>
            <a:r>
              <a:rPr lang="en-US" sz="3299" spc="-161" dirty="0" err="1">
                <a:solidFill>
                  <a:srgbClr val="000000"/>
                </a:solidFill>
                <a:latin typeface="Times Neue Roman"/>
              </a:rPr>
              <a:t>tuyên</a:t>
            </a:r>
            <a:r>
              <a:rPr lang="en-US" sz="3299" spc="-161" dirty="0">
                <a:solidFill>
                  <a:srgbClr val="000000"/>
                </a:solidFill>
                <a:latin typeface="Times Neue Roman"/>
              </a:rPr>
              <a:t> </a:t>
            </a:r>
            <a:r>
              <a:rPr lang="en-US" sz="3299" spc="-161" dirty="0" err="1">
                <a:solidFill>
                  <a:srgbClr val="000000"/>
                </a:solidFill>
                <a:latin typeface="Times Neue Roman"/>
              </a:rPr>
              <a:t>truyền</a:t>
            </a:r>
            <a:r>
              <a:rPr lang="en-US" sz="3299" spc="-161" dirty="0">
                <a:solidFill>
                  <a:srgbClr val="000000"/>
                </a:solidFill>
                <a:latin typeface="Times Neue Roman"/>
              </a:rPr>
              <a:t> </a:t>
            </a:r>
            <a:r>
              <a:rPr lang="en-US" sz="3299" spc="-161" dirty="0" err="1">
                <a:solidFill>
                  <a:srgbClr val="000000"/>
                </a:solidFill>
                <a:latin typeface="Times Neue Roman"/>
              </a:rPr>
              <a:t>viên</a:t>
            </a:r>
            <a:r>
              <a:rPr lang="en-US" sz="3299" spc="-161" dirty="0">
                <a:solidFill>
                  <a:srgbClr val="000000"/>
                </a:solidFill>
                <a:latin typeface="Times Neue Roman"/>
              </a:rPr>
              <a:t> </a:t>
            </a:r>
            <a:r>
              <a:rPr lang="en-US" sz="3299" spc="-161" dirty="0" err="1">
                <a:solidFill>
                  <a:srgbClr val="000000"/>
                </a:solidFill>
                <a:latin typeface="Times Neue Roman"/>
              </a:rPr>
              <a:t>pháp</a:t>
            </a:r>
            <a:r>
              <a:rPr lang="en-US" sz="3299" spc="-161" dirty="0">
                <a:solidFill>
                  <a:srgbClr val="000000"/>
                </a:solidFill>
                <a:latin typeface="Times Neue Roman"/>
              </a:rPr>
              <a:t> </a:t>
            </a:r>
            <a:r>
              <a:rPr lang="en-US" sz="3299" spc="-161" dirty="0" err="1">
                <a:solidFill>
                  <a:srgbClr val="000000"/>
                </a:solidFill>
                <a:latin typeface="Times Neue Roman"/>
              </a:rPr>
              <a:t>luật</a:t>
            </a:r>
            <a:r>
              <a:rPr lang="en-US" sz="3299" spc="-161" dirty="0">
                <a:solidFill>
                  <a:srgbClr val="000000"/>
                </a:solidFill>
                <a:latin typeface="Times Neue Roman"/>
              </a:rPr>
              <a:t> </a:t>
            </a:r>
            <a:r>
              <a:rPr lang="en-US" sz="3299" spc="-161" dirty="0" err="1">
                <a:solidFill>
                  <a:srgbClr val="000000"/>
                </a:solidFill>
                <a:latin typeface="Times Neue Roman"/>
              </a:rPr>
              <a:t>trên</a:t>
            </a:r>
            <a:r>
              <a:rPr lang="en-US" sz="3299" spc="-161" dirty="0">
                <a:solidFill>
                  <a:srgbClr val="000000"/>
                </a:solidFill>
                <a:latin typeface="Times Neue Roman"/>
              </a:rPr>
              <a:t> </a:t>
            </a:r>
            <a:r>
              <a:rPr lang="en-US" sz="3299" spc="-161" dirty="0" err="1">
                <a:solidFill>
                  <a:srgbClr val="000000"/>
                </a:solidFill>
                <a:latin typeface="Times Neue Roman"/>
              </a:rPr>
              <a:t>địa</a:t>
            </a:r>
            <a:r>
              <a:rPr lang="en-US" sz="3299" spc="-161" dirty="0">
                <a:solidFill>
                  <a:srgbClr val="000000"/>
                </a:solidFill>
                <a:latin typeface="Times Neue Roman"/>
              </a:rPr>
              <a:t> </a:t>
            </a:r>
            <a:r>
              <a:rPr lang="en-US" sz="3299" spc="-161" dirty="0" err="1">
                <a:solidFill>
                  <a:srgbClr val="000000"/>
                </a:solidFill>
                <a:latin typeface="Times Neue Roman"/>
              </a:rPr>
              <a:t>bàn</a:t>
            </a:r>
            <a:r>
              <a:rPr lang="en-US" sz="3299" spc="-161" dirty="0">
                <a:solidFill>
                  <a:srgbClr val="000000"/>
                </a:solidFill>
                <a:latin typeface="Times Neue Roman"/>
              </a:rPr>
              <a:t> </a:t>
            </a:r>
            <a:r>
              <a:rPr lang="en-US" sz="3299" spc="-161" dirty="0" err="1">
                <a:solidFill>
                  <a:srgbClr val="000000"/>
                </a:solidFill>
                <a:latin typeface="Times Neue Roman"/>
              </a:rPr>
              <a:t>Thành</a:t>
            </a:r>
            <a:r>
              <a:rPr lang="en-US" sz="3299" spc="-161" dirty="0">
                <a:solidFill>
                  <a:srgbClr val="000000"/>
                </a:solidFill>
                <a:latin typeface="Times Neue Roman"/>
              </a:rPr>
              <a:t> </a:t>
            </a:r>
            <a:r>
              <a:rPr lang="en-US" sz="3299" spc="-161" dirty="0" err="1">
                <a:solidFill>
                  <a:srgbClr val="000000"/>
                </a:solidFill>
                <a:latin typeface="Times Neue Roman"/>
              </a:rPr>
              <a:t>phố</a:t>
            </a:r>
            <a:r>
              <a:rPr lang="en-US" sz="3299" spc="-161" dirty="0">
                <a:solidFill>
                  <a:srgbClr val="000000"/>
                </a:solidFill>
                <a:latin typeface="Times Neue Roman"/>
              </a:rPr>
              <a:t> </a:t>
            </a:r>
            <a:r>
              <a:rPr lang="en-US" sz="3299" spc="-161" dirty="0" err="1">
                <a:solidFill>
                  <a:srgbClr val="000000"/>
                </a:solidFill>
                <a:latin typeface="Times Neue Roman"/>
              </a:rPr>
              <a:t>Hồ</a:t>
            </a:r>
            <a:r>
              <a:rPr lang="en-US" sz="3299" spc="-161" dirty="0">
                <a:solidFill>
                  <a:srgbClr val="000000"/>
                </a:solidFill>
                <a:latin typeface="Times Neue Roman"/>
              </a:rPr>
              <a:t> </a:t>
            </a:r>
            <a:r>
              <a:rPr lang="en-US" sz="3299" spc="-161" dirty="0" err="1">
                <a:solidFill>
                  <a:srgbClr val="000000"/>
                </a:solidFill>
                <a:latin typeface="Times Neue Roman"/>
              </a:rPr>
              <a:t>Chí</a:t>
            </a:r>
            <a:r>
              <a:rPr lang="en-US" sz="3299" spc="-161" dirty="0">
                <a:solidFill>
                  <a:srgbClr val="000000"/>
                </a:solidFill>
                <a:latin typeface="Times Neue Roman"/>
              </a:rPr>
              <a:t> Minh ("</a:t>
            </a:r>
            <a:r>
              <a:rPr lang="en-US" sz="3299" u="sng" spc="-161" dirty="0" err="1">
                <a:solidFill>
                  <a:srgbClr val="000000"/>
                </a:solidFill>
                <a:latin typeface="Times Neue Roman Bold"/>
              </a:rPr>
              <a:t>Quyết</a:t>
            </a:r>
            <a:r>
              <a:rPr lang="en-US" sz="3299" u="sng" spc="-161" dirty="0">
                <a:solidFill>
                  <a:srgbClr val="000000"/>
                </a:solidFill>
                <a:latin typeface="Times Neue Roman Bold"/>
              </a:rPr>
              <a:t> </a:t>
            </a:r>
            <a:r>
              <a:rPr lang="en-US" sz="3299" u="sng" spc="-161" dirty="0" err="1">
                <a:solidFill>
                  <a:srgbClr val="000000"/>
                </a:solidFill>
                <a:latin typeface="Times Neue Roman Bold"/>
              </a:rPr>
              <a:t>định</a:t>
            </a:r>
            <a:r>
              <a:rPr lang="en-US" sz="3299" u="sng" spc="-161" dirty="0">
                <a:solidFill>
                  <a:srgbClr val="000000"/>
                </a:solidFill>
                <a:latin typeface="Times Neue Roman Bold"/>
              </a:rPr>
              <a:t> </a:t>
            </a:r>
            <a:r>
              <a:rPr lang="en-US" sz="3299" u="sng" spc="-161" dirty="0" err="1">
                <a:solidFill>
                  <a:srgbClr val="000000"/>
                </a:solidFill>
                <a:latin typeface="Times Neue Roman Bold"/>
              </a:rPr>
              <a:t>số</a:t>
            </a:r>
            <a:r>
              <a:rPr lang="en-US" sz="3299" u="sng" spc="-161" dirty="0">
                <a:solidFill>
                  <a:srgbClr val="000000"/>
                </a:solidFill>
                <a:latin typeface="Times Neue Roman Bold"/>
              </a:rPr>
              <a:t> 08/2015/QĐ-UBND</a:t>
            </a:r>
            <a:r>
              <a:rPr lang="en-US" sz="3299" spc="-161" dirty="0">
                <a:solidFill>
                  <a:srgbClr val="000000"/>
                </a:solidFill>
                <a:latin typeface="Times Neue Roman"/>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7523876" y="2776469"/>
            <a:ext cx="10612087" cy="0"/>
          </a:xfrm>
          <a:prstGeom prst="line">
            <a:avLst/>
          </a:prstGeom>
          <a:ln w="9525" cap="flat">
            <a:solidFill>
              <a:srgbClr val="64E688"/>
            </a:solidFill>
            <a:prstDash val="solid"/>
            <a:headEnd type="none" w="sm" len="sm"/>
            <a:tailEnd type="none" w="sm" len="sm"/>
          </a:ln>
        </p:spPr>
      </p:sp>
      <p:sp>
        <p:nvSpPr>
          <p:cNvPr id="3" name="AutoShape 3"/>
          <p:cNvSpPr/>
          <p:nvPr/>
        </p:nvSpPr>
        <p:spPr>
          <a:xfrm>
            <a:off x="7523876" y="4294983"/>
            <a:ext cx="10612087" cy="0"/>
          </a:xfrm>
          <a:prstGeom prst="line">
            <a:avLst/>
          </a:prstGeom>
          <a:ln w="9525" cap="flat">
            <a:solidFill>
              <a:srgbClr val="64E688"/>
            </a:solidFill>
            <a:prstDash val="solid"/>
            <a:headEnd type="none" w="sm" len="sm"/>
            <a:tailEnd type="none" w="sm" len="sm"/>
          </a:ln>
        </p:spPr>
      </p:sp>
      <p:sp>
        <p:nvSpPr>
          <p:cNvPr id="4" name="AutoShape 4"/>
          <p:cNvSpPr/>
          <p:nvPr/>
        </p:nvSpPr>
        <p:spPr>
          <a:xfrm>
            <a:off x="7523876" y="5813497"/>
            <a:ext cx="10612087" cy="0"/>
          </a:xfrm>
          <a:prstGeom prst="line">
            <a:avLst/>
          </a:prstGeom>
          <a:ln w="9525" cap="flat">
            <a:solidFill>
              <a:srgbClr val="64E688"/>
            </a:solidFill>
            <a:prstDash val="solid"/>
            <a:headEnd type="none" w="sm" len="sm"/>
            <a:tailEnd type="none" w="sm" len="sm"/>
          </a:ln>
        </p:spPr>
      </p:sp>
      <p:sp>
        <p:nvSpPr>
          <p:cNvPr id="5" name="AutoShape 5"/>
          <p:cNvSpPr/>
          <p:nvPr/>
        </p:nvSpPr>
        <p:spPr>
          <a:xfrm>
            <a:off x="7523876" y="7332011"/>
            <a:ext cx="10612087" cy="0"/>
          </a:xfrm>
          <a:prstGeom prst="line">
            <a:avLst/>
          </a:prstGeom>
          <a:ln w="9525" cap="flat">
            <a:solidFill>
              <a:srgbClr val="64E688"/>
            </a:solidFill>
            <a:prstDash val="solid"/>
            <a:headEnd type="none" w="sm" len="sm"/>
            <a:tailEnd type="none" w="sm" len="sm"/>
          </a:ln>
        </p:spPr>
      </p:sp>
      <p:pic>
        <p:nvPicPr>
          <p:cNvPr id="6" name="Picture 6"/>
          <p:cNvPicPr>
            <a:picLocks noChangeAspect="1"/>
          </p:cNvPicPr>
          <p:nvPr/>
        </p:nvPicPr>
        <p:blipFill>
          <a:blip r:embed="rId3"/>
          <a:srcRect l="16779" r="16779"/>
          <a:stretch>
            <a:fillRect/>
          </a:stretch>
        </p:blipFill>
        <p:spPr>
          <a:xfrm>
            <a:off x="1078835" y="2460920"/>
            <a:ext cx="5665000" cy="5207155"/>
          </a:xfrm>
          <a:prstGeom prst="rect">
            <a:avLst/>
          </a:prstGeom>
        </p:spPr>
      </p:pic>
      <p:grpSp>
        <p:nvGrpSpPr>
          <p:cNvPr id="7" name="Group 7"/>
          <p:cNvGrpSpPr/>
          <p:nvPr/>
        </p:nvGrpSpPr>
        <p:grpSpPr>
          <a:xfrm>
            <a:off x="7523876" y="1192354"/>
            <a:ext cx="10154525" cy="1000274"/>
            <a:chOff x="0" y="-38100"/>
            <a:chExt cx="13539367" cy="1333699"/>
          </a:xfrm>
        </p:grpSpPr>
        <p:sp>
          <p:nvSpPr>
            <p:cNvPr id="8" name="TextBox 8"/>
            <p:cNvSpPr txBox="1"/>
            <p:nvPr/>
          </p:nvSpPr>
          <p:spPr>
            <a:xfrm>
              <a:off x="0" y="210804"/>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01</a:t>
              </a:r>
            </a:p>
          </p:txBody>
        </p:sp>
        <p:sp>
          <p:nvSpPr>
            <p:cNvPr id="9" name="TextBox 9"/>
            <p:cNvSpPr txBox="1"/>
            <p:nvPr/>
          </p:nvSpPr>
          <p:spPr>
            <a:xfrm>
              <a:off x="2131303" y="-38100"/>
              <a:ext cx="11408064" cy="1333699"/>
            </a:xfrm>
            <a:prstGeom prst="rect">
              <a:avLst/>
            </a:prstGeom>
          </p:spPr>
          <p:txBody>
            <a:bodyPr wrap="square" lIns="0" tIns="0" rIns="0" bIns="0" rtlCol="0" anchor="t">
              <a:spAutoFit/>
            </a:bodyPr>
            <a:lstStyle/>
            <a:p>
              <a:pPr algn="just">
                <a:lnSpc>
                  <a:spcPts val="3900"/>
                </a:lnSpc>
              </a:pPr>
              <a:r>
                <a:rPr lang="en-US" sz="3000" dirty="0" err="1">
                  <a:solidFill>
                    <a:srgbClr val="000000"/>
                  </a:solidFill>
                  <a:latin typeface="Times Neue Roman"/>
                </a:rPr>
                <a:t>Thực</a:t>
              </a:r>
              <a:r>
                <a:rPr lang="en-US" sz="3000" dirty="0">
                  <a:solidFill>
                    <a:srgbClr val="000000"/>
                  </a:solidFill>
                  <a:latin typeface="Times Neue Roman"/>
                </a:rPr>
                <a:t> </a:t>
              </a:r>
              <a:r>
                <a:rPr lang="en-US" sz="3000" dirty="0" err="1">
                  <a:solidFill>
                    <a:srgbClr val="000000"/>
                  </a:solidFill>
                  <a:latin typeface="Times Neue Roman"/>
                </a:rPr>
                <a:t>hiện</a:t>
              </a:r>
              <a:r>
                <a:rPr lang="en-US" sz="3000" dirty="0">
                  <a:solidFill>
                    <a:srgbClr val="000000"/>
                  </a:solidFill>
                  <a:latin typeface="Times Neue Roman"/>
                </a:rPr>
                <a:t> </a:t>
              </a:r>
              <a:r>
                <a:rPr lang="en-US" sz="3000" dirty="0" err="1">
                  <a:solidFill>
                    <a:srgbClr val="000000"/>
                  </a:solidFill>
                  <a:latin typeface="Times Neue Roman"/>
                </a:rPr>
                <a:t>nhiệm</a:t>
              </a:r>
              <a:r>
                <a:rPr lang="en-US" sz="3000" dirty="0">
                  <a:solidFill>
                    <a:srgbClr val="000000"/>
                  </a:solidFill>
                  <a:latin typeface="Times Neue Roman"/>
                </a:rPr>
                <a:t> </a:t>
              </a:r>
              <a:r>
                <a:rPr lang="en-US" sz="3000" dirty="0" err="1">
                  <a:solidFill>
                    <a:srgbClr val="000000"/>
                  </a:solidFill>
                  <a:latin typeface="Times Neue Roman"/>
                </a:rPr>
                <a:t>vụ</a:t>
              </a:r>
              <a:r>
                <a:rPr lang="en-US" sz="3000" dirty="0">
                  <a:solidFill>
                    <a:srgbClr val="000000"/>
                  </a:solidFill>
                  <a:latin typeface="Times Neue Roman"/>
                </a:rPr>
                <a:t> </a:t>
              </a:r>
              <a:r>
                <a:rPr lang="en-US" sz="3000" dirty="0" err="1">
                  <a:solidFill>
                    <a:srgbClr val="000000"/>
                  </a:solidFill>
                  <a:latin typeface="Times Neue Roman"/>
                </a:rPr>
                <a:t>phổ</a:t>
              </a:r>
              <a:r>
                <a:rPr lang="en-US" sz="3000" dirty="0">
                  <a:solidFill>
                    <a:srgbClr val="000000"/>
                  </a:solidFill>
                  <a:latin typeface="Times Neue Roman"/>
                </a:rPr>
                <a:t> </a:t>
              </a:r>
              <a:r>
                <a:rPr lang="en-US" sz="3000" dirty="0" err="1">
                  <a:solidFill>
                    <a:srgbClr val="000000"/>
                  </a:solidFill>
                  <a:latin typeface="Times Neue Roman"/>
                </a:rPr>
                <a:t>biến</a:t>
              </a:r>
              <a:r>
                <a:rPr lang="en-US" sz="3000" dirty="0">
                  <a:solidFill>
                    <a:srgbClr val="000000"/>
                  </a:solidFill>
                  <a:latin typeface="Times Neue Roman"/>
                </a:rPr>
                <a:t>, </a:t>
              </a:r>
              <a:r>
                <a:rPr lang="en-US" sz="3000" dirty="0" err="1">
                  <a:solidFill>
                    <a:srgbClr val="000000"/>
                  </a:solidFill>
                  <a:latin typeface="Times Neue Roman"/>
                </a:rPr>
                <a:t>giáo</a:t>
              </a:r>
              <a:r>
                <a:rPr lang="en-US" sz="3000" dirty="0">
                  <a:solidFill>
                    <a:srgbClr val="000000"/>
                  </a:solidFill>
                  <a:latin typeface="Times Neue Roman"/>
                </a:rPr>
                <a:t> </a:t>
              </a:r>
              <a:r>
                <a:rPr lang="en-US" sz="3000" dirty="0" err="1">
                  <a:solidFill>
                    <a:srgbClr val="000000"/>
                  </a:solidFill>
                  <a:latin typeface="Times Neue Roman"/>
                </a:rPr>
                <a:t>dục</a:t>
              </a:r>
              <a:r>
                <a:rPr lang="en-US" sz="3000" dirty="0">
                  <a:solidFill>
                    <a:srgbClr val="000000"/>
                  </a:solidFill>
                  <a:latin typeface="Times Neue Roman"/>
                </a:rPr>
                <a:t> </a:t>
              </a:r>
              <a:r>
                <a:rPr lang="en-US" sz="3000" dirty="0" err="1">
                  <a:solidFill>
                    <a:srgbClr val="000000"/>
                  </a:solidFill>
                  <a:latin typeface="Times Neue Roman"/>
                </a:rPr>
                <a:t>pháp</a:t>
              </a:r>
              <a:r>
                <a:rPr lang="en-US" sz="3000" dirty="0">
                  <a:solidFill>
                    <a:srgbClr val="000000"/>
                  </a:solidFill>
                  <a:latin typeface="Times Neue Roman"/>
                </a:rPr>
                <a:t> </a:t>
              </a:r>
              <a:r>
                <a:rPr lang="en-US" sz="3000" dirty="0" err="1">
                  <a:solidFill>
                    <a:srgbClr val="000000"/>
                  </a:solidFill>
                  <a:latin typeface="Times Neue Roman"/>
                </a:rPr>
                <a:t>luật</a:t>
              </a:r>
              <a:r>
                <a:rPr lang="en-US" sz="3000" dirty="0">
                  <a:solidFill>
                    <a:srgbClr val="000000"/>
                  </a:solidFill>
                  <a:latin typeface="Times Neue Roman"/>
                </a:rPr>
                <a:t> </a:t>
              </a:r>
              <a:r>
                <a:rPr lang="en-US" sz="3000" dirty="0" err="1">
                  <a:solidFill>
                    <a:srgbClr val="000000"/>
                  </a:solidFill>
                  <a:latin typeface="Times Neue Roman"/>
                </a:rPr>
                <a:t>theo</a:t>
              </a:r>
              <a:r>
                <a:rPr lang="en-US" sz="3000" dirty="0">
                  <a:solidFill>
                    <a:srgbClr val="000000"/>
                  </a:solidFill>
                  <a:latin typeface="Times Neue Roman"/>
                </a:rPr>
                <a:t> </a:t>
              </a:r>
              <a:r>
                <a:rPr lang="en-US" sz="3000" dirty="0" err="1">
                  <a:solidFill>
                    <a:srgbClr val="000000"/>
                  </a:solidFill>
                  <a:latin typeface="Times Neue Roman"/>
                </a:rPr>
                <a:t>sự</a:t>
              </a:r>
              <a:r>
                <a:rPr lang="en-US" sz="3000" dirty="0">
                  <a:solidFill>
                    <a:srgbClr val="000000"/>
                  </a:solidFill>
                  <a:latin typeface="Times Neue Roman"/>
                </a:rPr>
                <a:t> </a:t>
              </a:r>
              <a:r>
                <a:rPr lang="en-US" sz="3000" dirty="0" err="1">
                  <a:solidFill>
                    <a:srgbClr val="000000"/>
                  </a:solidFill>
                  <a:latin typeface="Times Neue Roman"/>
                </a:rPr>
                <a:t>phân</a:t>
              </a:r>
              <a:r>
                <a:rPr lang="en-US" sz="3000" dirty="0">
                  <a:solidFill>
                    <a:srgbClr val="000000"/>
                  </a:solidFill>
                  <a:latin typeface="Times Neue Roman"/>
                </a:rPr>
                <a:t> </a:t>
              </a:r>
              <a:r>
                <a:rPr lang="en-US" sz="3000" dirty="0" err="1">
                  <a:solidFill>
                    <a:srgbClr val="000000"/>
                  </a:solidFill>
                  <a:latin typeface="Times Neue Roman"/>
                </a:rPr>
                <a:t>công</a:t>
              </a:r>
              <a:r>
                <a:rPr lang="en-US" sz="3000" dirty="0">
                  <a:solidFill>
                    <a:srgbClr val="000000"/>
                  </a:solidFill>
                  <a:latin typeface="Times Neue Roman"/>
                </a:rPr>
                <a:t> </a:t>
              </a:r>
              <a:r>
                <a:rPr lang="en-US" sz="3000" dirty="0" err="1">
                  <a:solidFill>
                    <a:srgbClr val="000000"/>
                  </a:solidFill>
                  <a:latin typeface="Times Neue Roman"/>
                </a:rPr>
                <a:t>và</a:t>
              </a:r>
              <a:r>
                <a:rPr lang="en-US" sz="3000" dirty="0">
                  <a:solidFill>
                    <a:srgbClr val="000000"/>
                  </a:solidFill>
                  <a:latin typeface="Times Neue Roman"/>
                </a:rPr>
                <a:t> </a:t>
              </a:r>
              <a:r>
                <a:rPr lang="en-US" sz="3000" dirty="0" err="1">
                  <a:solidFill>
                    <a:srgbClr val="000000"/>
                  </a:solidFill>
                  <a:latin typeface="Times Neue Roman"/>
                </a:rPr>
                <a:t>theo</a:t>
              </a:r>
              <a:r>
                <a:rPr lang="en-US" sz="3000" dirty="0">
                  <a:solidFill>
                    <a:srgbClr val="000000"/>
                  </a:solidFill>
                  <a:latin typeface="Times Neue Roman"/>
                </a:rPr>
                <a:t> </a:t>
              </a:r>
              <a:r>
                <a:rPr lang="en-US" sz="3000" dirty="0" err="1">
                  <a:solidFill>
                    <a:srgbClr val="000000"/>
                  </a:solidFill>
                  <a:latin typeface="Times Neue Roman"/>
                </a:rPr>
                <a:t>quy</a:t>
              </a:r>
              <a:r>
                <a:rPr lang="en-US" sz="3000" dirty="0">
                  <a:solidFill>
                    <a:srgbClr val="000000"/>
                  </a:solidFill>
                  <a:latin typeface="Times Neue Roman"/>
                </a:rPr>
                <a:t> </a:t>
              </a:r>
              <a:r>
                <a:rPr lang="en-US" sz="3000" dirty="0" err="1">
                  <a:solidFill>
                    <a:srgbClr val="000000"/>
                  </a:solidFill>
                  <a:latin typeface="Times Neue Roman"/>
                </a:rPr>
                <a:t>định</a:t>
              </a:r>
              <a:r>
                <a:rPr lang="en-US" sz="3000" dirty="0">
                  <a:solidFill>
                    <a:srgbClr val="000000"/>
                  </a:solidFill>
                  <a:latin typeface="Times Neue Roman"/>
                </a:rPr>
                <a:t> </a:t>
              </a:r>
              <a:r>
                <a:rPr lang="en-US" sz="3000" dirty="0" err="1">
                  <a:solidFill>
                    <a:srgbClr val="000000"/>
                  </a:solidFill>
                  <a:latin typeface="Times Neue Roman"/>
                </a:rPr>
                <a:t>của</a:t>
              </a:r>
              <a:r>
                <a:rPr lang="en-US" sz="3000" dirty="0">
                  <a:solidFill>
                    <a:srgbClr val="000000"/>
                  </a:solidFill>
                  <a:latin typeface="Times Neue Roman"/>
                </a:rPr>
                <a:t> </a:t>
              </a:r>
              <a:r>
                <a:rPr lang="en-US" sz="3000" dirty="0" err="1">
                  <a:solidFill>
                    <a:srgbClr val="000000"/>
                  </a:solidFill>
                  <a:latin typeface="Times Neue Roman"/>
                </a:rPr>
                <a:t>pháp</a:t>
              </a:r>
              <a:r>
                <a:rPr lang="en-US" sz="3000" dirty="0">
                  <a:solidFill>
                    <a:srgbClr val="000000"/>
                  </a:solidFill>
                  <a:latin typeface="Times Neue Roman"/>
                </a:rPr>
                <a:t> </a:t>
              </a:r>
              <a:r>
                <a:rPr lang="en-US" sz="3000" dirty="0" err="1">
                  <a:solidFill>
                    <a:srgbClr val="000000"/>
                  </a:solidFill>
                  <a:latin typeface="Times Neue Roman"/>
                </a:rPr>
                <a:t>luật</a:t>
              </a:r>
              <a:endParaRPr lang="en-US" sz="3000" dirty="0">
                <a:solidFill>
                  <a:srgbClr val="000000"/>
                </a:solidFill>
                <a:latin typeface="Times Neue Roman"/>
              </a:endParaRPr>
            </a:p>
          </p:txBody>
        </p:sp>
      </p:grpSp>
      <p:grpSp>
        <p:nvGrpSpPr>
          <p:cNvPr id="10" name="Group 10"/>
          <p:cNvGrpSpPr/>
          <p:nvPr/>
        </p:nvGrpSpPr>
        <p:grpSpPr>
          <a:xfrm>
            <a:off x="7523876" y="4583911"/>
            <a:ext cx="10612087" cy="952500"/>
            <a:chOff x="0" y="0"/>
            <a:chExt cx="14149449" cy="1270000"/>
          </a:xfrm>
        </p:grpSpPr>
        <p:sp>
          <p:nvSpPr>
            <p:cNvPr id="11" name="TextBox 11"/>
            <p:cNvSpPr txBox="1"/>
            <p:nvPr/>
          </p:nvSpPr>
          <p:spPr>
            <a:xfrm>
              <a:off x="0" y="236977"/>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03</a:t>
              </a:r>
            </a:p>
          </p:txBody>
        </p:sp>
        <p:sp>
          <p:nvSpPr>
            <p:cNvPr id="12" name="TextBox 12"/>
            <p:cNvSpPr txBox="1"/>
            <p:nvPr/>
          </p:nvSpPr>
          <p:spPr>
            <a:xfrm>
              <a:off x="2131301" y="-38100"/>
              <a:ext cx="12018148" cy="1308100"/>
            </a:xfrm>
            <a:prstGeom prst="rect">
              <a:avLst/>
            </a:prstGeom>
          </p:spPr>
          <p:txBody>
            <a:bodyPr lIns="0" tIns="0" rIns="0" bIns="0" rtlCol="0" anchor="t">
              <a:spAutoFit/>
            </a:bodyPr>
            <a:lstStyle/>
            <a:p>
              <a:pPr>
                <a:lnSpc>
                  <a:spcPts val="3900"/>
                </a:lnSpc>
              </a:pPr>
              <a:r>
                <a:rPr lang="en-US" sz="3000" dirty="0" err="1">
                  <a:solidFill>
                    <a:srgbClr val="000000"/>
                  </a:solidFill>
                  <a:latin typeface="Times Neue Roman"/>
                </a:rPr>
                <a:t>Không</a:t>
              </a:r>
              <a:r>
                <a:rPr lang="en-US" sz="3000" dirty="0">
                  <a:solidFill>
                    <a:srgbClr val="000000"/>
                  </a:solidFill>
                  <a:latin typeface="Times Neue Roman"/>
                </a:rPr>
                <a:t> </a:t>
              </a:r>
              <a:r>
                <a:rPr lang="en-US" sz="3000" dirty="0" err="1">
                  <a:solidFill>
                    <a:srgbClr val="000000"/>
                  </a:solidFill>
                  <a:latin typeface="Times Neue Roman"/>
                </a:rPr>
                <a:t>được</a:t>
              </a:r>
              <a:r>
                <a:rPr lang="en-US" sz="3000" dirty="0">
                  <a:solidFill>
                    <a:srgbClr val="000000"/>
                  </a:solidFill>
                  <a:latin typeface="Times Neue Roman"/>
                </a:rPr>
                <a:t> </a:t>
              </a:r>
              <a:r>
                <a:rPr lang="en-US" sz="3000" dirty="0" err="1">
                  <a:solidFill>
                    <a:srgbClr val="000000"/>
                  </a:solidFill>
                  <a:latin typeface="Times Neue Roman"/>
                </a:rPr>
                <a:t>Tiết</a:t>
              </a:r>
              <a:r>
                <a:rPr lang="en-US" sz="3000" dirty="0">
                  <a:solidFill>
                    <a:srgbClr val="000000"/>
                  </a:solidFill>
                  <a:latin typeface="Times Neue Roman"/>
                </a:rPr>
                <a:t> </a:t>
              </a:r>
              <a:r>
                <a:rPr lang="en-US" sz="3000" dirty="0" err="1">
                  <a:solidFill>
                    <a:srgbClr val="000000"/>
                  </a:solidFill>
                  <a:latin typeface="Times Neue Roman"/>
                </a:rPr>
                <a:t>lộ</a:t>
              </a:r>
              <a:r>
                <a:rPr lang="en-US" sz="3000" dirty="0">
                  <a:solidFill>
                    <a:srgbClr val="000000"/>
                  </a:solidFill>
                  <a:latin typeface="Times Neue Roman"/>
                </a:rPr>
                <a:t> </a:t>
              </a:r>
              <a:r>
                <a:rPr lang="en-US" sz="3000" dirty="0" err="1">
                  <a:solidFill>
                    <a:srgbClr val="000000"/>
                  </a:solidFill>
                  <a:latin typeface="Times Neue Roman"/>
                </a:rPr>
                <a:t>bí</a:t>
              </a:r>
              <a:r>
                <a:rPr lang="en-US" sz="3000" dirty="0">
                  <a:solidFill>
                    <a:srgbClr val="000000"/>
                  </a:solidFill>
                  <a:latin typeface="Times Neue Roman"/>
                </a:rPr>
                <a:t> </a:t>
              </a:r>
              <a:r>
                <a:rPr lang="en-US" sz="3000" dirty="0" err="1">
                  <a:solidFill>
                    <a:srgbClr val="000000"/>
                  </a:solidFill>
                  <a:latin typeface="Times Neue Roman"/>
                </a:rPr>
                <a:t>mật</a:t>
              </a:r>
              <a:r>
                <a:rPr lang="en-US" sz="3000" dirty="0">
                  <a:solidFill>
                    <a:srgbClr val="000000"/>
                  </a:solidFill>
                  <a:latin typeface="Times Neue Roman"/>
                </a:rPr>
                <a:t> </a:t>
              </a:r>
              <a:r>
                <a:rPr lang="en-US" sz="3000" dirty="0" err="1">
                  <a:solidFill>
                    <a:srgbClr val="000000"/>
                  </a:solidFill>
                  <a:latin typeface="Times Neue Roman"/>
                </a:rPr>
                <a:t>nhà</a:t>
              </a:r>
              <a:r>
                <a:rPr lang="en-US" sz="3000" dirty="0">
                  <a:solidFill>
                    <a:srgbClr val="000000"/>
                  </a:solidFill>
                  <a:latin typeface="Times Neue Roman"/>
                </a:rPr>
                <a:t> </a:t>
              </a:r>
              <a:r>
                <a:rPr lang="en-US" sz="3000" dirty="0" err="1">
                  <a:solidFill>
                    <a:srgbClr val="000000"/>
                  </a:solidFill>
                  <a:latin typeface="Times Neue Roman"/>
                </a:rPr>
                <a:t>nước</a:t>
              </a:r>
              <a:r>
                <a:rPr lang="en-US" sz="3000" dirty="0">
                  <a:solidFill>
                    <a:srgbClr val="000000"/>
                  </a:solidFill>
                  <a:latin typeface="Times Neue Roman"/>
                </a:rPr>
                <a:t>, </a:t>
              </a:r>
              <a:r>
                <a:rPr lang="en-US" sz="3000" dirty="0" err="1">
                  <a:solidFill>
                    <a:srgbClr val="000000"/>
                  </a:solidFill>
                  <a:latin typeface="Times Neue Roman"/>
                </a:rPr>
                <a:t>bí</a:t>
              </a:r>
              <a:r>
                <a:rPr lang="en-US" sz="3000" dirty="0">
                  <a:solidFill>
                    <a:srgbClr val="000000"/>
                  </a:solidFill>
                  <a:latin typeface="Times Neue Roman"/>
                </a:rPr>
                <a:t> </a:t>
              </a:r>
              <a:r>
                <a:rPr lang="en-US" sz="3000" dirty="0" err="1">
                  <a:solidFill>
                    <a:srgbClr val="000000"/>
                  </a:solidFill>
                  <a:latin typeface="Times Neue Roman"/>
                </a:rPr>
                <a:t>mật</a:t>
              </a:r>
              <a:r>
                <a:rPr lang="en-US" sz="3000" dirty="0">
                  <a:solidFill>
                    <a:srgbClr val="000000"/>
                  </a:solidFill>
                  <a:latin typeface="Times Neue Roman"/>
                </a:rPr>
                <a:t> </a:t>
              </a:r>
              <a:r>
                <a:rPr lang="en-US" sz="3000" dirty="0" err="1">
                  <a:solidFill>
                    <a:srgbClr val="000000"/>
                  </a:solidFill>
                  <a:latin typeface="Times Neue Roman"/>
                </a:rPr>
                <a:t>quân</a:t>
              </a:r>
              <a:r>
                <a:rPr lang="en-US" sz="3000" dirty="0">
                  <a:solidFill>
                    <a:srgbClr val="000000"/>
                  </a:solidFill>
                  <a:latin typeface="Times Neue Roman"/>
                </a:rPr>
                <a:t> </a:t>
              </a:r>
              <a:r>
                <a:rPr lang="en-US" sz="3000" dirty="0" err="1">
                  <a:solidFill>
                    <a:srgbClr val="000000"/>
                  </a:solidFill>
                  <a:latin typeface="Times Neue Roman"/>
                </a:rPr>
                <a:t>sự</a:t>
              </a:r>
              <a:r>
                <a:rPr lang="en-US" sz="3000" dirty="0">
                  <a:solidFill>
                    <a:srgbClr val="000000"/>
                  </a:solidFill>
                  <a:latin typeface="Times Neue Roman"/>
                </a:rPr>
                <a:t> </a:t>
              </a:r>
              <a:r>
                <a:rPr lang="en-US" sz="3000" dirty="0" err="1">
                  <a:solidFill>
                    <a:srgbClr val="000000"/>
                  </a:solidFill>
                  <a:latin typeface="Times Neue Roman"/>
                </a:rPr>
                <a:t>và</a:t>
              </a:r>
              <a:r>
                <a:rPr lang="en-US" sz="3000" dirty="0">
                  <a:solidFill>
                    <a:srgbClr val="000000"/>
                  </a:solidFill>
                  <a:latin typeface="Times Neue Roman"/>
                </a:rPr>
                <a:t> </a:t>
              </a:r>
              <a:r>
                <a:rPr lang="en-US" sz="3000" dirty="0" err="1">
                  <a:solidFill>
                    <a:srgbClr val="000000"/>
                  </a:solidFill>
                  <a:latin typeface="Times Neue Roman"/>
                </a:rPr>
                <a:t>không</a:t>
              </a:r>
              <a:r>
                <a:rPr lang="en-US" sz="3000" dirty="0">
                  <a:solidFill>
                    <a:srgbClr val="000000"/>
                  </a:solidFill>
                  <a:latin typeface="Times Neue Roman"/>
                </a:rPr>
                <a:t> </a:t>
              </a:r>
              <a:r>
                <a:rPr lang="en-US" sz="3000" dirty="0" err="1">
                  <a:solidFill>
                    <a:srgbClr val="000000"/>
                  </a:solidFill>
                  <a:latin typeface="Times Neue Roman"/>
                </a:rPr>
                <a:t>thực</a:t>
              </a:r>
              <a:r>
                <a:rPr lang="en-US" sz="3000" dirty="0">
                  <a:solidFill>
                    <a:srgbClr val="000000"/>
                  </a:solidFill>
                  <a:latin typeface="Times Neue Roman"/>
                </a:rPr>
                <a:t> </a:t>
              </a:r>
              <a:r>
                <a:rPr lang="en-US" sz="3000" dirty="0" err="1">
                  <a:solidFill>
                    <a:srgbClr val="000000"/>
                  </a:solidFill>
                  <a:latin typeface="Times Neue Roman"/>
                </a:rPr>
                <a:t>hiện</a:t>
              </a:r>
              <a:r>
                <a:rPr lang="en-US" sz="3000" dirty="0">
                  <a:solidFill>
                    <a:srgbClr val="000000"/>
                  </a:solidFill>
                  <a:latin typeface="Times Neue Roman"/>
                </a:rPr>
                <a:t> </a:t>
              </a:r>
              <a:r>
                <a:rPr lang="en-US" sz="3000" dirty="0" err="1">
                  <a:solidFill>
                    <a:srgbClr val="000000"/>
                  </a:solidFill>
                  <a:latin typeface="Times Neue Roman"/>
                </a:rPr>
                <a:t>các</a:t>
              </a:r>
              <a:r>
                <a:rPr lang="en-US" sz="3000" dirty="0">
                  <a:solidFill>
                    <a:srgbClr val="000000"/>
                  </a:solidFill>
                  <a:latin typeface="Times Neue Roman"/>
                </a:rPr>
                <a:t> </a:t>
              </a:r>
              <a:r>
                <a:rPr lang="en-US" sz="3000" dirty="0" err="1">
                  <a:solidFill>
                    <a:srgbClr val="000000"/>
                  </a:solidFill>
                  <a:latin typeface="Times Neue Roman"/>
                </a:rPr>
                <a:t>hành</a:t>
              </a:r>
              <a:r>
                <a:rPr lang="en-US" sz="3000" dirty="0">
                  <a:solidFill>
                    <a:srgbClr val="000000"/>
                  </a:solidFill>
                  <a:latin typeface="Times Neue Roman"/>
                </a:rPr>
                <a:t> vi </a:t>
              </a:r>
              <a:r>
                <a:rPr lang="en-US" sz="3000" dirty="0" err="1">
                  <a:solidFill>
                    <a:srgbClr val="000000"/>
                  </a:solidFill>
                  <a:latin typeface="Times Neue Roman"/>
                </a:rPr>
                <a:t>bị</a:t>
              </a:r>
              <a:r>
                <a:rPr lang="en-US" sz="3000" dirty="0">
                  <a:solidFill>
                    <a:srgbClr val="000000"/>
                  </a:solidFill>
                  <a:latin typeface="Times Neue Roman"/>
                </a:rPr>
                <a:t> </a:t>
              </a:r>
              <a:r>
                <a:rPr lang="en-US" sz="3000" dirty="0" err="1">
                  <a:solidFill>
                    <a:srgbClr val="000000"/>
                  </a:solidFill>
                  <a:latin typeface="Times Neue Roman"/>
                </a:rPr>
                <a:t>cấm</a:t>
              </a:r>
              <a:endParaRPr lang="en-US" sz="3000" dirty="0">
                <a:solidFill>
                  <a:srgbClr val="000000"/>
                </a:solidFill>
                <a:latin typeface="Times Neue Roman"/>
              </a:endParaRPr>
            </a:p>
          </p:txBody>
        </p:sp>
      </p:grpSp>
      <p:grpSp>
        <p:nvGrpSpPr>
          <p:cNvPr id="13" name="Group 13"/>
          <p:cNvGrpSpPr/>
          <p:nvPr/>
        </p:nvGrpSpPr>
        <p:grpSpPr>
          <a:xfrm>
            <a:off x="7523876" y="3065397"/>
            <a:ext cx="10612087" cy="952500"/>
            <a:chOff x="0" y="0"/>
            <a:chExt cx="14149449" cy="1270000"/>
          </a:xfrm>
        </p:grpSpPr>
        <p:sp>
          <p:nvSpPr>
            <p:cNvPr id="14" name="TextBox 14"/>
            <p:cNvSpPr txBox="1"/>
            <p:nvPr/>
          </p:nvSpPr>
          <p:spPr>
            <a:xfrm>
              <a:off x="0" y="231602"/>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02</a:t>
              </a:r>
            </a:p>
          </p:txBody>
        </p:sp>
        <p:sp>
          <p:nvSpPr>
            <p:cNvPr id="15" name="TextBox 15"/>
            <p:cNvSpPr txBox="1"/>
            <p:nvPr/>
          </p:nvSpPr>
          <p:spPr>
            <a:xfrm>
              <a:off x="2131301" y="-38100"/>
              <a:ext cx="12018148" cy="1308100"/>
            </a:xfrm>
            <a:prstGeom prst="rect">
              <a:avLst/>
            </a:prstGeom>
          </p:spPr>
          <p:txBody>
            <a:bodyPr lIns="0" tIns="0" rIns="0" bIns="0" rtlCol="0" anchor="t">
              <a:spAutoFit/>
            </a:bodyPr>
            <a:lstStyle/>
            <a:p>
              <a:pPr>
                <a:lnSpc>
                  <a:spcPts val="3900"/>
                </a:lnSpc>
              </a:pPr>
              <a:r>
                <a:rPr lang="en-US" sz="3000">
                  <a:solidFill>
                    <a:srgbClr val="000000"/>
                  </a:solidFill>
                  <a:latin typeface="Times Neue Roman"/>
                </a:rPr>
                <a:t>Truyền đạt chính xác nội dung phổ biến, giáo dục pháp luật</a:t>
              </a:r>
            </a:p>
          </p:txBody>
        </p:sp>
      </p:grpSp>
      <p:grpSp>
        <p:nvGrpSpPr>
          <p:cNvPr id="16" name="Group 16"/>
          <p:cNvGrpSpPr/>
          <p:nvPr/>
        </p:nvGrpSpPr>
        <p:grpSpPr>
          <a:xfrm>
            <a:off x="7523876" y="6261583"/>
            <a:ext cx="10612087" cy="562610"/>
            <a:chOff x="0" y="0"/>
            <a:chExt cx="14149449" cy="750147"/>
          </a:xfrm>
        </p:grpSpPr>
        <p:sp>
          <p:nvSpPr>
            <p:cNvPr id="17" name="TextBox 17"/>
            <p:cNvSpPr txBox="1"/>
            <p:nvPr/>
          </p:nvSpPr>
          <p:spPr>
            <a:xfrm>
              <a:off x="0" y="-38100"/>
              <a:ext cx="1790866" cy="788247"/>
            </a:xfrm>
            <a:prstGeom prst="rect">
              <a:avLst/>
            </a:prstGeom>
          </p:spPr>
          <p:txBody>
            <a:bodyPr lIns="0" tIns="0" rIns="0" bIns="0" rtlCol="0" anchor="t">
              <a:spAutoFit/>
            </a:bodyPr>
            <a:lstStyle/>
            <a:p>
              <a:pPr>
                <a:lnSpc>
                  <a:spcPts val="4809"/>
                </a:lnSpc>
              </a:pPr>
              <a:r>
                <a:rPr lang="en-US" sz="3699">
                  <a:solidFill>
                    <a:srgbClr val="000000"/>
                  </a:solidFill>
                  <a:latin typeface="Times Neue Roman Bold"/>
                </a:rPr>
                <a:t>04</a:t>
              </a:r>
            </a:p>
          </p:txBody>
        </p:sp>
        <p:sp>
          <p:nvSpPr>
            <p:cNvPr id="18" name="TextBox 18"/>
            <p:cNvSpPr txBox="1"/>
            <p:nvPr/>
          </p:nvSpPr>
          <p:spPr>
            <a:xfrm>
              <a:off x="2131301" y="32173"/>
              <a:ext cx="12018148" cy="647700"/>
            </a:xfrm>
            <a:prstGeom prst="rect">
              <a:avLst/>
            </a:prstGeom>
          </p:spPr>
          <p:txBody>
            <a:bodyPr lIns="0" tIns="0" rIns="0" bIns="0" rtlCol="0" anchor="t">
              <a:spAutoFit/>
            </a:bodyPr>
            <a:lstStyle/>
            <a:p>
              <a:pPr>
                <a:lnSpc>
                  <a:spcPts val="3900"/>
                </a:lnSpc>
              </a:pPr>
              <a:r>
                <a:rPr lang="en-US" sz="3000">
                  <a:solidFill>
                    <a:srgbClr val="000000"/>
                  </a:solidFill>
                  <a:latin typeface="Times Neue Roman"/>
                </a:rPr>
                <a:t>Hoạt động định kỳ hàng tháng theo quy định</a:t>
              </a:r>
            </a:p>
          </p:txBody>
        </p:sp>
      </p:grpSp>
      <p:grpSp>
        <p:nvGrpSpPr>
          <p:cNvPr id="19" name="Group 19"/>
          <p:cNvGrpSpPr/>
          <p:nvPr/>
        </p:nvGrpSpPr>
        <p:grpSpPr>
          <a:xfrm>
            <a:off x="7523876" y="7782003"/>
            <a:ext cx="10612087" cy="562234"/>
            <a:chOff x="0" y="0"/>
            <a:chExt cx="14149449" cy="749646"/>
          </a:xfrm>
        </p:grpSpPr>
        <p:sp>
          <p:nvSpPr>
            <p:cNvPr id="20" name="TextBox 20"/>
            <p:cNvSpPr txBox="1"/>
            <p:nvPr/>
          </p:nvSpPr>
          <p:spPr>
            <a:xfrm>
              <a:off x="0" y="-28575"/>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05</a:t>
              </a:r>
            </a:p>
          </p:txBody>
        </p:sp>
        <p:sp>
          <p:nvSpPr>
            <p:cNvPr id="21" name="TextBox 21"/>
            <p:cNvSpPr txBox="1"/>
            <p:nvPr/>
          </p:nvSpPr>
          <p:spPr>
            <a:xfrm>
              <a:off x="2131301" y="45508"/>
              <a:ext cx="12018148" cy="625475"/>
            </a:xfrm>
            <a:prstGeom prst="rect">
              <a:avLst/>
            </a:prstGeom>
          </p:spPr>
          <p:txBody>
            <a:bodyPr lIns="0" tIns="0" rIns="0" bIns="0" rtlCol="0" anchor="t">
              <a:spAutoFit/>
            </a:bodyPr>
            <a:lstStyle/>
            <a:p>
              <a:pPr>
                <a:lnSpc>
                  <a:spcPts val="3899"/>
                </a:lnSpc>
              </a:pPr>
              <a:r>
                <a:rPr lang="en-US" sz="2999">
                  <a:solidFill>
                    <a:srgbClr val="000000"/>
                  </a:solidFill>
                  <a:latin typeface="Times Neue Roman"/>
                </a:rPr>
                <a:t>Báo cáo định kỳ hằng năm về hoạt động của mình</a:t>
              </a:r>
            </a:p>
          </p:txBody>
        </p:sp>
      </p:grpSp>
      <p:sp>
        <p:nvSpPr>
          <p:cNvPr id="22" name="TextBox 22"/>
          <p:cNvSpPr txBox="1"/>
          <p:nvPr/>
        </p:nvSpPr>
        <p:spPr>
          <a:xfrm>
            <a:off x="1078835" y="25541"/>
            <a:ext cx="5639932" cy="2147888"/>
          </a:xfrm>
          <a:prstGeom prst="rect">
            <a:avLst/>
          </a:prstGeom>
        </p:spPr>
        <p:txBody>
          <a:bodyPr lIns="0" tIns="0" rIns="0" bIns="0" rtlCol="0" anchor="t">
            <a:spAutoFit/>
          </a:bodyPr>
          <a:lstStyle/>
          <a:p>
            <a:pPr>
              <a:lnSpc>
                <a:spcPts val="8797"/>
              </a:lnSpc>
            </a:pPr>
            <a:r>
              <a:rPr lang="en-US" sz="5175">
                <a:solidFill>
                  <a:srgbClr val="000000"/>
                </a:solidFill>
                <a:latin typeface="Times Neue Roman Bold"/>
              </a:rPr>
              <a:t>Nghĩa vụ của báo cáo viên pháp luật</a:t>
            </a:r>
          </a:p>
        </p:txBody>
      </p:sp>
      <p:sp>
        <p:nvSpPr>
          <p:cNvPr id="23" name="TextBox 23"/>
          <p:cNvSpPr txBox="1"/>
          <p:nvPr/>
        </p:nvSpPr>
        <p:spPr>
          <a:xfrm>
            <a:off x="1028700" y="8782050"/>
            <a:ext cx="9013611" cy="476250"/>
          </a:xfrm>
          <a:prstGeom prst="rect">
            <a:avLst/>
          </a:prstGeom>
        </p:spPr>
        <p:txBody>
          <a:bodyPr lIns="0" tIns="0" rIns="0" bIns="0" rtlCol="0" anchor="t">
            <a:spAutoFit/>
          </a:bodyPr>
          <a:lstStyle/>
          <a:p>
            <a:pPr>
              <a:lnSpc>
                <a:spcPts val="3899"/>
              </a:lnSpc>
            </a:pPr>
            <a:r>
              <a:rPr lang="en-US" sz="2999">
                <a:solidFill>
                  <a:srgbClr val="000000"/>
                </a:solidFill>
                <a:latin typeface="Times Neue Roman Italics"/>
              </a:rPr>
              <a:t>Khoản 2 Điều 47 Thông tư 42/2016/TT-BQP</a:t>
            </a:r>
          </a:p>
        </p:txBody>
      </p:sp>
    </p:spTree>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sp>
        <p:nvSpPr>
          <p:cNvPr id="3" name="TextBox 3"/>
          <p:cNvSpPr txBox="1"/>
          <p:nvPr/>
        </p:nvSpPr>
        <p:spPr>
          <a:xfrm>
            <a:off x="1028700" y="5391202"/>
            <a:ext cx="17130348" cy="1533525"/>
          </a:xfrm>
          <a:prstGeom prst="rect">
            <a:avLst/>
          </a:prstGeom>
        </p:spPr>
        <p:txBody>
          <a:bodyPr lIns="0" tIns="0" rIns="0" bIns="0" rtlCol="0" anchor="t">
            <a:spAutoFit/>
          </a:bodyPr>
          <a:lstStyle/>
          <a:p>
            <a:pPr>
              <a:lnSpc>
                <a:spcPts val="12599"/>
              </a:lnSpc>
            </a:pPr>
            <a:r>
              <a:rPr lang="en-US" sz="9000" spc="621">
                <a:solidFill>
                  <a:srgbClr val="000000"/>
                </a:solidFill>
                <a:latin typeface="Times Neue Roman Bold"/>
              </a:rPr>
              <a:t>QUYỀN VÀ NGHĨA VỤ</a:t>
            </a:r>
          </a:p>
        </p:txBody>
      </p:sp>
      <p:sp>
        <p:nvSpPr>
          <p:cNvPr id="4" name="TextBox 4"/>
          <p:cNvSpPr txBox="1"/>
          <p:nvPr/>
        </p:nvSpPr>
        <p:spPr>
          <a:xfrm>
            <a:off x="1028700" y="7430769"/>
            <a:ext cx="16367673" cy="1827531"/>
          </a:xfrm>
          <a:prstGeom prst="rect">
            <a:avLst/>
          </a:prstGeom>
        </p:spPr>
        <p:txBody>
          <a:bodyPr lIns="0" tIns="0" rIns="0" bIns="0" rtlCol="0" anchor="t">
            <a:spAutoFit/>
          </a:bodyPr>
          <a:lstStyle/>
          <a:p>
            <a:pPr algn="just">
              <a:lnSpc>
                <a:spcPts val="7419"/>
              </a:lnSpc>
            </a:pPr>
            <a:r>
              <a:rPr lang="en-US" sz="5299">
                <a:solidFill>
                  <a:srgbClr val="000000"/>
                </a:solidFill>
                <a:latin typeface="Times Neue Roman"/>
              </a:rPr>
              <a:t>Của Báo cáo viên pháp luật, Tuyên truyền viên pháp luật Theo quy định tại Thành phố Hồ Chí Minh</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3F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69505"/>
            <a:ext cx="7386430" cy="2877346"/>
            <a:chOff x="0" y="0"/>
            <a:chExt cx="5909144" cy="2301877"/>
          </a:xfrm>
        </p:grpSpPr>
        <p:sp>
          <p:nvSpPr>
            <p:cNvPr id="3" name="Freeform 3"/>
            <p:cNvSpPr/>
            <p:nvPr/>
          </p:nvSpPr>
          <p:spPr>
            <a:xfrm>
              <a:off x="0" y="0"/>
              <a:ext cx="5909144" cy="2301877"/>
            </a:xfrm>
            <a:custGeom>
              <a:avLst/>
              <a:gdLst/>
              <a:ahLst/>
              <a:cxnLst/>
              <a:rect l="l" t="t" r="r" b="b"/>
              <a:pathLst>
                <a:path w="5909144" h="2301877">
                  <a:moveTo>
                    <a:pt x="5784684" y="2301877"/>
                  </a:moveTo>
                  <a:lnTo>
                    <a:pt x="124460" y="2301877"/>
                  </a:lnTo>
                  <a:cubicBezTo>
                    <a:pt x="55880" y="2301877"/>
                    <a:pt x="0" y="2245997"/>
                    <a:pt x="0" y="2177417"/>
                  </a:cubicBezTo>
                  <a:lnTo>
                    <a:pt x="0" y="124460"/>
                  </a:lnTo>
                  <a:cubicBezTo>
                    <a:pt x="0" y="55880"/>
                    <a:pt x="55880" y="0"/>
                    <a:pt x="124460" y="0"/>
                  </a:cubicBezTo>
                  <a:lnTo>
                    <a:pt x="5784684" y="0"/>
                  </a:lnTo>
                  <a:cubicBezTo>
                    <a:pt x="5853264" y="0"/>
                    <a:pt x="5909144" y="55880"/>
                    <a:pt x="5909144" y="124460"/>
                  </a:cubicBezTo>
                  <a:lnTo>
                    <a:pt x="5909144" y="2177417"/>
                  </a:lnTo>
                  <a:cubicBezTo>
                    <a:pt x="5909144" y="2245997"/>
                    <a:pt x="5853264" y="2301877"/>
                    <a:pt x="5784684" y="2301877"/>
                  </a:cubicBezTo>
                  <a:close/>
                </a:path>
              </a:pathLst>
            </a:custGeom>
            <a:solidFill>
              <a:srgbClr val="FFFFFF"/>
            </a:solidFill>
          </p:spPr>
        </p:sp>
      </p:grpSp>
      <p:grpSp>
        <p:nvGrpSpPr>
          <p:cNvPr id="4" name="Group 4"/>
          <p:cNvGrpSpPr/>
          <p:nvPr/>
        </p:nvGrpSpPr>
        <p:grpSpPr>
          <a:xfrm>
            <a:off x="9309652" y="2369505"/>
            <a:ext cx="7949648" cy="2877346"/>
            <a:chOff x="0" y="0"/>
            <a:chExt cx="6359718" cy="2301877"/>
          </a:xfrm>
        </p:grpSpPr>
        <p:sp>
          <p:nvSpPr>
            <p:cNvPr id="5" name="Freeform 5"/>
            <p:cNvSpPr/>
            <p:nvPr/>
          </p:nvSpPr>
          <p:spPr>
            <a:xfrm>
              <a:off x="0" y="0"/>
              <a:ext cx="6359718" cy="2301877"/>
            </a:xfrm>
            <a:custGeom>
              <a:avLst/>
              <a:gdLst/>
              <a:ahLst/>
              <a:cxnLst/>
              <a:rect l="l" t="t" r="r" b="b"/>
              <a:pathLst>
                <a:path w="6359718" h="2301877">
                  <a:moveTo>
                    <a:pt x="6235258" y="2301877"/>
                  </a:moveTo>
                  <a:lnTo>
                    <a:pt x="124460" y="2301877"/>
                  </a:lnTo>
                  <a:cubicBezTo>
                    <a:pt x="55880" y="2301877"/>
                    <a:pt x="0" y="2245997"/>
                    <a:pt x="0" y="2177417"/>
                  </a:cubicBezTo>
                  <a:lnTo>
                    <a:pt x="0" y="124460"/>
                  </a:lnTo>
                  <a:cubicBezTo>
                    <a:pt x="0" y="55880"/>
                    <a:pt x="55880" y="0"/>
                    <a:pt x="124460" y="0"/>
                  </a:cubicBezTo>
                  <a:lnTo>
                    <a:pt x="6235258" y="0"/>
                  </a:lnTo>
                  <a:cubicBezTo>
                    <a:pt x="6303838" y="0"/>
                    <a:pt x="6359718" y="55880"/>
                    <a:pt x="6359718" y="124460"/>
                  </a:cubicBezTo>
                  <a:lnTo>
                    <a:pt x="6359718" y="2177417"/>
                  </a:lnTo>
                  <a:cubicBezTo>
                    <a:pt x="6359718" y="2245997"/>
                    <a:pt x="6303838" y="2301877"/>
                    <a:pt x="6235258" y="2301877"/>
                  </a:cubicBezTo>
                  <a:close/>
                </a:path>
              </a:pathLst>
            </a:custGeom>
            <a:solidFill>
              <a:srgbClr val="FFFFFF"/>
            </a:solidFill>
          </p:spPr>
        </p:sp>
      </p:grpSp>
      <p:sp>
        <p:nvSpPr>
          <p:cNvPr id="6" name="TextBox 6"/>
          <p:cNvSpPr txBox="1"/>
          <p:nvPr/>
        </p:nvSpPr>
        <p:spPr>
          <a:xfrm>
            <a:off x="1028700" y="321630"/>
            <a:ext cx="16327121" cy="1809750"/>
          </a:xfrm>
          <a:prstGeom prst="rect">
            <a:avLst/>
          </a:prstGeom>
        </p:spPr>
        <p:txBody>
          <a:bodyPr lIns="0" tIns="0" rIns="0" bIns="0" rtlCol="0" anchor="t">
            <a:spAutoFit/>
          </a:bodyPr>
          <a:lstStyle/>
          <a:p>
            <a:pPr algn="ctr">
              <a:lnSpc>
                <a:spcPts val="7163"/>
              </a:lnSpc>
            </a:pPr>
            <a:r>
              <a:rPr lang="en-US" sz="5969">
                <a:solidFill>
                  <a:srgbClr val="0E2C4B"/>
                </a:solidFill>
                <a:latin typeface="Times Neue Roman Bold"/>
              </a:rPr>
              <a:t>Quyền của báo cáo viên, tuyền truyền viên pháp luật tại Thành phố Hồ Chí Minh</a:t>
            </a:r>
          </a:p>
        </p:txBody>
      </p:sp>
      <p:sp>
        <p:nvSpPr>
          <p:cNvPr id="7" name="TextBox 7"/>
          <p:cNvSpPr txBox="1"/>
          <p:nvPr/>
        </p:nvSpPr>
        <p:spPr>
          <a:xfrm>
            <a:off x="1449450" y="2547702"/>
            <a:ext cx="6544931" cy="2454276"/>
          </a:xfrm>
          <a:prstGeom prst="rect">
            <a:avLst/>
          </a:prstGeom>
        </p:spPr>
        <p:txBody>
          <a:bodyPr lIns="0" tIns="0" rIns="0" bIns="0" rtlCol="0" anchor="t">
            <a:spAutoFit/>
          </a:bodyPr>
          <a:lstStyle/>
          <a:p>
            <a:pPr algn="ctr">
              <a:lnSpc>
                <a:spcPts val="4899"/>
              </a:lnSpc>
            </a:pPr>
            <a:r>
              <a:rPr lang="en-US" sz="3499" dirty="0" err="1">
                <a:solidFill>
                  <a:srgbClr val="0E2C4B"/>
                </a:solidFill>
                <a:latin typeface="Times Neue Roman"/>
              </a:rPr>
              <a:t>Được</a:t>
            </a:r>
            <a:r>
              <a:rPr lang="en-US" sz="3499" dirty="0">
                <a:solidFill>
                  <a:srgbClr val="0E2C4B"/>
                </a:solidFill>
                <a:latin typeface="Times Neue Roman"/>
              </a:rPr>
              <a:t> </a:t>
            </a:r>
            <a:r>
              <a:rPr lang="en-US" sz="3499" dirty="0" err="1">
                <a:solidFill>
                  <a:srgbClr val="0E2C4B"/>
                </a:solidFill>
                <a:latin typeface="Times Neue Roman"/>
              </a:rPr>
              <a:t>cung</a:t>
            </a:r>
            <a:r>
              <a:rPr lang="en-US" sz="3499" dirty="0">
                <a:solidFill>
                  <a:srgbClr val="0E2C4B"/>
                </a:solidFill>
                <a:latin typeface="Times Neue Roman"/>
              </a:rPr>
              <a:t> </a:t>
            </a:r>
            <a:r>
              <a:rPr lang="en-US" sz="3499" dirty="0" err="1">
                <a:solidFill>
                  <a:srgbClr val="0E2C4B"/>
                </a:solidFill>
                <a:latin typeface="Times Neue Roman"/>
              </a:rPr>
              <a:t>cấp</a:t>
            </a:r>
            <a:r>
              <a:rPr lang="en-US" sz="3499" dirty="0">
                <a:solidFill>
                  <a:srgbClr val="0E2C4B"/>
                </a:solidFill>
                <a:latin typeface="Times Neue Roman"/>
              </a:rPr>
              <a:t> </a:t>
            </a:r>
            <a:r>
              <a:rPr lang="en-US" sz="3499" dirty="0" err="1">
                <a:solidFill>
                  <a:srgbClr val="0E2C4B"/>
                </a:solidFill>
                <a:latin typeface="Times Neue Roman"/>
              </a:rPr>
              <a:t>văn</a:t>
            </a:r>
            <a:r>
              <a:rPr lang="en-US" sz="3499" dirty="0">
                <a:solidFill>
                  <a:srgbClr val="0E2C4B"/>
                </a:solidFill>
                <a:latin typeface="Times Neue Roman"/>
              </a:rPr>
              <a:t> </a:t>
            </a:r>
            <a:r>
              <a:rPr lang="en-US" sz="3499" dirty="0" err="1">
                <a:solidFill>
                  <a:srgbClr val="0E2C4B"/>
                </a:solidFill>
                <a:latin typeface="Times Neue Roman"/>
              </a:rPr>
              <a:t>bản</a:t>
            </a:r>
            <a:r>
              <a:rPr lang="en-US" sz="3499" dirty="0">
                <a:solidFill>
                  <a:srgbClr val="0E2C4B"/>
                </a:solidFill>
                <a:latin typeface="Times Neue Roman"/>
              </a:rPr>
              <a:t> </a:t>
            </a:r>
            <a:r>
              <a:rPr lang="en-US" sz="3499" dirty="0" err="1">
                <a:solidFill>
                  <a:srgbClr val="0E2C4B"/>
                </a:solidFill>
                <a:latin typeface="Times Neue Roman"/>
              </a:rPr>
              <a:t>pháp</a:t>
            </a:r>
            <a:r>
              <a:rPr lang="en-US" sz="3499" dirty="0">
                <a:solidFill>
                  <a:srgbClr val="0E2C4B"/>
                </a:solidFill>
                <a:latin typeface="Times Neue Roman"/>
              </a:rPr>
              <a:t> </a:t>
            </a:r>
            <a:r>
              <a:rPr lang="en-US" sz="3499" dirty="0" err="1">
                <a:solidFill>
                  <a:srgbClr val="0E2C4B"/>
                </a:solidFill>
                <a:latin typeface="Times Neue Roman"/>
              </a:rPr>
              <a:t>luật</a:t>
            </a:r>
            <a:r>
              <a:rPr lang="en-US" sz="3499" dirty="0">
                <a:solidFill>
                  <a:srgbClr val="0E2C4B"/>
                </a:solidFill>
                <a:latin typeface="Times Neue Roman"/>
              </a:rPr>
              <a:t>, </a:t>
            </a:r>
            <a:r>
              <a:rPr lang="en-US" sz="3499" dirty="0" err="1">
                <a:solidFill>
                  <a:srgbClr val="0E2C4B"/>
                </a:solidFill>
                <a:latin typeface="Times Neue Roman"/>
              </a:rPr>
              <a:t>thông</a:t>
            </a:r>
            <a:r>
              <a:rPr lang="en-US" sz="3499" dirty="0">
                <a:solidFill>
                  <a:srgbClr val="0E2C4B"/>
                </a:solidFill>
                <a:latin typeface="Times Neue Roman"/>
              </a:rPr>
              <a:t> tin, </a:t>
            </a:r>
            <a:r>
              <a:rPr lang="en-US" sz="3499" dirty="0" err="1">
                <a:solidFill>
                  <a:srgbClr val="0E2C4B"/>
                </a:solidFill>
                <a:latin typeface="Times Neue Roman"/>
              </a:rPr>
              <a:t>tài</a:t>
            </a:r>
            <a:r>
              <a:rPr lang="en-US" sz="3499" dirty="0">
                <a:solidFill>
                  <a:srgbClr val="0E2C4B"/>
                </a:solidFill>
                <a:latin typeface="Times Neue Roman"/>
              </a:rPr>
              <a:t> </a:t>
            </a:r>
            <a:r>
              <a:rPr lang="en-US" sz="3499" dirty="0" err="1">
                <a:solidFill>
                  <a:srgbClr val="0E2C4B"/>
                </a:solidFill>
                <a:latin typeface="Times Neue Roman"/>
              </a:rPr>
              <a:t>liệu</a:t>
            </a:r>
            <a:r>
              <a:rPr lang="en-US" sz="3499" dirty="0">
                <a:solidFill>
                  <a:srgbClr val="0E2C4B"/>
                </a:solidFill>
                <a:latin typeface="Times Neue Roman"/>
              </a:rPr>
              <a:t> </a:t>
            </a:r>
            <a:r>
              <a:rPr lang="en-US" sz="3499" dirty="0" err="1">
                <a:solidFill>
                  <a:srgbClr val="0E2C4B"/>
                </a:solidFill>
                <a:latin typeface="Times Neue Roman"/>
              </a:rPr>
              <a:t>pháp</a:t>
            </a:r>
            <a:r>
              <a:rPr lang="en-US" sz="3499" dirty="0">
                <a:solidFill>
                  <a:srgbClr val="0E2C4B"/>
                </a:solidFill>
                <a:latin typeface="Times Neue Roman"/>
              </a:rPr>
              <a:t> </a:t>
            </a:r>
            <a:r>
              <a:rPr lang="en-US" sz="3499" dirty="0" err="1">
                <a:solidFill>
                  <a:srgbClr val="0E2C4B"/>
                </a:solidFill>
                <a:latin typeface="Times Neue Roman"/>
              </a:rPr>
              <a:t>luật</a:t>
            </a:r>
            <a:r>
              <a:rPr lang="en-US" sz="3499" dirty="0">
                <a:solidFill>
                  <a:srgbClr val="0E2C4B"/>
                </a:solidFill>
                <a:latin typeface="Times Neue Roman"/>
              </a:rPr>
              <a:t> </a:t>
            </a:r>
            <a:r>
              <a:rPr lang="en-US" sz="3499" dirty="0" err="1">
                <a:solidFill>
                  <a:srgbClr val="0E2C4B"/>
                </a:solidFill>
                <a:latin typeface="Times Neue Roman"/>
              </a:rPr>
              <a:t>phục</a:t>
            </a:r>
            <a:r>
              <a:rPr lang="en-US" sz="3499" dirty="0">
                <a:solidFill>
                  <a:srgbClr val="0E2C4B"/>
                </a:solidFill>
                <a:latin typeface="Times Neue Roman"/>
              </a:rPr>
              <a:t> </a:t>
            </a:r>
            <a:r>
              <a:rPr lang="en-US" sz="3499" dirty="0" err="1">
                <a:solidFill>
                  <a:srgbClr val="0E2C4B"/>
                </a:solidFill>
                <a:latin typeface="Times Neue Roman"/>
              </a:rPr>
              <a:t>vụ</a:t>
            </a:r>
            <a:r>
              <a:rPr lang="en-US" sz="3499" dirty="0">
                <a:solidFill>
                  <a:srgbClr val="0E2C4B"/>
                </a:solidFill>
                <a:latin typeface="Times Neue Roman"/>
              </a:rPr>
              <a:t> </a:t>
            </a:r>
            <a:r>
              <a:rPr lang="en-US" sz="3499" dirty="0" err="1">
                <a:solidFill>
                  <a:srgbClr val="0E2C4B"/>
                </a:solidFill>
                <a:latin typeface="Times Neue Roman"/>
              </a:rPr>
              <a:t>cho</a:t>
            </a:r>
            <a:r>
              <a:rPr lang="en-US" sz="3499" dirty="0">
                <a:solidFill>
                  <a:srgbClr val="0E2C4B"/>
                </a:solidFill>
                <a:latin typeface="Times Neue Roman"/>
              </a:rPr>
              <a:t> </a:t>
            </a:r>
            <a:r>
              <a:rPr lang="en-US" sz="3499" dirty="0" err="1">
                <a:solidFill>
                  <a:srgbClr val="0E2C4B"/>
                </a:solidFill>
                <a:latin typeface="Times Neue Roman"/>
              </a:rPr>
              <a:t>hoạt</a:t>
            </a:r>
            <a:r>
              <a:rPr lang="en-US" sz="3499" dirty="0">
                <a:solidFill>
                  <a:srgbClr val="0E2C4B"/>
                </a:solidFill>
                <a:latin typeface="Times Neue Roman"/>
              </a:rPr>
              <a:t> </a:t>
            </a:r>
            <a:r>
              <a:rPr lang="en-US" sz="3499" dirty="0" err="1">
                <a:solidFill>
                  <a:srgbClr val="0E2C4B"/>
                </a:solidFill>
                <a:latin typeface="Times Neue Roman"/>
              </a:rPr>
              <a:t>động</a:t>
            </a:r>
            <a:r>
              <a:rPr lang="en-US" sz="3499" dirty="0">
                <a:solidFill>
                  <a:srgbClr val="0E2C4B"/>
                </a:solidFill>
                <a:latin typeface="Times Neue Roman"/>
              </a:rPr>
              <a:t> </a:t>
            </a:r>
            <a:r>
              <a:rPr lang="en-US" sz="3499" dirty="0" err="1">
                <a:solidFill>
                  <a:srgbClr val="0E2C4B"/>
                </a:solidFill>
                <a:latin typeface="Times Neue Roman"/>
              </a:rPr>
              <a:t>phổ</a:t>
            </a:r>
            <a:r>
              <a:rPr lang="en-US" sz="3499" dirty="0">
                <a:solidFill>
                  <a:srgbClr val="0E2C4B"/>
                </a:solidFill>
                <a:latin typeface="Times Neue Roman"/>
              </a:rPr>
              <a:t> </a:t>
            </a:r>
            <a:r>
              <a:rPr lang="en-US" sz="3499" dirty="0" err="1">
                <a:solidFill>
                  <a:srgbClr val="0E2C4B"/>
                </a:solidFill>
                <a:latin typeface="Times Neue Roman"/>
              </a:rPr>
              <a:t>biến</a:t>
            </a:r>
            <a:r>
              <a:rPr lang="en-US" sz="3499" dirty="0">
                <a:solidFill>
                  <a:srgbClr val="0E2C4B"/>
                </a:solidFill>
                <a:latin typeface="Times Neue Roman"/>
              </a:rPr>
              <a:t>, </a:t>
            </a:r>
            <a:r>
              <a:rPr lang="en-US" sz="3499" dirty="0" err="1">
                <a:solidFill>
                  <a:srgbClr val="0E2C4B"/>
                </a:solidFill>
                <a:latin typeface="Times Neue Roman"/>
              </a:rPr>
              <a:t>giáo</a:t>
            </a:r>
            <a:r>
              <a:rPr lang="en-US" sz="3499" dirty="0">
                <a:solidFill>
                  <a:srgbClr val="0E2C4B"/>
                </a:solidFill>
                <a:latin typeface="Times Neue Roman"/>
              </a:rPr>
              <a:t> </a:t>
            </a:r>
            <a:r>
              <a:rPr lang="en-US" sz="3499" dirty="0" err="1">
                <a:solidFill>
                  <a:srgbClr val="0E2C4B"/>
                </a:solidFill>
                <a:latin typeface="Times Neue Roman"/>
              </a:rPr>
              <a:t>dục</a:t>
            </a:r>
            <a:r>
              <a:rPr lang="en-US" sz="3499" dirty="0">
                <a:solidFill>
                  <a:srgbClr val="0E2C4B"/>
                </a:solidFill>
                <a:latin typeface="Times Neue Roman"/>
              </a:rPr>
              <a:t> </a:t>
            </a:r>
            <a:r>
              <a:rPr lang="en-US" sz="3499" dirty="0" err="1">
                <a:solidFill>
                  <a:srgbClr val="0E2C4B"/>
                </a:solidFill>
                <a:latin typeface="Times Neue Roman"/>
              </a:rPr>
              <a:t>pháp</a:t>
            </a:r>
            <a:r>
              <a:rPr lang="en-US" sz="3499" dirty="0">
                <a:solidFill>
                  <a:srgbClr val="0E2C4B"/>
                </a:solidFill>
                <a:latin typeface="Times Neue Roman"/>
              </a:rPr>
              <a:t> </a:t>
            </a:r>
            <a:r>
              <a:rPr lang="en-US" sz="3499" dirty="0" err="1">
                <a:solidFill>
                  <a:srgbClr val="0E2C4B"/>
                </a:solidFill>
                <a:latin typeface="Times Neue Roman"/>
              </a:rPr>
              <a:t>luật</a:t>
            </a:r>
            <a:r>
              <a:rPr lang="en-US" sz="3499" dirty="0">
                <a:solidFill>
                  <a:srgbClr val="0E2C4B"/>
                </a:solidFill>
                <a:latin typeface="Times Neue Roman"/>
              </a:rPr>
              <a:t>.</a:t>
            </a:r>
          </a:p>
        </p:txBody>
      </p:sp>
      <p:sp>
        <p:nvSpPr>
          <p:cNvPr id="8" name="TextBox 8"/>
          <p:cNvSpPr txBox="1"/>
          <p:nvPr/>
        </p:nvSpPr>
        <p:spPr>
          <a:xfrm>
            <a:off x="9829793" y="2857265"/>
            <a:ext cx="6909365" cy="2454276"/>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Được tập huấn, bồi dưỡng kiến thức pháp luật, kỹ năng, nghiệp vụ;được mời tham dự các hội nghị, hội thảo liên quan .</a:t>
            </a:r>
          </a:p>
        </p:txBody>
      </p:sp>
      <p:grpSp>
        <p:nvGrpSpPr>
          <p:cNvPr id="9" name="Group 9"/>
          <p:cNvGrpSpPr/>
          <p:nvPr/>
        </p:nvGrpSpPr>
        <p:grpSpPr>
          <a:xfrm>
            <a:off x="1028700" y="5484303"/>
            <a:ext cx="7386430" cy="2877346"/>
            <a:chOff x="0" y="0"/>
            <a:chExt cx="5909144" cy="2301877"/>
          </a:xfrm>
        </p:grpSpPr>
        <p:sp>
          <p:nvSpPr>
            <p:cNvPr id="10" name="Freeform 10"/>
            <p:cNvSpPr/>
            <p:nvPr/>
          </p:nvSpPr>
          <p:spPr>
            <a:xfrm>
              <a:off x="0" y="0"/>
              <a:ext cx="5909144" cy="2301877"/>
            </a:xfrm>
            <a:custGeom>
              <a:avLst/>
              <a:gdLst/>
              <a:ahLst/>
              <a:cxnLst/>
              <a:rect l="l" t="t" r="r" b="b"/>
              <a:pathLst>
                <a:path w="5909144" h="2301877">
                  <a:moveTo>
                    <a:pt x="5784684" y="2301877"/>
                  </a:moveTo>
                  <a:lnTo>
                    <a:pt x="124460" y="2301877"/>
                  </a:lnTo>
                  <a:cubicBezTo>
                    <a:pt x="55880" y="2301877"/>
                    <a:pt x="0" y="2245997"/>
                    <a:pt x="0" y="2177417"/>
                  </a:cubicBezTo>
                  <a:lnTo>
                    <a:pt x="0" y="124460"/>
                  </a:lnTo>
                  <a:cubicBezTo>
                    <a:pt x="0" y="55880"/>
                    <a:pt x="55880" y="0"/>
                    <a:pt x="124460" y="0"/>
                  </a:cubicBezTo>
                  <a:lnTo>
                    <a:pt x="5784684" y="0"/>
                  </a:lnTo>
                  <a:cubicBezTo>
                    <a:pt x="5853264" y="0"/>
                    <a:pt x="5909144" y="55880"/>
                    <a:pt x="5909144" y="124460"/>
                  </a:cubicBezTo>
                  <a:lnTo>
                    <a:pt x="5909144" y="2177417"/>
                  </a:lnTo>
                  <a:cubicBezTo>
                    <a:pt x="5909144" y="2245997"/>
                    <a:pt x="5853264" y="2301877"/>
                    <a:pt x="5784684" y="2301877"/>
                  </a:cubicBezTo>
                  <a:close/>
                </a:path>
              </a:pathLst>
            </a:custGeom>
            <a:solidFill>
              <a:srgbClr val="FFFFFF"/>
            </a:solidFill>
          </p:spPr>
        </p:sp>
      </p:grpSp>
      <p:sp>
        <p:nvSpPr>
          <p:cNvPr id="11" name="TextBox 11"/>
          <p:cNvSpPr txBox="1"/>
          <p:nvPr/>
        </p:nvSpPr>
        <p:spPr>
          <a:xfrm>
            <a:off x="1449450" y="5972063"/>
            <a:ext cx="6544931" cy="1216026"/>
          </a:xfrm>
          <a:prstGeom prst="rect">
            <a:avLst/>
          </a:prstGeom>
        </p:spPr>
        <p:txBody>
          <a:bodyPr lIns="0" tIns="0" rIns="0" bIns="0" rtlCol="0" anchor="t">
            <a:spAutoFit/>
          </a:bodyPr>
          <a:lstStyle/>
          <a:p>
            <a:pPr algn="ctr">
              <a:lnSpc>
                <a:spcPts val="4899"/>
              </a:lnSpc>
            </a:pPr>
            <a:r>
              <a:rPr lang="en-US" sz="3499" dirty="0" err="1">
                <a:solidFill>
                  <a:srgbClr val="0E2C4B"/>
                </a:solidFill>
                <a:latin typeface="Times Neue Roman"/>
              </a:rPr>
              <a:t>Được</a:t>
            </a:r>
            <a:r>
              <a:rPr lang="en-US" sz="3499" dirty="0">
                <a:solidFill>
                  <a:srgbClr val="0E2C4B"/>
                </a:solidFill>
                <a:latin typeface="Times Neue Roman"/>
              </a:rPr>
              <a:t> </a:t>
            </a:r>
            <a:r>
              <a:rPr lang="en-US" sz="3499" dirty="0" err="1">
                <a:solidFill>
                  <a:srgbClr val="0E2C4B"/>
                </a:solidFill>
                <a:latin typeface="Times Neue Roman"/>
              </a:rPr>
              <a:t>hưởng</a:t>
            </a:r>
            <a:r>
              <a:rPr lang="en-US" sz="3499" dirty="0">
                <a:solidFill>
                  <a:srgbClr val="0E2C4B"/>
                </a:solidFill>
                <a:latin typeface="Times Neue Roman"/>
              </a:rPr>
              <a:t> </a:t>
            </a:r>
            <a:r>
              <a:rPr lang="en-US" sz="3499" dirty="0" err="1">
                <a:solidFill>
                  <a:srgbClr val="0E2C4B"/>
                </a:solidFill>
                <a:latin typeface="Times Neue Roman"/>
              </a:rPr>
              <a:t>thù</a:t>
            </a:r>
            <a:r>
              <a:rPr lang="en-US" sz="3499" dirty="0">
                <a:solidFill>
                  <a:srgbClr val="0E2C4B"/>
                </a:solidFill>
                <a:latin typeface="Times Neue Roman"/>
              </a:rPr>
              <a:t> </a:t>
            </a:r>
            <a:r>
              <a:rPr lang="en-US" sz="3499" dirty="0" err="1">
                <a:solidFill>
                  <a:srgbClr val="0E2C4B"/>
                </a:solidFill>
                <a:latin typeface="Times Neue Roman"/>
              </a:rPr>
              <a:t>lao</a:t>
            </a:r>
            <a:r>
              <a:rPr lang="en-US" sz="3499" dirty="0">
                <a:solidFill>
                  <a:srgbClr val="0E2C4B"/>
                </a:solidFill>
                <a:latin typeface="Times Neue Roman"/>
              </a:rPr>
              <a:t> </a:t>
            </a:r>
            <a:r>
              <a:rPr lang="en-US" sz="3499" dirty="0" err="1">
                <a:solidFill>
                  <a:srgbClr val="0E2C4B"/>
                </a:solidFill>
                <a:latin typeface="Times Neue Roman"/>
              </a:rPr>
              <a:t>và</a:t>
            </a:r>
            <a:r>
              <a:rPr lang="en-US" sz="3499" dirty="0">
                <a:solidFill>
                  <a:srgbClr val="0E2C4B"/>
                </a:solidFill>
                <a:latin typeface="Times Neue Roman"/>
              </a:rPr>
              <a:t> </a:t>
            </a:r>
            <a:r>
              <a:rPr lang="en-US" sz="3499" dirty="0" err="1">
                <a:solidFill>
                  <a:srgbClr val="0E2C4B"/>
                </a:solidFill>
                <a:latin typeface="Times Neue Roman"/>
              </a:rPr>
              <a:t>các</a:t>
            </a:r>
            <a:r>
              <a:rPr lang="en-US" sz="3499" dirty="0">
                <a:solidFill>
                  <a:srgbClr val="0E2C4B"/>
                </a:solidFill>
                <a:latin typeface="Times Neue Roman"/>
              </a:rPr>
              <a:t> </a:t>
            </a:r>
            <a:r>
              <a:rPr lang="en-US" sz="3499" dirty="0" err="1">
                <a:solidFill>
                  <a:srgbClr val="0E2C4B"/>
                </a:solidFill>
                <a:latin typeface="Times Neue Roman"/>
              </a:rPr>
              <a:t>khoản</a:t>
            </a:r>
            <a:r>
              <a:rPr lang="en-US" sz="3499" dirty="0">
                <a:solidFill>
                  <a:srgbClr val="0E2C4B"/>
                </a:solidFill>
                <a:latin typeface="Times Neue Roman"/>
              </a:rPr>
              <a:t> chi </a:t>
            </a:r>
            <a:r>
              <a:rPr lang="en-US" sz="3499" dirty="0" err="1">
                <a:solidFill>
                  <a:srgbClr val="0E2C4B"/>
                </a:solidFill>
                <a:latin typeface="Times Neue Roman"/>
              </a:rPr>
              <a:t>hỗ</a:t>
            </a:r>
            <a:r>
              <a:rPr lang="en-US" sz="3499" dirty="0">
                <a:solidFill>
                  <a:srgbClr val="0E2C4B"/>
                </a:solidFill>
                <a:latin typeface="Times Neue Roman"/>
              </a:rPr>
              <a:t> </a:t>
            </a:r>
            <a:r>
              <a:rPr lang="en-US" sz="3499" dirty="0" err="1">
                <a:solidFill>
                  <a:srgbClr val="0E2C4B"/>
                </a:solidFill>
                <a:latin typeface="Times Neue Roman"/>
              </a:rPr>
              <a:t>trợ</a:t>
            </a:r>
            <a:r>
              <a:rPr lang="en-US" sz="3499" dirty="0">
                <a:solidFill>
                  <a:srgbClr val="0E2C4B"/>
                </a:solidFill>
                <a:latin typeface="Times Neue Roman"/>
              </a:rPr>
              <a:t> </a:t>
            </a:r>
          </a:p>
        </p:txBody>
      </p:sp>
      <p:grpSp>
        <p:nvGrpSpPr>
          <p:cNvPr id="12" name="Group 12"/>
          <p:cNvGrpSpPr/>
          <p:nvPr/>
        </p:nvGrpSpPr>
        <p:grpSpPr>
          <a:xfrm>
            <a:off x="9309652" y="5484303"/>
            <a:ext cx="7949648" cy="2877346"/>
            <a:chOff x="0" y="0"/>
            <a:chExt cx="6359718" cy="2301877"/>
          </a:xfrm>
        </p:grpSpPr>
        <p:sp>
          <p:nvSpPr>
            <p:cNvPr id="13" name="Freeform 13"/>
            <p:cNvSpPr/>
            <p:nvPr/>
          </p:nvSpPr>
          <p:spPr>
            <a:xfrm>
              <a:off x="0" y="0"/>
              <a:ext cx="6359718" cy="2301877"/>
            </a:xfrm>
            <a:custGeom>
              <a:avLst/>
              <a:gdLst/>
              <a:ahLst/>
              <a:cxnLst/>
              <a:rect l="l" t="t" r="r" b="b"/>
              <a:pathLst>
                <a:path w="6359718" h="2301877">
                  <a:moveTo>
                    <a:pt x="6235258" y="2301877"/>
                  </a:moveTo>
                  <a:lnTo>
                    <a:pt x="124460" y="2301877"/>
                  </a:lnTo>
                  <a:cubicBezTo>
                    <a:pt x="55880" y="2301877"/>
                    <a:pt x="0" y="2245997"/>
                    <a:pt x="0" y="2177417"/>
                  </a:cubicBezTo>
                  <a:lnTo>
                    <a:pt x="0" y="124460"/>
                  </a:lnTo>
                  <a:cubicBezTo>
                    <a:pt x="0" y="55880"/>
                    <a:pt x="55880" y="0"/>
                    <a:pt x="124460" y="0"/>
                  </a:cubicBezTo>
                  <a:lnTo>
                    <a:pt x="6235258" y="0"/>
                  </a:lnTo>
                  <a:cubicBezTo>
                    <a:pt x="6303838" y="0"/>
                    <a:pt x="6359718" y="55880"/>
                    <a:pt x="6359718" y="124460"/>
                  </a:cubicBezTo>
                  <a:lnTo>
                    <a:pt x="6359718" y="2177417"/>
                  </a:lnTo>
                  <a:cubicBezTo>
                    <a:pt x="6359718" y="2245997"/>
                    <a:pt x="6303838" y="2301877"/>
                    <a:pt x="6235258" y="2301877"/>
                  </a:cubicBezTo>
                  <a:close/>
                </a:path>
              </a:pathLst>
            </a:custGeom>
            <a:solidFill>
              <a:srgbClr val="FFFFFF"/>
            </a:solidFill>
          </p:spPr>
        </p:sp>
      </p:grpSp>
      <p:sp>
        <p:nvSpPr>
          <p:cNvPr id="14" name="TextBox 14"/>
          <p:cNvSpPr txBox="1"/>
          <p:nvPr/>
        </p:nvSpPr>
        <p:spPr>
          <a:xfrm>
            <a:off x="9829793" y="5972063"/>
            <a:ext cx="6909365" cy="1216026"/>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Các quyền khác theo quy định của pháp luật</a:t>
            </a:r>
          </a:p>
        </p:txBody>
      </p:sp>
      <p:grpSp>
        <p:nvGrpSpPr>
          <p:cNvPr id="15" name="Group 15"/>
          <p:cNvGrpSpPr/>
          <p:nvPr/>
        </p:nvGrpSpPr>
        <p:grpSpPr>
          <a:xfrm rot="-5400000">
            <a:off x="17173839" y="9187537"/>
            <a:ext cx="217634" cy="146330"/>
            <a:chOff x="0" y="0"/>
            <a:chExt cx="1930400" cy="1297940"/>
          </a:xfrm>
        </p:grpSpPr>
        <p:sp>
          <p:nvSpPr>
            <p:cNvPr id="16" name="Freeform 1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sp>
      </p:grpSp>
      <p:sp>
        <p:nvSpPr>
          <p:cNvPr id="17" name="TextBox 17"/>
          <p:cNvSpPr txBox="1"/>
          <p:nvPr/>
        </p:nvSpPr>
        <p:spPr>
          <a:xfrm>
            <a:off x="1028700" y="9201150"/>
            <a:ext cx="13402931" cy="537846"/>
          </a:xfrm>
          <a:prstGeom prst="rect">
            <a:avLst/>
          </a:prstGeom>
        </p:spPr>
        <p:txBody>
          <a:bodyPr lIns="0" tIns="0" rIns="0" bIns="0" rtlCol="0" anchor="t">
            <a:spAutoFit/>
          </a:bodyPr>
          <a:lstStyle/>
          <a:p>
            <a:pPr>
              <a:lnSpc>
                <a:spcPts val="4479"/>
              </a:lnSpc>
            </a:pPr>
            <a:r>
              <a:rPr lang="en-US" sz="3199">
                <a:solidFill>
                  <a:srgbClr val="0E2C4B"/>
                </a:solidFill>
                <a:latin typeface="Times Neue Roman Italics"/>
              </a:rPr>
              <a:t>Điều 10 Quy chế ban hành kèm theo Quyết định số 08/2015/QĐ-UBND</a:t>
            </a:r>
          </a:p>
        </p:txBody>
      </p:sp>
    </p:spTree>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7523876" y="2776469"/>
            <a:ext cx="10612087" cy="0"/>
          </a:xfrm>
          <a:prstGeom prst="line">
            <a:avLst/>
          </a:prstGeom>
          <a:ln w="9525" cap="flat">
            <a:solidFill>
              <a:srgbClr val="64E688"/>
            </a:solidFill>
            <a:prstDash val="solid"/>
            <a:headEnd type="none" w="sm" len="sm"/>
            <a:tailEnd type="none" w="sm" len="sm"/>
          </a:ln>
        </p:spPr>
      </p:sp>
      <p:sp>
        <p:nvSpPr>
          <p:cNvPr id="3" name="AutoShape 3"/>
          <p:cNvSpPr/>
          <p:nvPr/>
        </p:nvSpPr>
        <p:spPr>
          <a:xfrm>
            <a:off x="7523876" y="4294983"/>
            <a:ext cx="10612087" cy="0"/>
          </a:xfrm>
          <a:prstGeom prst="line">
            <a:avLst/>
          </a:prstGeom>
          <a:ln w="9525" cap="flat">
            <a:solidFill>
              <a:srgbClr val="64E688"/>
            </a:solidFill>
            <a:prstDash val="solid"/>
            <a:headEnd type="none" w="sm" len="sm"/>
            <a:tailEnd type="none" w="sm" len="sm"/>
          </a:ln>
        </p:spPr>
      </p:sp>
      <p:sp>
        <p:nvSpPr>
          <p:cNvPr id="4" name="AutoShape 4"/>
          <p:cNvSpPr/>
          <p:nvPr/>
        </p:nvSpPr>
        <p:spPr>
          <a:xfrm>
            <a:off x="7523876" y="5813497"/>
            <a:ext cx="10612087" cy="0"/>
          </a:xfrm>
          <a:prstGeom prst="line">
            <a:avLst/>
          </a:prstGeom>
          <a:ln w="9525" cap="flat">
            <a:solidFill>
              <a:srgbClr val="64E688"/>
            </a:solidFill>
            <a:prstDash val="solid"/>
            <a:headEnd type="none" w="sm" len="sm"/>
            <a:tailEnd type="none" w="sm" len="sm"/>
          </a:ln>
        </p:spPr>
      </p:sp>
      <p:sp>
        <p:nvSpPr>
          <p:cNvPr id="5" name="AutoShape 5"/>
          <p:cNvSpPr/>
          <p:nvPr/>
        </p:nvSpPr>
        <p:spPr>
          <a:xfrm>
            <a:off x="7523876" y="7332011"/>
            <a:ext cx="10612087" cy="0"/>
          </a:xfrm>
          <a:prstGeom prst="line">
            <a:avLst/>
          </a:prstGeom>
          <a:ln w="9525" cap="flat">
            <a:solidFill>
              <a:srgbClr val="64E688"/>
            </a:solidFill>
            <a:prstDash val="solid"/>
            <a:headEnd type="none" w="sm" len="sm"/>
            <a:tailEnd type="none" w="sm" len="sm"/>
          </a:ln>
        </p:spPr>
      </p:sp>
      <p:pic>
        <p:nvPicPr>
          <p:cNvPr id="6" name="Picture 6"/>
          <p:cNvPicPr>
            <a:picLocks noChangeAspect="1"/>
          </p:cNvPicPr>
          <p:nvPr/>
        </p:nvPicPr>
        <p:blipFill>
          <a:blip r:embed="rId3"/>
          <a:srcRect l="9212" r="9212"/>
          <a:stretch>
            <a:fillRect/>
          </a:stretch>
        </p:blipFill>
        <p:spPr>
          <a:xfrm>
            <a:off x="1053768" y="2460920"/>
            <a:ext cx="5690067" cy="5883317"/>
          </a:xfrm>
          <a:prstGeom prst="rect">
            <a:avLst/>
          </a:prstGeom>
        </p:spPr>
      </p:pic>
      <p:grpSp>
        <p:nvGrpSpPr>
          <p:cNvPr id="7" name="Group 7"/>
          <p:cNvGrpSpPr/>
          <p:nvPr/>
        </p:nvGrpSpPr>
        <p:grpSpPr>
          <a:xfrm>
            <a:off x="7523876" y="1220929"/>
            <a:ext cx="10612087" cy="952500"/>
            <a:chOff x="0" y="0"/>
            <a:chExt cx="14149449" cy="1270000"/>
          </a:xfrm>
        </p:grpSpPr>
        <p:sp>
          <p:nvSpPr>
            <p:cNvPr id="8" name="TextBox 8"/>
            <p:cNvSpPr txBox="1"/>
            <p:nvPr/>
          </p:nvSpPr>
          <p:spPr>
            <a:xfrm>
              <a:off x="0" y="210804"/>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01</a:t>
              </a:r>
            </a:p>
          </p:txBody>
        </p:sp>
        <p:sp>
          <p:nvSpPr>
            <p:cNvPr id="9" name="TextBox 9"/>
            <p:cNvSpPr txBox="1"/>
            <p:nvPr/>
          </p:nvSpPr>
          <p:spPr>
            <a:xfrm>
              <a:off x="2131301" y="-38100"/>
              <a:ext cx="12018148" cy="1308100"/>
            </a:xfrm>
            <a:prstGeom prst="rect">
              <a:avLst/>
            </a:prstGeom>
          </p:spPr>
          <p:txBody>
            <a:bodyPr lIns="0" tIns="0" rIns="0" bIns="0" rtlCol="0" anchor="t">
              <a:spAutoFit/>
            </a:bodyPr>
            <a:lstStyle/>
            <a:p>
              <a:pPr algn="just">
                <a:lnSpc>
                  <a:spcPts val="3900"/>
                </a:lnSpc>
              </a:pPr>
              <a:r>
                <a:rPr lang="en-US" sz="3000">
                  <a:solidFill>
                    <a:srgbClr val="000000"/>
                  </a:solidFill>
                  <a:latin typeface="Times Neue Roman"/>
                </a:rPr>
                <a:t>Phối hợp các cơ quan, tổ chức liên quan, đảm bảo chất lượng công việc.</a:t>
              </a:r>
            </a:p>
          </p:txBody>
        </p:sp>
      </p:grpSp>
      <p:grpSp>
        <p:nvGrpSpPr>
          <p:cNvPr id="10" name="Group 10"/>
          <p:cNvGrpSpPr/>
          <p:nvPr/>
        </p:nvGrpSpPr>
        <p:grpSpPr>
          <a:xfrm>
            <a:off x="7523876" y="4783074"/>
            <a:ext cx="10612087" cy="562234"/>
            <a:chOff x="0" y="0"/>
            <a:chExt cx="14149449" cy="749646"/>
          </a:xfrm>
        </p:grpSpPr>
        <p:sp>
          <p:nvSpPr>
            <p:cNvPr id="11" name="TextBox 11"/>
            <p:cNvSpPr txBox="1"/>
            <p:nvPr/>
          </p:nvSpPr>
          <p:spPr>
            <a:xfrm>
              <a:off x="0" y="-28575"/>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03</a:t>
              </a:r>
            </a:p>
          </p:txBody>
        </p:sp>
        <p:sp>
          <p:nvSpPr>
            <p:cNvPr id="12" name="TextBox 12"/>
            <p:cNvSpPr txBox="1"/>
            <p:nvPr/>
          </p:nvSpPr>
          <p:spPr>
            <a:xfrm>
              <a:off x="2131301" y="26548"/>
              <a:ext cx="12018148" cy="647700"/>
            </a:xfrm>
            <a:prstGeom prst="rect">
              <a:avLst/>
            </a:prstGeom>
          </p:spPr>
          <p:txBody>
            <a:bodyPr lIns="0" tIns="0" rIns="0" bIns="0" rtlCol="0" anchor="t">
              <a:spAutoFit/>
            </a:bodyPr>
            <a:lstStyle/>
            <a:p>
              <a:pPr>
                <a:lnSpc>
                  <a:spcPts val="3900"/>
                </a:lnSpc>
              </a:pPr>
              <a:r>
                <a:rPr lang="en-US" sz="3000">
                  <a:solidFill>
                    <a:srgbClr val="000000"/>
                  </a:solidFill>
                  <a:latin typeface="Times Neue Roman"/>
                </a:rPr>
                <a:t>Trau dồi, nâng cao kiến thức, chuyên môn, nghiệp vụ...</a:t>
              </a:r>
            </a:p>
          </p:txBody>
        </p:sp>
      </p:grpSp>
      <p:grpSp>
        <p:nvGrpSpPr>
          <p:cNvPr id="13" name="Group 13"/>
          <p:cNvGrpSpPr/>
          <p:nvPr/>
        </p:nvGrpSpPr>
        <p:grpSpPr>
          <a:xfrm>
            <a:off x="7523876" y="3065397"/>
            <a:ext cx="10612087" cy="952500"/>
            <a:chOff x="0" y="0"/>
            <a:chExt cx="14149449" cy="1270000"/>
          </a:xfrm>
        </p:grpSpPr>
        <p:sp>
          <p:nvSpPr>
            <p:cNvPr id="14" name="TextBox 14"/>
            <p:cNvSpPr txBox="1"/>
            <p:nvPr/>
          </p:nvSpPr>
          <p:spPr>
            <a:xfrm>
              <a:off x="0" y="231602"/>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02</a:t>
              </a:r>
            </a:p>
          </p:txBody>
        </p:sp>
        <p:sp>
          <p:nvSpPr>
            <p:cNvPr id="15" name="TextBox 15"/>
            <p:cNvSpPr txBox="1"/>
            <p:nvPr/>
          </p:nvSpPr>
          <p:spPr>
            <a:xfrm>
              <a:off x="2131301" y="-38100"/>
              <a:ext cx="12018148" cy="1308100"/>
            </a:xfrm>
            <a:prstGeom prst="rect">
              <a:avLst/>
            </a:prstGeom>
          </p:spPr>
          <p:txBody>
            <a:bodyPr lIns="0" tIns="0" rIns="0" bIns="0" rtlCol="0" anchor="t">
              <a:spAutoFit/>
            </a:bodyPr>
            <a:lstStyle/>
            <a:p>
              <a:pPr>
                <a:lnSpc>
                  <a:spcPts val="3900"/>
                </a:lnSpc>
              </a:pPr>
              <a:r>
                <a:rPr lang="en-US" sz="3000">
                  <a:solidFill>
                    <a:srgbClr val="000000"/>
                  </a:solidFill>
                  <a:latin typeface="Times Neue Roman"/>
                </a:rPr>
                <a:t>Phát ngôn và truyền đạt chuẩn mực; không tiết lộ bí mật nhà nước, bí mật cá nhân...</a:t>
              </a:r>
            </a:p>
          </p:txBody>
        </p:sp>
      </p:grpSp>
      <p:grpSp>
        <p:nvGrpSpPr>
          <p:cNvPr id="16" name="Group 16"/>
          <p:cNvGrpSpPr/>
          <p:nvPr/>
        </p:nvGrpSpPr>
        <p:grpSpPr>
          <a:xfrm>
            <a:off x="7523876" y="6066638"/>
            <a:ext cx="10612087" cy="952500"/>
            <a:chOff x="0" y="0"/>
            <a:chExt cx="14149449" cy="1270000"/>
          </a:xfrm>
        </p:grpSpPr>
        <p:sp>
          <p:nvSpPr>
            <p:cNvPr id="17" name="TextBox 17"/>
            <p:cNvSpPr txBox="1"/>
            <p:nvPr/>
          </p:nvSpPr>
          <p:spPr>
            <a:xfrm>
              <a:off x="0" y="221827"/>
              <a:ext cx="1790866" cy="788247"/>
            </a:xfrm>
            <a:prstGeom prst="rect">
              <a:avLst/>
            </a:prstGeom>
          </p:spPr>
          <p:txBody>
            <a:bodyPr lIns="0" tIns="0" rIns="0" bIns="0" rtlCol="0" anchor="t">
              <a:spAutoFit/>
            </a:bodyPr>
            <a:lstStyle/>
            <a:p>
              <a:pPr>
                <a:lnSpc>
                  <a:spcPts val="4809"/>
                </a:lnSpc>
              </a:pPr>
              <a:r>
                <a:rPr lang="en-US" sz="3699">
                  <a:solidFill>
                    <a:srgbClr val="000000"/>
                  </a:solidFill>
                  <a:latin typeface="Times Neue Roman Bold"/>
                </a:rPr>
                <a:t>04</a:t>
              </a:r>
            </a:p>
          </p:txBody>
        </p:sp>
        <p:sp>
          <p:nvSpPr>
            <p:cNvPr id="18" name="TextBox 18"/>
            <p:cNvSpPr txBox="1"/>
            <p:nvPr/>
          </p:nvSpPr>
          <p:spPr>
            <a:xfrm>
              <a:off x="2131301" y="-38100"/>
              <a:ext cx="12018148" cy="1308100"/>
            </a:xfrm>
            <a:prstGeom prst="rect">
              <a:avLst/>
            </a:prstGeom>
          </p:spPr>
          <p:txBody>
            <a:bodyPr lIns="0" tIns="0" rIns="0" bIns="0" rtlCol="0" anchor="t">
              <a:spAutoFit/>
            </a:bodyPr>
            <a:lstStyle/>
            <a:p>
              <a:pPr>
                <a:lnSpc>
                  <a:spcPts val="3900"/>
                </a:lnSpc>
              </a:pPr>
              <a:r>
                <a:rPr lang="en-US" sz="3000">
                  <a:solidFill>
                    <a:srgbClr val="000000"/>
                  </a:solidFill>
                  <a:latin typeface="Times Neue Roman"/>
                </a:rPr>
                <a:t>Báo cáo đột xuất hoặc theo định kỳ 6 tháng, hàng năm cho các cơ quan có thẩm quyền.</a:t>
              </a:r>
            </a:p>
          </p:txBody>
        </p:sp>
      </p:grpSp>
      <p:grpSp>
        <p:nvGrpSpPr>
          <p:cNvPr id="19" name="Group 19"/>
          <p:cNvGrpSpPr/>
          <p:nvPr/>
        </p:nvGrpSpPr>
        <p:grpSpPr>
          <a:xfrm>
            <a:off x="7523876" y="7594677"/>
            <a:ext cx="10612087" cy="933450"/>
            <a:chOff x="0" y="0"/>
            <a:chExt cx="14149449" cy="1244600"/>
          </a:xfrm>
        </p:grpSpPr>
        <p:sp>
          <p:nvSpPr>
            <p:cNvPr id="20" name="TextBox 20"/>
            <p:cNvSpPr txBox="1"/>
            <p:nvPr/>
          </p:nvSpPr>
          <p:spPr>
            <a:xfrm>
              <a:off x="0" y="221192"/>
              <a:ext cx="1790866" cy="778221"/>
            </a:xfrm>
            <a:prstGeom prst="rect">
              <a:avLst/>
            </a:prstGeom>
          </p:spPr>
          <p:txBody>
            <a:bodyPr lIns="0" tIns="0" rIns="0" bIns="0" rtlCol="0" anchor="t">
              <a:spAutoFit/>
            </a:bodyPr>
            <a:lstStyle/>
            <a:p>
              <a:pPr>
                <a:lnSpc>
                  <a:spcPts val="4848"/>
                </a:lnSpc>
              </a:pPr>
              <a:r>
                <a:rPr lang="en-US" sz="3729">
                  <a:solidFill>
                    <a:srgbClr val="000000"/>
                  </a:solidFill>
                  <a:latin typeface="Times Neue Roman Bold"/>
                </a:rPr>
                <a:t>05</a:t>
              </a:r>
            </a:p>
          </p:txBody>
        </p:sp>
        <p:sp>
          <p:nvSpPr>
            <p:cNvPr id="21" name="TextBox 21"/>
            <p:cNvSpPr txBox="1"/>
            <p:nvPr/>
          </p:nvSpPr>
          <p:spPr>
            <a:xfrm>
              <a:off x="2131301" y="-28575"/>
              <a:ext cx="12018148" cy="1273175"/>
            </a:xfrm>
            <a:prstGeom prst="rect">
              <a:avLst/>
            </a:prstGeom>
          </p:spPr>
          <p:txBody>
            <a:bodyPr lIns="0" tIns="0" rIns="0" bIns="0" rtlCol="0" anchor="t">
              <a:spAutoFit/>
            </a:bodyPr>
            <a:lstStyle/>
            <a:p>
              <a:pPr>
                <a:lnSpc>
                  <a:spcPts val="3899"/>
                </a:lnSpc>
              </a:pPr>
              <a:r>
                <a:rPr lang="en-US" sz="2999">
                  <a:solidFill>
                    <a:srgbClr val="000000"/>
                  </a:solidFill>
                  <a:latin typeface="Times Neue Roman"/>
                </a:rPr>
                <a:t>Không lạm dụng danh nghĩa để thực hiện các hành vi quá  quyền hạn để vụ lợi hoặc phương hại đến nhà nước.</a:t>
              </a:r>
            </a:p>
          </p:txBody>
        </p:sp>
      </p:grpSp>
      <p:sp>
        <p:nvSpPr>
          <p:cNvPr id="22" name="TextBox 22"/>
          <p:cNvSpPr txBox="1"/>
          <p:nvPr/>
        </p:nvSpPr>
        <p:spPr>
          <a:xfrm>
            <a:off x="1103903" y="752475"/>
            <a:ext cx="5639932" cy="1157288"/>
          </a:xfrm>
          <a:prstGeom prst="rect">
            <a:avLst/>
          </a:prstGeom>
        </p:spPr>
        <p:txBody>
          <a:bodyPr lIns="0" tIns="0" rIns="0" bIns="0" rtlCol="0" anchor="t">
            <a:spAutoFit/>
          </a:bodyPr>
          <a:lstStyle/>
          <a:p>
            <a:pPr>
              <a:lnSpc>
                <a:spcPts val="9817"/>
              </a:lnSpc>
            </a:pPr>
            <a:r>
              <a:rPr lang="en-US" sz="5774">
                <a:solidFill>
                  <a:srgbClr val="000000"/>
                </a:solidFill>
                <a:latin typeface="Times Neue Roman Bold"/>
              </a:rPr>
              <a:t>Nghĩa vụ </a:t>
            </a:r>
          </a:p>
        </p:txBody>
      </p:sp>
      <p:sp>
        <p:nvSpPr>
          <p:cNvPr id="23" name="TextBox 23"/>
          <p:cNvSpPr txBox="1"/>
          <p:nvPr/>
        </p:nvSpPr>
        <p:spPr>
          <a:xfrm>
            <a:off x="1028700" y="9201150"/>
            <a:ext cx="13402931" cy="537846"/>
          </a:xfrm>
          <a:prstGeom prst="rect">
            <a:avLst/>
          </a:prstGeom>
        </p:spPr>
        <p:txBody>
          <a:bodyPr lIns="0" tIns="0" rIns="0" bIns="0" rtlCol="0" anchor="t">
            <a:spAutoFit/>
          </a:bodyPr>
          <a:lstStyle/>
          <a:p>
            <a:pPr>
              <a:lnSpc>
                <a:spcPts val="4479"/>
              </a:lnSpc>
            </a:pPr>
            <a:r>
              <a:rPr lang="en-US" sz="3199">
                <a:solidFill>
                  <a:srgbClr val="0E2C4B"/>
                </a:solidFill>
                <a:latin typeface="Times Neue Roman Italics"/>
              </a:rPr>
              <a:t>Điều 11 Quy chế ban hành kèm theo Quyết định số 08/2015/QĐ-UBND</a:t>
            </a:r>
          </a:p>
        </p:txBody>
      </p:sp>
    </p:spTree>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D1B1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0000"/>
          </a:blip>
          <a:srcRect t="5212" b="5212"/>
          <a:stretch>
            <a:fillRect/>
          </a:stretch>
        </p:blipFill>
        <p:spPr>
          <a:xfrm>
            <a:off x="-190500" y="-200025"/>
            <a:ext cx="17907458" cy="10687050"/>
          </a:xfrm>
          <a:prstGeom prst="rect">
            <a:avLst/>
          </a:prstGeom>
        </p:spPr>
      </p:pic>
      <p:sp>
        <p:nvSpPr>
          <p:cNvPr id="3" name="AutoShape 3"/>
          <p:cNvSpPr/>
          <p:nvPr/>
        </p:nvSpPr>
        <p:spPr>
          <a:xfrm>
            <a:off x="16478250" y="1028700"/>
            <a:ext cx="2381250" cy="76200"/>
          </a:xfrm>
          <a:prstGeom prst="rect">
            <a:avLst/>
          </a:prstGeom>
          <a:solidFill>
            <a:srgbClr val="EFEBE0"/>
          </a:solidFill>
        </p:spPr>
      </p:sp>
      <p:grpSp>
        <p:nvGrpSpPr>
          <p:cNvPr id="4" name="Group 4"/>
          <p:cNvGrpSpPr/>
          <p:nvPr/>
        </p:nvGrpSpPr>
        <p:grpSpPr>
          <a:xfrm>
            <a:off x="-781049" y="6766708"/>
            <a:ext cx="14196369" cy="1562195"/>
            <a:chOff x="0" y="0"/>
            <a:chExt cx="18928492" cy="2082926"/>
          </a:xfrm>
        </p:grpSpPr>
        <p:sp>
          <p:nvSpPr>
            <p:cNvPr id="5" name="TextBox 5"/>
            <p:cNvSpPr txBox="1"/>
            <p:nvPr/>
          </p:nvSpPr>
          <p:spPr>
            <a:xfrm>
              <a:off x="2415262" y="0"/>
              <a:ext cx="16513229" cy="1358900"/>
            </a:xfrm>
            <a:prstGeom prst="rect">
              <a:avLst/>
            </a:prstGeom>
          </p:spPr>
          <p:txBody>
            <a:bodyPr lIns="0" tIns="0" rIns="0" bIns="0" rtlCol="0" anchor="t">
              <a:spAutoFit/>
            </a:bodyPr>
            <a:lstStyle/>
            <a:p>
              <a:pPr algn="l">
                <a:lnSpc>
                  <a:spcPts val="8040"/>
                </a:lnSpc>
              </a:pPr>
              <a:r>
                <a:rPr lang="en-US" sz="6700" spc="134">
                  <a:solidFill>
                    <a:srgbClr val="EFEBE0"/>
                  </a:solidFill>
                  <a:latin typeface="Times Neue Roman Bold"/>
                </a:rPr>
                <a:t>III. PHẠM VI HOẠT ĐỘNG</a:t>
              </a:r>
            </a:p>
          </p:txBody>
        </p:sp>
        <p:sp>
          <p:nvSpPr>
            <p:cNvPr id="6" name="AutoShape 6"/>
            <p:cNvSpPr/>
            <p:nvPr/>
          </p:nvSpPr>
          <p:spPr>
            <a:xfrm>
              <a:off x="0" y="1981326"/>
              <a:ext cx="4826000" cy="101600"/>
            </a:xfrm>
            <a:prstGeom prst="rect">
              <a:avLst/>
            </a:prstGeom>
            <a:solidFill>
              <a:srgbClr val="EFEBE0"/>
            </a:solidFill>
          </p:spPr>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3F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69505"/>
            <a:ext cx="7386430" cy="2877346"/>
            <a:chOff x="0" y="0"/>
            <a:chExt cx="5909144" cy="2301877"/>
          </a:xfrm>
        </p:grpSpPr>
        <p:sp>
          <p:nvSpPr>
            <p:cNvPr id="3" name="Freeform 3"/>
            <p:cNvSpPr/>
            <p:nvPr/>
          </p:nvSpPr>
          <p:spPr>
            <a:xfrm>
              <a:off x="0" y="0"/>
              <a:ext cx="5909144" cy="2301877"/>
            </a:xfrm>
            <a:custGeom>
              <a:avLst/>
              <a:gdLst/>
              <a:ahLst/>
              <a:cxnLst/>
              <a:rect l="l" t="t" r="r" b="b"/>
              <a:pathLst>
                <a:path w="5909144" h="2301877">
                  <a:moveTo>
                    <a:pt x="5784684" y="2301877"/>
                  </a:moveTo>
                  <a:lnTo>
                    <a:pt x="124460" y="2301877"/>
                  </a:lnTo>
                  <a:cubicBezTo>
                    <a:pt x="55880" y="2301877"/>
                    <a:pt x="0" y="2245997"/>
                    <a:pt x="0" y="2177417"/>
                  </a:cubicBezTo>
                  <a:lnTo>
                    <a:pt x="0" y="124460"/>
                  </a:lnTo>
                  <a:cubicBezTo>
                    <a:pt x="0" y="55880"/>
                    <a:pt x="55880" y="0"/>
                    <a:pt x="124460" y="0"/>
                  </a:cubicBezTo>
                  <a:lnTo>
                    <a:pt x="5784684" y="0"/>
                  </a:lnTo>
                  <a:cubicBezTo>
                    <a:pt x="5853264" y="0"/>
                    <a:pt x="5909144" y="55880"/>
                    <a:pt x="5909144" y="124460"/>
                  </a:cubicBezTo>
                  <a:lnTo>
                    <a:pt x="5909144" y="2177417"/>
                  </a:lnTo>
                  <a:cubicBezTo>
                    <a:pt x="5909144" y="2245997"/>
                    <a:pt x="5853264" y="2301877"/>
                    <a:pt x="5784684" y="2301877"/>
                  </a:cubicBezTo>
                  <a:close/>
                </a:path>
              </a:pathLst>
            </a:custGeom>
            <a:solidFill>
              <a:srgbClr val="FFFFFF"/>
            </a:solidFill>
          </p:spPr>
        </p:sp>
      </p:grpSp>
      <p:grpSp>
        <p:nvGrpSpPr>
          <p:cNvPr id="4" name="Group 4"/>
          <p:cNvGrpSpPr/>
          <p:nvPr/>
        </p:nvGrpSpPr>
        <p:grpSpPr>
          <a:xfrm>
            <a:off x="9309652" y="2369505"/>
            <a:ext cx="7949648" cy="2877346"/>
            <a:chOff x="0" y="0"/>
            <a:chExt cx="6359718" cy="2301877"/>
          </a:xfrm>
        </p:grpSpPr>
        <p:sp>
          <p:nvSpPr>
            <p:cNvPr id="5" name="Freeform 5"/>
            <p:cNvSpPr/>
            <p:nvPr/>
          </p:nvSpPr>
          <p:spPr>
            <a:xfrm>
              <a:off x="0" y="0"/>
              <a:ext cx="6359718" cy="2301877"/>
            </a:xfrm>
            <a:custGeom>
              <a:avLst/>
              <a:gdLst/>
              <a:ahLst/>
              <a:cxnLst/>
              <a:rect l="l" t="t" r="r" b="b"/>
              <a:pathLst>
                <a:path w="6359718" h="2301877">
                  <a:moveTo>
                    <a:pt x="6235258" y="2301877"/>
                  </a:moveTo>
                  <a:lnTo>
                    <a:pt x="124460" y="2301877"/>
                  </a:lnTo>
                  <a:cubicBezTo>
                    <a:pt x="55880" y="2301877"/>
                    <a:pt x="0" y="2245997"/>
                    <a:pt x="0" y="2177417"/>
                  </a:cubicBezTo>
                  <a:lnTo>
                    <a:pt x="0" y="124460"/>
                  </a:lnTo>
                  <a:cubicBezTo>
                    <a:pt x="0" y="55880"/>
                    <a:pt x="55880" y="0"/>
                    <a:pt x="124460" y="0"/>
                  </a:cubicBezTo>
                  <a:lnTo>
                    <a:pt x="6235258" y="0"/>
                  </a:lnTo>
                  <a:cubicBezTo>
                    <a:pt x="6303838" y="0"/>
                    <a:pt x="6359718" y="55880"/>
                    <a:pt x="6359718" y="124460"/>
                  </a:cubicBezTo>
                  <a:lnTo>
                    <a:pt x="6359718" y="2177417"/>
                  </a:lnTo>
                  <a:cubicBezTo>
                    <a:pt x="6359718" y="2245997"/>
                    <a:pt x="6303838" y="2301877"/>
                    <a:pt x="6235258" y="2301877"/>
                  </a:cubicBezTo>
                  <a:close/>
                </a:path>
              </a:pathLst>
            </a:custGeom>
            <a:solidFill>
              <a:srgbClr val="FFFFFF"/>
            </a:solidFill>
          </p:spPr>
        </p:sp>
      </p:grpSp>
      <p:sp>
        <p:nvSpPr>
          <p:cNvPr id="6" name="TextBox 6"/>
          <p:cNvSpPr txBox="1"/>
          <p:nvPr/>
        </p:nvSpPr>
        <p:spPr>
          <a:xfrm>
            <a:off x="1028700" y="321630"/>
            <a:ext cx="16327121" cy="904875"/>
          </a:xfrm>
          <a:prstGeom prst="rect">
            <a:avLst/>
          </a:prstGeom>
        </p:spPr>
        <p:txBody>
          <a:bodyPr lIns="0" tIns="0" rIns="0" bIns="0" rtlCol="0" anchor="t">
            <a:spAutoFit/>
          </a:bodyPr>
          <a:lstStyle/>
          <a:p>
            <a:pPr algn="ctr">
              <a:lnSpc>
                <a:spcPts val="7163"/>
              </a:lnSpc>
            </a:pPr>
            <a:r>
              <a:rPr lang="en-US" sz="5969">
                <a:solidFill>
                  <a:srgbClr val="0E2C4B"/>
                </a:solidFill>
                <a:latin typeface="Times Neue Roman Bold"/>
              </a:rPr>
              <a:t>Phạm vi hoạt động</a:t>
            </a:r>
          </a:p>
        </p:txBody>
      </p:sp>
      <p:sp>
        <p:nvSpPr>
          <p:cNvPr id="7" name="TextBox 7"/>
          <p:cNvSpPr txBox="1"/>
          <p:nvPr/>
        </p:nvSpPr>
        <p:spPr>
          <a:xfrm>
            <a:off x="1449450" y="2857265"/>
            <a:ext cx="6544931" cy="1835151"/>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Báo cáo viên pháp luật Trung ương thực hiện phổ biến, giáo dục pháp luật trên phạm vi toàn quốc.</a:t>
            </a:r>
          </a:p>
        </p:txBody>
      </p:sp>
      <p:sp>
        <p:nvSpPr>
          <p:cNvPr id="8" name="TextBox 8"/>
          <p:cNvSpPr txBox="1"/>
          <p:nvPr/>
        </p:nvSpPr>
        <p:spPr>
          <a:xfrm>
            <a:off x="9829793" y="2547703"/>
            <a:ext cx="6909365" cy="2454276"/>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 Báo cáo viên pháp luật tỉnh hoạt động trên địa bàn tỉnh, thành phố trực thuộc Trung ương nơi công nhận báo cáo viên pháp luật.</a:t>
            </a:r>
          </a:p>
        </p:txBody>
      </p:sp>
      <p:grpSp>
        <p:nvGrpSpPr>
          <p:cNvPr id="9" name="Group 9"/>
          <p:cNvGrpSpPr/>
          <p:nvPr/>
        </p:nvGrpSpPr>
        <p:grpSpPr>
          <a:xfrm>
            <a:off x="1028700" y="5484303"/>
            <a:ext cx="7386430" cy="2877346"/>
            <a:chOff x="0" y="0"/>
            <a:chExt cx="5909144" cy="2301877"/>
          </a:xfrm>
        </p:grpSpPr>
        <p:sp>
          <p:nvSpPr>
            <p:cNvPr id="10" name="Freeform 10"/>
            <p:cNvSpPr/>
            <p:nvPr/>
          </p:nvSpPr>
          <p:spPr>
            <a:xfrm>
              <a:off x="0" y="0"/>
              <a:ext cx="5909144" cy="2301877"/>
            </a:xfrm>
            <a:custGeom>
              <a:avLst/>
              <a:gdLst/>
              <a:ahLst/>
              <a:cxnLst/>
              <a:rect l="l" t="t" r="r" b="b"/>
              <a:pathLst>
                <a:path w="5909144" h="2301877">
                  <a:moveTo>
                    <a:pt x="5784684" y="2301877"/>
                  </a:moveTo>
                  <a:lnTo>
                    <a:pt x="124460" y="2301877"/>
                  </a:lnTo>
                  <a:cubicBezTo>
                    <a:pt x="55880" y="2301877"/>
                    <a:pt x="0" y="2245997"/>
                    <a:pt x="0" y="2177417"/>
                  </a:cubicBezTo>
                  <a:lnTo>
                    <a:pt x="0" y="124460"/>
                  </a:lnTo>
                  <a:cubicBezTo>
                    <a:pt x="0" y="55880"/>
                    <a:pt x="55880" y="0"/>
                    <a:pt x="124460" y="0"/>
                  </a:cubicBezTo>
                  <a:lnTo>
                    <a:pt x="5784684" y="0"/>
                  </a:lnTo>
                  <a:cubicBezTo>
                    <a:pt x="5853264" y="0"/>
                    <a:pt x="5909144" y="55880"/>
                    <a:pt x="5909144" y="124460"/>
                  </a:cubicBezTo>
                  <a:lnTo>
                    <a:pt x="5909144" y="2177417"/>
                  </a:lnTo>
                  <a:cubicBezTo>
                    <a:pt x="5909144" y="2245997"/>
                    <a:pt x="5853264" y="2301877"/>
                    <a:pt x="5784684" y="2301877"/>
                  </a:cubicBezTo>
                  <a:close/>
                </a:path>
              </a:pathLst>
            </a:custGeom>
            <a:solidFill>
              <a:srgbClr val="FFFFFF"/>
            </a:solidFill>
          </p:spPr>
        </p:sp>
      </p:grpSp>
      <p:sp>
        <p:nvSpPr>
          <p:cNvPr id="11" name="TextBox 11"/>
          <p:cNvSpPr txBox="1"/>
          <p:nvPr/>
        </p:nvSpPr>
        <p:spPr>
          <a:xfrm>
            <a:off x="1449450" y="5972063"/>
            <a:ext cx="6544931" cy="1835151"/>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 Báo cáo viên pháp luật huyện hoạt động trên địa bàn cấp huyện nơi công nhận báo cáo viên pháp luật.</a:t>
            </a:r>
          </a:p>
        </p:txBody>
      </p:sp>
      <p:grpSp>
        <p:nvGrpSpPr>
          <p:cNvPr id="12" name="Group 12"/>
          <p:cNvGrpSpPr/>
          <p:nvPr/>
        </p:nvGrpSpPr>
        <p:grpSpPr>
          <a:xfrm>
            <a:off x="9309652" y="5484303"/>
            <a:ext cx="7949648" cy="2877346"/>
            <a:chOff x="0" y="0"/>
            <a:chExt cx="6359718" cy="2301877"/>
          </a:xfrm>
        </p:grpSpPr>
        <p:sp>
          <p:nvSpPr>
            <p:cNvPr id="13" name="Freeform 13"/>
            <p:cNvSpPr/>
            <p:nvPr/>
          </p:nvSpPr>
          <p:spPr>
            <a:xfrm>
              <a:off x="0" y="0"/>
              <a:ext cx="6359718" cy="2301877"/>
            </a:xfrm>
            <a:custGeom>
              <a:avLst/>
              <a:gdLst/>
              <a:ahLst/>
              <a:cxnLst/>
              <a:rect l="l" t="t" r="r" b="b"/>
              <a:pathLst>
                <a:path w="6359718" h="2301877">
                  <a:moveTo>
                    <a:pt x="6235258" y="2301877"/>
                  </a:moveTo>
                  <a:lnTo>
                    <a:pt x="124460" y="2301877"/>
                  </a:lnTo>
                  <a:cubicBezTo>
                    <a:pt x="55880" y="2301877"/>
                    <a:pt x="0" y="2245997"/>
                    <a:pt x="0" y="2177417"/>
                  </a:cubicBezTo>
                  <a:lnTo>
                    <a:pt x="0" y="124460"/>
                  </a:lnTo>
                  <a:cubicBezTo>
                    <a:pt x="0" y="55880"/>
                    <a:pt x="55880" y="0"/>
                    <a:pt x="124460" y="0"/>
                  </a:cubicBezTo>
                  <a:lnTo>
                    <a:pt x="6235258" y="0"/>
                  </a:lnTo>
                  <a:cubicBezTo>
                    <a:pt x="6303838" y="0"/>
                    <a:pt x="6359718" y="55880"/>
                    <a:pt x="6359718" y="124460"/>
                  </a:cubicBezTo>
                  <a:lnTo>
                    <a:pt x="6359718" y="2177417"/>
                  </a:lnTo>
                  <a:cubicBezTo>
                    <a:pt x="6359718" y="2245997"/>
                    <a:pt x="6303838" y="2301877"/>
                    <a:pt x="6235258" y="2301877"/>
                  </a:cubicBezTo>
                  <a:close/>
                </a:path>
              </a:pathLst>
            </a:custGeom>
            <a:solidFill>
              <a:srgbClr val="FFFFFF"/>
            </a:solidFill>
          </p:spPr>
        </p:sp>
      </p:grpSp>
      <p:sp>
        <p:nvSpPr>
          <p:cNvPr id="14" name="TextBox 14"/>
          <p:cNvSpPr txBox="1"/>
          <p:nvPr/>
        </p:nvSpPr>
        <p:spPr>
          <a:xfrm>
            <a:off x="9829793" y="5972063"/>
            <a:ext cx="6909365" cy="1835151"/>
          </a:xfrm>
          <a:prstGeom prst="rect">
            <a:avLst/>
          </a:prstGeom>
        </p:spPr>
        <p:txBody>
          <a:bodyPr lIns="0" tIns="0" rIns="0" bIns="0" rtlCol="0" anchor="t">
            <a:spAutoFit/>
          </a:bodyPr>
          <a:lstStyle/>
          <a:p>
            <a:pPr algn="ctr">
              <a:lnSpc>
                <a:spcPts val="4899"/>
              </a:lnSpc>
            </a:pPr>
            <a:r>
              <a:rPr lang="en-US" sz="3499">
                <a:solidFill>
                  <a:srgbClr val="0E2C4B"/>
                </a:solidFill>
                <a:latin typeface="Times Neue Roman"/>
              </a:rPr>
              <a:t> Báo cáo viên pháp luật xã hoạt động trên địa bàn cấp xã nơi công nhận báo cáo viên pháp luật.</a:t>
            </a:r>
          </a:p>
        </p:txBody>
      </p:sp>
      <p:grpSp>
        <p:nvGrpSpPr>
          <p:cNvPr id="15" name="Group 15"/>
          <p:cNvGrpSpPr/>
          <p:nvPr/>
        </p:nvGrpSpPr>
        <p:grpSpPr>
          <a:xfrm rot="-5400000">
            <a:off x="17173839" y="9187537"/>
            <a:ext cx="217634" cy="146330"/>
            <a:chOff x="0" y="0"/>
            <a:chExt cx="1930400" cy="1297940"/>
          </a:xfrm>
        </p:grpSpPr>
        <p:sp>
          <p:nvSpPr>
            <p:cNvPr id="16" name="Freeform 1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sp>
      </p:grpSp>
      <p:sp>
        <p:nvSpPr>
          <p:cNvPr id="17" name="TextBox 17"/>
          <p:cNvSpPr txBox="1"/>
          <p:nvPr/>
        </p:nvSpPr>
        <p:spPr>
          <a:xfrm>
            <a:off x="1028700" y="9201150"/>
            <a:ext cx="13402931" cy="537846"/>
          </a:xfrm>
          <a:prstGeom prst="rect">
            <a:avLst/>
          </a:prstGeom>
        </p:spPr>
        <p:txBody>
          <a:bodyPr lIns="0" tIns="0" rIns="0" bIns="0" rtlCol="0" anchor="t">
            <a:spAutoFit/>
          </a:bodyPr>
          <a:lstStyle/>
          <a:p>
            <a:pPr>
              <a:lnSpc>
                <a:spcPts val="4479"/>
              </a:lnSpc>
            </a:pPr>
            <a:r>
              <a:rPr lang="en-US" sz="3199">
                <a:solidFill>
                  <a:srgbClr val="0E2C4B"/>
                </a:solidFill>
                <a:latin typeface="Times Neue Roman Italics"/>
              </a:rPr>
              <a:t>Điều 2 Thông tư 10/2016/TT-BTP</a:t>
            </a:r>
          </a:p>
        </p:txBody>
      </p:sp>
    </p:spTree>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D2213"/>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937976" y="3813347"/>
            <a:ext cx="8975266" cy="9730341"/>
            <a:chOff x="0" y="0"/>
            <a:chExt cx="5857240" cy="6350000"/>
          </a:xfrm>
        </p:grpSpPr>
        <p:sp>
          <p:nvSpPr>
            <p:cNvPr id="3" name="Freeform 3"/>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stretch>
                <a:fillRect t="-62964" r="-28620" b="-14661"/>
              </a:stretch>
            </a:blipFill>
          </p:spPr>
        </p:sp>
      </p:grpSp>
      <p:sp>
        <p:nvSpPr>
          <p:cNvPr id="4" name="TextBox 4"/>
          <p:cNvSpPr txBox="1"/>
          <p:nvPr/>
        </p:nvSpPr>
        <p:spPr>
          <a:xfrm>
            <a:off x="1831293" y="1344209"/>
            <a:ext cx="14625413" cy="1566545"/>
          </a:xfrm>
          <a:prstGeom prst="rect">
            <a:avLst/>
          </a:prstGeom>
        </p:spPr>
        <p:txBody>
          <a:bodyPr lIns="0" tIns="0" rIns="0" bIns="0" rtlCol="0" anchor="t">
            <a:spAutoFit/>
          </a:bodyPr>
          <a:lstStyle/>
          <a:p>
            <a:pPr algn="ctr">
              <a:lnSpc>
                <a:spcPts val="12879"/>
              </a:lnSpc>
              <a:spcBef>
                <a:spcPct val="0"/>
              </a:spcBef>
            </a:pPr>
            <a:r>
              <a:rPr lang="en-US" sz="9199">
                <a:solidFill>
                  <a:srgbClr val="ABB194"/>
                </a:solidFill>
                <a:latin typeface="Times Neue Roman"/>
              </a:rPr>
              <a:t>LƯU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sp>
        <p:nvSpPr>
          <p:cNvPr id="3" name="TextBox 3"/>
          <p:cNvSpPr txBox="1"/>
          <p:nvPr/>
        </p:nvSpPr>
        <p:spPr>
          <a:xfrm>
            <a:off x="1028700" y="5822510"/>
            <a:ext cx="17130348" cy="1533525"/>
          </a:xfrm>
          <a:prstGeom prst="rect">
            <a:avLst/>
          </a:prstGeom>
        </p:spPr>
        <p:txBody>
          <a:bodyPr lIns="0" tIns="0" rIns="0" bIns="0" rtlCol="0" anchor="t">
            <a:spAutoFit/>
          </a:bodyPr>
          <a:lstStyle/>
          <a:p>
            <a:pPr>
              <a:lnSpc>
                <a:spcPts val="12599"/>
              </a:lnSpc>
            </a:pPr>
            <a:r>
              <a:rPr lang="en-US" sz="9000" spc="621">
                <a:solidFill>
                  <a:srgbClr val="000000"/>
                </a:solidFill>
                <a:latin typeface="Times Neue Roman Bold"/>
              </a:rPr>
              <a:t>THÔNG TƯ 42/2016/TT-BQP</a:t>
            </a:r>
          </a:p>
        </p:txBody>
      </p:sp>
      <p:sp>
        <p:nvSpPr>
          <p:cNvPr id="4" name="TextBox 4"/>
          <p:cNvSpPr txBox="1"/>
          <p:nvPr/>
        </p:nvSpPr>
        <p:spPr>
          <a:xfrm>
            <a:off x="1028700" y="7909936"/>
            <a:ext cx="16230600" cy="1597661"/>
          </a:xfrm>
          <a:prstGeom prst="rect">
            <a:avLst/>
          </a:prstGeom>
        </p:spPr>
        <p:txBody>
          <a:bodyPr lIns="0" tIns="0" rIns="0" bIns="0" rtlCol="0" anchor="t">
            <a:spAutoFit/>
          </a:bodyPr>
          <a:lstStyle/>
          <a:p>
            <a:pPr algn="just">
              <a:lnSpc>
                <a:spcPts val="6439"/>
              </a:lnSpc>
            </a:pPr>
            <a:r>
              <a:rPr lang="en-US" sz="4599">
                <a:solidFill>
                  <a:srgbClr val="000000"/>
                </a:solidFill>
                <a:latin typeface="Times Neue Roman"/>
              </a:rPr>
              <a:t>Phạm vi hoạt động của báo cáo viên pháp luật theo quy định của Bộ Quốc phòng</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449" b="28449"/>
          <a:stretch>
            <a:fillRect/>
          </a:stretch>
        </p:blipFill>
        <p:spPr>
          <a:xfrm>
            <a:off x="0" y="0"/>
            <a:ext cx="18288000" cy="10287000"/>
          </a:xfrm>
          <a:prstGeom prst="rect">
            <a:avLst/>
          </a:prstGeom>
        </p:spPr>
      </p:pic>
      <p:sp>
        <p:nvSpPr>
          <p:cNvPr id="3" name="AutoShape 3"/>
          <p:cNvSpPr/>
          <p:nvPr/>
        </p:nvSpPr>
        <p:spPr>
          <a:xfrm rot="-5400000">
            <a:off x="4010025" y="5133975"/>
            <a:ext cx="10287000" cy="0"/>
          </a:xfrm>
          <a:prstGeom prst="line">
            <a:avLst/>
          </a:prstGeom>
          <a:ln w="19050" cap="rnd">
            <a:solidFill>
              <a:srgbClr val="D6D6D6"/>
            </a:solidFill>
            <a:prstDash val="solid"/>
            <a:headEnd type="none" w="sm" len="sm"/>
            <a:tailEnd type="none" w="sm" len="sm"/>
          </a:ln>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922369" y="2052038"/>
            <a:ext cx="886522" cy="443261"/>
          </a:xfrm>
          <a:prstGeom prst="rect">
            <a:avLst/>
          </a:prstGeom>
        </p:spPr>
      </p:pic>
      <p:sp>
        <p:nvSpPr>
          <p:cNvPr id="5" name="TextBox 5"/>
          <p:cNvSpPr txBox="1"/>
          <p:nvPr/>
        </p:nvSpPr>
        <p:spPr>
          <a:xfrm>
            <a:off x="10014521" y="838568"/>
            <a:ext cx="7244779" cy="2794001"/>
          </a:xfrm>
          <a:prstGeom prst="rect">
            <a:avLst/>
          </a:prstGeom>
        </p:spPr>
        <p:txBody>
          <a:bodyPr lIns="0" tIns="0" rIns="0" bIns="0" rtlCol="0" anchor="t">
            <a:spAutoFit/>
          </a:bodyPr>
          <a:lstStyle/>
          <a:p>
            <a:pPr marL="0" lvl="0" indent="0" algn="just">
              <a:lnSpc>
                <a:spcPts val="5599"/>
              </a:lnSpc>
              <a:spcBef>
                <a:spcPct val="0"/>
              </a:spcBef>
            </a:pPr>
            <a:r>
              <a:rPr lang="en-US" sz="3999">
                <a:solidFill>
                  <a:srgbClr val="000000"/>
                </a:solidFill>
                <a:latin typeface="Times Neue Roman"/>
              </a:rPr>
              <a:t>Báo cáo viên pháp luật cấp trung ương thực hiện phổ biến, giáo dục pháp luật trong phạm vi toàn quốc, toàn quân</a:t>
            </a:r>
          </a:p>
        </p:txBody>
      </p:sp>
      <p:sp>
        <p:nvSpPr>
          <p:cNvPr id="6" name="TextBox 6"/>
          <p:cNvSpPr txBox="1"/>
          <p:nvPr/>
        </p:nvSpPr>
        <p:spPr>
          <a:xfrm>
            <a:off x="10014521" y="4051300"/>
            <a:ext cx="7244779" cy="2098675"/>
          </a:xfrm>
          <a:prstGeom prst="rect">
            <a:avLst/>
          </a:prstGeom>
        </p:spPr>
        <p:txBody>
          <a:bodyPr lIns="0" tIns="0" rIns="0" bIns="0" rtlCol="0" anchor="t">
            <a:spAutoFit/>
          </a:bodyPr>
          <a:lstStyle/>
          <a:p>
            <a:pPr marL="0" lvl="0" indent="0" algn="just">
              <a:lnSpc>
                <a:spcPts val="5600"/>
              </a:lnSpc>
              <a:spcBef>
                <a:spcPct val="0"/>
              </a:spcBef>
            </a:pPr>
            <a:r>
              <a:rPr lang="en-US" sz="4000">
                <a:solidFill>
                  <a:srgbClr val="000000"/>
                </a:solidFill>
                <a:latin typeface="Times Neue Roman"/>
              </a:rPr>
              <a:t>Báo cáo viên pháp luật ở cơ quan, đơn vị hoạt động trong phạm vi cấp được công nhận.</a:t>
            </a:r>
          </a:p>
        </p:txBody>
      </p:sp>
      <p:sp>
        <p:nvSpPr>
          <p:cNvPr id="7" name="TextBox 7"/>
          <p:cNvSpPr txBox="1"/>
          <p:nvPr/>
        </p:nvSpPr>
        <p:spPr>
          <a:xfrm>
            <a:off x="10014521" y="7044024"/>
            <a:ext cx="7244779" cy="2803525"/>
          </a:xfrm>
          <a:prstGeom prst="rect">
            <a:avLst/>
          </a:prstGeom>
        </p:spPr>
        <p:txBody>
          <a:bodyPr lIns="0" tIns="0" rIns="0" bIns="0" rtlCol="0" anchor="t">
            <a:spAutoFit/>
          </a:bodyPr>
          <a:lstStyle/>
          <a:p>
            <a:pPr marL="0" lvl="0" indent="0" algn="just">
              <a:lnSpc>
                <a:spcPts val="5600"/>
              </a:lnSpc>
              <a:spcBef>
                <a:spcPct val="0"/>
              </a:spcBef>
            </a:pPr>
            <a:r>
              <a:rPr lang="en-US" sz="4000">
                <a:solidFill>
                  <a:srgbClr val="000000"/>
                </a:solidFill>
                <a:latin typeface="Times Neue Roman"/>
              </a:rPr>
              <a:t>Báo cáo viên pháp luật được hoạt động ngoài phạm vi  khi được mời và được sự đồng ý của thủ trưởng cơ quan, đơn vị cấp mình.</a:t>
            </a: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941419" y="5110203"/>
            <a:ext cx="886522" cy="443261"/>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922369" y="8267018"/>
            <a:ext cx="886522" cy="443261"/>
          </a:xfrm>
          <a:prstGeom prst="rect">
            <a:avLst/>
          </a:prstGeom>
        </p:spPr>
      </p:pic>
      <p:pic>
        <p:nvPicPr>
          <p:cNvPr id="10" name="Picture 10"/>
          <p:cNvPicPr>
            <a:picLocks noChangeAspect="1"/>
          </p:cNvPicPr>
          <p:nvPr/>
        </p:nvPicPr>
        <p:blipFill>
          <a:blip r:embed="rId6"/>
          <a:srcRect/>
          <a:stretch>
            <a:fillRect/>
          </a:stretch>
        </p:blipFill>
        <p:spPr>
          <a:xfrm>
            <a:off x="1028700" y="2594610"/>
            <a:ext cx="6284520" cy="6284520"/>
          </a:xfrm>
          <a:prstGeom prst="rect">
            <a:avLst/>
          </a:prstGeom>
        </p:spPr>
      </p:pic>
      <p:sp>
        <p:nvSpPr>
          <p:cNvPr id="11" name="TextBox 11"/>
          <p:cNvSpPr txBox="1"/>
          <p:nvPr/>
        </p:nvSpPr>
        <p:spPr>
          <a:xfrm>
            <a:off x="1028700" y="415290"/>
            <a:ext cx="6663690" cy="2077086"/>
          </a:xfrm>
          <a:prstGeom prst="rect">
            <a:avLst/>
          </a:prstGeom>
        </p:spPr>
        <p:txBody>
          <a:bodyPr lIns="0" tIns="0" rIns="0" bIns="0" rtlCol="0" anchor="t">
            <a:spAutoFit/>
          </a:bodyPr>
          <a:lstStyle/>
          <a:p>
            <a:pPr marL="0" lvl="0" indent="0">
              <a:lnSpc>
                <a:spcPts val="8364"/>
              </a:lnSpc>
              <a:spcBef>
                <a:spcPct val="0"/>
              </a:spcBef>
            </a:pPr>
            <a:r>
              <a:rPr lang="en-US" sz="5974">
                <a:solidFill>
                  <a:srgbClr val="000000"/>
                </a:solidFill>
                <a:latin typeface="Times Neue Roman Bold"/>
              </a:rPr>
              <a:t>Báo cáo viên pháp luật</a:t>
            </a:r>
          </a:p>
        </p:txBody>
      </p:sp>
      <p:sp>
        <p:nvSpPr>
          <p:cNvPr id="12" name="TextBox 12"/>
          <p:cNvSpPr txBox="1"/>
          <p:nvPr/>
        </p:nvSpPr>
        <p:spPr>
          <a:xfrm>
            <a:off x="1048838" y="8865235"/>
            <a:ext cx="6733087" cy="639445"/>
          </a:xfrm>
          <a:prstGeom prst="rect">
            <a:avLst/>
          </a:prstGeom>
        </p:spPr>
        <p:txBody>
          <a:bodyPr lIns="0" tIns="0" rIns="0" bIns="0" rtlCol="0" anchor="t">
            <a:spAutoFit/>
          </a:bodyPr>
          <a:lstStyle/>
          <a:p>
            <a:pPr marL="0" lvl="0" indent="0">
              <a:lnSpc>
                <a:spcPts val="5179"/>
              </a:lnSpc>
              <a:spcBef>
                <a:spcPct val="0"/>
              </a:spcBef>
            </a:pPr>
            <a:r>
              <a:rPr lang="en-US" sz="3699">
                <a:solidFill>
                  <a:srgbClr val="000000"/>
                </a:solidFill>
                <a:latin typeface="Times Neue Roman Italics"/>
              </a:rPr>
              <a:t>Điều 38 Thông tư 42/2016/TT-BQP</a:t>
            </a:r>
          </a:p>
        </p:txBody>
      </p:sp>
    </p:spTree>
  </p:cSld>
  <p:clrMapOvr>
    <a:masterClrMapping/>
  </p:clrMapOvr>
  <p:transition spd="slow">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449" b="28449"/>
          <a:stretch>
            <a:fillRect/>
          </a:stretch>
        </p:blipFill>
        <p:spPr>
          <a:xfrm>
            <a:off x="0" y="0"/>
            <a:ext cx="18288000" cy="10287000"/>
          </a:xfrm>
          <a:prstGeom prst="rect">
            <a:avLst/>
          </a:prstGeom>
        </p:spPr>
      </p:pic>
      <p:sp>
        <p:nvSpPr>
          <p:cNvPr id="3" name="AutoShape 3"/>
          <p:cNvSpPr/>
          <p:nvPr/>
        </p:nvSpPr>
        <p:spPr>
          <a:xfrm>
            <a:off x="4937759" y="-337726"/>
            <a:ext cx="6626968" cy="10730908"/>
          </a:xfrm>
          <a:prstGeom prst="rect">
            <a:avLst/>
          </a:prstGeom>
          <a:solidFill>
            <a:srgbClr val="EDEDED"/>
          </a:solidFill>
        </p:spPr>
      </p:sp>
      <p:sp>
        <p:nvSpPr>
          <p:cNvPr id="4" name="TextBox 4"/>
          <p:cNvSpPr txBox="1"/>
          <p:nvPr/>
        </p:nvSpPr>
        <p:spPr>
          <a:xfrm>
            <a:off x="763043" y="1710373"/>
            <a:ext cx="3181790" cy="6105525"/>
          </a:xfrm>
          <a:prstGeom prst="rect">
            <a:avLst/>
          </a:prstGeom>
        </p:spPr>
        <p:txBody>
          <a:bodyPr lIns="0" tIns="0" rIns="0" bIns="0" rtlCol="0" anchor="t">
            <a:spAutoFit/>
          </a:bodyPr>
          <a:lstStyle/>
          <a:p>
            <a:pPr marL="0" lvl="0" indent="0">
              <a:lnSpc>
                <a:spcPts val="9600"/>
              </a:lnSpc>
            </a:pPr>
            <a:r>
              <a:rPr lang="en-US" sz="8000" spc="-240">
                <a:solidFill>
                  <a:srgbClr val="3F4042"/>
                </a:solidFill>
                <a:latin typeface="Times Neue Roman Bold"/>
              </a:rPr>
              <a:t>Tuyên truyền viên pháp luật</a:t>
            </a:r>
          </a:p>
        </p:txBody>
      </p:sp>
      <p:sp>
        <p:nvSpPr>
          <p:cNvPr id="5" name="TextBox 5"/>
          <p:cNvSpPr txBox="1"/>
          <p:nvPr/>
        </p:nvSpPr>
        <p:spPr>
          <a:xfrm>
            <a:off x="5953085" y="942975"/>
            <a:ext cx="4596317" cy="7045326"/>
          </a:xfrm>
          <a:prstGeom prst="rect">
            <a:avLst/>
          </a:prstGeom>
        </p:spPr>
        <p:txBody>
          <a:bodyPr lIns="0" tIns="0" rIns="0" bIns="0" rtlCol="0" anchor="t">
            <a:spAutoFit/>
          </a:bodyPr>
          <a:lstStyle/>
          <a:p>
            <a:pPr algn="ctr">
              <a:lnSpc>
                <a:spcPts val="6999"/>
              </a:lnSpc>
              <a:spcBef>
                <a:spcPct val="0"/>
              </a:spcBef>
            </a:pPr>
            <a:r>
              <a:rPr lang="en-US" sz="4999" spc="-99">
                <a:solidFill>
                  <a:srgbClr val="000000"/>
                </a:solidFill>
                <a:latin typeface="Times Neue Roman"/>
              </a:rPr>
              <a:t>Tuyên truyền viên pháp luật thực hiện phổ biến, giáo dục pháp luật trong phạm vi cơ quan, đơn vị công nhận tuyên truyền viên pháp luật.</a:t>
            </a:r>
          </a:p>
        </p:txBody>
      </p:sp>
      <p:sp>
        <p:nvSpPr>
          <p:cNvPr id="6" name="TextBox 6"/>
          <p:cNvSpPr txBox="1"/>
          <p:nvPr/>
        </p:nvSpPr>
        <p:spPr>
          <a:xfrm>
            <a:off x="12198197" y="933450"/>
            <a:ext cx="5456333" cy="6169025"/>
          </a:xfrm>
          <a:prstGeom prst="rect">
            <a:avLst/>
          </a:prstGeom>
        </p:spPr>
        <p:txBody>
          <a:bodyPr lIns="0" tIns="0" rIns="0" bIns="0" rtlCol="0" anchor="t">
            <a:spAutoFit/>
          </a:bodyPr>
          <a:lstStyle/>
          <a:p>
            <a:pPr algn="ctr">
              <a:lnSpc>
                <a:spcPts val="7000"/>
              </a:lnSpc>
              <a:spcBef>
                <a:spcPct val="0"/>
              </a:spcBef>
            </a:pPr>
            <a:r>
              <a:rPr lang="en-US" sz="5000" spc="-100">
                <a:solidFill>
                  <a:srgbClr val="000000"/>
                </a:solidFill>
                <a:latin typeface="Times Neue Roman"/>
              </a:rPr>
              <a:t>Tuyên truyền viên pháp luật được hoạt động ngoài phạm vi khi được mời và được sự đồng ý của thủ trưởng cơ quan, đơn vị cấp mình.</a:t>
            </a:r>
          </a:p>
        </p:txBody>
      </p:sp>
      <p:sp>
        <p:nvSpPr>
          <p:cNvPr id="7" name="TextBox 7"/>
          <p:cNvSpPr txBox="1"/>
          <p:nvPr/>
        </p:nvSpPr>
        <p:spPr>
          <a:xfrm>
            <a:off x="4937759" y="8844094"/>
            <a:ext cx="6626968" cy="1225550"/>
          </a:xfrm>
          <a:prstGeom prst="rect">
            <a:avLst/>
          </a:prstGeom>
        </p:spPr>
        <p:txBody>
          <a:bodyPr lIns="0" tIns="0" rIns="0" bIns="0" rtlCol="0" anchor="t">
            <a:spAutoFit/>
          </a:bodyPr>
          <a:lstStyle/>
          <a:p>
            <a:pPr algn="ctr">
              <a:lnSpc>
                <a:spcPts val="4900"/>
              </a:lnSpc>
              <a:spcBef>
                <a:spcPct val="0"/>
              </a:spcBef>
            </a:pPr>
            <a:r>
              <a:rPr lang="en-US" sz="3500">
                <a:solidFill>
                  <a:srgbClr val="3F4042"/>
                </a:solidFill>
                <a:latin typeface="Times Neue Roman Bold"/>
              </a:rPr>
              <a:t>Khoản 1 Điều 45 Thông tư 42/2016/TT-BQP</a:t>
            </a:r>
          </a:p>
        </p:txBody>
      </p:sp>
      <p:sp>
        <p:nvSpPr>
          <p:cNvPr id="8" name="TextBox 8"/>
          <p:cNvSpPr txBox="1"/>
          <p:nvPr/>
        </p:nvSpPr>
        <p:spPr>
          <a:xfrm>
            <a:off x="11564727" y="8844094"/>
            <a:ext cx="6723273" cy="1225550"/>
          </a:xfrm>
          <a:prstGeom prst="rect">
            <a:avLst/>
          </a:prstGeom>
        </p:spPr>
        <p:txBody>
          <a:bodyPr lIns="0" tIns="0" rIns="0" bIns="0" rtlCol="0" anchor="t">
            <a:spAutoFit/>
          </a:bodyPr>
          <a:lstStyle/>
          <a:p>
            <a:pPr algn="ctr">
              <a:lnSpc>
                <a:spcPts val="4900"/>
              </a:lnSpc>
              <a:spcBef>
                <a:spcPct val="0"/>
              </a:spcBef>
            </a:pPr>
            <a:r>
              <a:rPr lang="en-US" sz="3500">
                <a:solidFill>
                  <a:srgbClr val="3F4042"/>
                </a:solidFill>
                <a:latin typeface="Times Neue Roman Bold"/>
              </a:rPr>
              <a:t>Khoản 2 Điều 45 Thông tư 42/2016/TT-BQP</a:t>
            </a:r>
          </a:p>
        </p:txBody>
      </p:sp>
    </p:spTree>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2" name="AutoShape 2"/>
          <p:cNvSpPr/>
          <p:nvPr/>
        </p:nvSpPr>
        <p:spPr>
          <a:xfrm>
            <a:off x="-778565" y="-1126435"/>
            <a:ext cx="7848600" cy="11811000"/>
          </a:xfrm>
          <a:prstGeom prst="rect">
            <a:avLst/>
          </a:prstGeom>
          <a:solidFill>
            <a:srgbClr val="6C5336"/>
          </a:solidFill>
        </p:spPr>
      </p:sp>
      <p:sp>
        <p:nvSpPr>
          <p:cNvPr id="3" name="AutoShape 3"/>
          <p:cNvSpPr/>
          <p:nvPr/>
        </p:nvSpPr>
        <p:spPr>
          <a:xfrm flipV="1">
            <a:off x="0" y="9814624"/>
            <a:ext cx="2381250" cy="76200"/>
          </a:xfrm>
          <a:prstGeom prst="rect">
            <a:avLst/>
          </a:prstGeom>
          <a:solidFill>
            <a:srgbClr val="EFEBE0"/>
          </a:solidFill>
        </p:spPr>
      </p:sp>
      <p:sp>
        <p:nvSpPr>
          <p:cNvPr id="4" name="AutoShape 4"/>
          <p:cNvSpPr/>
          <p:nvPr/>
        </p:nvSpPr>
        <p:spPr>
          <a:xfrm>
            <a:off x="14987400" y="395720"/>
            <a:ext cx="3619500" cy="76200"/>
          </a:xfrm>
          <a:prstGeom prst="rect">
            <a:avLst/>
          </a:prstGeom>
          <a:solidFill>
            <a:srgbClr val="1D1B1E"/>
          </a:solidFill>
        </p:spPr>
      </p:sp>
      <p:pic>
        <p:nvPicPr>
          <p:cNvPr id="5" name="Picture 5"/>
          <p:cNvPicPr>
            <a:picLocks noChangeAspect="1"/>
          </p:cNvPicPr>
          <p:nvPr/>
        </p:nvPicPr>
        <p:blipFill>
          <a:blip r:embed="rId3"/>
          <a:srcRect l="990" r="990"/>
          <a:stretch>
            <a:fillRect/>
          </a:stretch>
        </p:blipFill>
        <p:spPr>
          <a:xfrm>
            <a:off x="0" y="1028700"/>
            <a:ext cx="6518124" cy="4114800"/>
          </a:xfrm>
          <a:prstGeom prst="rect">
            <a:avLst/>
          </a:prstGeom>
        </p:spPr>
      </p:pic>
      <p:sp>
        <p:nvSpPr>
          <p:cNvPr id="6" name="TextBox 6"/>
          <p:cNvSpPr txBox="1"/>
          <p:nvPr/>
        </p:nvSpPr>
        <p:spPr>
          <a:xfrm>
            <a:off x="8498998" y="1681595"/>
            <a:ext cx="9086449" cy="705321"/>
          </a:xfrm>
          <a:prstGeom prst="rect">
            <a:avLst/>
          </a:prstGeom>
        </p:spPr>
        <p:txBody>
          <a:bodyPr lIns="0" tIns="0" rIns="0" bIns="0" rtlCol="0" anchor="t">
            <a:spAutoFit/>
          </a:bodyPr>
          <a:lstStyle/>
          <a:p>
            <a:pPr marL="0" marR="0" lvl="0" indent="0" algn="r" defTabSz="914400" rtl="0" eaLnBrk="1" fontAlgn="auto" latinLnBrk="0" hangingPunct="1">
              <a:lnSpc>
                <a:spcPts val="5459"/>
              </a:lnSpc>
              <a:spcBef>
                <a:spcPts val="0"/>
              </a:spcBef>
              <a:spcAft>
                <a:spcPts val="0"/>
              </a:spcAft>
              <a:buClrTx/>
              <a:buSzTx/>
              <a:buFontTx/>
              <a:buNone/>
              <a:tabLst/>
              <a:defRPr/>
            </a:pPr>
            <a:r>
              <a:rPr kumimoji="0" lang="en-US" sz="4199" b="0" i="0" u="none" strike="noStrike" kern="1200" cap="none" spc="209" normalizeH="0" baseline="0" noProof="0" dirty="0">
                <a:ln>
                  <a:noFill/>
                </a:ln>
                <a:solidFill>
                  <a:srgbClr val="6C5336"/>
                </a:solidFill>
                <a:effectLst/>
                <a:uLnTx/>
                <a:uFillTx/>
                <a:latin typeface="Times Neue Roman Italics"/>
                <a:ea typeface="+mn-ea"/>
                <a:cs typeface="+mn-cs"/>
              </a:rPr>
              <a:t>I. KHÁI</a:t>
            </a:r>
            <a:r>
              <a:rPr kumimoji="0" lang="en-US" sz="4199" b="0" i="0" u="none" strike="noStrike" kern="1200" cap="none" spc="209" normalizeH="0" noProof="0" dirty="0">
                <a:ln>
                  <a:noFill/>
                </a:ln>
                <a:solidFill>
                  <a:srgbClr val="6C5336"/>
                </a:solidFill>
                <a:effectLst/>
                <a:uLnTx/>
                <a:uFillTx/>
                <a:latin typeface="Times Neue Roman Italics"/>
                <a:ea typeface="+mn-ea"/>
                <a:cs typeface="+mn-cs"/>
              </a:rPr>
              <a:t> NIỆM</a:t>
            </a:r>
            <a:endParaRPr kumimoji="0" lang="en-US" sz="4199" b="0" i="0" u="none" strike="noStrike" kern="1200" cap="none" spc="209" normalizeH="0" baseline="0" noProof="0" dirty="0">
              <a:ln>
                <a:noFill/>
              </a:ln>
              <a:solidFill>
                <a:srgbClr val="6C5336"/>
              </a:solidFill>
              <a:effectLst/>
              <a:uLnTx/>
              <a:uFillTx/>
              <a:latin typeface="Times Neue Roman Italics"/>
              <a:ea typeface="+mn-ea"/>
              <a:cs typeface="+mn-cs"/>
            </a:endParaRPr>
          </a:p>
        </p:txBody>
      </p:sp>
      <p:sp>
        <p:nvSpPr>
          <p:cNvPr id="7" name="TextBox 7"/>
          <p:cNvSpPr txBox="1"/>
          <p:nvPr/>
        </p:nvSpPr>
        <p:spPr>
          <a:xfrm>
            <a:off x="8498998" y="3921442"/>
            <a:ext cx="9086449" cy="680085"/>
          </a:xfrm>
          <a:prstGeom prst="rect">
            <a:avLst/>
          </a:prstGeom>
        </p:spPr>
        <p:txBody>
          <a:bodyPr lIns="0" tIns="0" rIns="0" bIns="0" rtlCol="0" anchor="t">
            <a:spAutoFit/>
          </a:bodyPr>
          <a:lstStyle/>
          <a:p>
            <a:pPr marL="0" marR="0" lvl="0" indent="0" algn="r" defTabSz="914400" rtl="0" eaLnBrk="1" fontAlgn="auto" latinLnBrk="0" hangingPunct="1">
              <a:lnSpc>
                <a:spcPts val="5459"/>
              </a:lnSpc>
              <a:spcBef>
                <a:spcPts val="0"/>
              </a:spcBef>
              <a:spcAft>
                <a:spcPts val="0"/>
              </a:spcAft>
              <a:buClrTx/>
              <a:buSzTx/>
              <a:buFontTx/>
              <a:buNone/>
              <a:tabLst/>
              <a:defRPr/>
            </a:pPr>
            <a:r>
              <a:rPr kumimoji="0" lang="en-US" sz="4199" b="0" i="0" u="none" strike="noStrike" kern="1200" cap="none" spc="209" normalizeH="0" baseline="0" noProof="0" dirty="0">
                <a:ln>
                  <a:noFill/>
                </a:ln>
                <a:solidFill>
                  <a:srgbClr val="6C5336"/>
                </a:solidFill>
                <a:effectLst/>
                <a:uLnTx/>
                <a:uFillTx/>
                <a:latin typeface="Times Neue Roman Italics"/>
                <a:ea typeface="+mn-ea"/>
                <a:cs typeface="+mn-cs"/>
              </a:rPr>
              <a:t>II. QUYỀN</a:t>
            </a:r>
            <a:r>
              <a:rPr kumimoji="0" lang="en-US" sz="4199" b="0" i="0" u="none" strike="noStrike" kern="1200" cap="none" spc="209" normalizeH="0" noProof="0" dirty="0">
                <a:ln>
                  <a:noFill/>
                </a:ln>
                <a:solidFill>
                  <a:srgbClr val="6C5336"/>
                </a:solidFill>
                <a:effectLst/>
                <a:uLnTx/>
                <a:uFillTx/>
                <a:latin typeface="Times Neue Roman Italics"/>
                <a:ea typeface="+mn-ea"/>
                <a:cs typeface="+mn-cs"/>
              </a:rPr>
              <a:t> VÀ NGHĨA VỤ</a:t>
            </a:r>
            <a:endParaRPr kumimoji="0" lang="en-US" sz="4199" b="0" i="0" u="none" strike="noStrike" kern="1200" cap="none" spc="209" normalizeH="0" baseline="0" noProof="0" dirty="0">
              <a:ln>
                <a:noFill/>
              </a:ln>
              <a:solidFill>
                <a:srgbClr val="6C5336"/>
              </a:solidFill>
              <a:effectLst/>
              <a:uLnTx/>
              <a:uFillTx/>
              <a:latin typeface="Times Neue Roman Italics"/>
              <a:ea typeface="+mn-ea"/>
              <a:cs typeface="+mn-cs"/>
            </a:endParaRPr>
          </a:p>
        </p:txBody>
      </p:sp>
      <p:sp>
        <p:nvSpPr>
          <p:cNvPr id="8" name="TextBox 8"/>
          <p:cNvSpPr txBox="1"/>
          <p:nvPr/>
        </p:nvSpPr>
        <p:spPr>
          <a:xfrm>
            <a:off x="11397674" y="6591941"/>
            <a:ext cx="6588411" cy="441960"/>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8498998" y="6066370"/>
            <a:ext cx="9086449" cy="680085"/>
          </a:xfrm>
          <a:prstGeom prst="rect">
            <a:avLst/>
          </a:prstGeom>
        </p:spPr>
        <p:txBody>
          <a:bodyPr lIns="0" tIns="0" rIns="0" bIns="0" rtlCol="0" anchor="t">
            <a:spAutoFit/>
          </a:bodyPr>
          <a:lstStyle/>
          <a:p>
            <a:pPr marL="0" marR="0" lvl="0" indent="0" algn="r" defTabSz="914400" rtl="0" eaLnBrk="1" fontAlgn="auto" latinLnBrk="0" hangingPunct="1">
              <a:lnSpc>
                <a:spcPts val="5459"/>
              </a:lnSpc>
              <a:spcBef>
                <a:spcPts val="0"/>
              </a:spcBef>
              <a:spcAft>
                <a:spcPts val="0"/>
              </a:spcAft>
              <a:buClrTx/>
              <a:buSzTx/>
              <a:buFontTx/>
              <a:buNone/>
              <a:tabLst/>
              <a:defRPr/>
            </a:pPr>
            <a:r>
              <a:rPr kumimoji="0" lang="en-US" sz="4199" b="0" i="0" u="none" strike="noStrike" kern="1200" cap="none" spc="209" normalizeH="0" baseline="0" noProof="0" dirty="0">
                <a:ln>
                  <a:noFill/>
                </a:ln>
                <a:solidFill>
                  <a:srgbClr val="6C5336"/>
                </a:solidFill>
                <a:effectLst/>
                <a:uLnTx/>
                <a:uFillTx/>
                <a:latin typeface="Times Neue Roman Italics"/>
                <a:ea typeface="+mn-ea"/>
                <a:cs typeface="+mn-cs"/>
              </a:rPr>
              <a:t>III. PHẠM</a:t>
            </a:r>
            <a:r>
              <a:rPr kumimoji="0" lang="en-US" sz="4199" b="0" i="0" u="none" strike="noStrike" kern="1200" cap="none" spc="209" normalizeH="0" noProof="0" dirty="0">
                <a:ln>
                  <a:noFill/>
                </a:ln>
                <a:solidFill>
                  <a:srgbClr val="6C5336"/>
                </a:solidFill>
                <a:effectLst/>
                <a:uLnTx/>
                <a:uFillTx/>
                <a:latin typeface="Times Neue Roman Italics"/>
                <a:ea typeface="+mn-ea"/>
                <a:cs typeface="+mn-cs"/>
              </a:rPr>
              <a:t> VI HOẠT ĐỘNG</a:t>
            </a:r>
            <a:endParaRPr kumimoji="0" lang="en-US" sz="4199" b="0" i="0" u="none" strike="noStrike" kern="1200" cap="none" spc="209" normalizeH="0" baseline="0" noProof="0" dirty="0">
              <a:ln>
                <a:noFill/>
              </a:ln>
              <a:solidFill>
                <a:srgbClr val="6C5336"/>
              </a:solidFill>
              <a:effectLst/>
              <a:uLnTx/>
              <a:uFillTx/>
              <a:latin typeface="Times Neue Roman Italics"/>
              <a:ea typeface="+mn-ea"/>
              <a:cs typeface="+mn-cs"/>
            </a:endParaRPr>
          </a:p>
        </p:txBody>
      </p:sp>
      <p:sp>
        <p:nvSpPr>
          <p:cNvPr id="10" name="TextBox 10"/>
          <p:cNvSpPr txBox="1"/>
          <p:nvPr/>
        </p:nvSpPr>
        <p:spPr>
          <a:xfrm>
            <a:off x="8498998" y="8516199"/>
            <a:ext cx="9086449" cy="680085"/>
          </a:xfrm>
          <a:prstGeom prst="rect">
            <a:avLst/>
          </a:prstGeom>
        </p:spPr>
        <p:txBody>
          <a:bodyPr lIns="0" tIns="0" rIns="0" bIns="0" rtlCol="0" anchor="t">
            <a:spAutoFit/>
          </a:bodyPr>
          <a:lstStyle/>
          <a:p>
            <a:pPr marL="0" marR="0" lvl="0" indent="0" algn="r" defTabSz="914400" rtl="0" eaLnBrk="1" fontAlgn="auto" latinLnBrk="0" hangingPunct="1">
              <a:lnSpc>
                <a:spcPts val="5460"/>
              </a:lnSpc>
              <a:spcBef>
                <a:spcPts val="0"/>
              </a:spcBef>
              <a:spcAft>
                <a:spcPts val="0"/>
              </a:spcAft>
              <a:buClrTx/>
              <a:buSzTx/>
              <a:buFontTx/>
              <a:buNone/>
              <a:tabLst/>
              <a:defRPr/>
            </a:pPr>
            <a:r>
              <a:rPr kumimoji="0" lang="en-US" sz="4200" b="0" i="0" u="none" strike="noStrike" kern="1200" cap="none" spc="210" normalizeH="0" baseline="0" noProof="0" dirty="0">
                <a:ln>
                  <a:noFill/>
                </a:ln>
                <a:solidFill>
                  <a:srgbClr val="6C5336"/>
                </a:solidFill>
                <a:effectLst/>
                <a:uLnTx/>
                <a:uFillTx/>
                <a:latin typeface="Times Neue Roman Italics"/>
                <a:ea typeface="+mn-ea"/>
                <a:cs typeface="+mn-cs"/>
              </a:rPr>
              <a:t>IV. TIÊU</a:t>
            </a:r>
            <a:r>
              <a:rPr kumimoji="0" lang="en-US" sz="4200" b="0" i="0" u="none" strike="noStrike" kern="1200" cap="none" spc="210" normalizeH="0" noProof="0" dirty="0">
                <a:ln>
                  <a:noFill/>
                </a:ln>
                <a:solidFill>
                  <a:srgbClr val="6C5336"/>
                </a:solidFill>
                <a:effectLst/>
                <a:uLnTx/>
                <a:uFillTx/>
                <a:latin typeface="Times Neue Roman Italics"/>
                <a:ea typeface="+mn-ea"/>
                <a:cs typeface="+mn-cs"/>
              </a:rPr>
              <a:t> CHUẨN</a:t>
            </a:r>
            <a:r>
              <a:rPr kumimoji="0" lang="en-US" sz="4200" b="0" i="0" u="none" strike="noStrike" kern="1200" cap="none" spc="210" normalizeH="0" baseline="0" noProof="0" dirty="0">
                <a:ln>
                  <a:noFill/>
                </a:ln>
                <a:solidFill>
                  <a:srgbClr val="6C5336"/>
                </a:solidFill>
                <a:effectLst/>
                <a:uLnTx/>
                <a:uFillTx/>
                <a:latin typeface="Times Neue Roman Italics"/>
                <a:ea typeface="+mn-ea"/>
                <a:cs typeface="+mn-cs"/>
              </a:rPr>
              <a:t> </a:t>
            </a:r>
          </a:p>
        </p:txBody>
      </p:sp>
      <p:sp>
        <p:nvSpPr>
          <p:cNvPr id="11" name="TextBox 11"/>
          <p:cNvSpPr txBox="1"/>
          <p:nvPr/>
        </p:nvSpPr>
        <p:spPr>
          <a:xfrm>
            <a:off x="0" y="5461635"/>
            <a:ext cx="6518124" cy="4231928"/>
          </a:xfrm>
          <a:prstGeom prst="rect">
            <a:avLst/>
          </a:prstGeom>
        </p:spPr>
        <p:txBody>
          <a:bodyPr wrap="square" lIns="0" tIns="0" rIns="0" bIns="0" rtlCol="0" anchor="t">
            <a:spAutoFit/>
          </a:bodyPr>
          <a:lstStyle/>
          <a:p>
            <a:pPr marL="0" marR="0" lvl="0" indent="0" algn="l" defTabSz="914400" rtl="0" eaLnBrk="1" fontAlgn="auto" latinLnBrk="0" hangingPunct="1">
              <a:lnSpc>
                <a:spcPts val="6630"/>
              </a:lnSpc>
              <a:spcBef>
                <a:spcPts val="0"/>
              </a:spcBef>
              <a:spcAft>
                <a:spcPts val="0"/>
              </a:spcAft>
              <a:buClrTx/>
              <a:buSzTx/>
              <a:buFontTx/>
              <a:buNone/>
              <a:tabLst/>
              <a:defRPr/>
            </a:pPr>
            <a:r>
              <a:rPr lang="en-US" sz="4400" spc="51" dirty="0">
                <a:solidFill>
                  <a:srgbClr val="EFEBE0"/>
                </a:solidFill>
                <a:latin typeface="Times Neue Roman Bold Italics"/>
              </a:rPr>
              <a:t>MỘT SỐ QUY ĐỊNH PHÁP LUẬT VỀ BÁO CÁO VIÊN PHÁP LUẬT, TUYÊN TRUYỀN VIÊN PHÁP LUẬT</a:t>
            </a:r>
            <a:endParaRPr kumimoji="0" lang="en-US" sz="4400" b="0" i="0" u="none" strike="noStrike" kern="1200" cap="none" spc="51" normalizeH="0" baseline="0" noProof="0" dirty="0">
              <a:ln>
                <a:noFill/>
              </a:ln>
              <a:solidFill>
                <a:srgbClr val="EFEBE0"/>
              </a:solidFill>
              <a:effectLst/>
              <a:uLnTx/>
              <a:uFillTx/>
              <a:latin typeface="Times Neue Roman Bold Italics"/>
            </a:endParaRPr>
          </a:p>
        </p:txBody>
      </p:sp>
    </p:spTree>
    <p:extLst>
      <p:ext uri="{BB962C8B-B14F-4D97-AF65-F5344CB8AC3E}">
        <p14:creationId xmlns:p14="http://schemas.microsoft.com/office/powerpoint/2010/main" val="643885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sp>
        <p:nvSpPr>
          <p:cNvPr id="3" name="TextBox 3"/>
          <p:cNvSpPr txBox="1"/>
          <p:nvPr/>
        </p:nvSpPr>
        <p:spPr>
          <a:xfrm>
            <a:off x="1028700" y="5391202"/>
            <a:ext cx="17130348" cy="1533525"/>
          </a:xfrm>
          <a:prstGeom prst="rect">
            <a:avLst/>
          </a:prstGeom>
        </p:spPr>
        <p:txBody>
          <a:bodyPr lIns="0" tIns="0" rIns="0" bIns="0" rtlCol="0" anchor="t">
            <a:spAutoFit/>
          </a:bodyPr>
          <a:lstStyle/>
          <a:p>
            <a:pPr>
              <a:lnSpc>
                <a:spcPts val="12599"/>
              </a:lnSpc>
            </a:pPr>
            <a:r>
              <a:rPr lang="en-US" sz="9000" spc="621">
                <a:solidFill>
                  <a:srgbClr val="000000"/>
                </a:solidFill>
                <a:latin typeface="Times Neue Roman Bold"/>
              </a:rPr>
              <a:t>PHẠM VI HOẠT ĐỘNG</a:t>
            </a:r>
          </a:p>
        </p:txBody>
      </p:sp>
      <p:sp>
        <p:nvSpPr>
          <p:cNvPr id="4" name="TextBox 4"/>
          <p:cNvSpPr txBox="1"/>
          <p:nvPr/>
        </p:nvSpPr>
        <p:spPr>
          <a:xfrm>
            <a:off x="1028700" y="7430769"/>
            <a:ext cx="16367673" cy="1827531"/>
          </a:xfrm>
          <a:prstGeom prst="rect">
            <a:avLst/>
          </a:prstGeom>
        </p:spPr>
        <p:txBody>
          <a:bodyPr lIns="0" tIns="0" rIns="0" bIns="0" rtlCol="0" anchor="t">
            <a:spAutoFit/>
          </a:bodyPr>
          <a:lstStyle/>
          <a:p>
            <a:pPr algn="just">
              <a:lnSpc>
                <a:spcPts val="7419"/>
              </a:lnSpc>
            </a:pPr>
            <a:r>
              <a:rPr lang="en-US" sz="5299">
                <a:solidFill>
                  <a:srgbClr val="000000"/>
                </a:solidFill>
                <a:latin typeface="Times Neue Roman"/>
              </a:rPr>
              <a:t>Của Báo cáo viên pháp luật, Tuyên truyền viên pháp luật Theo quy định tại Thành phố Hồ Chí Minh</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4">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2972631"/>
            <a:ext cx="16230600" cy="62856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27473" y="4481468"/>
            <a:ext cx="1994555" cy="2285427"/>
          </a:xfrm>
          <a:prstGeom prst="rect">
            <a:avLst/>
          </a:prstGeom>
        </p:spPr>
      </p:pic>
      <p:sp>
        <p:nvSpPr>
          <p:cNvPr id="6" name="TextBox 6"/>
          <p:cNvSpPr txBox="1"/>
          <p:nvPr/>
        </p:nvSpPr>
        <p:spPr>
          <a:xfrm>
            <a:off x="5355403" y="3002728"/>
            <a:ext cx="10637375" cy="5327015"/>
          </a:xfrm>
          <a:prstGeom prst="rect">
            <a:avLst/>
          </a:prstGeom>
        </p:spPr>
        <p:txBody>
          <a:bodyPr lIns="0" tIns="0" rIns="0" bIns="0" rtlCol="0" anchor="t">
            <a:spAutoFit/>
          </a:bodyPr>
          <a:lstStyle/>
          <a:p>
            <a:pPr algn="just">
              <a:lnSpc>
                <a:spcPts val="6239"/>
              </a:lnSpc>
            </a:pPr>
            <a:r>
              <a:rPr lang="en-US" sz="3899">
                <a:solidFill>
                  <a:srgbClr val="5E3023">
                    <a:alpha val="81961"/>
                  </a:srgbClr>
                </a:solidFill>
                <a:latin typeface="Times Neue Roman"/>
              </a:rPr>
              <a:t> Báo cáo viên pháp luật, tuyên truyền viên pháp luật thực hiện phổ biến, giáo dục pháp luật trên địa bàn nơi công nhận báo cáo viên pháp luật, tuyên truyền viên pháp luật.</a:t>
            </a:r>
          </a:p>
          <a:p>
            <a:pPr algn="just">
              <a:lnSpc>
                <a:spcPts val="6239"/>
              </a:lnSpc>
            </a:pPr>
            <a:endParaRPr lang="en-US" sz="3899">
              <a:solidFill>
                <a:srgbClr val="5E3023">
                  <a:alpha val="81961"/>
                </a:srgbClr>
              </a:solidFill>
              <a:latin typeface="Times Neue Roman"/>
            </a:endParaRPr>
          </a:p>
          <a:p>
            <a:pPr marL="0" lvl="0" indent="0">
              <a:lnSpc>
                <a:spcPts val="5600"/>
              </a:lnSpc>
              <a:spcBef>
                <a:spcPct val="0"/>
              </a:spcBef>
            </a:pPr>
            <a:r>
              <a:rPr lang="en-US" sz="3500" u="sng">
                <a:solidFill>
                  <a:srgbClr val="5E3023">
                    <a:alpha val="81961"/>
                  </a:srgbClr>
                </a:solidFill>
                <a:latin typeface="Times Neue Roman Bold"/>
              </a:rPr>
              <a:t>CSPL</a:t>
            </a:r>
            <a:r>
              <a:rPr lang="en-US" sz="3500">
                <a:solidFill>
                  <a:srgbClr val="5E3023">
                    <a:alpha val="81961"/>
                  </a:srgbClr>
                </a:solidFill>
                <a:latin typeface="Times Neue Roman"/>
              </a:rPr>
              <a:t>: </a:t>
            </a:r>
            <a:r>
              <a:rPr lang="en-US" sz="3500">
                <a:solidFill>
                  <a:srgbClr val="5E3023">
                    <a:alpha val="81961"/>
                  </a:srgbClr>
                </a:solidFill>
                <a:latin typeface="Times Neue Roman Italics"/>
              </a:rPr>
              <a:t>Điều 2 Quy chế ban hành kèm theo Quyết định số 08/2015/QĐ-UBND</a:t>
            </a:r>
          </a:p>
        </p:txBody>
      </p:sp>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55398">
            <a:off x="726555" y="1650091"/>
            <a:ext cx="1528941" cy="1983296"/>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61952">
            <a:off x="16094766" y="7275063"/>
            <a:ext cx="1286505" cy="1668815"/>
          </a:xfrm>
          <a:prstGeom prst="rect">
            <a:avLst/>
          </a:prstGeom>
        </p:spPr>
      </p:pic>
    </p:spTree>
  </p:cSld>
  <p:clrMapOvr>
    <a:masterClrMapping/>
  </p:clrMapOvr>
  <p:transition spd="slow">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D1B1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0000"/>
          </a:blip>
          <a:srcRect t="5212" b="5212"/>
          <a:stretch>
            <a:fillRect/>
          </a:stretch>
        </p:blipFill>
        <p:spPr>
          <a:xfrm>
            <a:off x="-190500" y="-200025"/>
            <a:ext cx="17907458" cy="10687050"/>
          </a:xfrm>
          <a:prstGeom prst="rect">
            <a:avLst/>
          </a:prstGeom>
        </p:spPr>
      </p:pic>
      <p:sp>
        <p:nvSpPr>
          <p:cNvPr id="3" name="AutoShape 3"/>
          <p:cNvSpPr/>
          <p:nvPr/>
        </p:nvSpPr>
        <p:spPr>
          <a:xfrm>
            <a:off x="16478250" y="1028700"/>
            <a:ext cx="2381250" cy="76200"/>
          </a:xfrm>
          <a:prstGeom prst="rect">
            <a:avLst/>
          </a:prstGeom>
          <a:solidFill>
            <a:srgbClr val="EFEBE0"/>
          </a:solidFill>
        </p:spPr>
      </p:sp>
      <p:sp>
        <p:nvSpPr>
          <p:cNvPr id="4" name="TextBox 4"/>
          <p:cNvSpPr txBox="1"/>
          <p:nvPr/>
        </p:nvSpPr>
        <p:spPr>
          <a:xfrm>
            <a:off x="1030398" y="5938033"/>
            <a:ext cx="16228902" cy="1847850"/>
          </a:xfrm>
          <a:prstGeom prst="rect">
            <a:avLst/>
          </a:prstGeom>
        </p:spPr>
        <p:txBody>
          <a:bodyPr lIns="0" tIns="0" rIns="0" bIns="0" rtlCol="0" anchor="t">
            <a:spAutoFit/>
          </a:bodyPr>
          <a:lstStyle/>
          <a:p>
            <a:pPr algn="l">
              <a:lnSpc>
                <a:spcPts val="7320"/>
              </a:lnSpc>
            </a:pPr>
            <a:r>
              <a:rPr lang="en-US" sz="6100" spc="122">
                <a:solidFill>
                  <a:srgbClr val="EFEBE0"/>
                </a:solidFill>
                <a:latin typeface="Times Neue Roman Bold"/>
              </a:rPr>
              <a:t>IV. TIÊU CHUẨN BÁO CÁO VIÊN PHÁP LUẬT, TUYÊN TRUYỀN VIÊN PHÁP LUẬT</a:t>
            </a:r>
          </a:p>
        </p:txBody>
      </p:sp>
      <p:sp>
        <p:nvSpPr>
          <p:cNvPr id="5" name="AutoShape 5"/>
          <p:cNvSpPr/>
          <p:nvPr/>
        </p:nvSpPr>
        <p:spPr>
          <a:xfrm>
            <a:off x="-781049" y="8252702"/>
            <a:ext cx="3619500" cy="76200"/>
          </a:xfrm>
          <a:prstGeom prst="rect">
            <a:avLst/>
          </a:prstGeom>
          <a:solidFill>
            <a:srgbClr val="EFEBE0"/>
          </a:solidFill>
        </p:spPr>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34400" y="5264837"/>
            <a:ext cx="13819199" cy="3240988"/>
            <a:chOff x="0" y="0"/>
            <a:chExt cx="18425599" cy="4321317"/>
          </a:xfrm>
        </p:grpSpPr>
        <p:grpSp>
          <p:nvGrpSpPr>
            <p:cNvPr id="3" name="Group 3"/>
            <p:cNvGrpSpPr/>
            <p:nvPr/>
          </p:nvGrpSpPr>
          <p:grpSpPr>
            <a:xfrm>
              <a:off x="0" y="0"/>
              <a:ext cx="18425599" cy="4321317"/>
              <a:chOff x="0" y="0"/>
              <a:chExt cx="37711362" cy="8844367"/>
            </a:xfrm>
          </p:grpSpPr>
          <p:sp>
            <p:nvSpPr>
              <p:cNvPr id="4" name="Freeform 4"/>
              <p:cNvSpPr/>
              <p:nvPr/>
            </p:nvSpPr>
            <p:spPr>
              <a:xfrm>
                <a:off x="0" y="0"/>
                <a:ext cx="37711360" cy="8844367"/>
              </a:xfrm>
              <a:custGeom>
                <a:avLst/>
                <a:gdLst/>
                <a:ahLst/>
                <a:cxnLst/>
                <a:rect l="l" t="t" r="r" b="b"/>
                <a:pathLst>
                  <a:path w="37711360" h="8844367">
                    <a:moveTo>
                      <a:pt x="0" y="0"/>
                    </a:moveTo>
                    <a:lnTo>
                      <a:pt x="0" y="8844367"/>
                    </a:lnTo>
                    <a:lnTo>
                      <a:pt x="37711360" y="8844367"/>
                    </a:lnTo>
                    <a:lnTo>
                      <a:pt x="37711360" y="0"/>
                    </a:lnTo>
                    <a:lnTo>
                      <a:pt x="0" y="0"/>
                    </a:lnTo>
                    <a:close/>
                    <a:moveTo>
                      <a:pt x="37650403" y="8783407"/>
                    </a:moveTo>
                    <a:lnTo>
                      <a:pt x="59690" y="8783407"/>
                    </a:lnTo>
                    <a:lnTo>
                      <a:pt x="59690" y="59690"/>
                    </a:lnTo>
                    <a:lnTo>
                      <a:pt x="37650403" y="59690"/>
                    </a:lnTo>
                    <a:lnTo>
                      <a:pt x="37650403" y="8783407"/>
                    </a:lnTo>
                    <a:close/>
                  </a:path>
                </a:pathLst>
              </a:custGeom>
              <a:solidFill>
                <a:srgbClr val="EEC0BF"/>
              </a:solidFill>
            </p:spPr>
          </p:sp>
        </p:grpSp>
        <p:sp>
          <p:nvSpPr>
            <p:cNvPr id="5" name="TextBox 5"/>
            <p:cNvSpPr txBox="1"/>
            <p:nvPr/>
          </p:nvSpPr>
          <p:spPr>
            <a:xfrm>
              <a:off x="0" y="1668534"/>
              <a:ext cx="18425599" cy="993775"/>
            </a:xfrm>
            <a:prstGeom prst="rect">
              <a:avLst/>
            </a:prstGeom>
          </p:spPr>
          <p:txBody>
            <a:bodyPr lIns="0" tIns="0" rIns="0" bIns="0" rtlCol="0" anchor="t">
              <a:spAutoFit/>
            </a:bodyPr>
            <a:lstStyle/>
            <a:p>
              <a:pPr algn="ctr">
                <a:lnSpc>
                  <a:spcPts val="5999"/>
                </a:lnSpc>
              </a:pPr>
              <a:r>
                <a:rPr lang="en-US" sz="4999" spc="349">
                  <a:solidFill>
                    <a:srgbClr val="D83A3A"/>
                  </a:solidFill>
                  <a:latin typeface="Times Neue Roman Bold"/>
                </a:rPr>
                <a:t>2. Tuyên truyền viên pháp luật</a:t>
              </a:r>
            </a:p>
          </p:txBody>
        </p:sp>
      </p:grpSp>
      <p:grpSp>
        <p:nvGrpSpPr>
          <p:cNvPr id="6" name="Group 6"/>
          <p:cNvGrpSpPr/>
          <p:nvPr/>
        </p:nvGrpSpPr>
        <p:grpSpPr>
          <a:xfrm>
            <a:off x="2234400" y="1028700"/>
            <a:ext cx="13819199" cy="3822013"/>
            <a:chOff x="0" y="0"/>
            <a:chExt cx="18425599" cy="5096017"/>
          </a:xfrm>
        </p:grpSpPr>
        <p:grpSp>
          <p:nvGrpSpPr>
            <p:cNvPr id="7" name="Group 7"/>
            <p:cNvGrpSpPr/>
            <p:nvPr/>
          </p:nvGrpSpPr>
          <p:grpSpPr>
            <a:xfrm>
              <a:off x="0" y="0"/>
              <a:ext cx="18425599" cy="5096017"/>
              <a:chOff x="0" y="0"/>
              <a:chExt cx="37711362" cy="10429932"/>
            </a:xfrm>
          </p:grpSpPr>
          <p:sp>
            <p:nvSpPr>
              <p:cNvPr id="8" name="Freeform 8"/>
              <p:cNvSpPr/>
              <p:nvPr/>
            </p:nvSpPr>
            <p:spPr>
              <a:xfrm>
                <a:off x="0" y="0"/>
                <a:ext cx="37711360" cy="10429932"/>
              </a:xfrm>
              <a:custGeom>
                <a:avLst/>
                <a:gdLst/>
                <a:ahLst/>
                <a:cxnLst/>
                <a:rect l="l" t="t" r="r" b="b"/>
                <a:pathLst>
                  <a:path w="37711360" h="10429932">
                    <a:moveTo>
                      <a:pt x="0" y="0"/>
                    </a:moveTo>
                    <a:lnTo>
                      <a:pt x="0" y="10429932"/>
                    </a:lnTo>
                    <a:lnTo>
                      <a:pt x="37711360" y="10429932"/>
                    </a:lnTo>
                    <a:lnTo>
                      <a:pt x="37711360" y="0"/>
                    </a:lnTo>
                    <a:lnTo>
                      <a:pt x="0" y="0"/>
                    </a:lnTo>
                    <a:close/>
                    <a:moveTo>
                      <a:pt x="37650403" y="10368973"/>
                    </a:moveTo>
                    <a:lnTo>
                      <a:pt x="59690" y="10368973"/>
                    </a:lnTo>
                    <a:lnTo>
                      <a:pt x="59690" y="59690"/>
                    </a:lnTo>
                    <a:lnTo>
                      <a:pt x="37650403" y="59690"/>
                    </a:lnTo>
                    <a:lnTo>
                      <a:pt x="37650403" y="10368973"/>
                    </a:lnTo>
                    <a:close/>
                  </a:path>
                </a:pathLst>
              </a:custGeom>
              <a:solidFill>
                <a:srgbClr val="EEC0BF"/>
              </a:solidFill>
            </p:spPr>
          </p:sp>
        </p:grpSp>
        <p:sp>
          <p:nvSpPr>
            <p:cNvPr id="9" name="TextBox 9"/>
            <p:cNvSpPr txBox="1"/>
            <p:nvPr/>
          </p:nvSpPr>
          <p:spPr>
            <a:xfrm>
              <a:off x="0" y="2033659"/>
              <a:ext cx="18425599" cy="1028700"/>
            </a:xfrm>
            <a:prstGeom prst="rect">
              <a:avLst/>
            </a:prstGeom>
          </p:spPr>
          <p:txBody>
            <a:bodyPr lIns="0" tIns="0" rIns="0" bIns="0" rtlCol="0" anchor="t">
              <a:spAutoFit/>
            </a:bodyPr>
            <a:lstStyle/>
            <a:p>
              <a:pPr algn="ctr">
                <a:lnSpc>
                  <a:spcPts val="6000"/>
                </a:lnSpc>
              </a:pPr>
              <a:r>
                <a:rPr lang="en-US" sz="5000" spc="350">
                  <a:solidFill>
                    <a:srgbClr val="D83A3A"/>
                  </a:solidFill>
                  <a:latin typeface="Times Neue Roman Bold"/>
                </a:rPr>
                <a:t>1. Báo cáo viên pháp luật</a:t>
              </a: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68" b="11304"/>
          <a:stretch>
            <a:fillRect/>
          </a:stretch>
        </p:blipFill>
        <p:spPr>
          <a:xfrm>
            <a:off x="0" y="0"/>
            <a:ext cx="18288000" cy="10287000"/>
          </a:xfrm>
          <a:prstGeom prst="rect">
            <a:avLst/>
          </a:prstGeom>
        </p:spPr>
      </p:pic>
      <p:sp>
        <p:nvSpPr>
          <p:cNvPr id="3" name="TextBox 3"/>
          <p:cNvSpPr txBox="1"/>
          <p:nvPr/>
        </p:nvSpPr>
        <p:spPr>
          <a:xfrm>
            <a:off x="0" y="4295775"/>
            <a:ext cx="18288000" cy="1533525"/>
          </a:xfrm>
          <a:prstGeom prst="rect">
            <a:avLst/>
          </a:prstGeom>
        </p:spPr>
        <p:txBody>
          <a:bodyPr lIns="0" tIns="0" rIns="0" bIns="0" rtlCol="0" anchor="t">
            <a:spAutoFit/>
          </a:bodyPr>
          <a:lstStyle/>
          <a:p>
            <a:pPr algn="ctr">
              <a:lnSpc>
                <a:spcPts val="12599"/>
              </a:lnSpc>
              <a:spcBef>
                <a:spcPct val="0"/>
              </a:spcBef>
            </a:pPr>
            <a:r>
              <a:rPr lang="en-US" sz="9000">
                <a:solidFill>
                  <a:srgbClr val="FFFFFF"/>
                </a:solidFill>
                <a:latin typeface="Times Neue Roman Bold"/>
              </a:rPr>
              <a:t>1. Báo cáo viên pháp luật</a:t>
            </a:r>
          </a:p>
        </p:txBody>
      </p:sp>
      <p:grpSp>
        <p:nvGrpSpPr>
          <p:cNvPr id="4" name="Group 4"/>
          <p:cNvGrpSpPr/>
          <p:nvPr/>
        </p:nvGrpSpPr>
        <p:grpSpPr>
          <a:xfrm rot="-10800000">
            <a:off x="16491120" y="-9525"/>
            <a:ext cx="1806405" cy="1803515"/>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D4A05B"/>
            </a:solidFill>
          </p:spPr>
        </p:sp>
      </p:grpSp>
      <p:grpSp>
        <p:nvGrpSpPr>
          <p:cNvPr id="6" name="Group 6"/>
          <p:cNvGrpSpPr/>
          <p:nvPr/>
        </p:nvGrpSpPr>
        <p:grpSpPr>
          <a:xfrm>
            <a:off x="0" y="8483485"/>
            <a:ext cx="1806405" cy="1803515"/>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D4A05B"/>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3505" y="901757"/>
            <a:ext cx="308596" cy="336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3649343" cy="1219200"/>
          </a:xfrm>
          <a:prstGeom prst="rect">
            <a:avLst/>
          </a:prstGeom>
        </p:spPr>
        <p:txBody>
          <a:bodyPr lIns="0" tIns="0" rIns="0" bIns="0" rtlCol="0" anchor="t">
            <a:spAutoFit/>
          </a:bodyPr>
          <a:lstStyle/>
          <a:p>
            <a:pPr marL="0" lvl="0" indent="0">
              <a:lnSpc>
                <a:spcPts val="9510"/>
              </a:lnSpc>
            </a:pPr>
            <a:r>
              <a:rPr lang="en-US" sz="7925" spc="-158">
                <a:solidFill>
                  <a:srgbClr val="191919"/>
                </a:solidFill>
                <a:latin typeface="Times Neue Roman Bold"/>
              </a:rPr>
              <a:t>Tiêu chuẩn báo cáo viên</a:t>
            </a:r>
          </a:p>
        </p:txBody>
      </p:sp>
      <p:grpSp>
        <p:nvGrpSpPr>
          <p:cNvPr id="3" name="Group 3"/>
          <p:cNvGrpSpPr/>
          <p:nvPr/>
        </p:nvGrpSpPr>
        <p:grpSpPr>
          <a:xfrm>
            <a:off x="1028700" y="2704048"/>
            <a:ext cx="5162513" cy="4878904"/>
            <a:chOff x="0" y="0"/>
            <a:chExt cx="6883351" cy="6505206"/>
          </a:xfrm>
        </p:grpSpPr>
        <p:grpSp>
          <p:nvGrpSpPr>
            <p:cNvPr id="4" name="Group 4"/>
            <p:cNvGrpSpPr/>
            <p:nvPr/>
          </p:nvGrpSpPr>
          <p:grpSpPr>
            <a:xfrm>
              <a:off x="0" y="0"/>
              <a:ext cx="6883351" cy="6505206"/>
              <a:chOff x="0" y="0"/>
              <a:chExt cx="1746332" cy="1650395"/>
            </a:xfrm>
          </p:grpSpPr>
          <p:sp>
            <p:nvSpPr>
              <p:cNvPr id="5" name="Freeform 5"/>
              <p:cNvSpPr/>
              <p:nvPr/>
            </p:nvSpPr>
            <p:spPr>
              <a:xfrm>
                <a:off x="0" y="0"/>
                <a:ext cx="1746332" cy="1650395"/>
              </a:xfrm>
              <a:custGeom>
                <a:avLst/>
                <a:gdLst/>
                <a:ahLst/>
                <a:cxnLst/>
                <a:rect l="l" t="t" r="r" b="b"/>
                <a:pathLst>
                  <a:path w="1746332" h="1650395">
                    <a:moveTo>
                      <a:pt x="1621872" y="1650395"/>
                    </a:moveTo>
                    <a:lnTo>
                      <a:pt x="124460" y="1650395"/>
                    </a:lnTo>
                    <a:cubicBezTo>
                      <a:pt x="55880" y="1650395"/>
                      <a:pt x="0" y="1594515"/>
                      <a:pt x="0" y="1525935"/>
                    </a:cubicBezTo>
                    <a:lnTo>
                      <a:pt x="0" y="124460"/>
                    </a:lnTo>
                    <a:cubicBezTo>
                      <a:pt x="0" y="55880"/>
                      <a:pt x="55880" y="0"/>
                      <a:pt x="124460" y="0"/>
                    </a:cubicBezTo>
                    <a:lnTo>
                      <a:pt x="1621872" y="0"/>
                    </a:lnTo>
                    <a:cubicBezTo>
                      <a:pt x="1690452" y="0"/>
                      <a:pt x="1746332" y="55880"/>
                      <a:pt x="1746332" y="124460"/>
                    </a:cubicBezTo>
                    <a:lnTo>
                      <a:pt x="1746332" y="1525935"/>
                    </a:lnTo>
                    <a:cubicBezTo>
                      <a:pt x="1746332" y="1594515"/>
                      <a:pt x="1690452" y="1650395"/>
                      <a:pt x="1621872" y="1650395"/>
                    </a:cubicBezTo>
                    <a:close/>
                  </a:path>
                </a:pathLst>
              </a:custGeom>
              <a:solidFill>
                <a:srgbClr val="FFFFFF"/>
              </a:solidFill>
            </p:spPr>
          </p:sp>
        </p:grpSp>
        <p:grpSp>
          <p:nvGrpSpPr>
            <p:cNvPr id="6" name="Group 6"/>
            <p:cNvGrpSpPr/>
            <p:nvPr/>
          </p:nvGrpSpPr>
          <p:grpSpPr>
            <a:xfrm>
              <a:off x="3063042" y="5054852"/>
              <a:ext cx="757267" cy="75726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6F28"/>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52724" y="5282324"/>
              <a:ext cx="377902" cy="302322"/>
            </a:xfrm>
            <a:prstGeom prst="rect">
              <a:avLst/>
            </a:prstGeom>
          </p:spPr>
        </p:pic>
        <p:sp>
          <p:nvSpPr>
            <p:cNvPr id="9" name="TextBox 9"/>
            <p:cNvSpPr txBox="1"/>
            <p:nvPr/>
          </p:nvSpPr>
          <p:spPr>
            <a:xfrm>
              <a:off x="711733" y="1854121"/>
              <a:ext cx="5460491" cy="2768389"/>
            </a:xfrm>
            <a:prstGeom prst="rect">
              <a:avLst/>
            </a:prstGeom>
          </p:spPr>
          <p:txBody>
            <a:bodyPr lIns="0" tIns="0" rIns="0" bIns="0" rtlCol="0" anchor="t">
              <a:spAutoFit/>
            </a:bodyPr>
            <a:lstStyle/>
            <a:p>
              <a:pPr marL="0" lvl="0" indent="0" algn="ctr">
                <a:lnSpc>
                  <a:spcPts val="4159"/>
                </a:lnSpc>
              </a:pPr>
              <a:r>
                <a:rPr lang="en-US" sz="3199" spc="31">
                  <a:solidFill>
                    <a:srgbClr val="191919"/>
                  </a:solidFill>
                  <a:latin typeface="Times Neue Roman"/>
                </a:rPr>
                <a:t>Có phẩm chất đạo đức tốt, lập trường tư tưởng vững vàng, có uy tín trong công tác;</a:t>
              </a:r>
            </a:p>
          </p:txBody>
        </p:sp>
        <p:grpSp>
          <p:nvGrpSpPr>
            <p:cNvPr id="10" name="Group 10"/>
            <p:cNvGrpSpPr>
              <a:grpSpLocks noChangeAspect="1"/>
            </p:cNvGrpSpPr>
            <p:nvPr/>
          </p:nvGrpSpPr>
          <p:grpSpPr>
            <a:xfrm>
              <a:off x="2886006" y="693087"/>
              <a:ext cx="1111339" cy="1111339"/>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6F28"/>
              </a:solidFill>
            </p:spPr>
          </p:sp>
        </p:grpSp>
        <p:sp>
          <p:nvSpPr>
            <p:cNvPr id="12" name="TextBox 12"/>
            <p:cNvSpPr txBox="1"/>
            <p:nvPr/>
          </p:nvSpPr>
          <p:spPr>
            <a:xfrm>
              <a:off x="3132399" y="1007033"/>
              <a:ext cx="618552" cy="464397"/>
            </a:xfrm>
            <a:prstGeom prst="rect">
              <a:avLst/>
            </a:prstGeom>
          </p:spPr>
          <p:txBody>
            <a:bodyPr lIns="0" tIns="0" rIns="0" bIns="0" rtlCol="0" anchor="t">
              <a:spAutoFit/>
            </a:bodyPr>
            <a:lstStyle/>
            <a:p>
              <a:pPr marL="0" lvl="0" indent="0" algn="ctr">
                <a:lnSpc>
                  <a:spcPts val="2860"/>
                </a:lnSpc>
              </a:pPr>
              <a:r>
                <a:rPr lang="en-US" sz="2199" spc="-65">
                  <a:solidFill>
                    <a:srgbClr val="FF7B26"/>
                  </a:solidFill>
                  <a:latin typeface="Times Neue Roman Bold"/>
                </a:rPr>
                <a:t>1</a:t>
              </a:r>
            </a:p>
          </p:txBody>
        </p:sp>
      </p:grpSp>
      <p:grpSp>
        <p:nvGrpSpPr>
          <p:cNvPr id="13" name="Group 13"/>
          <p:cNvGrpSpPr/>
          <p:nvPr/>
        </p:nvGrpSpPr>
        <p:grpSpPr>
          <a:xfrm>
            <a:off x="7606352" y="8461753"/>
            <a:ext cx="9652948" cy="796547"/>
            <a:chOff x="0" y="0"/>
            <a:chExt cx="12870597" cy="1062063"/>
          </a:xfrm>
        </p:grpSpPr>
        <p:grpSp>
          <p:nvGrpSpPr>
            <p:cNvPr id="14" name="Group 14"/>
            <p:cNvGrpSpPr/>
            <p:nvPr/>
          </p:nvGrpSpPr>
          <p:grpSpPr>
            <a:xfrm>
              <a:off x="0" y="0"/>
              <a:ext cx="4173700" cy="1062063"/>
              <a:chOff x="0" y="0"/>
              <a:chExt cx="39128440" cy="9956838"/>
            </a:xfrm>
          </p:grpSpPr>
          <p:sp>
            <p:nvSpPr>
              <p:cNvPr id="15" name="Freeform 15"/>
              <p:cNvSpPr/>
              <p:nvPr/>
            </p:nvSpPr>
            <p:spPr>
              <a:xfrm>
                <a:off x="-12700" y="-12700"/>
                <a:ext cx="39153840" cy="9982238"/>
              </a:xfrm>
              <a:custGeom>
                <a:avLst/>
                <a:gdLst/>
                <a:ahLst/>
                <a:cxnLst/>
                <a:rect l="l" t="t" r="r" b="b"/>
                <a:pathLst>
                  <a:path w="39153840" h="9982238">
                    <a:moveTo>
                      <a:pt x="38291511" y="0"/>
                    </a:moveTo>
                    <a:lnTo>
                      <a:pt x="862330" y="0"/>
                    </a:lnTo>
                    <a:cubicBezTo>
                      <a:pt x="389890" y="0"/>
                      <a:pt x="0" y="389890"/>
                      <a:pt x="0" y="862330"/>
                    </a:cubicBezTo>
                    <a:lnTo>
                      <a:pt x="0" y="9119908"/>
                    </a:lnTo>
                    <a:cubicBezTo>
                      <a:pt x="0" y="9592348"/>
                      <a:pt x="389890" y="9982238"/>
                      <a:pt x="862330" y="9982238"/>
                    </a:cubicBezTo>
                    <a:lnTo>
                      <a:pt x="38291511" y="9982238"/>
                    </a:lnTo>
                    <a:cubicBezTo>
                      <a:pt x="38763950" y="9982238"/>
                      <a:pt x="39153840" y="9592348"/>
                      <a:pt x="39153840" y="9119908"/>
                    </a:cubicBezTo>
                    <a:lnTo>
                      <a:pt x="39153840" y="862330"/>
                    </a:lnTo>
                    <a:cubicBezTo>
                      <a:pt x="39153840" y="389890"/>
                      <a:pt x="38763950" y="0"/>
                      <a:pt x="38291511" y="0"/>
                    </a:cubicBezTo>
                    <a:close/>
                    <a:moveTo>
                      <a:pt x="38963340" y="927100"/>
                    </a:moveTo>
                    <a:lnTo>
                      <a:pt x="38963340" y="9119908"/>
                    </a:lnTo>
                    <a:cubicBezTo>
                      <a:pt x="38963340" y="9486937"/>
                      <a:pt x="38658540" y="9791738"/>
                      <a:pt x="38291511" y="9791738"/>
                    </a:cubicBezTo>
                    <a:lnTo>
                      <a:pt x="862330" y="9791738"/>
                    </a:lnTo>
                    <a:cubicBezTo>
                      <a:pt x="495300" y="9791737"/>
                      <a:pt x="190500" y="9486937"/>
                      <a:pt x="190500" y="9119908"/>
                    </a:cubicBezTo>
                    <a:lnTo>
                      <a:pt x="190500" y="862330"/>
                    </a:lnTo>
                    <a:cubicBezTo>
                      <a:pt x="190500" y="495300"/>
                      <a:pt x="495300" y="190500"/>
                      <a:pt x="862330" y="190500"/>
                    </a:cubicBezTo>
                    <a:lnTo>
                      <a:pt x="38291511" y="190500"/>
                    </a:lnTo>
                    <a:cubicBezTo>
                      <a:pt x="38658540" y="190500"/>
                      <a:pt x="38963340" y="495300"/>
                      <a:pt x="38963340" y="862330"/>
                    </a:cubicBezTo>
                    <a:lnTo>
                      <a:pt x="38963340" y="927100"/>
                    </a:lnTo>
                    <a:close/>
                  </a:path>
                </a:pathLst>
              </a:custGeom>
              <a:solidFill>
                <a:srgbClr val="FF6F28"/>
              </a:solidFill>
            </p:spPr>
          </p:sp>
        </p:grpSp>
        <p:sp>
          <p:nvSpPr>
            <p:cNvPr id="16" name="TextBox 16"/>
            <p:cNvSpPr txBox="1"/>
            <p:nvPr/>
          </p:nvSpPr>
          <p:spPr>
            <a:xfrm>
              <a:off x="0" y="289308"/>
              <a:ext cx="4173700" cy="593937"/>
            </a:xfrm>
            <a:prstGeom prst="rect">
              <a:avLst/>
            </a:prstGeom>
          </p:spPr>
          <p:txBody>
            <a:bodyPr lIns="0" tIns="0" rIns="0" bIns="0" rtlCol="0" anchor="t">
              <a:spAutoFit/>
            </a:bodyPr>
            <a:lstStyle/>
            <a:p>
              <a:pPr marL="0" lvl="0" indent="0" algn="ctr">
                <a:lnSpc>
                  <a:spcPts val="3639"/>
                </a:lnSpc>
              </a:pPr>
              <a:r>
                <a:rPr lang="en-US" sz="2799" spc="-83">
                  <a:solidFill>
                    <a:srgbClr val="191919"/>
                  </a:solidFill>
                  <a:latin typeface="Times Neue Roman Italics"/>
                </a:rPr>
                <a:t>Khoản 2 Điều 35</a:t>
              </a:r>
            </a:p>
          </p:txBody>
        </p:sp>
        <p:grpSp>
          <p:nvGrpSpPr>
            <p:cNvPr id="17" name="Group 17"/>
            <p:cNvGrpSpPr/>
            <p:nvPr/>
          </p:nvGrpSpPr>
          <p:grpSpPr>
            <a:xfrm>
              <a:off x="4173700" y="0"/>
              <a:ext cx="8696897" cy="1062063"/>
              <a:chOff x="0" y="0"/>
              <a:chExt cx="81533408" cy="9956838"/>
            </a:xfrm>
          </p:grpSpPr>
          <p:sp>
            <p:nvSpPr>
              <p:cNvPr id="18" name="Freeform 18"/>
              <p:cNvSpPr/>
              <p:nvPr/>
            </p:nvSpPr>
            <p:spPr>
              <a:xfrm>
                <a:off x="-12700" y="-12700"/>
                <a:ext cx="81558811" cy="9982238"/>
              </a:xfrm>
              <a:custGeom>
                <a:avLst/>
                <a:gdLst/>
                <a:ahLst/>
                <a:cxnLst/>
                <a:rect l="l" t="t" r="r" b="b"/>
                <a:pathLst>
                  <a:path w="81558811" h="9982238">
                    <a:moveTo>
                      <a:pt x="80696476" y="0"/>
                    </a:moveTo>
                    <a:lnTo>
                      <a:pt x="862330" y="0"/>
                    </a:lnTo>
                    <a:cubicBezTo>
                      <a:pt x="389890" y="0"/>
                      <a:pt x="0" y="389890"/>
                      <a:pt x="0" y="862330"/>
                    </a:cubicBezTo>
                    <a:lnTo>
                      <a:pt x="0" y="9119908"/>
                    </a:lnTo>
                    <a:cubicBezTo>
                      <a:pt x="0" y="9592348"/>
                      <a:pt x="389890" y="9982238"/>
                      <a:pt x="862330" y="9982238"/>
                    </a:cubicBezTo>
                    <a:lnTo>
                      <a:pt x="80696476" y="9982238"/>
                    </a:lnTo>
                    <a:cubicBezTo>
                      <a:pt x="81168918" y="9982238"/>
                      <a:pt x="81558811" y="9592348"/>
                      <a:pt x="81558811" y="9119908"/>
                    </a:cubicBezTo>
                    <a:lnTo>
                      <a:pt x="81558811" y="862330"/>
                    </a:lnTo>
                    <a:cubicBezTo>
                      <a:pt x="81558811" y="389890"/>
                      <a:pt x="81168918" y="0"/>
                      <a:pt x="80696476" y="0"/>
                    </a:cubicBezTo>
                    <a:close/>
                    <a:moveTo>
                      <a:pt x="81368311" y="927100"/>
                    </a:moveTo>
                    <a:lnTo>
                      <a:pt x="81368311" y="9119908"/>
                    </a:lnTo>
                    <a:cubicBezTo>
                      <a:pt x="81368311" y="9486937"/>
                      <a:pt x="81063511" y="9791738"/>
                      <a:pt x="80696476" y="9791738"/>
                    </a:cubicBezTo>
                    <a:lnTo>
                      <a:pt x="862330" y="9791738"/>
                    </a:lnTo>
                    <a:cubicBezTo>
                      <a:pt x="495300" y="9791737"/>
                      <a:pt x="190500" y="9486937"/>
                      <a:pt x="190500" y="9119908"/>
                    </a:cubicBezTo>
                    <a:lnTo>
                      <a:pt x="190500" y="862330"/>
                    </a:lnTo>
                    <a:cubicBezTo>
                      <a:pt x="190500" y="495300"/>
                      <a:pt x="495300" y="190500"/>
                      <a:pt x="862330" y="190500"/>
                    </a:cubicBezTo>
                    <a:lnTo>
                      <a:pt x="80696476" y="190500"/>
                    </a:lnTo>
                    <a:cubicBezTo>
                      <a:pt x="81063511" y="190500"/>
                      <a:pt x="81368311" y="495300"/>
                      <a:pt x="81368311" y="862330"/>
                    </a:cubicBezTo>
                    <a:lnTo>
                      <a:pt x="81368311" y="927100"/>
                    </a:lnTo>
                    <a:close/>
                  </a:path>
                </a:pathLst>
              </a:custGeom>
              <a:solidFill>
                <a:srgbClr val="FF6F28"/>
              </a:solidFill>
            </p:spPr>
          </p:sp>
        </p:grpSp>
        <p:sp>
          <p:nvSpPr>
            <p:cNvPr id="19" name="TextBox 19"/>
            <p:cNvSpPr txBox="1"/>
            <p:nvPr/>
          </p:nvSpPr>
          <p:spPr>
            <a:xfrm>
              <a:off x="4173700" y="180299"/>
              <a:ext cx="8696897" cy="672889"/>
            </a:xfrm>
            <a:prstGeom prst="rect">
              <a:avLst/>
            </a:prstGeom>
          </p:spPr>
          <p:txBody>
            <a:bodyPr lIns="0" tIns="0" rIns="0" bIns="0" rtlCol="0" anchor="t">
              <a:spAutoFit/>
            </a:bodyPr>
            <a:lstStyle/>
            <a:p>
              <a:pPr marL="0" lvl="0" indent="0" algn="ctr">
                <a:lnSpc>
                  <a:spcPts val="4159"/>
                </a:lnSpc>
              </a:pPr>
              <a:r>
                <a:rPr lang="en-US" sz="3199" spc="-95">
                  <a:solidFill>
                    <a:srgbClr val="191919"/>
                  </a:solidFill>
                  <a:latin typeface="Times Neue Roman Italics"/>
                </a:rPr>
                <a:t>Luật PBGDPL</a:t>
              </a:r>
            </a:p>
          </p:txBody>
        </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60650" y="430725"/>
              <a:ext cx="200613" cy="200613"/>
            </a:xfrm>
            <a:prstGeom prst="rect">
              <a:avLst/>
            </a:prstGeom>
          </p:spPr>
        </p:pic>
      </p:grpSp>
      <p:grpSp>
        <p:nvGrpSpPr>
          <p:cNvPr id="21" name="Group 21"/>
          <p:cNvGrpSpPr/>
          <p:nvPr/>
        </p:nvGrpSpPr>
        <p:grpSpPr>
          <a:xfrm>
            <a:off x="6562743" y="2704048"/>
            <a:ext cx="5162513" cy="4878904"/>
            <a:chOff x="0" y="0"/>
            <a:chExt cx="6883351" cy="6505206"/>
          </a:xfrm>
        </p:grpSpPr>
        <p:grpSp>
          <p:nvGrpSpPr>
            <p:cNvPr id="22" name="Group 22"/>
            <p:cNvGrpSpPr/>
            <p:nvPr/>
          </p:nvGrpSpPr>
          <p:grpSpPr>
            <a:xfrm>
              <a:off x="0" y="0"/>
              <a:ext cx="6883351" cy="6505206"/>
              <a:chOff x="0" y="0"/>
              <a:chExt cx="1746332" cy="1650395"/>
            </a:xfrm>
          </p:grpSpPr>
          <p:sp>
            <p:nvSpPr>
              <p:cNvPr id="23" name="Freeform 23"/>
              <p:cNvSpPr/>
              <p:nvPr/>
            </p:nvSpPr>
            <p:spPr>
              <a:xfrm>
                <a:off x="0" y="0"/>
                <a:ext cx="1746332" cy="1650395"/>
              </a:xfrm>
              <a:custGeom>
                <a:avLst/>
                <a:gdLst/>
                <a:ahLst/>
                <a:cxnLst/>
                <a:rect l="l" t="t" r="r" b="b"/>
                <a:pathLst>
                  <a:path w="1746332" h="1650395">
                    <a:moveTo>
                      <a:pt x="1621872" y="1650395"/>
                    </a:moveTo>
                    <a:lnTo>
                      <a:pt x="124460" y="1650395"/>
                    </a:lnTo>
                    <a:cubicBezTo>
                      <a:pt x="55880" y="1650395"/>
                      <a:pt x="0" y="1594515"/>
                      <a:pt x="0" y="1525935"/>
                    </a:cubicBezTo>
                    <a:lnTo>
                      <a:pt x="0" y="124460"/>
                    </a:lnTo>
                    <a:cubicBezTo>
                      <a:pt x="0" y="55880"/>
                      <a:pt x="55880" y="0"/>
                      <a:pt x="124460" y="0"/>
                    </a:cubicBezTo>
                    <a:lnTo>
                      <a:pt x="1621872" y="0"/>
                    </a:lnTo>
                    <a:cubicBezTo>
                      <a:pt x="1690452" y="0"/>
                      <a:pt x="1746332" y="55880"/>
                      <a:pt x="1746332" y="124460"/>
                    </a:cubicBezTo>
                    <a:lnTo>
                      <a:pt x="1746332" y="1525935"/>
                    </a:lnTo>
                    <a:cubicBezTo>
                      <a:pt x="1746332" y="1594515"/>
                      <a:pt x="1690452" y="1650395"/>
                      <a:pt x="1621872" y="1650395"/>
                    </a:cubicBezTo>
                    <a:close/>
                  </a:path>
                </a:pathLst>
              </a:custGeom>
              <a:solidFill>
                <a:srgbClr val="FFFFFF"/>
              </a:solidFill>
            </p:spPr>
          </p:sp>
        </p:grpSp>
        <p:sp>
          <p:nvSpPr>
            <p:cNvPr id="24" name="TextBox 24"/>
            <p:cNvSpPr txBox="1"/>
            <p:nvPr/>
          </p:nvSpPr>
          <p:spPr>
            <a:xfrm>
              <a:off x="711430" y="2332235"/>
              <a:ext cx="5460491" cy="1453727"/>
            </a:xfrm>
            <a:prstGeom prst="rect">
              <a:avLst/>
            </a:prstGeom>
          </p:spPr>
          <p:txBody>
            <a:bodyPr lIns="0" tIns="0" rIns="0" bIns="0" rtlCol="0" anchor="t">
              <a:spAutoFit/>
            </a:bodyPr>
            <a:lstStyle/>
            <a:p>
              <a:pPr marL="0" lvl="0" indent="0" algn="ctr">
                <a:lnSpc>
                  <a:spcPts val="4420"/>
                </a:lnSpc>
              </a:pPr>
              <a:r>
                <a:rPr lang="en-US" sz="3400" spc="34">
                  <a:solidFill>
                    <a:srgbClr val="191919"/>
                  </a:solidFill>
                  <a:latin typeface="Times Neue Roman"/>
                </a:rPr>
                <a:t>Có khả năng truyền đạt</a:t>
              </a:r>
            </a:p>
          </p:txBody>
        </p:sp>
        <p:grpSp>
          <p:nvGrpSpPr>
            <p:cNvPr id="25" name="Group 25"/>
            <p:cNvGrpSpPr>
              <a:grpSpLocks noChangeAspect="1"/>
            </p:cNvGrpSpPr>
            <p:nvPr/>
          </p:nvGrpSpPr>
          <p:grpSpPr>
            <a:xfrm>
              <a:off x="2886006" y="693087"/>
              <a:ext cx="1111339" cy="1111339"/>
              <a:chOff x="0" y="0"/>
              <a:chExt cx="6355080" cy="6355080"/>
            </a:xfrm>
          </p:grpSpPr>
          <p:sp>
            <p:nvSpPr>
              <p:cNvPr id="26" name="Freeform 2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6F28"/>
              </a:solidFill>
            </p:spPr>
          </p:sp>
        </p:grpSp>
        <p:sp>
          <p:nvSpPr>
            <p:cNvPr id="27" name="TextBox 27"/>
            <p:cNvSpPr txBox="1"/>
            <p:nvPr/>
          </p:nvSpPr>
          <p:spPr>
            <a:xfrm>
              <a:off x="3132399" y="1007033"/>
              <a:ext cx="618552" cy="464397"/>
            </a:xfrm>
            <a:prstGeom prst="rect">
              <a:avLst/>
            </a:prstGeom>
          </p:spPr>
          <p:txBody>
            <a:bodyPr lIns="0" tIns="0" rIns="0" bIns="0" rtlCol="0" anchor="t">
              <a:spAutoFit/>
            </a:bodyPr>
            <a:lstStyle/>
            <a:p>
              <a:pPr marL="0" lvl="0" indent="0" algn="ctr">
                <a:lnSpc>
                  <a:spcPts val="2860"/>
                </a:lnSpc>
              </a:pPr>
              <a:r>
                <a:rPr lang="en-US" sz="2199" spc="-65">
                  <a:solidFill>
                    <a:srgbClr val="FF7B26"/>
                  </a:solidFill>
                  <a:latin typeface="Times Neue Roman Bold"/>
                </a:rPr>
                <a:t>2</a:t>
              </a:r>
            </a:p>
          </p:txBody>
        </p:sp>
        <p:grpSp>
          <p:nvGrpSpPr>
            <p:cNvPr id="28" name="Group 28"/>
            <p:cNvGrpSpPr/>
            <p:nvPr/>
          </p:nvGrpSpPr>
          <p:grpSpPr>
            <a:xfrm>
              <a:off x="3063042" y="5054852"/>
              <a:ext cx="757267" cy="757267"/>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6F28"/>
              </a:solidFill>
            </p:spPr>
          </p:sp>
        </p:grpSp>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60798" y="5252608"/>
              <a:ext cx="361754" cy="361754"/>
            </a:xfrm>
            <a:prstGeom prst="rect">
              <a:avLst/>
            </a:prstGeom>
          </p:spPr>
        </p:pic>
      </p:grpSp>
      <p:grpSp>
        <p:nvGrpSpPr>
          <p:cNvPr id="31" name="Group 31"/>
          <p:cNvGrpSpPr/>
          <p:nvPr/>
        </p:nvGrpSpPr>
        <p:grpSpPr>
          <a:xfrm>
            <a:off x="12096787" y="2704048"/>
            <a:ext cx="5162513" cy="4878904"/>
            <a:chOff x="0" y="0"/>
            <a:chExt cx="6883351" cy="6505206"/>
          </a:xfrm>
        </p:grpSpPr>
        <p:grpSp>
          <p:nvGrpSpPr>
            <p:cNvPr id="32" name="Group 32"/>
            <p:cNvGrpSpPr/>
            <p:nvPr/>
          </p:nvGrpSpPr>
          <p:grpSpPr>
            <a:xfrm>
              <a:off x="0" y="0"/>
              <a:ext cx="6883351" cy="6505206"/>
              <a:chOff x="0" y="0"/>
              <a:chExt cx="1746332" cy="1650395"/>
            </a:xfrm>
          </p:grpSpPr>
          <p:sp>
            <p:nvSpPr>
              <p:cNvPr id="33" name="Freeform 33"/>
              <p:cNvSpPr/>
              <p:nvPr/>
            </p:nvSpPr>
            <p:spPr>
              <a:xfrm>
                <a:off x="0" y="0"/>
                <a:ext cx="1746332" cy="1650395"/>
              </a:xfrm>
              <a:custGeom>
                <a:avLst/>
                <a:gdLst/>
                <a:ahLst/>
                <a:cxnLst/>
                <a:rect l="l" t="t" r="r" b="b"/>
                <a:pathLst>
                  <a:path w="1746332" h="1650395">
                    <a:moveTo>
                      <a:pt x="1621872" y="1650395"/>
                    </a:moveTo>
                    <a:lnTo>
                      <a:pt x="124460" y="1650395"/>
                    </a:lnTo>
                    <a:cubicBezTo>
                      <a:pt x="55880" y="1650395"/>
                      <a:pt x="0" y="1594515"/>
                      <a:pt x="0" y="1525935"/>
                    </a:cubicBezTo>
                    <a:lnTo>
                      <a:pt x="0" y="124460"/>
                    </a:lnTo>
                    <a:cubicBezTo>
                      <a:pt x="0" y="55880"/>
                      <a:pt x="55880" y="0"/>
                      <a:pt x="124460" y="0"/>
                    </a:cubicBezTo>
                    <a:lnTo>
                      <a:pt x="1621872" y="0"/>
                    </a:lnTo>
                    <a:cubicBezTo>
                      <a:pt x="1690452" y="0"/>
                      <a:pt x="1746332" y="55880"/>
                      <a:pt x="1746332" y="124460"/>
                    </a:cubicBezTo>
                    <a:lnTo>
                      <a:pt x="1746332" y="1525935"/>
                    </a:lnTo>
                    <a:cubicBezTo>
                      <a:pt x="1746332" y="1594515"/>
                      <a:pt x="1690452" y="1650395"/>
                      <a:pt x="1621872" y="1650395"/>
                    </a:cubicBezTo>
                    <a:close/>
                  </a:path>
                </a:pathLst>
              </a:custGeom>
              <a:solidFill>
                <a:srgbClr val="FFFFFF"/>
              </a:solidFill>
            </p:spPr>
          </p:sp>
        </p:grpSp>
        <p:sp>
          <p:nvSpPr>
            <p:cNvPr id="34" name="TextBox 34"/>
            <p:cNvSpPr txBox="1"/>
            <p:nvPr/>
          </p:nvSpPr>
          <p:spPr>
            <a:xfrm>
              <a:off x="711126" y="2179989"/>
              <a:ext cx="5460491" cy="2668481"/>
            </a:xfrm>
            <a:prstGeom prst="rect">
              <a:avLst/>
            </a:prstGeom>
          </p:spPr>
          <p:txBody>
            <a:bodyPr lIns="0" tIns="0" rIns="0" bIns="0" rtlCol="0" anchor="t">
              <a:spAutoFit/>
            </a:bodyPr>
            <a:lstStyle/>
            <a:p>
              <a:pPr marL="0" lvl="0" indent="0" algn="ctr">
                <a:lnSpc>
                  <a:spcPts val="4030"/>
                </a:lnSpc>
              </a:pPr>
              <a:r>
                <a:rPr lang="en-US" sz="3100" spc="31">
                  <a:solidFill>
                    <a:srgbClr val="191919"/>
                  </a:solidFill>
                  <a:latin typeface="Times Neue Roman"/>
                </a:rPr>
                <a:t>Công tác trong lĩnh vực luật 02 năm (có bằng đại học luật) hoặc 03 năm (bằng đại học khác)</a:t>
              </a:r>
            </a:p>
          </p:txBody>
        </p:sp>
        <p:grpSp>
          <p:nvGrpSpPr>
            <p:cNvPr id="35" name="Group 35"/>
            <p:cNvGrpSpPr>
              <a:grpSpLocks noChangeAspect="1"/>
            </p:cNvGrpSpPr>
            <p:nvPr/>
          </p:nvGrpSpPr>
          <p:grpSpPr>
            <a:xfrm>
              <a:off x="2886006" y="693087"/>
              <a:ext cx="1111339" cy="1111339"/>
              <a:chOff x="0" y="0"/>
              <a:chExt cx="6355080" cy="6355080"/>
            </a:xfrm>
          </p:grpSpPr>
          <p:sp>
            <p:nvSpPr>
              <p:cNvPr id="36" name="Freeform 3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6F28"/>
              </a:solidFill>
            </p:spPr>
          </p:sp>
        </p:grpSp>
        <p:sp>
          <p:nvSpPr>
            <p:cNvPr id="37" name="TextBox 37"/>
            <p:cNvSpPr txBox="1"/>
            <p:nvPr/>
          </p:nvSpPr>
          <p:spPr>
            <a:xfrm>
              <a:off x="3132399" y="1007033"/>
              <a:ext cx="618552" cy="464397"/>
            </a:xfrm>
            <a:prstGeom prst="rect">
              <a:avLst/>
            </a:prstGeom>
          </p:spPr>
          <p:txBody>
            <a:bodyPr lIns="0" tIns="0" rIns="0" bIns="0" rtlCol="0" anchor="t">
              <a:spAutoFit/>
            </a:bodyPr>
            <a:lstStyle/>
            <a:p>
              <a:pPr marL="0" lvl="0" indent="0" algn="ctr">
                <a:lnSpc>
                  <a:spcPts val="2860"/>
                </a:lnSpc>
              </a:pPr>
              <a:r>
                <a:rPr lang="en-US" sz="2199" spc="-65">
                  <a:solidFill>
                    <a:srgbClr val="FF7B26"/>
                  </a:solidFill>
                  <a:latin typeface="Times Neue Roman Bold"/>
                </a:rPr>
                <a:t>3</a:t>
              </a:r>
            </a:p>
          </p:txBody>
        </p:sp>
        <p:pic>
          <p:nvPicPr>
            <p:cNvPr id="38" name="Picture 3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60798" y="5252608"/>
              <a:ext cx="361754" cy="361754"/>
            </a:xfrm>
            <a:prstGeom prst="rect">
              <a:avLst/>
            </a:prstGeom>
          </p:spPr>
        </p:pic>
        <p:grpSp>
          <p:nvGrpSpPr>
            <p:cNvPr id="39" name="Group 39"/>
            <p:cNvGrpSpPr/>
            <p:nvPr/>
          </p:nvGrpSpPr>
          <p:grpSpPr>
            <a:xfrm>
              <a:off x="3183367" y="5254870"/>
              <a:ext cx="757267" cy="757267"/>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6F28"/>
              </a:solidFill>
            </p:spPr>
          </p:sp>
        </p:grpSp>
        <p:pic>
          <p:nvPicPr>
            <p:cNvPr id="41" name="Picture 4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73049" y="5463201"/>
              <a:ext cx="377902" cy="302322"/>
            </a:xfrm>
            <a:prstGeom prst="rect">
              <a:avLst/>
            </a:prstGeom>
          </p:spPr>
        </p:pic>
      </p:grpSp>
    </p:spTree>
  </p:cSld>
  <p:clrMapOvr>
    <a:masterClrMapping/>
  </p:clrMapOvr>
  <p:transition spd="slow">
    <p:wheel spokes="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68" b="11304"/>
          <a:stretch>
            <a:fillRect/>
          </a:stretch>
        </p:blipFill>
        <p:spPr>
          <a:xfrm>
            <a:off x="0" y="0"/>
            <a:ext cx="18288000" cy="10287000"/>
          </a:xfrm>
          <a:prstGeom prst="rect">
            <a:avLst/>
          </a:prstGeom>
        </p:spPr>
      </p:pic>
      <p:sp>
        <p:nvSpPr>
          <p:cNvPr id="3" name="TextBox 3"/>
          <p:cNvSpPr txBox="1"/>
          <p:nvPr/>
        </p:nvSpPr>
        <p:spPr>
          <a:xfrm>
            <a:off x="0" y="4295775"/>
            <a:ext cx="18288000" cy="1533525"/>
          </a:xfrm>
          <a:prstGeom prst="rect">
            <a:avLst/>
          </a:prstGeom>
        </p:spPr>
        <p:txBody>
          <a:bodyPr lIns="0" tIns="0" rIns="0" bIns="0" rtlCol="0" anchor="t">
            <a:spAutoFit/>
          </a:bodyPr>
          <a:lstStyle/>
          <a:p>
            <a:pPr algn="ctr">
              <a:lnSpc>
                <a:spcPts val="12599"/>
              </a:lnSpc>
              <a:spcBef>
                <a:spcPct val="0"/>
              </a:spcBef>
            </a:pPr>
            <a:r>
              <a:rPr lang="en-US" sz="9000" dirty="0">
                <a:solidFill>
                  <a:srgbClr val="FFFFFF"/>
                </a:solidFill>
                <a:latin typeface="Times Neue Roman Bold"/>
              </a:rPr>
              <a:t>2. </a:t>
            </a:r>
            <a:r>
              <a:rPr lang="en-US" sz="9000" dirty="0" err="1">
                <a:solidFill>
                  <a:srgbClr val="FFFFFF"/>
                </a:solidFill>
                <a:latin typeface="Times Neue Roman Bold"/>
              </a:rPr>
              <a:t>Tuyên</a:t>
            </a:r>
            <a:r>
              <a:rPr lang="en-US" sz="9000" dirty="0">
                <a:solidFill>
                  <a:srgbClr val="FFFFFF"/>
                </a:solidFill>
                <a:latin typeface="Times Neue Roman Bold"/>
              </a:rPr>
              <a:t> </a:t>
            </a:r>
            <a:r>
              <a:rPr lang="en-US" sz="9000" dirty="0" err="1">
                <a:solidFill>
                  <a:srgbClr val="FFFFFF"/>
                </a:solidFill>
                <a:latin typeface="Times Neue Roman Bold"/>
              </a:rPr>
              <a:t>truyền</a:t>
            </a:r>
            <a:r>
              <a:rPr lang="en-US" sz="9000" dirty="0">
                <a:solidFill>
                  <a:srgbClr val="FFFFFF"/>
                </a:solidFill>
                <a:latin typeface="Times Neue Roman Bold"/>
              </a:rPr>
              <a:t> </a:t>
            </a:r>
            <a:r>
              <a:rPr lang="en-US" sz="9000" dirty="0" err="1">
                <a:solidFill>
                  <a:srgbClr val="FFFFFF"/>
                </a:solidFill>
                <a:latin typeface="Times Neue Roman Bold"/>
              </a:rPr>
              <a:t>viên</a:t>
            </a:r>
            <a:r>
              <a:rPr lang="en-US" sz="9000" dirty="0">
                <a:solidFill>
                  <a:srgbClr val="FFFFFF"/>
                </a:solidFill>
                <a:latin typeface="Times Neue Roman Bold"/>
              </a:rPr>
              <a:t> </a:t>
            </a:r>
            <a:r>
              <a:rPr lang="en-US" sz="9000" dirty="0" err="1">
                <a:solidFill>
                  <a:srgbClr val="FFFFFF"/>
                </a:solidFill>
                <a:latin typeface="Times Neue Roman Bold"/>
              </a:rPr>
              <a:t>pháp</a:t>
            </a:r>
            <a:r>
              <a:rPr lang="en-US" sz="9000" dirty="0">
                <a:solidFill>
                  <a:srgbClr val="FFFFFF"/>
                </a:solidFill>
                <a:latin typeface="Times Neue Roman Bold"/>
              </a:rPr>
              <a:t> </a:t>
            </a:r>
            <a:r>
              <a:rPr lang="en-US" sz="9000" dirty="0" err="1">
                <a:solidFill>
                  <a:srgbClr val="FFFFFF"/>
                </a:solidFill>
                <a:latin typeface="Times Neue Roman Bold"/>
              </a:rPr>
              <a:t>luật</a:t>
            </a:r>
            <a:endParaRPr lang="en-US" sz="9000" dirty="0">
              <a:solidFill>
                <a:srgbClr val="FFFFFF"/>
              </a:solidFill>
              <a:latin typeface="Times Neue Roman Bold"/>
            </a:endParaRPr>
          </a:p>
        </p:txBody>
      </p:sp>
      <p:grpSp>
        <p:nvGrpSpPr>
          <p:cNvPr id="4" name="Group 4"/>
          <p:cNvGrpSpPr/>
          <p:nvPr/>
        </p:nvGrpSpPr>
        <p:grpSpPr>
          <a:xfrm rot="-10800000">
            <a:off x="16491120" y="-9525"/>
            <a:ext cx="1806405" cy="1803515"/>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D4A05B"/>
            </a:solidFill>
          </p:spPr>
        </p:sp>
      </p:grpSp>
      <p:grpSp>
        <p:nvGrpSpPr>
          <p:cNvPr id="6" name="Group 6"/>
          <p:cNvGrpSpPr/>
          <p:nvPr/>
        </p:nvGrpSpPr>
        <p:grpSpPr>
          <a:xfrm>
            <a:off x="0" y="8483485"/>
            <a:ext cx="1806405" cy="1803515"/>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D4A05B"/>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3505" y="901757"/>
            <a:ext cx="308596" cy="336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4">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2972631"/>
            <a:ext cx="16230600" cy="62856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27473" y="4481468"/>
            <a:ext cx="1994555" cy="2285427"/>
          </a:xfrm>
          <a:prstGeom prst="rect">
            <a:avLst/>
          </a:prstGeom>
        </p:spPr>
      </p:pic>
      <p:sp>
        <p:nvSpPr>
          <p:cNvPr id="6" name="TextBox 6"/>
          <p:cNvSpPr txBox="1"/>
          <p:nvPr/>
        </p:nvSpPr>
        <p:spPr>
          <a:xfrm>
            <a:off x="5355403" y="3236899"/>
            <a:ext cx="10637375" cy="4622165"/>
          </a:xfrm>
          <a:prstGeom prst="rect">
            <a:avLst/>
          </a:prstGeom>
        </p:spPr>
        <p:txBody>
          <a:bodyPr lIns="0" tIns="0" rIns="0" bIns="0" rtlCol="0" anchor="t">
            <a:spAutoFit/>
          </a:bodyPr>
          <a:lstStyle/>
          <a:p>
            <a:pPr algn="just">
              <a:lnSpc>
                <a:spcPts val="6239"/>
              </a:lnSpc>
            </a:pPr>
            <a:r>
              <a:rPr lang="en-US" sz="3899">
                <a:solidFill>
                  <a:srgbClr val="5E3023">
                    <a:alpha val="81961"/>
                  </a:srgbClr>
                </a:solidFill>
                <a:latin typeface="Times Neue Roman"/>
              </a:rPr>
              <a:t>Người có uy tín, kiến thức, am hiểu về pháp luật được xem xét để công nhận là tuyên truyền viên pháp luật ở xã, phường, thị trấn hoặc được mời tham gia phổ biến, giáo dục pháp luật ở cơ sở</a:t>
            </a:r>
          </a:p>
          <a:p>
            <a:pPr algn="just">
              <a:lnSpc>
                <a:spcPts val="6239"/>
              </a:lnSpc>
            </a:pPr>
            <a:endParaRPr lang="en-US" sz="3899">
              <a:solidFill>
                <a:srgbClr val="5E3023">
                  <a:alpha val="81961"/>
                </a:srgbClr>
              </a:solidFill>
              <a:latin typeface="Times Neue Roman"/>
            </a:endParaRPr>
          </a:p>
          <a:p>
            <a:pPr marL="0" lvl="0" indent="0">
              <a:lnSpc>
                <a:spcPts val="5600"/>
              </a:lnSpc>
              <a:spcBef>
                <a:spcPct val="0"/>
              </a:spcBef>
            </a:pPr>
            <a:r>
              <a:rPr lang="en-US" sz="3500" u="sng">
                <a:solidFill>
                  <a:srgbClr val="5E3023">
                    <a:alpha val="81961"/>
                  </a:srgbClr>
                </a:solidFill>
                <a:latin typeface="Times Neue Roman Bold"/>
              </a:rPr>
              <a:t>CSPL</a:t>
            </a:r>
            <a:r>
              <a:rPr lang="en-US" sz="3500">
                <a:solidFill>
                  <a:srgbClr val="5E3023">
                    <a:alpha val="81961"/>
                  </a:srgbClr>
                </a:solidFill>
                <a:latin typeface="Times Neue Roman"/>
              </a:rPr>
              <a:t>: </a:t>
            </a:r>
            <a:r>
              <a:rPr lang="en-US" sz="3500">
                <a:solidFill>
                  <a:srgbClr val="5E3023">
                    <a:alpha val="81961"/>
                  </a:srgbClr>
                </a:solidFill>
                <a:latin typeface="Times Neue Roman Italics"/>
              </a:rPr>
              <a:t>Khoản 1 Điều 37 Luật PBGDPL</a:t>
            </a:r>
          </a:p>
        </p:txBody>
      </p:sp>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55398">
            <a:off x="726555" y="1650091"/>
            <a:ext cx="1528941" cy="1983296"/>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61952">
            <a:off x="16094766" y="7275063"/>
            <a:ext cx="1286505" cy="1668815"/>
          </a:xfrm>
          <a:prstGeom prst="rect">
            <a:avLst/>
          </a:prstGeom>
        </p:spPr>
      </p:pic>
    </p:spTree>
  </p:cSld>
  <p:clrMapOvr>
    <a:masterClrMapping/>
  </p:clrMapOvr>
  <p:transition spd="slow">
    <p:wheel spokes="1"/>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D2213"/>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937976" y="3813347"/>
            <a:ext cx="8975266" cy="9730341"/>
            <a:chOff x="0" y="0"/>
            <a:chExt cx="5857240" cy="6350000"/>
          </a:xfrm>
        </p:grpSpPr>
        <p:sp>
          <p:nvSpPr>
            <p:cNvPr id="3" name="Freeform 3"/>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stretch>
                <a:fillRect t="-62964" r="-28620" b="-14661"/>
              </a:stretch>
            </a:blipFill>
          </p:spPr>
        </p:sp>
      </p:grpSp>
      <p:sp>
        <p:nvSpPr>
          <p:cNvPr id="4" name="TextBox 4"/>
          <p:cNvSpPr txBox="1"/>
          <p:nvPr/>
        </p:nvSpPr>
        <p:spPr>
          <a:xfrm>
            <a:off x="1831293" y="1344209"/>
            <a:ext cx="14625413" cy="1566545"/>
          </a:xfrm>
          <a:prstGeom prst="rect">
            <a:avLst/>
          </a:prstGeom>
        </p:spPr>
        <p:txBody>
          <a:bodyPr lIns="0" tIns="0" rIns="0" bIns="0" rtlCol="0" anchor="t">
            <a:spAutoFit/>
          </a:bodyPr>
          <a:lstStyle/>
          <a:p>
            <a:pPr algn="ctr">
              <a:lnSpc>
                <a:spcPts val="12879"/>
              </a:lnSpc>
              <a:spcBef>
                <a:spcPct val="0"/>
              </a:spcBef>
            </a:pPr>
            <a:r>
              <a:rPr lang="en-US" sz="9199">
                <a:solidFill>
                  <a:srgbClr val="ABB194"/>
                </a:solidFill>
                <a:latin typeface="Times Neue Roman"/>
              </a:rPr>
              <a:t>LƯU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sp>
        <p:nvSpPr>
          <p:cNvPr id="3" name="TextBox 3"/>
          <p:cNvSpPr txBox="1"/>
          <p:nvPr/>
        </p:nvSpPr>
        <p:spPr>
          <a:xfrm>
            <a:off x="1028700" y="5391202"/>
            <a:ext cx="17130348" cy="1533525"/>
          </a:xfrm>
          <a:prstGeom prst="rect">
            <a:avLst/>
          </a:prstGeom>
        </p:spPr>
        <p:txBody>
          <a:bodyPr lIns="0" tIns="0" rIns="0" bIns="0" rtlCol="0" anchor="t">
            <a:spAutoFit/>
          </a:bodyPr>
          <a:lstStyle/>
          <a:p>
            <a:pPr>
              <a:lnSpc>
                <a:spcPts val="12599"/>
              </a:lnSpc>
            </a:pPr>
            <a:r>
              <a:rPr lang="en-US" sz="9000" spc="621">
                <a:solidFill>
                  <a:srgbClr val="000000"/>
                </a:solidFill>
                <a:latin typeface="Times Neue Roman Bold"/>
              </a:rPr>
              <a:t>TIÊU CHUẨN </a:t>
            </a:r>
          </a:p>
        </p:txBody>
      </p:sp>
      <p:sp>
        <p:nvSpPr>
          <p:cNvPr id="4" name="TextBox 4"/>
          <p:cNvSpPr txBox="1"/>
          <p:nvPr/>
        </p:nvSpPr>
        <p:spPr>
          <a:xfrm>
            <a:off x="1028700" y="7430769"/>
            <a:ext cx="16367673" cy="1827531"/>
          </a:xfrm>
          <a:prstGeom prst="rect">
            <a:avLst/>
          </a:prstGeom>
        </p:spPr>
        <p:txBody>
          <a:bodyPr lIns="0" tIns="0" rIns="0" bIns="0" rtlCol="0" anchor="t">
            <a:spAutoFit/>
          </a:bodyPr>
          <a:lstStyle/>
          <a:p>
            <a:pPr algn="just">
              <a:lnSpc>
                <a:spcPts val="7419"/>
              </a:lnSpc>
            </a:pPr>
            <a:r>
              <a:rPr lang="en-US" sz="5299">
                <a:solidFill>
                  <a:srgbClr val="000000"/>
                </a:solidFill>
                <a:latin typeface="Times Neue Roman"/>
              </a:rPr>
              <a:t>Của Báo cáo viên pháp luật, Tuyên truyền viên pháp luật Theo quy định tại Thành phố Hồ Chí Minh</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1B1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0000"/>
          </a:blip>
          <a:srcRect t="5212" b="5212"/>
          <a:stretch>
            <a:fillRect/>
          </a:stretch>
        </p:blipFill>
        <p:spPr>
          <a:xfrm>
            <a:off x="-190500" y="-200025"/>
            <a:ext cx="17907458" cy="10687050"/>
          </a:xfrm>
          <a:prstGeom prst="rect">
            <a:avLst/>
          </a:prstGeom>
        </p:spPr>
      </p:pic>
      <p:sp>
        <p:nvSpPr>
          <p:cNvPr id="3" name="AutoShape 3"/>
          <p:cNvSpPr/>
          <p:nvPr/>
        </p:nvSpPr>
        <p:spPr>
          <a:xfrm>
            <a:off x="16478250" y="1028700"/>
            <a:ext cx="2381250" cy="76200"/>
          </a:xfrm>
          <a:prstGeom prst="rect">
            <a:avLst/>
          </a:prstGeom>
          <a:solidFill>
            <a:srgbClr val="EFEBE0"/>
          </a:solidFill>
        </p:spPr>
      </p:sp>
      <p:grpSp>
        <p:nvGrpSpPr>
          <p:cNvPr id="4" name="Group 4"/>
          <p:cNvGrpSpPr/>
          <p:nvPr/>
        </p:nvGrpSpPr>
        <p:grpSpPr>
          <a:xfrm>
            <a:off x="-781049" y="6766708"/>
            <a:ext cx="14196369" cy="1562195"/>
            <a:chOff x="0" y="0"/>
            <a:chExt cx="18928492" cy="2082926"/>
          </a:xfrm>
        </p:grpSpPr>
        <p:sp>
          <p:nvSpPr>
            <p:cNvPr id="5" name="TextBox 5"/>
            <p:cNvSpPr txBox="1"/>
            <p:nvPr/>
          </p:nvSpPr>
          <p:spPr>
            <a:xfrm>
              <a:off x="2415262" y="0"/>
              <a:ext cx="16513229" cy="1358900"/>
            </a:xfrm>
            <a:prstGeom prst="rect">
              <a:avLst/>
            </a:prstGeom>
          </p:spPr>
          <p:txBody>
            <a:bodyPr lIns="0" tIns="0" rIns="0" bIns="0" rtlCol="0" anchor="t">
              <a:spAutoFit/>
            </a:bodyPr>
            <a:lstStyle/>
            <a:p>
              <a:pPr algn="l">
                <a:lnSpc>
                  <a:spcPts val="8040"/>
                </a:lnSpc>
              </a:pPr>
              <a:r>
                <a:rPr lang="en-US" sz="6700" spc="134">
                  <a:solidFill>
                    <a:srgbClr val="EFEBE0"/>
                  </a:solidFill>
                  <a:latin typeface="Times Neue Roman Bold"/>
                </a:rPr>
                <a:t>I. KHÁI NIỆM</a:t>
              </a:r>
            </a:p>
          </p:txBody>
        </p:sp>
        <p:sp>
          <p:nvSpPr>
            <p:cNvPr id="6" name="AutoShape 6"/>
            <p:cNvSpPr/>
            <p:nvPr/>
          </p:nvSpPr>
          <p:spPr>
            <a:xfrm>
              <a:off x="0" y="1981326"/>
              <a:ext cx="4826000" cy="101600"/>
            </a:xfrm>
            <a:prstGeom prst="rect">
              <a:avLst/>
            </a:prstGeom>
            <a:solidFill>
              <a:srgbClr val="EFEBE0"/>
            </a:solidFill>
          </p:spPr>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449" b="28449"/>
          <a:stretch>
            <a:fillRect/>
          </a:stretch>
        </p:blipFill>
        <p:spPr>
          <a:xfrm>
            <a:off x="0" y="0"/>
            <a:ext cx="18288000" cy="10287000"/>
          </a:xfrm>
          <a:prstGeom prst="rect">
            <a:avLst/>
          </a:prstGeom>
        </p:spPr>
      </p:pic>
      <p:grpSp>
        <p:nvGrpSpPr>
          <p:cNvPr id="3" name="Group 3"/>
          <p:cNvGrpSpPr/>
          <p:nvPr/>
        </p:nvGrpSpPr>
        <p:grpSpPr>
          <a:xfrm>
            <a:off x="1028700" y="1028700"/>
            <a:ext cx="16230600" cy="2768059"/>
            <a:chOff x="0" y="0"/>
            <a:chExt cx="9318553" cy="1589239"/>
          </a:xfrm>
        </p:grpSpPr>
        <p:sp>
          <p:nvSpPr>
            <p:cNvPr id="4" name="Freeform 4"/>
            <p:cNvSpPr/>
            <p:nvPr/>
          </p:nvSpPr>
          <p:spPr>
            <a:xfrm>
              <a:off x="80010" y="80010"/>
              <a:ext cx="9225843" cy="1496529"/>
            </a:xfrm>
            <a:custGeom>
              <a:avLst/>
              <a:gdLst/>
              <a:ahLst/>
              <a:cxnLst/>
              <a:rect l="l" t="t" r="r" b="b"/>
              <a:pathLst>
                <a:path w="9225843" h="1496529">
                  <a:moveTo>
                    <a:pt x="0" y="1441919"/>
                  </a:moveTo>
                  <a:lnTo>
                    <a:pt x="0" y="1496529"/>
                  </a:lnTo>
                  <a:lnTo>
                    <a:pt x="9225843" y="1496529"/>
                  </a:lnTo>
                  <a:lnTo>
                    <a:pt x="9225843" y="0"/>
                  </a:lnTo>
                  <a:lnTo>
                    <a:pt x="9171233" y="0"/>
                  </a:lnTo>
                  <a:lnTo>
                    <a:pt x="9171233" y="1441919"/>
                  </a:lnTo>
                  <a:close/>
                </a:path>
              </a:pathLst>
            </a:custGeom>
            <a:solidFill>
              <a:srgbClr val="D1F3C8"/>
            </a:solidFill>
          </p:spPr>
        </p:sp>
        <p:sp>
          <p:nvSpPr>
            <p:cNvPr id="5" name="Freeform 5"/>
            <p:cNvSpPr/>
            <p:nvPr/>
          </p:nvSpPr>
          <p:spPr>
            <a:xfrm>
              <a:off x="67310" y="67310"/>
              <a:ext cx="9251243" cy="1521929"/>
            </a:xfrm>
            <a:custGeom>
              <a:avLst/>
              <a:gdLst/>
              <a:ahLst/>
              <a:cxnLst/>
              <a:rect l="l" t="t" r="r" b="b"/>
              <a:pathLst>
                <a:path w="9251243" h="1521929">
                  <a:moveTo>
                    <a:pt x="9183933" y="0"/>
                  </a:moveTo>
                  <a:lnTo>
                    <a:pt x="9183933" y="12700"/>
                  </a:lnTo>
                  <a:lnTo>
                    <a:pt x="9238543" y="12700"/>
                  </a:lnTo>
                  <a:lnTo>
                    <a:pt x="9238543" y="1509229"/>
                  </a:lnTo>
                  <a:lnTo>
                    <a:pt x="12700" y="1509229"/>
                  </a:lnTo>
                  <a:lnTo>
                    <a:pt x="12700" y="1454619"/>
                  </a:lnTo>
                  <a:lnTo>
                    <a:pt x="0" y="1454619"/>
                  </a:lnTo>
                  <a:lnTo>
                    <a:pt x="0" y="1521929"/>
                  </a:lnTo>
                  <a:lnTo>
                    <a:pt x="9251243" y="1521929"/>
                  </a:lnTo>
                  <a:lnTo>
                    <a:pt x="9251243" y="0"/>
                  </a:lnTo>
                  <a:close/>
                </a:path>
              </a:pathLst>
            </a:custGeom>
            <a:solidFill>
              <a:srgbClr val="E9E9E9"/>
            </a:solidFill>
          </p:spPr>
        </p:sp>
        <p:sp>
          <p:nvSpPr>
            <p:cNvPr id="6" name="Freeform 6"/>
            <p:cNvSpPr/>
            <p:nvPr/>
          </p:nvSpPr>
          <p:spPr>
            <a:xfrm>
              <a:off x="12700" y="12700"/>
              <a:ext cx="9225843" cy="1496529"/>
            </a:xfrm>
            <a:custGeom>
              <a:avLst/>
              <a:gdLst/>
              <a:ahLst/>
              <a:cxnLst/>
              <a:rect l="l" t="t" r="r" b="b"/>
              <a:pathLst>
                <a:path w="9225843" h="1496529">
                  <a:moveTo>
                    <a:pt x="0" y="0"/>
                  </a:moveTo>
                  <a:lnTo>
                    <a:pt x="9225843" y="0"/>
                  </a:lnTo>
                  <a:lnTo>
                    <a:pt x="9225843" y="1496529"/>
                  </a:lnTo>
                  <a:lnTo>
                    <a:pt x="0" y="1496529"/>
                  </a:lnTo>
                  <a:close/>
                </a:path>
              </a:pathLst>
            </a:custGeom>
            <a:solidFill>
              <a:srgbClr val="E9E9E9"/>
            </a:solidFill>
          </p:spPr>
        </p:sp>
        <p:sp>
          <p:nvSpPr>
            <p:cNvPr id="7" name="Freeform 7"/>
            <p:cNvSpPr/>
            <p:nvPr/>
          </p:nvSpPr>
          <p:spPr>
            <a:xfrm>
              <a:off x="0" y="0"/>
              <a:ext cx="9251243" cy="1521929"/>
            </a:xfrm>
            <a:custGeom>
              <a:avLst/>
              <a:gdLst/>
              <a:ahLst/>
              <a:cxnLst/>
              <a:rect l="l" t="t" r="r" b="b"/>
              <a:pathLst>
                <a:path w="9251243" h="1521929">
                  <a:moveTo>
                    <a:pt x="80010" y="1521929"/>
                  </a:moveTo>
                  <a:lnTo>
                    <a:pt x="9251243" y="1521929"/>
                  </a:lnTo>
                  <a:lnTo>
                    <a:pt x="9251243" y="80010"/>
                  </a:lnTo>
                  <a:lnTo>
                    <a:pt x="9251243" y="67310"/>
                  </a:lnTo>
                  <a:lnTo>
                    <a:pt x="9251243" y="0"/>
                  </a:lnTo>
                  <a:lnTo>
                    <a:pt x="0" y="0"/>
                  </a:lnTo>
                  <a:lnTo>
                    <a:pt x="0" y="1521929"/>
                  </a:lnTo>
                  <a:lnTo>
                    <a:pt x="67310" y="1521929"/>
                  </a:lnTo>
                  <a:lnTo>
                    <a:pt x="80010" y="1521929"/>
                  </a:lnTo>
                  <a:close/>
                  <a:moveTo>
                    <a:pt x="12700" y="12700"/>
                  </a:moveTo>
                  <a:lnTo>
                    <a:pt x="9238543" y="12700"/>
                  </a:lnTo>
                  <a:lnTo>
                    <a:pt x="9238543" y="1509229"/>
                  </a:lnTo>
                  <a:lnTo>
                    <a:pt x="12700" y="1509229"/>
                  </a:lnTo>
                  <a:lnTo>
                    <a:pt x="12700" y="12700"/>
                  </a:lnTo>
                  <a:close/>
                </a:path>
              </a:pathLst>
            </a:custGeom>
            <a:solidFill>
              <a:srgbClr val="E9E9E9"/>
            </a:solidFill>
          </p:spPr>
        </p:sp>
      </p:grpSp>
      <p:grpSp>
        <p:nvGrpSpPr>
          <p:cNvPr id="8" name="Group 8"/>
          <p:cNvGrpSpPr/>
          <p:nvPr/>
        </p:nvGrpSpPr>
        <p:grpSpPr>
          <a:xfrm>
            <a:off x="1028700" y="4120960"/>
            <a:ext cx="8023567" cy="5693994"/>
            <a:chOff x="0" y="0"/>
            <a:chExt cx="5313550" cy="3770807"/>
          </a:xfrm>
        </p:grpSpPr>
        <p:sp>
          <p:nvSpPr>
            <p:cNvPr id="9" name="Freeform 9"/>
            <p:cNvSpPr/>
            <p:nvPr/>
          </p:nvSpPr>
          <p:spPr>
            <a:xfrm>
              <a:off x="80010" y="80010"/>
              <a:ext cx="5220840" cy="3678097"/>
            </a:xfrm>
            <a:custGeom>
              <a:avLst/>
              <a:gdLst/>
              <a:ahLst/>
              <a:cxnLst/>
              <a:rect l="l" t="t" r="r" b="b"/>
              <a:pathLst>
                <a:path w="5220840" h="3678097">
                  <a:moveTo>
                    <a:pt x="0" y="3623487"/>
                  </a:moveTo>
                  <a:lnTo>
                    <a:pt x="0" y="3678097"/>
                  </a:lnTo>
                  <a:lnTo>
                    <a:pt x="5220840" y="3678097"/>
                  </a:lnTo>
                  <a:lnTo>
                    <a:pt x="5220840" y="0"/>
                  </a:lnTo>
                  <a:lnTo>
                    <a:pt x="5166230" y="0"/>
                  </a:lnTo>
                  <a:lnTo>
                    <a:pt x="5166230" y="3623487"/>
                  </a:lnTo>
                  <a:close/>
                </a:path>
              </a:pathLst>
            </a:custGeom>
            <a:solidFill>
              <a:srgbClr val="B6E3F9"/>
            </a:solidFill>
          </p:spPr>
        </p:sp>
        <p:sp>
          <p:nvSpPr>
            <p:cNvPr id="10" name="Freeform 10"/>
            <p:cNvSpPr/>
            <p:nvPr/>
          </p:nvSpPr>
          <p:spPr>
            <a:xfrm>
              <a:off x="67310" y="67310"/>
              <a:ext cx="5246240" cy="3703497"/>
            </a:xfrm>
            <a:custGeom>
              <a:avLst/>
              <a:gdLst/>
              <a:ahLst/>
              <a:cxnLst/>
              <a:rect l="l" t="t" r="r" b="b"/>
              <a:pathLst>
                <a:path w="5246240" h="3703497">
                  <a:moveTo>
                    <a:pt x="5178930" y="0"/>
                  </a:moveTo>
                  <a:lnTo>
                    <a:pt x="5178930" y="12700"/>
                  </a:lnTo>
                  <a:lnTo>
                    <a:pt x="5233540" y="12700"/>
                  </a:lnTo>
                  <a:lnTo>
                    <a:pt x="5233540" y="3690797"/>
                  </a:lnTo>
                  <a:lnTo>
                    <a:pt x="12700" y="3690797"/>
                  </a:lnTo>
                  <a:lnTo>
                    <a:pt x="12700" y="3636187"/>
                  </a:lnTo>
                  <a:lnTo>
                    <a:pt x="0" y="3636187"/>
                  </a:lnTo>
                  <a:lnTo>
                    <a:pt x="0" y="3703497"/>
                  </a:lnTo>
                  <a:lnTo>
                    <a:pt x="5246240" y="3703497"/>
                  </a:lnTo>
                  <a:lnTo>
                    <a:pt x="5246240" y="0"/>
                  </a:lnTo>
                  <a:close/>
                </a:path>
              </a:pathLst>
            </a:custGeom>
            <a:solidFill>
              <a:srgbClr val="E9E9E9"/>
            </a:solidFill>
          </p:spPr>
        </p:sp>
        <p:sp>
          <p:nvSpPr>
            <p:cNvPr id="11" name="Freeform 11"/>
            <p:cNvSpPr/>
            <p:nvPr/>
          </p:nvSpPr>
          <p:spPr>
            <a:xfrm>
              <a:off x="12700" y="12700"/>
              <a:ext cx="5220840" cy="3678097"/>
            </a:xfrm>
            <a:custGeom>
              <a:avLst/>
              <a:gdLst/>
              <a:ahLst/>
              <a:cxnLst/>
              <a:rect l="l" t="t" r="r" b="b"/>
              <a:pathLst>
                <a:path w="5220840" h="3678097">
                  <a:moveTo>
                    <a:pt x="0" y="0"/>
                  </a:moveTo>
                  <a:lnTo>
                    <a:pt x="5220840" y="0"/>
                  </a:lnTo>
                  <a:lnTo>
                    <a:pt x="5220840" y="3678097"/>
                  </a:lnTo>
                  <a:lnTo>
                    <a:pt x="0" y="3678097"/>
                  </a:lnTo>
                  <a:close/>
                </a:path>
              </a:pathLst>
            </a:custGeom>
            <a:solidFill>
              <a:srgbClr val="E9E9E9"/>
            </a:solidFill>
          </p:spPr>
        </p:sp>
        <p:sp>
          <p:nvSpPr>
            <p:cNvPr id="12" name="Freeform 12"/>
            <p:cNvSpPr/>
            <p:nvPr/>
          </p:nvSpPr>
          <p:spPr>
            <a:xfrm>
              <a:off x="0" y="0"/>
              <a:ext cx="5246240" cy="3703497"/>
            </a:xfrm>
            <a:custGeom>
              <a:avLst/>
              <a:gdLst/>
              <a:ahLst/>
              <a:cxnLst/>
              <a:rect l="l" t="t" r="r" b="b"/>
              <a:pathLst>
                <a:path w="5246240" h="3703497">
                  <a:moveTo>
                    <a:pt x="80010" y="3703497"/>
                  </a:moveTo>
                  <a:lnTo>
                    <a:pt x="5246240" y="3703497"/>
                  </a:lnTo>
                  <a:lnTo>
                    <a:pt x="5246240" y="80010"/>
                  </a:lnTo>
                  <a:lnTo>
                    <a:pt x="5246240" y="67310"/>
                  </a:lnTo>
                  <a:lnTo>
                    <a:pt x="5246240" y="0"/>
                  </a:lnTo>
                  <a:lnTo>
                    <a:pt x="0" y="0"/>
                  </a:lnTo>
                  <a:lnTo>
                    <a:pt x="0" y="3703497"/>
                  </a:lnTo>
                  <a:lnTo>
                    <a:pt x="67310" y="3703497"/>
                  </a:lnTo>
                  <a:lnTo>
                    <a:pt x="80010" y="3703497"/>
                  </a:lnTo>
                  <a:close/>
                  <a:moveTo>
                    <a:pt x="12700" y="12700"/>
                  </a:moveTo>
                  <a:lnTo>
                    <a:pt x="5233540" y="12700"/>
                  </a:lnTo>
                  <a:lnTo>
                    <a:pt x="5233540" y="3690797"/>
                  </a:lnTo>
                  <a:lnTo>
                    <a:pt x="12700" y="3690797"/>
                  </a:lnTo>
                  <a:lnTo>
                    <a:pt x="12700" y="12700"/>
                  </a:lnTo>
                  <a:close/>
                </a:path>
              </a:pathLst>
            </a:custGeom>
            <a:solidFill>
              <a:srgbClr val="E9E9E9"/>
            </a:solidFill>
          </p:spPr>
        </p:sp>
      </p:grpSp>
      <p:sp>
        <p:nvSpPr>
          <p:cNvPr id="13" name="TextBox 13"/>
          <p:cNvSpPr txBox="1"/>
          <p:nvPr/>
        </p:nvSpPr>
        <p:spPr>
          <a:xfrm>
            <a:off x="6195500" y="4307579"/>
            <a:ext cx="10692900" cy="344942"/>
          </a:xfrm>
          <a:prstGeom prst="rect">
            <a:avLst/>
          </a:prstGeom>
        </p:spPr>
        <p:txBody>
          <a:bodyPr lIns="0" tIns="0" rIns="0" bIns="0" rtlCol="0" anchor="t">
            <a:spAutoFit/>
          </a:bodyPr>
          <a:lstStyle/>
          <a:p>
            <a:pPr marL="0" lvl="0" indent="0" algn="r">
              <a:lnSpc>
                <a:spcPts val="2640"/>
              </a:lnSpc>
              <a:spcBef>
                <a:spcPct val="0"/>
              </a:spcBef>
            </a:pPr>
            <a:endParaRPr/>
          </a:p>
        </p:txBody>
      </p:sp>
      <p:sp>
        <p:nvSpPr>
          <p:cNvPr id="14" name="TextBox 14"/>
          <p:cNvSpPr txBox="1"/>
          <p:nvPr/>
        </p:nvSpPr>
        <p:spPr>
          <a:xfrm>
            <a:off x="1408396" y="2657892"/>
            <a:ext cx="15287744" cy="672465"/>
          </a:xfrm>
          <a:prstGeom prst="rect">
            <a:avLst/>
          </a:prstGeom>
        </p:spPr>
        <p:txBody>
          <a:bodyPr lIns="0" tIns="0" rIns="0" bIns="0" rtlCol="0" anchor="t">
            <a:spAutoFit/>
          </a:bodyPr>
          <a:lstStyle/>
          <a:p>
            <a:pPr marL="0" lvl="0" indent="0">
              <a:lnSpc>
                <a:spcPts val="5460"/>
              </a:lnSpc>
            </a:pPr>
            <a:r>
              <a:rPr lang="en-US" sz="3900">
                <a:solidFill>
                  <a:srgbClr val="000000"/>
                </a:solidFill>
                <a:latin typeface="Times Neue Roman Italics"/>
              </a:rPr>
              <a:t>Điều 4, Điều 5 Quy chế ban hành kèm theo Quyết định 08/2015/QĐ-UBND</a:t>
            </a:r>
          </a:p>
        </p:txBody>
      </p:sp>
      <p:sp>
        <p:nvSpPr>
          <p:cNvPr id="15" name="TextBox 15"/>
          <p:cNvSpPr txBox="1"/>
          <p:nvPr/>
        </p:nvSpPr>
        <p:spPr>
          <a:xfrm>
            <a:off x="1226528" y="4088504"/>
            <a:ext cx="7487521" cy="5438281"/>
          </a:xfrm>
          <a:prstGeom prst="rect">
            <a:avLst/>
          </a:prstGeom>
        </p:spPr>
        <p:txBody>
          <a:bodyPr lIns="0" tIns="0" rIns="0" bIns="0" rtlCol="0" anchor="t">
            <a:spAutoFit/>
          </a:bodyPr>
          <a:lstStyle/>
          <a:p>
            <a:pPr algn="just">
              <a:lnSpc>
                <a:spcPts val="6405"/>
              </a:lnSpc>
            </a:pPr>
            <a:r>
              <a:rPr lang="en-US" sz="3618">
                <a:solidFill>
                  <a:srgbClr val="000000"/>
                </a:solidFill>
                <a:latin typeface="Times Neue Roman Bold"/>
              </a:rPr>
              <a:t>Báo cáo viên pháp luật</a:t>
            </a:r>
          </a:p>
          <a:p>
            <a:pPr algn="just">
              <a:lnSpc>
                <a:spcPts val="6194"/>
              </a:lnSpc>
            </a:pPr>
            <a:r>
              <a:rPr lang="en-US" sz="3499">
                <a:solidFill>
                  <a:srgbClr val="000000"/>
                </a:solidFill>
                <a:latin typeface="Times Neue Roman"/>
              </a:rPr>
              <a:t>Là cán bộ, công chức, viên chức và sĩ quan trong lực lượng vũ trang nhân dân, có đủ các tiêu chuẩn quy định tại Khoản 2, Điều 35 Luật Phổ biến, giáo dục pháp luật, được người có thẩm quyền ra quyết định công nhận </a:t>
            </a:r>
          </a:p>
        </p:txBody>
      </p:sp>
      <p:sp>
        <p:nvSpPr>
          <p:cNvPr id="16" name="TextBox 16"/>
          <p:cNvSpPr txBox="1"/>
          <p:nvPr/>
        </p:nvSpPr>
        <p:spPr>
          <a:xfrm>
            <a:off x="1408396" y="1688830"/>
            <a:ext cx="15930688" cy="723900"/>
          </a:xfrm>
          <a:prstGeom prst="rect">
            <a:avLst/>
          </a:prstGeom>
        </p:spPr>
        <p:txBody>
          <a:bodyPr lIns="0" tIns="0" rIns="0" bIns="0" rtlCol="0" anchor="t">
            <a:spAutoFit/>
          </a:bodyPr>
          <a:lstStyle/>
          <a:p>
            <a:pPr>
              <a:lnSpc>
                <a:spcPts val="5646"/>
              </a:lnSpc>
            </a:pPr>
            <a:r>
              <a:rPr lang="en-US" sz="4705" spc="235">
                <a:solidFill>
                  <a:srgbClr val="000000"/>
                </a:solidFill>
                <a:latin typeface="Times Neue Roman Bold"/>
              </a:rPr>
              <a:t>Tiêu chuẩn tại Thành phố Hồ Chí Minh</a:t>
            </a:r>
          </a:p>
        </p:txBody>
      </p:sp>
      <p:grpSp>
        <p:nvGrpSpPr>
          <p:cNvPr id="17" name="Group 17"/>
          <p:cNvGrpSpPr/>
          <p:nvPr/>
        </p:nvGrpSpPr>
        <p:grpSpPr>
          <a:xfrm>
            <a:off x="9144000" y="4120960"/>
            <a:ext cx="8115300" cy="5693994"/>
            <a:chOff x="0" y="0"/>
            <a:chExt cx="5374299" cy="3770807"/>
          </a:xfrm>
        </p:grpSpPr>
        <p:sp>
          <p:nvSpPr>
            <p:cNvPr id="18" name="Freeform 18"/>
            <p:cNvSpPr/>
            <p:nvPr/>
          </p:nvSpPr>
          <p:spPr>
            <a:xfrm>
              <a:off x="80010" y="80010"/>
              <a:ext cx="5281589" cy="3678097"/>
            </a:xfrm>
            <a:custGeom>
              <a:avLst/>
              <a:gdLst/>
              <a:ahLst/>
              <a:cxnLst/>
              <a:rect l="l" t="t" r="r" b="b"/>
              <a:pathLst>
                <a:path w="5281589" h="3678097">
                  <a:moveTo>
                    <a:pt x="0" y="3623487"/>
                  </a:moveTo>
                  <a:lnTo>
                    <a:pt x="0" y="3678097"/>
                  </a:lnTo>
                  <a:lnTo>
                    <a:pt x="5281589" y="3678097"/>
                  </a:lnTo>
                  <a:lnTo>
                    <a:pt x="5281589" y="0"/>
                  </a:lnTo>
                  <a:lnTo>
                    <a:pt x="5226979" y="0"/>
                  </a:lnTo>
                  <a:lnTo>
                    <a:pt x="5226979" y="3623487"/>
                  </a:lnTo>
                  <a:close/>
                </a:path>
              </a:pathLst>
            </a:custGeom>
            <a:solidFill>
              <a:srgbClr val="B6E3F9"/>
            </a:solidFill>
          </p:spPr>
        </p:sp>
        <p:sp>
          <p:nvSpPr>
            <p:cNvPr id="19" name="Freeform 19"/>
            <p:cNvSpPr/>
            <p:nvPr/>
          </p:nvSpPr>
          <p:spPr>
            <a:xfrm>
              <a:off x="67310" y="67310"/>
              <a:ext cx="5306989" cy="3703497"/>
            </a:xfrm>
            <a:custGeom>
              <a:avLst/>
              <a:gdLst/>
              <a:ahLst/>
              <a:cxnLst/>
              <a:rect l="l" t="t" r="r" b="b"/>
              <a:pathLst>
                <a:path w="5306989" h="3703497">
                  <a:moveTo>
                    <a:pt x="5239679" y="0"/>
                  </a:moveTo>
                  <a:lnTo>
                    <a:pt x="5239679" y="12700"/>
                  </a:lnTo>
                  <a:lnTo>
                    <a:pt x="5294289" y="12700"/>
                  </a:lnTo>
                  <a:lnTo>
                    <a:pt x="5294289" y="3690797"/>
                  </a:lnTo>
                  <a:lnTo>
                    <a:pt x="12700" y="3690797"/>
                  </a:lnTo>
                  <a:lnTo>
                    <a:pt x="12700" y="3636187"/>
                  </a:lnTo>
                  <a:lnTo>
                    <a:pt x="0" y="3636187"/>
                  </a:lnTo>
                  <a:lnTo>
                    <a:pt x="0" y="3703497"/>
                  </a:lnTo>
                  <a:lnTo>
                    <a:pt x="5306989" y="3703497"/>
                  </a:lnTo>
                  <a:lnTo>
                    <a:pt x="5306989" y="0"/>
                  </a:lnTo>
                  <a:close/>
                </a:path>
              </a:pathLst>
            </a:custGeom>
            <a:solidFill>
              <a:srgbClr val="E9E9E9"/>
            </a:solidFill>
          </p:spPr>
        </p:sp>
        <p:sp>
          <p:nvSpPr>
            <p:cNvPr id="20" name="Freeform 20"/>
            <p:cNvSpPr/>
            <p:nvPr/>
          </p:nvSpPr>
          <p:spPr>
            <a:xfrm>
              <a:off x="12700" y="12700"/>
              <a:ext cx="5281589" cy="3678097"/>
            </a:xfrm>
            <a:custGeom>
              <a:avLst/>
              <a:gdLst/>
              <a:ahLst/>
              <a:cxnLst/>
              <a:rect l="l" t="t" r="r" b="b"/>
              <a:pathLst>
                <a:path w="5281589" h="3678097">
                  <a:moveTo>
                    <a:pt x="0" y="0"/>
                  </a:moveTo>
                  <a:lnTo>
                    <a:pt x="5281589" y="0"/>
                  </a:lnTo>
                  <a:lnTo>
                    <a:pt x="5281589" y="3678097"/>
                  </a:lnTo>
                  <a:lnTo>
                    <a:pt x="0" y="3678097"/>
                  </a:lnTo>
                  <a:close/>
                </a:path>
              </a:pathLst>
            </a:custGeom>
            <a:solidFill>
              <a:srgbClr val="E9E9E9"/>
            </a:solidFill>
          </p:spPr>
        </p:sp>
        <p:sp>
          <p:nvSpPr>
            <p:cNvPr id="21" name="Freeform 21"/>
            <p:cNvSpPr/>
            <p:nvPr/>
          </p:nvSpPr>
          <p:spPr>
            <a:xfrm>
              <a:off x="0" y="0"/>
              <a:ext cx="5306989" cy="3703497"/>
            </a:xfrm>
            <a:custGeom>
              <a:avLst/>
              <a:gdLst/>
              <a:ahLst/>
              <a:cxnLst/>
              <a:rect l="l" t="t" r="r" b="b"/>
              <a:pathLst>
                <a:path w="5306989" h="3703497">
                  <a:moveTo>
                    <a:pt x="80010" y="3703497"/>
                  </a:moveTo>
                  <a:lnTo>
                    <a:pt x="5306989" y="3703497"/>
                  </a:lnTo>
                  <a:lnTo>
                    <a:pt x="5306989" y="80010"/>
                  </a:lnTo>
                  <a:lnTo>
                    <a:pt x="5306989" y="67310"/>
                  </a:lnTo>
                  <a:lnTo>
                    <a:pt x="5306989" y="0"/>
                  </a:lnTo>
                  <a:lnTo>
                    <a:pt x="0" y="0"/>
                  </a:lnTo>
                  <a:lnTo>
                    <a:pt x="0" y="3703497"/>
                  </a:lnTo>
                  <a:lnTo>
                    <a:pt x="67310" y="3703497"/>
                  </a:lnTo>
                  <a:lnTo>
                    <a:pt x="80010" y="3703497"/>
                  </a:lnTo>
                  <a:close/>
                  <a:moveTo>
                    <a:pt x="12700" y="12700"/>
                  </a:moveTo>
                  <a:lnTo>
                    <a:pt x="5294289" y="12700"/>
                  </a:lnTo>
                  <a:lnTo>
                    <a:pt x="5294289" y="3690797"/>
                  </a:lnTo>
                  <a:lnTo>
                    <a:pt x="12700" y="3690797"/>
                  </a:lnTo>
                  <a:lnTo>
                    <a:pt x="12700" y="12700"/>
                  </a:lnTo>
                  <a:close/>
                </a:path>
              </a:pathLst>
            </a:custGeom>
            <a:solidFill>
              <a:srgbClr val="E9E9E9"/>
            </a:solidFill>
          </p:spPr>
        </p:sp>
      </p:grpSp>
      <p:sp>
        <p:nvSpPr>
          <p:cNvPr id="22" name="TextBox 22"/>
          <p:cNvSpPr txBox="1"/>
          <p:nvPr/>
        </p:nvSpPr>
        <p:spPr>
          <a:xfrm>
            <a:off x="9373739" y="4136129"/>
            <a:ext cx="7514660" cy="4351844"/>
          </a:xfrm>
          <a:prstGeom prst="rect">
            <a:avLst/>
          </a:prstGeom>
        </p:spPr>
        <p:txBody>
          <a:bodyPr lIns="0" tIns="0" rIns="0" bIns="0" rtlCol="0" anchor="t">
            <a:spAutoFit/>
          </a:bodyPr>
          <a:lstStyle/>
          <a:p>
            <a:pPr algn="just">
              <a:lnSpc>
                <a:spcPts val="5806"/>
              </a:lnSpc>
            </a:pPr>
            <a:r>
              <a:rPr lang="en-US" sz="3518">
                <a:solidFill>
                  <a:srgbClr val="000000"/>
                </a:solidFill>
                <a:latin typeface="Times Neue Roman Bold"/>
              </a:rPr>
              <a:t>Tuyên truyền viên pháp luật</a:t>
            </a:r>
          </a:p>
          <a:p>
            <a:pPr algn="just">
              <a:lnSpc>
                <a:spcPts val="5806"/>
              </a:lnSpc>
            </a:pPr>
            <a:r>
              <a:rPr lang="en-US" sz="3518">
                <a:solidFill>
                  <a:srgbClr val="000000"/>
                </a:solidFill>
                <a:latin typeface="Times Neue Roman"/>
              </a:rPr>
              <a:t>Là những người có đủ tiêu chuẩn quy định tại Khoản 1, Điều 37 Luật phổ biến, giáo dục pháp luật, được người có thẩm quyền ra quyết định công nhận là tuyên truyền viên pháp luật</a:t>
            </a:r>
          </a:p>
        </p:txBody>
      </p:sp>
    </p:spTree>
  </p:cSld>
  <p:clrMapOvr>
    <a:masterClrMapping/>
  </p:clrMapOvr>
  <p:transition spd="slow">
    <p:wheel spokes="1"/>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52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6491120" y="0"/>
            <a:ext cx="1806405" cy="180351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D4A05B"/>
            </a:solidFill>
          </p:spPr>
        </p:sp>
      </p:grpSp>
      <p:grpSp>
        <p:nvGrpSpPr>
          <p:cNvPr id="4" name="Group 4"/>
          <p:cNvGrpSpPr/>
          <p:nvPr/>
        </p:nvGrpSpPr>
        <p:grpSpPr>
          <a:xfrm>
            <a:off x="2304016" y="0"/>
            <a:ext cx="13679968" cy="5932432"/>
            <a:chOff x="0" y="0"/>
            <a:chExt cx="18239957" cy="7909909"/>
          </a:xfrm>
        </p:grpSpPr>
        <p:pic>
          <p:nvPicPr>
            <p:cNvPr id="5" name="Picture 5"/>
            <p:cNvPicPr>
              <a:picLocks noChangeAspect="1"/>
            </p:cNvPicPr>
            <p:nvPr/>
          </p:nvPicPr>
          <p:blipFill>
            <a:blip r:embed="rId3"/>
            <a:srcRect t="5681" b="29269"/>
            <a:stretch>
              <a:fillRect/>
            </a:stretch>
          </p:blipFill>
          <p:spPr>
            <a:xfrm>
              <a:off x="0" y="0"/>
              <a:ext cx="18239957" cy="7909909"/>
            </a:xfrm>
            <a:prstGeom prst="rect">
              <a:avLst/>
            </a:prstGeom>
          </p:spPr>
        </p:pic>
      </p:grpSp>
      <p:grpSp>
        <p:nvGrpSpPr>
          <p:cNvPr id="6" name="Group 6"/>
          <p:cNvGrpSpPr/>
          <p:nvPr/>
        </p:nvGrpSpPr>
        <p:grpSpPr>
          <a:xfrm>
            <a:off x="2304016" y="4587857"/>
            <a:ext cx="13679968" cy="3756044"/>
            <a:chOff x="0" y="0"/>
            <a:chExt cx="4428085" cy="1167767"/>
          </a:xfrm>
        </p:grpSpPr>
        <p:sp>
          <p:nvSpPr>
            <p:cNvPr id="7" name="Freeform 7"/>
            <p:cNvSpPr/>
            <p:nvPr/>
          </p:nvSpPr>
          <p:spPr>
            <a:xfrm>
              <a:off x="0" y="0"/>
              <a:ext cx="4428085" cy="1167767"/>
            </a:xfrm>
            <a:custGeom>
              <a:avLst/>
              <a:gdLst/>
              <a:ahLst/>
              <a:cxnLst/>
              <a:rect l="l" t="t" r="r" b="b"/>
              <a:pathLst>
                <a:path w="4428085" h="1167767">
                  <a:moveTo>
                    <a:pt x="0" y="0"/>
                  </a:moveTo>
                  <a:lnTo>
                    <a:pt x="4428085" y="0"/>
                  </a:lnTo>
                  <a:lnTo>
                    <a:pt x="4428085" y="1167767"/>
                  </a:lnTo>
                  <a:lnTo>
                    <a:pt x="0" y="1167767"/>
                  </a:lnTo>
                  <a:close/>
                </a:path>
              </a:pathLst>
            </a:custGeom>
            <a:solidFill>
              <a:srgbClr val="D4A05B">
                <a:alpha val="89804"/>
              </a:srgbClr>
            </a:solidFill>
          </p:spPr>
        </p:sp>
      </p:grpSp>
      <p:sp>
        <p:nvSpPr>
          <p:cNvPr id="8" name="TextBox 8"/>
          <p:cNvSpPr txBox="1"/>
          <p:nvPr/>
        </p:nvSpPr>
        <p:spPr>
          <a:xfrm>
            <a:off x="2304016" y="4709791"/>
            <a:ext cx="13679968" cy="3622658"/>
          </a:xfrm>
          <a:prstGeom prst="rect">
            <a:avLst/>
          </a:prstGeom>
        </p:spPr>
        <p:txBody>
          <a:bodyPr wrap="square" lIns="0" tIns="0" rIns="0" bIns="0" rtlCol="0" anchor="t">
            <a:spAutoFit/>
          </a:bodyPr>
          <a:lstStyle/>
          <a:p>
            <a:pPr marL="0" marR="0" lvl="0" indent="0" algn="ctr" defTabSz="914400" rtl="0" eaLnBrk="1" fontAlgn="auto" latinLnBrk="0" hangingPunct="1">
              <a:lnSpc>
                <a:spcPts val="14690"/>
              </a:lnSpc>
              <a:spcBef>
                <a:spcPct val="0"/>
              </a:spcBef>
              <a:spcAft>
                <a:spcPts val="0"/>
              </a:spcAft>
              <a:buClrTx/>
              <a:buSzTx/>
              <a:buFontTx/>
              <a:buNone/>
              <a:tabLst/>
              <a:defRPr/>
            </a:pPr>
            <a:r>
              <a:rPr kumimoji="0" lang="en-US" sz="9000" b="0" i="0" u="none" strike="noStrike" kern="1200" cap="none" spc="0" normalizeH="0" baseline="0" noProof="0" dirty="0">
                <a:ln>
                  <a:noFill/>
                </a:ln>
                <a:solidFill>
                  <a:srgbClr val="00252F"/>
                </a:solidFill>
                <a:effectLst/>
                <a:uLnTx/>
                <a:uFillTx/>
                <a:latin typeface="Times Neue Roman Bold"/>
                <a:ea typeface="+mn-ea"/>
                <a:cs typeface="+mn-cs"/>
              </a:rPr>
              <a:t>CẢM ƠN QUÝ VỊ ĐÃ CHÚ Ý LẮNG NGHE</a:t>
            </a:r>
          </a:p>
        </p:txBody>
      </p:sp>
    </p:spTree>
    <p:extLst>
      <p:ext uri="{BB962C8B-B14F-4D97-AF65-F5344CB8AC3E}">
        <p14:creationId xmlns:p14="http://schemas.microsoft.com/office/powerpoint/2010/main" val="37024837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449" b="28449"/>
          <a:stretch>
            <a:fillRect/>
          </a:stretch>
        </p:blipFill>
        <p:spPr>
          <a:xfrm>
            <a:off x="0" y="0"/>
            <a:ext cx="18288000" cy="10287000"/>
          </a:xfrm>
          <a:prstGeom prst="rect">
            <a:avLst/>
          </a:prstGeom>
        </p:spPr>
      </p:pic>
      <p:grpSp>
        <p:nvGrpSpPr>
          <p:cNvPr id="3" name="Group 3"/>
          <p:cNvGrpSpPr/>
          <p:nvPr/>
        </p:nvGrpSpPr>
        <p:grpSpPr>
          <a:xfrm>
            <a:off x="9144000" y="1028700"/>
            <a:ext cx="8115300" cy="8431638"/>
            <a:chOff x="0" y="0"/>
            <a:chExt cx="10820400" cy="11242185"/>
          </a:xfrm>
        </p:grpSpPr>
        <p:pic>
          <p:nvPicPr>
            <p:cNvPr id="4" name="Picture 4"/>
            <p:cNvPicPr>
              <a:picLocks noChangeAspect="1"/>
            </p:cNvPicPr>
            <p:nvPr/>
          </p:nvPicPr>
          <p:blipFill>
            <a:blip r:embed="rId4"/>
            <a:srcRect l="22361" r="22361"/>
            <a:stretch>
              <a:fillRect/>
            </a:stretch>
          </p:blipFill>
          <p:spPr>
            <a:xfrm>
              <a:off x="0" y="0"/>
              <a:ext cx="10820400" cy="11242185"/>
            </a:xfrm>
            <a:prstGeom prst="rect">
              <a:avLst/>
            </a:prstGeom>
          </p:spPr>
        </p:pic>
      </p:grpSp>
      <p:grpSp>
        <p:nvGrpSpPr>
          <p:cNvPr id="5" name="Group 5"/>
          <p:cNvGrpSpPr/>
          <p:nvPr/>
        </p:nvGrpSpPr>
        <p:grpSpPr>
          <a:xfrm>
            <a:off x="1028700" y="1028700"/>
            <a:ext cx="7242486" cy="8431638"/>
            <a:chOff x="0" y="0"/>
            <a:chExt cx="6699013" cy="7798931"/>
          </a:xfrm>
        </p:grpSpPr>
        <p:sp>
          <p:nvSpPr>
            <p:cNvPr id="6" name="Freeform 6"/>
            <p:cNvSpPr/>
            <p:nvPr/>
          </p:nvSpPr>
          <p:spPr>
            <a:xfrm>
              <a:off x="0" y="0"/>
              <a:ext cx="6699013" cy="7798932"/>
            </a:xfrm>
            <a:custGeom>
              <a:avLst/>
              <a:gdLst/>
              <a:ahLst/>
              <a:cxnLst/>
              <a:rect l="l" t="t" r="r" b="b"/>
              <a:pathLst>
                <a:path w="6699013" h="7798932">
                  <a:moveTo>
                    <a:pt x="6574552" y="7798931"/>
                  </a:moveTo>
                  <a:lnTo>
                    <a:pt x="124460" y="7798931"/>
                  </a:lnTo>
                  <a:cubicBezTo>
                    <a:pt x="55880" y="7798931"/>
                    <a:pt x="0" y="7743051"/>
                    <a:pt x="0" y="7674471"/>
                  </a:cubicBezTo>
                  <a:lnTo>
                    <a:pt x="0" y="124460"/>
                  </a:lnTo>
                  <a:cubicBezTo>
                    <a:pt x="0" y="55880"/>
                    <a:pt x="55880" y="0"/>
                    <a:pt x="124460" y="0"/>
                  </a:cubicBezTo>
                  <a:lnTo>
                    <a:pt x="6574553" y="0"/>
                  </a:lnTo>
                  <a:cubicBezTo>
                    <a:pt x="6643132" y="0"/>
                    <a:pt x="6699013" y="55880"/>
                    <a:pt x="6699013" y="124460"/>
                  </a:cubicBezTo>
                  <a:lnTo>
                    <a:pt x="6699013" y="7674471"/>
                  </a:lnTo>
                  <a:cubicBezTo>
                    <a:pt x="6699013" y="7743051"/>
                    <a:pt x="6643132" y="7798932"/>
                    <a:pt x="6574553" y="7798932"/>
                  </a:cubicBezTo>
                  <a:close/>
                </a:path>
              </a:pathLst>
            </a:custGeom>
            <a:solidFill>
              <a:srgbClr val="E9E9E9"/>
            </a:solidFill>
          </p:spPr>
        </p:sp>
      </p:grpSp>
      <p:sp>
        <p:nvSpPr>
          <p:cNvPr id="7" name="TextBox 7"/>
          <p:cNvSpPr txBox="1"/>
          <p:nvPr/>
        </p:nvSpPr>
        <p:spPr>
          <a:xfrm>
            <a:off x="1904431" y="1770447"/>
            <a:ext cx="5270420" cy="626745"/>
          </a:xfrm>
          <a:prstGeom prst="rect">
            <a:avLst/>
          </a:prstGeom>
        </p:spPr>
        <p:txBody>
          <a:bodyPr lIns="0" tIns="0" rIns="0" bIns="0" rtlCol="0" anchor="t">
            <a:spAutoFit/>
          </a:bodyPr>
          <a:lstStyle/>
          <a:p>
            <a:pPr marL="0" lvl="0" indent="0" algn="just">
              <a:lnSpc>
                <a:spcPts val="5069"/>
              </a:lnSpc>
              <a:spcBef>
                <a:spcPct val="0"/>
              </a:spcBef>
            </a:pPr>
            <a:r>
              <a:rPr lang="en-US" sz="3899" dirty="0" err="1">
                <a:solidFill>
                  <a:srgbClr val="292929"/>
                </a:solidFill>
                <a:latin typeface="Times Neue Roman Bold"/>
              </a:rPr>
              <a:t>Báo</a:t>
            </a:r>
            <a:r>
              <a:rPr lang="en-US" sz="3899" dirty="0">
                <a:solidFill>
                  <a:srgbClr val="292929"/>
                </a:solidFill>
                <a:latin typeface="Times Neue Roman Bold"/>
              </a:rPr>
              <a:t> </a:t>
            </a:r>
            <a:r>
              <a:rPr lang="en-US" sz="3899" dirty="0" err="1">
                <a:solidFill>
                  <a:srgbClr val="292929"/>
                </a:solidFill>
                <a:latin typeface="Times Neue Roman Bold"/>
              </a:rPr>
              <a:t>cáo</a:t>
            </a:r>
            <a:r>
              <a:rPr lang="en-US" sz="3899" dirty="0">
                <a:solidFill>
                  <a:srgbClr val="292929"/>
                </a:solidFill>
                <a:latin typeface="Times Neue Roman Bold"/>
              </a:rPr>
              <a:t> </a:t>
            </a:r>
            <a:r>
              <a:rPr lang="en-US" sz="3899" dirty="0" err="1">
                <a:solidFill>
                  <a:srgbClr val="292929"/>
                </a:solidFill>
                <a:latin typeface="Times Neue Roman Bold"/>
              </a:rPr>
              <a:t>viên</a:t>
            </a:r>
            <a:r>
              <a:rPr lang="en-US" sz="3899" dirty="0">
                <a:solidFill>
                  <a:srgbClr val="292929"/>
                </a:solidFill>
                <a:latin typeface="Times Neue Roman Bold"/>
              </a:rPr>
              <a:t> </a:t>
            </a:r>
            <a:r>
              <a:rPr lang="en-US" sz="3899" dirty="0" err="1">
                <a:solidFill>
                  <a:srgbClr val="292929"/>
                </a:solidFill>
                <a:latin typeface="Times Neue Roman Bold"/>
              </a:rPr>
              <a:t>pháp</a:t>
            </a:r>
            <a:r>
              <a:rPr lang="en-US" sz="3899" dirty="0">
                <a:solidFill>
                  <a:srgbClr val="292929"/>
                </a:solidFill>
                <a:latin typeface="Times Neue Roman Bold"/>
              </a:rPr>
              <a:t> </a:t>
            </a:r>
            <a:r>
              <a:rPr lang="en-US" sz="3899" dirty="0" err="1">
                <a:solidFill>
                  <a:srgbClr val="292929"/>
                </a:solidFill>
                <a:latin typeface="Times Neue Roman Bold"/>
              </a:rPr>
              <a:t>luật</a:t>
            </a:r>
            <a:endParaRPr lang="en-US" sz="3899" dirty="0">
              <a:solidFill>
                <a:srgbClr val="292929"/>
              </a:solidFill>
              <a:latin typeface="Times Neue Roman Bold"/>
            </a:endParaRPr>
          </a:p>
        </p:txBody>
      </p:sp>
      <p:sp>
        <p:nvSpPr>
          <p:cNvPr id="8" name="TextBox 8"/>
          <p:cNvSpPr txBox="1"/>
          <p:nvPr/>
        </p:nvSpPr>
        <p:spPr>
          <a:xfrm>
            <a:off x="1904431" y="2852453"/>
            <a:ext cx="5819357" cy="4626738"/>
          </a:xfrm>
          <a:prstGeom prst="rect">
            <a:avLst/>
          </a:prstGeom>
        </p:spPr>
        <p:txBody>
          <a:bodyPr lIns="0" tIns="0" rIns="0" bIns="0" rtlCol="0" anchor="t">
            <a:spAutoFit/>
          </a:bodyPr>
          <a:lstStyle/>
          <a:p>
            <a:pPr marL="0" lvl="0" indent="0" algn="just">
              <a:lnSpc>
                <a:spcPts val="4623"/>
              </a:lnSpc>
            </a:pPr>
            <a:r>
              <a:rPr lang="en-US" sz="3399" spc="186" dirty="0" err="1">
                <a:solidFill>
                  <a:srgbClr val="292929"/>
                </a:solidFill>
                <a:latin typeface="Times Neue Roman"/>
              </a:rPr>
              <a:t>Báo</a:t>
            </a:r>
            <a:r>
              <a:rPr lang="en-US" sz="3399" spc="186" dirty="0">
                <a:solidFill>
                  <a:srgbClr val="292929"/>
                </a:solidFill>
                <a:latin typeface="Times Neue Roman"/>
              </a:rPr>
              <a:t> </a:t>
            </a:r>
            <a:r>
              <a:rPr lang="en-US" sz="3399" spc="186" dirty="0" err="1">
                <a:solidFill>
                  <a:srgbClr val="292929"/>
                </a:solidFill>
                <a:latin typeface="Times Neue Roman"/>
              </a:rPr>
              <a:t>cáo</a:t>
            </a:r>
            <a:r>
              <a:rPr lang="en-US" sz="3399" spc="186" dirty="0">
                <a:solidFill>
                  <a:srgbClr val="292929"/>
                </a:solidFill>
                <a:latin typeface="Times Neue Roman"/>
              </a:rPr>
              <a:t> </a:t>
            </a:r>
            <a:r>
              <a:rPr lang="en-US" sz="3399" spc="186" dirty="0" err="1">
                <a:solidFill>
                  <a:srgbClr val="292929"/>
                </a:solidFill>
                <a:latin typeface="Times Neue Roman"/>
              </a:rPr>
              <a:t>viên</a:t>
            </a:r>
            <a:r>
              <a:rPr lang="en-US" sz="3399" spc="186" dirty="0">
                <a:solidFill>
                  <a:srgbClr val="292929"/>
                </a:solidFill>
                <a:latin typeface="Times Neue Roman"/>
              </a:rPr>
              <a:t> </a:t>
            </a:r>
            <a:r>
              <a:rPr lang="en-US" sz="3399" spc="186" dirty="0" err="1">
                <a:solidFill>
                  <a:srgbClr val="292929"/>
                </a:solidFill>
                <a:latin typeface="Times Neue Roman"/>
              </a:rPr>
              <a:t>pháp</a:t>
            </a:r>
            <a:r>
              <a:rPr lang="en-US" sz="3399" spc="186" dirty="0">
                <a:solidFill>
                  <a:srgbClr val="292929"/>
                </a:solidFill>
                <a:latin typeface="Times Neue Roman"/>
              </a:rPr>
              <a:t> </a:t>
            </a:r>
            <a:r>
              <a:rPr lang="en-US" sz="3399" spc="186" dirty="0" err="1">
                <a:solidFill>
                  <a:srgbClr val="292929"/>
                </a:solidFill>
                <a:latin typeface="Times Neue Roman"/>
              </a:rPr>
              <a:t>luật</a:t>
            </a:r>
            <a:r>
              <a:rPr lang="en-US" sz="3399" spc="186" dirty="0">
                <a:solidFill>
                  <a:srgbClr val="292929"/>
                </a:solidFill>
                <a:latin typeface="Times Neue Roman"/>
              </a:rPr>
              <a:t> </a:t>
            </a:r>
            <a:r>
              <a:rPr lang="en-US" sz="3399" spc="186" dirty="0" err="1">
                <a:solidFill>
                  <a:srgbClr val="292929"/>
                </a:solidFill>
                <a:latin typeface="Times Neue Roman"/>
              </a:rPr>
              <a:t>là</a:t>
            </a:r>
            <a:r>
              <a:rPr lang="en-US" sz="3399" spc="186" dirty="0">
                <a:solidFill>
                  <a:srgbClr val="292929"/>
                </a:solidFill>
                <a:latin typeface="Times Neue Roman"/>
              </a:rPr>
              <a:t> </a:t>
            </a:r>
            <a:r>
              <a:rPr lang="en-US" sz="3399" spc="186" dirty="0" err="1">
                <a:solidFill>
                  <a:srgbClr val="292929"/>
                </a:solidFill>
                <a:latin typeface="Times Neue Roman"/>
              </a:rPr>
              <a:t>cán</a:t>
            </a:r>
            <a:r>
              <a:rPr lang="en-US" sz="3399" spc="186" dirty="0">
                <a:solidFill>
                  <a:srgbClr val="292929"/>
                </a:solidFill>
                <a:latin typeface="Times Neue Roman"/>
              </a:rPr>
              <a:t> </a:t>
            </a:r>
            <a:r>
              <a:rPr lang="en-US" sz="3399" spc="186" dirty="0" err="1">
                <a:solidFill>
                  <a:srgbClr val="292929"/>
                </a:solidFill>
                <a:latin typeface="Times Neue Roman"/>
              </a:rPr>
              <a:t>bộ</a:t>
            </a:r>
            <a:r>
              <a:rPr lang="en-US" sz="3399" spc="186" dirty="0">
                <a:solidFill>
                  <a:srgbClr val="292929"/>
                </a:solidFill>
                <a:latin typeface="Times Neue Roman"/>
              </a:rPr>
              <a:t>, </a:t>
            </a:r>
            <a:r>
              <a:rPr lang="en-US" sz="3399" spc="186" dirty="0" err="1">
                <a:solidFill>
                  <a:srgbClr val="292929"/>
                </a:solidFill>
                <a:latin typeface="Times Neue Roman"/>
              </a:rPr>
              <a:t>công</a:t>
            </a:r>
            <a:r>
              <a:rPr lang="en-US" sz="3399" spc="186" dirty="0">
                <a:solidFill>
                  <a:srgbClr val="292929"/>
                </a:solidFill>
                <a:latin typeface="Times Neue Roman"/>
              </a:rPr>
              <a:t> </a:t>
            </a:r>
            <a:r>
              <a:rPr lang="en-US" sz="3399" spc="186" dirty="0" err="1">
                <a:solidFill>
                  <a:srgbClr val="292929"/>
                </a:solidFill>
                <a:latin typeface="Times Neue Roman"/>
              </a:rPr>
              <a:t>chức</a:t>
            </a:r>
            <a:r>
              <a:rPr lang="en-US" sz="3399" spc="186" dirty="0">
                <a:solidFill>
                  <a:srgbClr val="292929"/>
                </a:solidFill>
                <a:latin typeface="Times Neue Roman"/>
              </a:rPr>
              <a:t>, </a:t>
            </a:r>
            <a:r>
              <a:rPr lang="en-US" sz="3399" spc="186" dirty="0" err="1">
                <a:solidFill>
                  <a:srgbClr val="292929"/>
                </a:solidFill>
                <a:latin typeface="Times Neue Roman"/>
              </a:rPr>
              <a:t>viên</a:t>
            </a:r>
            <a:r>
              <a:rPr lang="en-US" sz="3399" spc="186" dirty="0">
                <a:solidFill>
                  <a:srgbClr val="292929"/>
                </a:solidFill>
                <a:latin typeface="Times Neue Roman"/>
              </a:rPr>
              <a:t> </a:t>
            </a:r>
            <a:r>
              <a:rPr lang="en-US" sz="3399" spc="186" dirty="0" err="1">
                <a:solidFill>
                  <a:srgbClr val="292929"/>
                </a:solidFill>
                <a:latin typeface="Times Neue Roman"/>
              </a:rPr>
              <a:t>chức</a:t>
            </a:r>
            <a:r>
              <a:rPr lang="en-US" sz="3399" spc="186" dirty="0">
                <a:solidFill>
                  <a:srgbClr val="292929"/>
                </a:solidFill>
                <a:latin typeface="Times Neue Roman"/>
              </a:rPr>
              <a:t> </a:t>
            </a:r>
            <a:r>
              <a:rPr lang="en-US" sz="3399" spc="186" dirty="0" err="1">
                <a:solidFill>
                  <a:srgbClr val="292929"/>
                </a:solidFill>
                <a:latin typeface="Times Neue Roman"/>
              </a:rPr>
              <a:t>và</a:t>
            </a:r>
            <a:r>
              <a:rPr lang="en-US" sz="3399" spc="186" dirty="0">
                <a:solidFill>
                  <a:srgbClr val="292929"/>
                </a:solidFill>
                <a:latin typeface="Times Neue Roman"/>
              </a:rPr>
              <a:t> </a:t>
            </a:r>
            <a:r>
              <a:rPr lang="en-US" sz="3399" spc="186" dirty="0" err="1">
                <a:solidFill>
                  <a:srgbClr val="292929"/>
                </a:solidFill>
                <a:latin typeface="Times Neue Roman"/>
              </a:rPr>
              <a:t>sỹ</a:t>
            </a:r>
            <a:r>
              <a:rPr lang="en-US" sz="3399" spc="186" dirty="0">
                <a:solidFill>
                  <a:srgbClr val="292929"/>
                </a:solidFill>
                <a:latin typeface="Times Neue Roman"/>
              </a:rPr>
              <a:t> </a:t>
            </a:r>
            <a:r>
              <a:rPr lang="en-US" sz="3399" spc="186" dirty="0" err="1">
                <a:solidFill>
                  <a:srgbClr val="292929"/>
                </a:solidFill>
                <a:latin typeface="Times Neue Roman"/>
              </a:rPr>
              <a:t>quan</a:t>
            </a:r>
            <a:r>
              <a:rPr lang="en-US" sz="3399" spc="186" dirty="0">
                <a:solidFill>
                  <a:srgbClr val="292929"/>
                </a:solidFill>
                <a:latin typeface="Times Neue Roman"/>
              </a:rPr>
              <a:t> </a:t>
            </a:r>
            <a:r>
              <a:rPr lang="en-US" sz="3399" spc="186" dirty="0" err="1">
                <a:solidFill>
                  <a:srgbClr val="292929"/>
                </a:solidFill>
                <a:latin typeface="Times Neue Roman"/>
              </a:rPr>
              <a:t>trong</a:t>
            </a:r>
            <a:r>
              <a:rPr lang="en-US" sz="3399" spc="186" dirty="0">
                <a:solidFill>
                  <a:srgbClr val="292929"/>
                </a:solidFill>
                <a:latin typeface="Times Neue Roman"/>
              </a:rPr>
              <a:t> </a:t>
            </a:r>
            <a:r>
              <a:rPr lang="en-US" sz="3399" spc="186" dirty="0" err="1">
                <a:solidFill>
                  <a:srgbClr val="292929"/>
                </a:solidFill>
                <a:latin typeface="Times Neue Roman"/>
              </a:rPr>
              <a:t>lực</a:t>
            </a:r>
            <a:r>
              <a:rPr lang="en-US" sz="3399" spc="186" dirty="0">
                <a:solidFill>
                  <a:srgbClr val="292929"/>
                </a:solidFill>
                <a:latin typeface="Times Neue Roman"/>
              </a:rPr>
              <a:t> </a:t>
            </a:r>
            <a:r>
              <a:rPr lang="en-US" sz="3399" spc="186" dirty="0" err="1">
                <a:solidFill>
                  <a:srgbClr val="292929"/>
                </a:solidFill>
                <a:latin typeface="Times Neue Roman"/>
              </a:rPr>
              <a:t>lượng</a:t>
            </a:r>
            <a:r>
              <a:rPr lang="en-US" sz="3399" spc="186" dirty="0">
                <a:solidFill>
                  <a:srgbClr val="292929"/>
                </a:solidFill>
                <a:latin typeface="Times Neue Roman"/>
              </a:rPr>
              <a:t> </a:t>
            </a:r>
            <a:r>
              <a:rPr lang="en-US" sz="3399" spc="186" dirty="0" err="1">
                <a:solidFill>
                  <a:srgbClr val="292929"/>
                </a:solidFill>
                <a:latin typeface="Times Neue Roman"/>
              </a:rPr>
              <a:t>vũ</a:t>
            </a:r>
            <a:r>
              <a:rPr lang="en-US" sz="3399" spc="186" dirty="0">
                <a:solidFill>
                  <a:srgbClr val="292929"/>
                </a:solidFill>
                <a:latin typeface="Times Neue Roman"/>
              </a:rPr>
              <a:t> </a:t>
            </a:r>
            <a:r>
              <a:rPr lang="en-US" sz="3399" spc="186" dirty="0" err="1">
                <a:solidFill>
                  <a:srgbClr val="292929"/>
                </a:solidFill>
                <a:latin typeface="Times Neue Roman"/>
              </a:rPr>
              <a:t>trang</a:t>
            </a:r>
            <a:r>
              <a:rPr lang="en-US" sz="3399" spc="186" dirty="0">
                <a:solidFill>
                  <a:srgbClr val="292929"/>
                </a:solidFill>
                <a:latin typeface="Times Neue Roman"/>
              </a:rPr>
              <a:t> </a:t>
            </a:r>
            <a:r>
              <a:rPr lang="en-US" sz="3399" spc="186" dirty="0" err="1">
                <a:solidFill>
                  <a:srgbClr val="292929"/>
                </a:solidFill>
                <a:latin typeface="Times Neue Roman"/>
              </a:rPr>
              <a:t>nhân</a:t>
            </a:r>
            <a:r>
              <a:rPr lang="en-US" sz="3399" spc="186" dirty="0">
                <a:solidFill>
                  <a:srgbClr val="292929"/>
                </a:solidFill>
                <a:latin typeface="Times Neue Roman"/>
              </a:rPr>
              <a:t> </a:t>
            </a:r>
            <a:r>
              <a:rPr lang="en-US" sz="3399" spc="186" dirty="0" err="1">
                <a:solidFill>
                  <a:srgbClr val="292929"/>
                </a:solidFill>
                <a:latin typeface="Times Neue Roman"/>
              </a:rPr>
              <a:t>dân</a:t>
            </a:r>
            <a:r>
              <a:rPr lang="en-US" sz="3399" spc="186" dirty="0">
                <a:solidFill>
                  <a:srgbClr val="292929"/>
                </a:solidFill>
                <a:latin typeface="Times Neue Roman"/>
              </a:rPr>
              <a:t> </a:t>
            </a:r>
            <a:r>
              <a:rPr lang="en-US" sz="3399" spc="186" dirty="0" err="1">
                <a:solidFill>
                  <a:srgbClr val="292929"/>
                </a:solidFill>
                <a:latin typeface="Times Neue Roman"/>
              </a:rPr>
              <a:t>được</a:t>
            </a:r>
            <a:r>
              <a:rPr lang="en-US" sz="3399" spc="186" dirty="0">
                <a:solidFill>
                  <a:srgbClr val="292929"/>
                </a:solidFill>
                <a:latin typeface="Times Neue Roman"/>
              </a:rPr>
              <a:t> </a:t>
            </a:r>
            <a:r>
              <a:rPr lang="en-US" sz="3399" spc="186" dirty="0" err="1">
                <a:solidFill>
                  <a:srgbClr val="292929"/>
                </a:solidFill>
                <a:latin typeface="Times Neue Roman"/>
              </a:rPr>
              <a:t>cơ</a:t>
            </a:r>
            <a:r>
              <a:rPr lang="en-US" sz="3399" spc="186" dirty="0">
                <a:solidFill>
                  <a:srgbClr val="292929"/>
                </a:solidFill>
                <a:latin typeface="Times Neue Roman"/>
              </a:rPr>
              <a:t> </a:t>
            </a:r>
            <a:r>
              <a:rPr lang="en-US" sz="3399" spc="186" dirty="0" err="1">
                <a:solidFill>
                  <a:srgbClr val="292929"/>
                </a:solidFill>
                <a:latin typeface="Times Neue Roman"/>
              </a:rPr>
              <a:t>quan</a:t>
            </a:r>
            <a:r>
              <a:rPr lang="en-US" sz="3399" spc="186" dirty="0">
                <a:solidFill>
                  <a:srgbClr val="292929"/>
                </a:solidFill>
                <a:latin typeface="Times Neue Roman"/>
              </a:rPr>
              <a:t> </a:t>
            </a:r>
            <a:r>
              <a:rPr lang="en-US" sz="3399" spc="186" dirty="0" err="1">
                <a:solidFill>
                  <a:srgbClr val="292929"/>
                </a:solidFill>
                <a:latin typeface="Times Neue Roman"/>
              </a:rPr>
              <a:t>có</a:t>
            </a:r>
            <a:r>
              <a:rPr lang="en-US" sz="3399" spc="186" dirty="0">
                <a:solidFill>
                  <a:srgbClr val="292929"/>
                </a:solidFill>
                <a:latin typeface="Times Neue Roman"/>
              </a:rPr>
              <a:t> </a:t>
            </a:r>
            <a:r>
              <a:rPr lang="en-US" sz="3399" spc="186" dirty="0" err="1">
                <a:solidFill>
                  <a:srgbClr val="292929"/>
                </a:solidFill>
                <a:latin typeface="Times Neue Roman"/>
              </a:rPr>
              <a:t>thẩm</a:t>
            </a:r>
            <a:r>
              <a:rPr lang="en-US" sz="3399" spc="186" dirty="0">
                <a:solidFill>
                  <a:srgbClr val="292929"/>
                </a:solidFill>
                <a:latin typeface="Times Neue Roman"/>
              </a:rPr>
              <a:t> </a:t>
            </a:r>
            <a:r>
              <a:rPr lang="en-US" sz="3399" spc="186" dirty="0" err="1">
                <a:solidFill>
                  <a:srgbClr val="292929"/>
                </a:solidFill>
                <a:latin typeface="Times Neue Roman"/>
              </a:rPr>
              <a:t>quyền</a:t>
            </a:r>
            <a:r>
              <a:rPr lang="en-US" sz="3399" spc="186" dirty="0">
                <a:solidFill>
                  <a:srgbClr val="292929"/>
                </a:solidFill>
                <a:latin typeface="Times Neue Roman"/>
              </a:rPr>
              <a:t> </a:t>
            </a:r>
            <a:r>
              <a:rPr lang="en-US" sz="3399" spc="186" dirty="0" err="1">
                <a:solidFill>
                  <a:srgbClr val="292929"/>
                </a:solidFill>
                <a:latin typeface="Times Neue Roman"/>
              </a:rPr>
              <a:t>ra</a:t>
            </a:r>
            <a:r>
              <a:rPr lang="en-US" sz="3399" spc="186" dirty="0">
                <a:solidFill>
                  <a:srgbClr val="292929"/>
                </a:solidFill>
                <a:latin typeface="Times Neue Roman"/>
              </a:rPr>
              <a:t> </a:t>
            </a:r>
            <a:r>
              <a:rPr lang="en-US" sz="3399" spc="186" dirty="0" err="1">
                <a:solidFill>
                  <a:srgbClr val="292929"/>
                </a:solidFill>
                <a:latin typeface="Times Neue Roman"/>
              </a:rPr>
              <a:t>quyết</a:t>
            </a:r>
            <a:r>
              <a:rPr lang="en-US" sz="3399" spc="186" dirty="0">
                <a:solidFill>
                  <a:srgbClr val="292929"/>
                </a:solidFill>
                <a:latin typeface="Times Neue Roman"/>
              </a:rPr>
              <a:t> </a:t>
            </a:r>
            <a:r>
              <a:rPr lang="en-US" sz="3399" spc="186" dirty="0" err="1">
                <a:solidFill>
                  <a:srgbClr val="292929"/>
                </a:solidFill>
                <a:latin typeface="Times Neue Roman"/>
              </a:rPr>
              <a:t>định</a:t>
            </a:r>
            <a:r>
              <a:rPr lang="en-US" sz="3399" spc="186" dirty="0">
                <a:solidFill>
                  <a:srgbClr val="292929"/>
                </a:solidFill>
                <a:latin typeface="Times Neue Roman"/>
              </a:rPr>
              <a:t> </a:t>
            </a:r>
            <a:r>
              <a:rPr lang="en-US" sz="3399" spc="186" dirty="0" err="1">
                <a:solidFill>
                  <a:srgbClr val="292929"/>
                </a:solidFill>
                <a:latin typeface="Times Neue Roman"/>
              </a:rPr>
              <a:t>công</a:t>
            </a:r>
            <a:r>
              <a:rPr lang="en-US" sz="3399" spc="186" dirty="0">
                <a:solidFill>
                  <a:srgbClr val="292929"/>
                </a:solidFill>
                <a:latin typeface="Times Neue Roman"/>
              </a:rPr>
              <a:t> </a:t>
            </a:r>
            <a:r>
              <a:rPr lang="en-US" sz="3399" spc="186" dirty="0" err="1">
                <a:solidFill>
                  <a:srgbClr val="292929"/>
                </a:solidFill>
                <a:latin typeface="Times Neue Roman"/>
              </a:rPr>
              <a:t>nhận</a:t>
            </a:r>
            <a:r>
              <a:rPr lang="en-US" sz="3399" spc="186" dirty="0">
                <a:solidFill>
                  <a:srgbClr val="292929"/>
                </a:solidFill>
                <a:latin typeface="Times Neue Roman"/>
              </a:rPr>
              <a:t> </a:t>
            </a:r>
            <a:r>
              <a:rPr lang="en-US" sz="3399" spc="186" dirty="0" err="1">
                <a:solidFill>
                  <a:srgbClr val="292929"/>
                </a:solidFill>
                <a:latin typeface="Times Neue Roman"/>
              </a:rPr>
              <a:t>để</a:t>
            </a:r>
            <a:r>
              <a:rPr lang="en-US" sz="3399" spc="186" dirty="0">
                <a:solidFill>
                  <a:srgbClr val="292929"/>
                </a:solidFill>
                <a:latin typeface="Times Neue Roman"/>
              </a:rPr>
              <a:t> </a:t>
            </a:r>
            <a:r>
              <a:rPr lang="en-US" sz="3399" spc="186" dirty="0" err="1">
                <a:solidFill>
                  <a:srgbClr val="292929"/>
                </a:solidFill>
                <a:latin typeface="Times Neue Roman"/>
              </a:rPr>
              <a:t>kiêm</a:t>
            </a:r>
            <a:r>
              <a:rPr lang="en-US" sz="3399" spc="186" dirty="0">
                <a:solidFill>
                  <a:srgbClr val="292929"/>
                </a:solidFill>
                <a:latin typeface="Times Neue Roman"/>
              </a:rPr>
              <a:t> </a:t>
            </a:r>
            <a:r>
              <a:rPr lang="en-US" sz="3399" spc="186" dirty="0" err="1">
                <a:solidFill>
                  <a:srgbClr val="292929"/>
                </a:solidFill>
                <a:latin typeface="Times Neue Roman"/>
              </a:rPr>
              <a:t>nhiệm</a:t>
            </a:r>
            <a:r>
              <a:rPr lang="en-US" sz="3399" spc="186" dirty="0">
                <a:solidFill>
                  <a:srgbClr val="292929"/>
                </a:solidFill>
                <a:latin typeface="Times Neue Roman"/>
              </a:rPr>
              <a:t> </a:t>
            </a:r>
            <a:r>
              <a:rPr lang="en-US" sz="3399" spc="186" dirty="0" err="1">
                <a:solidFill>
                  <a:srgbClr val="292929"/>
                </a:solidFill>
                <a:latin typeface="Times Neue Roman"/>
              </a:rPr>
              <a:t>thực</a:t>
            </a:r>
            <a:r>
              <a:rPr lang="en-US" sz="3399" spc="186" dirty="0">
                <a:solidFill>
                  <a:srgbClr val="292929"/>
                </a:solidFill>
                <a:latin typeface="Times Neue Roman"/>
              </a:rPr>
              <a:t> </a:t>
            </a:r>
            <a:r>
              <a:rPr lang="en-US" sz="3399" spc="186" dirty="0" err="1">
                <a:solidFill>
                  <a:srgbClr val="292929"/>
                </a:solidFill>
                <a:latin typeface="Times Neue Roman"/>
              </a:rPr>
              <a:t>hiện</a:t>
            </a:r>
            <a:r>
              <a:rPr lang="en-US" sz="3399" spc="186" dirty="0">
                <a:solidFill>
                  <a:srgbClr val="292929"/>
                </a:solidFill>
                <a:latin typeface="Times Neue Roman"/>
              </a:rPr>
              <a:t> </a:t>
            </a:r>
            <a:r>
              <a:rPr lang="en-US" sz="3399" spc="186" dirty="0" err="1">
                <a:solidFill>
                  <a:srgbClr val="292929"/>
                </a:solidFill>
                <a:latin typeface="Times Neue Roman"/>
              </a:rPr>
              <a:t>hoạt</a:t>
            </a:r>
            <a:r>
              <a:rPr lang="en-US" sz="3399" spc="186" dirty="0">
                <a:solidFill>
                  <a:srgbClr val="292929"/>
                </a:solidFill>
                <a:latin typeface="Times Neue Roman"/>
              </a:rPr>
              <a:t> </a:t>
            </a:r>
            <a:r>
              <a:rPr lang="en-US" sz="3399" spc="186" dirty="0" err="1">
                <a:solidFill>
                  <a:srgbClr val="292929"/>
                </a:solidFill>
                <a:latin typeface="Times Neue Roman"/>
              </a:rPr>
              <a:t>động</a:t>
            </a:r>
            <a:r>
              <a:rPr lang="en-US" sz="3399" spc="186" dirty="0">
                <a:solidFill>
                  <a:srgbClr val="292929"/>
                </a:solidFill>
                <a:latin typeface="Times Neue Roman"/>
              </a:rPr>
              <a:t> </a:t>
            </a:r>
            <a:r>
              <a:rPr lang="en-US" sz="3399" spc="186" dirty="0" err="1">
                <a:solidFill>
                  <a:srgbClr val="292929"/>
                </a:solidFill>
                <a:latin typeface="Times Neue Roman"/>
              </a:rPr>
              <a:t>phổ</a:t>
            </a:r>
            <a:r>
              <a:rPr lang="en-US" sz="3399" spc="186" dirty="0">
                <a:solidFill>
                  <a:srgbClr val="292929"/>
                </a:solidFill>
                <a:latin typeface="Times Neue Roman"/>
              </a:rPr>
              <a:t> </a:t>
            </a:r>
            <a:r>
              <a:rPr lang="en-US" sz="3399" spc="186" dirty="0" err="1">
                <a:solidFill>
                  <a:srgbClr val="292929"/>
                </a:solidFill>
                <a:latin typeface="Times Neue Roman"/>
              </a:rPr>
              <a:t>biến</a:t>
            </a:r>
            <a:r>
              <a:rPr lang="en-US" sz="3399" spc="186" dirty="0">
                <a:solidFill>
                  <a:srgbClr val="292929"/>
                </a:solidFill>
                <a:latin typeface="Times Neue Roman"/>
              </a:rPr>
              <a:t>, </a:t>
            </a:r>
            <a:r>
              <a:rPr lang="en-US" sz="3399" spc="186" dirty="0" err="1">
                <a:solidFill>
                  <a:srgbClr val="292929"/>
                </a:solidFill>
                <a:latin typeface="Times Neue Roman"/>
              </a:rPr>
              <a:t>giáo</a:t>
            </a:r>
            <a:r>
              <a:rPr lang="en-US" sz="3399" spc="186" dirty="0">
                <a:solidFill>
                  <a:srgbClr val="292929"/>
                </a:solidFill>
                <a:latin typeface="Times Neue Roman"/>
              </a:rPr>
              <a:t> </a:t>
            </a:r>
            <a:r>
              <a:rPr lang="en-US" sz="3399" spc="186" dirty="0" err="1">
                <a:solidFill>
                  <a:srgbClr val="292929"/>
                </a:solidFill>
                <a:latin typeface="Times Neue Roman"/>
              </a:rPr>
              <a:t>dục</a:t>
            </a:r>
            <a:r>
              <a:rPr lang="en-US" sz="3399" spc="186" dirty="0">
                <a:solidFill>
                  <a:srgbClr val="292929"/>
                </a:solidFill>
                <a:latin typeface="Times Neue Roman"/>
              </a:rPr>
              <a:t> </a:t>
            </a:r>
            <a:r>
              <a:rPr lang="en-US" sz="3399" spc="186" dirty="0" err="1">
                <a:solidFill>
                  <a:srgbClr val="292929"/>
                </a:solidFill>
                <a:latin typeface="Times Neue Roman"/>
              </a:rPr>
              <a:t>pháp</a:t>
            </a:r>
            <a:r>
              <a:rPr lang="en-US" sz="3399" spc="186" dirty="0">
                <a:solidFill>
                  <a:srgbClr val="292929"/>
                </a:solidFill>
                <a:latin typeface="Times Neue Roman"/>
              </a:rPr>
              <a:t> </a:t>
            </a:r>
            <a:r>
              <a:rPr lang="en-US" sz="3399" spc="186" dirty="0" err="1">
                <a:solidFill>
                  <a:srgbClr val="292929"/>
                </a:solidFill>
                <a:latin typeface="Times Neue Roman"/>
              </a:rPr>
              <a:t>luật</a:t>
            </a:r>
            <a:r>
              <a:rPr lang="en-US" sz="3399" spc="186" dirty="0">
                <a:solidFill>
                  <a:srgbClr val="292929"/>
                </a:solidFill>
                <a:latin typeface="Times Neue Roman"/>
              </a:rPr>
              <a:t>.</a:t>
            </a:r>
          </a:p>
        </p:txBody>
      </p:sp>
      <p:sp>
        <p:nvSpPr>
          <p:cNvPr id="9" name="TextBox 9"/>
          <p:cNvSpPr txBox="1"/>
          <p:nvPr/>
        </p:nvSpPr>
        <p:spPr>
          <a:xfrm>
            <a:off x="1904431" y="8113394"/>
            <a:ext cx="5819357" cy="1163956"/>
          </a:xfrm>
          <a:prstGeom prst="rect">
            <a:avLst/>
          </a:prstGeom>
        </p:spPr>
        <p:txBody>
          <a:bodyPr lIns="0" tIns="0" rIns="0" bIns="0" rtlCol="0" anchor="t">
            <a:spAutoFit/>
          </a:bodyPr>
          <a:lstStyle/>
          <a:p>
            <a:pPr marL="0" lvl="0" indent="0" algn="just">
              <a:lnSpc>
                <a:spcPts val="4619"/>
              </a:lnSpc>
              <a:spcBef>
                <a:spcPct val="0"/>
              </a:spcBef>
            </a:pPr>
            <a:r>
              <a:rPr lang="en-US" sz="3299" spc="65" dirty="0">
                <a:solidFill>
                  <a:srgbClr val="292929"/>
                </a:solidFill>
                <a:latin typeface="Times Neue Roman Bold"/>
              </a:rPr>
              <a:t>CSPL</a:t>
            </a:r>
            <a:r>
              <a:rPr lang="en-US" sz="3299" spc="65" dirty="0">
                <a:solidFill>
                  <a:srgbClr val="292929"/>
                </a:solidFill>
                <a:latin typeface="Times Neue Roman"/>
              </a:rPr>
              <a:t>: </a:t>
            </a:r>
            <a:r>
              <a:rPr lang="en-US" sz="3299" spc="65" dirty="0" err="1">
                <a:solidFill>
                  <a:srgbClr val="292929"/>
                </a:solidFill>
                <a:latin typeface="Times Neue Roman Italics"/>
              </a:rPr>
              <a:t>Khoản</a:t>
            </a:r>
            <a:r>
              <a:rPr lang="en-US" sz="3299" spc="65" dirty="0">
                <a:solidFill>
                  <a:srgbClr val="292929"/>
                </a:solidFill>
                <a:latin typeface="Times Neue Roman Italics"/>
              </a:rPr>
              <a:t> 1 </a:t>
            </a:r>
            <a:r>
              <a:rPr lang="en-US" sz="3299" spc="65" dirty="0" err="1">
                <a:solidFill>
                  <a:srgbClr val="292929"/>
                </a:solidFill>
                <a:latin typeface="Times Neue Roman Italics"/>
              </a:rPr>
              <a:t>Điều</a:t>
            </a:r>
            <a:r>
              <a:rPr lang="en-US" sz="3299" spc="65" dirty="0">
                <a:solidFill>
                  <a:srgbClr val="292929"/>
                </a:solidFill>
                <a:latin typeface="Times Neue Roman Italics"/>
              </a:rPr>
              <a:t> 35 </a:t>
            </a:r>
            <a:r>
              <a:rPr lang="en-US" sz="3299" spc="65" dirty="0" err="1">
                <a:solidFill>
                  <a:srgbClr val="292929"/>
                </a:solidFill>
                <a:latin typeface="Times Neue Roman Italics"/>
              </a:rPr>
              <a:t>Luật</a:t>
            </a:r>
            <a:r>
              <a:rPr lang="en-US" sz="3299" spc="65" dirty="0">
                <a:solidFill>
                  <a:srgbClr val="292929"/>
                </a:solidFill>
                <a:latin typeface="Times Neue Roman Italics"/>
              </a:rPr>
              <a:t> PBGDPL</a:t>
            </a:r>
          </a:p>
        </p:txBody>
      </p:sp>
    </p:spTree>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9127" t="22635" r="-19127" b="22635"/>
          <a:stretch>
            <a:fillRect/>
          </a:stretch>
        </p:blipFill>
        <p:spPr>
          <a:xfrm>
            <a:off x="0" y="0"/>
            <a:ext cx="18288000" cy="10287000"/>
          </a:xfrm>
          <a:prstGeom prst="rect">
            <a:avLst/>
          </a:prstGeom>
        </p:spPr>
      </p:pic>
      <p:grpSp>
        <p:nvGrpSpPr>
          <p:cNvPr id="3" name="Group 3"/>
          <p:cNvGrpSpPr/>
          <p:nvPr/>
        </p:nvGrpSpPr>
        <p:grpSpPr>
          <a:xfrm>
            <a:off x="-136051" y="-837703"/>
            <a:ext cx="18586525" cy="12252852"/>
            <a:chOff x="0" y="0"/>
            <a:chExt cx="24782033" cy="16337136"/>
          </a:xfrm>
        </p:grpSpPr>
        <p:grpSp>
          <p:nvGrpSpPr>
            <p:cNvPr id="4" name="Group 4"/>
            <p:cNvGrpSpPr/>
            <p:nvPr/>
          </p:nvGrpSpPr>
          <p:grpSpPr>
            <a:xfrm rot="-5400000">
              <a:off x="4758185" y="-4758185"/>
              <a:ext cx="15265663" cy="24782033"/>
              <a:chOff x="0" y="0"/>
              <a:chExt cx="3290570" cy="3204210"/>
            </a:xfrm>
          </p:grpSpPr>
          <p:sp>
            <p:nvSpPr>
              <p:cNvPr id="5" name="Freeform 5"/>
              <p:cNvSpPr/>
              <p:nvPr/>
            </p:nvSpPr>
            <p:spPr>
              <a:xfrm>
                <a:off x="0" y="0"/>
                <a:ext cx="6750569" cy="9906344"/>
              </a:xfrm>
              <a:custGeom>
                <a:avLst/>
                <a:gdLst/>
                <a:ahLst/>
                <a:cxnLst/>
                <a:rect l="l" t="t" r="r" b="b"/>
                <a:pathLst>
                  <a:path w="6750569" h="9906344">
                    <a:moveTo>
                      <a:pt x="6750569" y="34774"/>
                    </a:moveTo>
                    <a:lnTo>
                      <a:pt x="0" y="34774"/>
                    </a:lnTo>
                    <a:lnTo>
                      <a:pt x="0" y="0"/>
                    </a:lnTo>
                    <a:lnTo>
                      <a:pt x="6750569" y="0"/>
                    </a:lnTo>
                    <a:lnTo>
                      <a:pt x="6750569" y="34774"/>
                    </a:lnTo>
                    <a:close/>
                    <a:moveTo>
                      <a:pt x="6750569" y="1095392"/>
                    </a:moveTo>
                    <a:lnTo>
                      <a:pt x="0" y="1095392"/>
                    </a:lnTo>
                    <a:lnTo>
                      <a:pt x="0" y="1130166"/>
                    </a:lnTo>
                    <a:lnTo>
                      <a:pt x="6750569" y="1130166"/>
                    </a:lnTo>
                    <a:lnTo>
                      <a:pt x="6750569" y="1095392"/>
                    </a:lnTo>
                    <a:close/>
                    <a:moveTo>
                      <a:pt x="6750569" y="2195131"/>
                    </a:moveTo>
                    <a:lnTo>
                      <a:pt x="0" y="2195131"/>
                    </a:lnTo>
                    <a:lnTo>
                      <a:pt x="0" y="2229905"/>
                    </a:lnTo>
                    <a:lnTo>
                      <a:pt x="6750569" y="2229905"/>
                    </a:lnTo>
                    <a:lnTo>
                      <a:pt x="6750569" y="2195131"/>
                    </a:lnTo>
                    <a:close/>
                    <a:moveTo>
                      <a:pt x="6750569" y="3290523"/>
                    </a:moveTo>
                    <a:lnTo>
                      <a:pt x="0" y="3290523"/>
                    </a:lnTo>
                    <a:lnTo>
                      <a:pt x="0" y="3325297"/>
                    </a:lnTo>
                    <a:lnTo>
                      <a:pt x="6750569" y="3325297"/>
                    </a:lnTo>
                    <a:lnTo>
                      <a:pt x="6750569" y="3290523"/>
                    </a:lnTo>
                    <a:close/>
                    <a:moveTo>
                      <a:pt x="6750569" y="4385915"/>
                    </a:moveTo>
                    <a:lnTo>
                      <a:pt x="0" y="4385915"/>
                    </a:lnTo>
                    <a:lnTo>
                      <a:pt x="0" y="4420689"/>
                    </a:lnTo>
                    <a:lnTo>
                      <a:pt x="6750569" y="4420689"/>
                    </a:lnTo>
                    <a:lnTo>
                      <a:pt x="6750569" y="4385915"/>
                    </a:lnTo>
                    <a:close/>
                    <a:moveTo>
                      <a:pt x="6750569" y="5481307"/>
                    </a:moveTo>
                    <a:lnTo>
                      <a:pt x="0" y="5481307"/>
                    </a:lnTo>
                    <a:lnTo>
                      <a:pt x="0" y="5516082"/>
                    </a:lnTo>
                    <a:lnTo>
                      <a:pt x="6750569" y="5516082"/>
                    </a:lnTo>
                    <a:lnTo>
                      <a:pt x="6750569" y="5481307"/>
                    </a:lnTo>
                    <a:close/>
                    <a:moveTo>
                      <a:pt x="6750569" y="6581046"/>
                    </a:moveTo>
                    <a:lnTo>
                      <a:pt x="0" y="6581046"/>
                    </a:lnTo>
                    <a:lnTo>
                      <a:pt x="0" y="6615820"/>
                    </a:lnTo>
                    <a:lnTo>
                      <a:pt x="6750569" y="6615820"/>
                    </a:lnTo>
                    <a:lnTo>
                      <a:pt x="6750569" y="6581046"/>
                    </a:lnTo>
                    <a:close/>
                    <a:moveTo>
                      <a:pt x="6750569" y="7676438"/>
                    </a:moveTo>
                    <a:lnTo>
                      <a:pt x="0" y="7676438"/>
                    </a:lnTo>
                    <a:lnTo>
                      <a:pt x="0" y="7711213"/>
                    </a:lnTo>
                    <a:lnTo>
                      <a:pt x="6750569" y="7711213"/>
                    </a:lnTo>
                    <a:lnTo>
                      <a:pt x="6750569" y="7676438"/>
                    </a:lnTo>
                    <a:close/>
                    <a:moveTo>
                      <a:pt x="6750569" y="8771830"/>
                    </a:moveTo>
                    <a:lnTo>
                      <a:pt x="0" y="8771830"/>
                    </a:lnTo>
                    <a:lnTo>
                      <a:pt x="0" y="8806605"/>
                    </a:lnTo>
                    <a:lnTo>
                      <a:pt x="6750569" y="8806605"/>
                    </a:lnTo>
                    <a:lnTo>
                      <a:pt x="6750569" y="8771830"/>
                    </a:lnTo>
                    <a:close/>
                    <a:moveTo>
                      <a:pt x="6750569" y="9871570"/>
                    </a:moveTo>
                    <a:lnTo>
                      <a:pt x="0" y="9871570"/>
                    </a:lnTo>
                    <a:lnTo>
                      <a:pt x="0" y="9906344"/>
                    </a:lnTo>
                    <a:lnTo>
                      <a:pt x="6750569" y="9906344"/>
                    </a:lnTo>
                    <a:lnTo>
                      <a:pt x="6750569" y="9871570"/>
                    </a:lnTo>
                    <a:close/>
                  </a:path>
                </a:pathLst>
              </a:custGeom>
              <a:solidFill>
                <a:srgbClr val="E9E9E9">
                  <a:alpha val="14902"/>
                </a:srgbClr>
              </a:solidFill>
            </p:spPr>
          </p:sp>
        </p:grpSp>
        <p:grpSp>
          <p:nvGrpSpPr>
            <p:cNvPr id="6" name="Group 6"/>
            <p:cNvGrpSpPr/>
            <p:nvPr/>
          </p:nvGrpSpPr>
          <p:grpSpPr>
            <a:xfrm rot="-10800000">
              <a:off x="88900" y="1729900"/>
              <a:ext cx="24693133" cy="14607236"/>
              <a:chOff x="0" y="0"/>
              <a:chExt cx="3290570" cy="3204210"/>
            </a:xfrm>
          </p:grpSpPr>
          <p:sp>
            <p:nvSpPr>
              <p:cNvPr id="7" name="Freeform 7"/>
              <p:cNvSpPr/>
              <p:nvPr/>
            </p:nvSpPr>
            <p:spPr>
              <a:xfrm>
                <a:off x="0" y="0"/>
                <a:ext cx="10919454" cy="5837825"/>
              </a:xfrm>
              <a:custGeom>
                <a:avLst/>
                <a:gdLst/>
                <a:ahLst/>
                <a:cxnLst/>
                <a:rect l="l" t="t" r="r" b="b"/>
                <a:pathLst>
                  <a:path w="10919454" h="5837825">
                    <a:moveTo>
                      <a:pt x="10919454" y="20493"/>
                    </a:moveTo>
                    <a:lnTo>
                      <a:pt x="0" y="20493"/>
                    </a:lnTo>
                    <a:lnTo>
                      <a:pt x="0" y="0"/>
                    </a:lnTo>
                    <a:lnTo>
                      <a:pt x="10919454" y="0"/>
                    </a:lnTo>
                    <a:lnTo>
                      <a:pt x="10919454" y="20493"/>
                    </a:lnTo>
                    <a:close/>
                    <a:moveTo>
                      <a:pt x="10919454" y="645516"/>
                    </a:moveTo>
                    <a:lnTo>
                      <a:pt x="0" y="645516"/>
                    </a:lnTo>
                    <a:lnTo>
                      <a:pt x="0" y="666009"/>
                    </a:lnTo>
                    <a:lnTo>
                      <a:pt x="10919454" y="666009"/>
                    </a:lnTo>
                    <a:lnTo>
                      <a:pt x="10919454" y="645516"/>
                    </a:lnTo>
                    <a:close/>
                    <a:moveTo>
                      <a:pt x="10919454" y="1293594"/>
                    </a:moveTo>
                    <a:lnTo>
                      <a:pt x="0" y="1293594"/>
                    </a:lnTo>
                    <a:lnTo>
                      <a:pt x="0" y="1314087"/>
                    </a:lnTo>
                    <a:lnTo>
                      <a:pt x="10919454" y="1314087"/>
                    </a:lnTo>
                    <a:lnTo>
                      <a:pt x="10919454" y="1293594"/>
                    </a:lnTo>
                    <a:close/>
                    <a:moveTo>
                      <a:pt x="10919454" y="1939111"/>
                    </a:moveTo>
                    <a:lnTo>
                      <a:pt x="0" y="1939111"/>
                    </a:lnTo>
                    <a:lnTo>
                      <a:pt x="0" y="1959603"/>
                    </a:lnTo>
                    <a:lnTo>
                      <a:pt x="10919454" y="1959603"/>
                    </a:lnTo>
                    <a:lnTo>
                      <a:pt x="10919454" y="1939111"/>
                    </a:lnTo>
                    <a:close/>
                    <a:moveTo>
                      <a:pt x="10919454" y="2584627"/>
                    </a:moveTo>
                    <a:lnTo>
                      <a:pt x="0" y="2584627"/>
                    </a:lnTo>
                    <a:lnTo>
                      <a:pt x="0" y="2605120"/>
                    </a:lnTo>
                    <a:lnTo>
                      <a:pt x="10919454" y="2605120"/>
                    </a:lnTo>
                    <a:lnTo>
                      <a:pt x="10919454" y="2584627"/>
                    </a:lnTo>
                    <a:close/>
                    <a:moveTo>
                      <a:pt x="10919454" y="3230144"/>
                    </a:moveTo>
                    <a:lnTo>
                      <a:pt x="0" y="3230144"/>
                    </a:lnTo>
                    <a:lnTo>
                      <a:pt x="0" y="3250636"/>
                    </a:lnTo>
                    <a:lnTo>
                      <a:pt x="10919454" y="3250636"/>
                    </a:lnTo>
                    <a:lnTo>
                      <a:pt x="10919454" y="3230144"/>
                    </a:lnTo>
                    <a:close/>
                    <a:moveTo>
                      <a:pt x="10919454" y="3878221"/>
                    </a:moveTo>
                    <a:lnTo>
                      <a:pt x="0" y="3878221"/>
                    </a:lnTo>
                    <a:lnTo>
                      <a:pt x="0" y="3898714"/>
                    </a:lnTo>
                    <a:lnTo>
                      <a:pt x="10919454" y="3898714"/>
                    </a:lnTo>
                    <a:lnTo>
                      <a:pt x="10919454" y="3878221"/>
                    </a:lnTo>
                    <a:close/>
                    <a:moveTo>
                      <a:pt x="10919454" y="4523738"/>
                    </a:moveTo>
                    <a:lnTo>
                      <a:pt x="0" y="4523738"/>
                    </a:lnTo>
                    <a:lnTo>
                      <a:pt x="0" y="4544231"/>
                    </a:lnTo>
                    <a:lnTo>
                      <a:pt x="10919454" y="4544231"/>
                    </a:lnTo>
                    <a:lnTo>
                      <a:pt x="10919454" y="4523738"/>
                    </a:lnTo>
                    <a:close/>
                    <a:moveTo>
                      <a:pt x="10919454" y="5169255"/>
                    </a:moveTo>
                    <a:lnTo>
                      <a:pt x="0" y="5169255"/>
                    </a:lnTo>
                    <a:lnTo>
                      <a:pt x="0" y="5189747"/>
                    </a:lnTo>
                    <a:lnTo>
                      <a:pt x="10919454" y="5189747"/>
                    </a:lnTo>
                    <a:lnTo>
                      <a:pt x="10919454" y="5169255"/>
                    </a:lnTo>
                    <a:close/>
                    <a:moveTo>
                      <a:pt x="10919454" y="5817333"/>
                    </a:moveTo>
                    <a:lnTo>
                      <a:pt x="0" y="5817333"/>
                    </a:lnTo>
                    <a:lnTo>
                      <a:pt x="0" y="5837825"/>
                    </a:lnTo>
                    <a:lnTo>
                      <a:pt x="10919454" y="5837825"/>
                    </a:lnTo>
                    <a:lnTo>
                      <a:pt x="10919454" y="5817333"/>
                    </a:lnTo>
                    <a:close/>
                  </a:path>
                </a:pathLst>
              </a:custGeom>
              <a:solidFill>
                <a:srgbClr val="E9E9E9">
                  <a:alpha val="14902"/>
                </a:srgbClr>
              </a:solidFill>
            </p:spPr>
          </p:sp>
        </p:grpSp>
      </p:grpSp>
      <p:grpSp>
        <p:nvGrpSpPr>
          <p:cNvPr id="8" name="Group 8"/>
          <p:cNvGrpSpPr/>
          <p:nvPr/>
        </p:nvGrpSpPr>
        <p:grpSpPr>
          <a:xfrm>
            <a:off x="9298704" y="1551226"/>
            <a:ext cx="7960596" cy="8223388"/>
            <a:chOff x="0" y="0"/>
            <a:chExt cx="5271848" cy="5445880"/>
          </a:xfrm>
        </p:grpSpPr>
        <p:sp>
          <p:nvSpPr>
            <p:cNvPr id="9" name="Freeform 9"/>
            <p:cNvSpPr/>
            <p:nvPr/>
          </p:nvSpPr>
          <p:spPr>
            <a:xfrm>
              <a:off x="80010" y="80010"/>
              <a:ext cx="5179138" cy="5353170"/>
            </a:xfrm>
            <a:custGeom>
              <a:avLst/>
              <a:gdLst/>
              <a:ahLst/>
              <a:cxnLst/>
              <a:rect l="l" t="t" r="r" b="b"/>
              <a:pathLst>
                <a:path w="5179138" h="5353170">
                  <a:moveTo>
                    <a:pt x="0" y="5298560"/>
                  </a:moveTo>
                  <a:lnTo>
                    <a:pt x="0" y="5353170"/>
                  </a:lnTo>
                  <a:lnTo>
                    <a:pt x="5179138" y="5353170"/>
                  </a:lnTo>
                  <a:lnTo>
                    <a:pt x="5179138" y="0"/>
                  </a:lnTo>
                  <a:lnTo>
                    <a:pt x="5124528" y="0"/>
                  </a:lnTo>
                  <a:lnTo>
                    <a:pt x="5124528" y="5298560"/>
                  </a:lnTo>
                  <a:close/>
                </a:path>
              </a:pathLst>
            </a:custGeom>
            <a:solidFill>
              <a:srgbClr val="BFBFBF"/>
            </a:solidFill>
          </p:spPr>
        </p:sp>
        <p:sp>
          <p:nvSpPr>
            <p:cNvPr id="10" name="Freeform 10"/>
            <p:cNvSpPr/>
            <p:nvPr/>
          </p:nvSpPr>
          <p:spPr>
            <a:xfrm>
              <a:off x="67310" y="67310"/>
              <a:ext cx="5204538" cy="5378570"/>
            </a:xfrm>
            <a:custGeom>
              <a:avLst/>
              <a:gdLst/>
              <a:ahLst/>
              <a:cxnLst/>
              <a:rect l="l" t="t" r="r" b="b"/>
              <a:pathLst>
                <a:path w="5204538" h="5378570">
                  <a:moveTo>
                    <a:pt x="5137228" y="0"/>
                  </a:moveTo>
                  <a:lnTo>
                    <a:pt x="5137228" y="12700"/>
                  </a:lnTo>
                  <a:lnTo>
                    <a:pt x="5191838" y="12700"/>
                  </a:lnTo>
                  <a:lnTo>
                    <a:pt x="5191838" y="5365870"/>
                  </a:lnTo>
                  <a:lnTo>
                    <a:pt x="12700" y="5365870"/>
                  </a:lnTo>
                  <a:lnTo>
                    <a:pt x="12700" y="5311260"/>
                  </a:lnTo>
                  <a:lnTo>
                    <a:pt x="0" y="5311260"/>
                  </a:lnTo>
                  <a:lnTo>
                    <a:pt x="0" y="5378570"/>
                  </a:lnTo>
                  <a:lnTo>
                    <a:pt x="5204538" y="5378570"/>
                  </a:lnTo>
                  <a:lnTo>
                    <a:pt x="5204538" y="0"/>
                  </a:lnTo>
                  <a:close/>
                </a:path>
              </a:pathLst>
            </a:custGeom>
            <a:solidFill>
              <a:srgbClr val="E9E9E9"/>
            </a:solidFill>
          </p:spPr>
        </p:sp>
        <p:sp>
          <p:nvSpPr>
            <p:cNvPr id="11" name="Freeform 11"/>
            <p:cNvSpPr/>
            <p:nvPr/>
          </p:nvSpPr>
          <p:spPr>
            <a:xfrm>
              <a:off x="12700" y="12700"/>
              <a:ext cx="5179138" cy="5353170"/>
            </a:xfrm>
            <a:custGeom>
              <a:avLst/>
              <a:gdLst/>
              <a:ahLst/>
              <a:cxnLst/>
              <a:rect l="l" t="t" r="r" b="b"/>
              <a:pathLst>
                <a:path w="5179138" h="5353170">
                  <a:moveTo>
                    <a:pt x="0" y="0"/>
                  </a:moveTo>
                  <a:lnTo>
                    <a:pt x="5179138" y="0"/>
                  </a:lnTo>
                  <a:lnTo>
                    <a:pt x="5179138" y="5353170"/>
                  </a:lnTo>
                  <a:lnTo>
                    <a:pt x="0" y="5353170"/>
                  </a:lnTo>
                  <a:close/>
                </a:path>
              </a:pathLst>
            </a:custGeom>
            <a:solidFill>
              <a:srgbClr val="BFBFBF"/>
            </a:solidFill>
          </p:spPr>
        </p:sp>
        <p:sp>
          <p:nvSpPr>
            <p:cNvPr id="12" name="Freeform 12"/>
            <p:cNvSpPr/>
            <p:nvPr/>
          </p:nvSpPr>
          <p:spPr>
            <a:xfrm>
              <a:off x="0" y="0"/>
              <a:ext cx="5204538" cy="5378570"/>
            </a:xfrm>
            <a:custGeom>
              <a:avLst/>
              <a:gdLst/>
              <a:ahLst/>
              <a:cxnLst/>
              <a:rect l="l" t="t" r="r" b="b"/>
              <a:pathLst>
                <a:path w="5204538" h="5378570">
                  <a:moveTo>
                    <a:pt x="80010" y="5378570"/>
                  </a:moveTo>
                  <a:lnTo>
                    <a:pt x="5204538" y="5378570"/>
                  </a:lnTo>
                  <a:lnTo>
                    <a:pt x="5204538" y="80010"/>
                  </a:lnTo>
                  <a:lnTo>
                    <a:pt x="5204538" y="67310"/>
                  </a:lnTo>
                  <a:lnTo>
                    <a:pt x="5204538" y="0"/>
                  </a:lnTo>
                  <a:lnTo>
                    <a:pt x="0" y="0"/>
                  </a:lnTo>
                  <a:lnTo>
                    <a:pt x="0" y="5378570"/>
                  </a:lnTo>
                  <a:lnTo>
                    <a:pt x="67310" y="5378570"/>
                  </a:lnTo>
                  <a:lnTo>
                    <a:pt x="80010" y="5378570"/>
                  </a:lnTo>
                  <a:close/>
                  <a:moveTo>
                    <a:pt x="12700" y="12700"/>
                  </a:moveTo>
                  <a:lnTo>
                    <a:pt x="5191838" y="12700"/>
                  </a:lnTo>
                  <a:lnTo>
                    <a:pt x="5191838" y="5365870"/>
                  </a:lnTo>
                  <a:lnTo>
                    <a:pt x="12700" y="5365870"/>
                  </a:lnTo>
                  <a:lnTo>
                    <a:pt x="12700" y="12700"/>
                  </a:lnTo>
                  <a:close/>
                </a:path>
              </a:pathLst>
            </a:custGeom>
            <a:solidFill>
              <a:srgbClr val="E9E9E9"/>
            </a:solidFill>
          </p:spPr>
        </p:sp>
      </p:grpSp>
      <p:grpSp>
        <p:nvGrpSpPr>
          <p:cNvPr id="13" name="Group 13"/>
          <p:cNvGrpSpPr/>
          <p:nvPr/>
        </p:nvGrpSpPr>
        <p:grpSpPr>
          <a:xfrm>
            <a:off x="9703909" y="2071926"/>
            <a:ext cx="7214632" cy="7186374"/>
            <a:chOff x="0" y="0"/>
            <a:chExt cx="9619509" cy="9581832"/>
          </a:xfrm>
        </p:grpSpPr>
        <p:pic>
          <p:nvPicPr>
            <p:cNvPr id="14" name="Picture 14"/>
            <p:cNvPicPr>
              <a:picLocks noChangeAspect="1"/>
            </p:cNvPicPr>
            <p:nvPr/>
          </p:nvPicPr>
          <p:blipFill>
            <a:blip r:embed="rId4"/>
            <a:srcRect l="4800" r="4800"/>
            <a:stretch>
              <a:fillRect/>
            </a:stretch>
          </p:blipFill>
          <p:spPr>
            <a:xfrm>
              <a:off x="0" y="0"/>
              <a:ext cx="9619509" cy="9581832"/>
            </a:xfrm>
            <a:prstGeom prst="rect">
              <a:avLst/>
            </a:prstGeom>
          </p:spPr>
        </p:pic>
      </p:grpSp>
      <p:grpSp>
        <p:nvGrpSpPr>
          <p:cNvPr id="15" name="Group 15"/>
          <p:cNvGrpSpPr/>
          <p:nvPr/>
        </p:nvGrpSpPr>
        <p:grpSpPr>
          <a:xfrm>
            <a:off x="939231" y="4641972"/>
            <a:ext cx="8123909" cy="5132642"/>
            <a:chOff x="0" y="0"/>
            <a:chExt cx="5380000" cy="3399056"/>
          </a:xfrm>
        </p:grpSpPr>
        <p:sp>
          <p:nvSpPr>
            <p:cNvPr id="16" name="Freeform 16"/>
            <p:cNvSpPr/>
            <p:nvPr/>
          </p:nvSpPr>
          <p:spPr>
            <a:xfrm>
              <a:off x="80010" y="80010"/>
              <a:ext cx="5287290" cy="3306345"/>
            </a:xfrm>
            <a:custGeom>
              <a:avLst/>
              <a:gdLst/>
              <a:ahLst/>
              <a:cxnLst/>
              <a:rect l="l" t="t" r="r" b="b"/>
              <a:pathLst>
                <a:path w="5287290" h="3306345">
                  <a:moveTo>
                    <a:pt x="0" y="3251735"/>
                  </a:moveTo>
                  <a:lnTo>
                    <a:pt x="0" y="3306345"/>
                  </a:lnTo>
                  <a:lnTo>
                    <a:pt x="5287290" y="3306345"/>
                  </a:lnTo>
                  <a:lnTo>
                    <a:pt x="5287290" y="0"/>
                  </a:lnTo>
                  <a:lnTo>
                    <a:pt x="5232680" y="0"/>
                  </a:lnTo>
                  <a:lnTo>
                    <a:pt x="5232680" y="3251735"/>
                  </a:lnTo>
                  <a:close/>
                </a:path>
              </a:pathLst>
            </a:custGeom>
            <a:solidFill>
              <a:srgbClr val="BFBFBF"/>
            </a:solidFill>
          </p:spPr>
        </p:sp>
        <p:sp>
          <p:nvSpPr>
            <p:cNvPr id="17" name="Freeform 17"/>
            <p:cNvSpPr/>
            <p:nvPr/>
          </p:nvSpPr>
          <p:spPr>
            <a:xfrm>
              <a:off x="67310" y="67310"/>
              <a:ext cx="5312690" cy="3331745"/>
            </a:xfrm>
            <a:custGeom>
              <a:avLst/>
              <a:gdLst/>
              <a:ahLst/>
              <a:cxnLst/>
              <a:rect l="l" t="t" r="r" b="b"/>
              <a:pathLst>
                <a:path w="5312690" h="3331745">
                  <a:moveTo>
                    <a:pt x="5245380" y="0"/>
                  </a:moveTo>
                  <a:lnTo>
                    <a:pt x="5245380" y="12700"/>
                  </a:lnTo>
                  <a:lnTo>
                    <a:pt x="5299990" y="12700"/>
                  </a:lnTo>
                  <a:lnTo>
                    <a:pt x="5299990" y="3319045"/>
                  </a:lnTo>
                  <a:lnTo>
                    <a:pt x="12700" y="3319045"/>
                  </a:lnTo>
                  <a:lnTo>
                    <a:pt x="12700" y="3264435"/>
                  </a:lnTo>
                  <a:lnTo>
                    <a:pt x="0" y="3264435"/>
                  </a:lnTo>
                  <a:lnTo>
                    <a:pt x="0" y="3331745"/>
                  </a:lnTo>
                  <a:lnTo>
                    <a:pt x="5312690" y="3331745"/>
                  </a:lnTo>
                  <a:lnTo>
                    <a:pt x="5312690" y="0"/>
                  </a:lnTo>
                  <a:close/>
                </a:path>
              </a:pathLst>
            </a:custGeom>
            <a:solidFill>
              <a:srgbClr val="E9E9E9"/>
            </a:solidFill>
          </p:spPr>
        </p:sp>
        <p:sp>
          <p:nvSpPr>
            <p:cNvPr id="18" name="Freeform 18"/>
            <p:cNvSpPr/>
            <p:nvPr/>
          </p:nvSpPr>
          <p:spPr>
            <a:xfrm>
              <a:off x="12700" y="12700"/>
              <a:ext cx="5287290" cy="3306345"/>
            </a:xfrm>
            <a:custGeom>
              <a:avLst/>
              <a:gdLst/>
              <a:ahLst/>
              <a:cxnLst/>
              <a:rect l="l" t="t" r="r" b="b"/>
              <a:pathLst>
                <a:path w="5287290" h="3306345">
                  <a:moveTo>
                    <a:pt x="0" y="0"/>
                  </a:moveTo>
                  <a:lnTo>
                    <a:pt x="5287290" y="0"/>
                  </a:lnTo>
                  <a:lnTo>
                    <a:pt x="5287290" y="3306345"/>
                  </a:lnTo>
                  <a:lnTo>
                    <a:pt x="0" y="3306345"/>
                  </a:lnTo>
                  <a:close/>
                </a:path>
              </a:pathLst>
            </a:custGeom>
            <a:solidFill>
              <a:srgbClr val="BFBFBF"/>
            </a:solidFill>
          </p:spPr>
        </p:sp>
        <p:sp>
          <p:nvSpPr>
            <p:cNvPr id="19" name="Freeform 19"/>
            <p:cNvSpPr/>
            <p:nvPr/>
          </p:nvSpPr>
          <p:spPr>
            <a:xfrm>
              <a:off x="0" y="0"/>
              <a:ext cx="5312690" cy="3331745"/>
            </a:xfrm>
            <a:custGeom>
              <a:avLst/>
              <a:gdLst/>
              <a:ahLst/>
              <a:cxnLst/>
              <a:rect l="l" t="t" r="r" b="b"/>
              <a:pathLst>
                <a:path w="5312690" h="3331745">
                  <a:moveTo>
                    <a:pt x="80010" y="3331745"/>
                  </a:moveTo>
                  <a:lnTo>
                    <a:pt x="5312690" y="3331745"/>
                  </a:lnTo>
                  <a:lnTo>
                    <a:pt x="5312690" y="80010"/>
                  </a:lnTo>
                  <a:lnTo>
                    <a:pt x="5312690" y="67310"/>
                  </a:lnTo>
                  <a:lnTo>
                    <a:pt x="5312690" y="0"/>
                  </a:lnTo>
                  <a:lnTo>
                    <a:pt x="0" y="0"/>
                  </a:lnTo>
                  <a:lnTo>
                    <a:pt x="0" y="3331745"/>
                  </a:lnTo>
                  <a:lnTo>
                    <a:pt x="67310" y="3331745"/>
                  </a:lnTo>
                  <a:lnTo>
                    <a:pt x="80010" y="3331745"/>
                  </a:lnTo>
                  <a:close/>
                  <a:moveTo>
                    <a:pt x="12700" y="12700"/>
                  </a:moveTo>
                  <a:lnTo>
                    <a:pt x="5299990" y="12700"/>
                  </a:lnTo>
                  <a:lnTo>
                    <a:pt x="5299990" y="3319045"/>
                  </a:lnTo>
                  <a:lnTo>
                    <a:pt x="12700" y="3319045"/>
                  </a:lnTo>
                  <a:lnTo>
                    <a:pt x="12700" y="12700"/>
                  </a:lnTo>
                  <a:close/>
                </a:path>
              </a:pathLst>
            </a:custGeom>
            <a:solidFill>
              <a:srgbClr val="E9E9E9"/>
            </a:solidFill>
          </p:spPr>
        </p:sp>
      </p:grpSp>
      <p:grpSp>
        <p:nvGrpSpPr>
          <p:cNvPr id="20" name="Group 20"/>
          <p:cNvGrpSpPr/>
          <p:nvPr/>
        </p:nvGrpSpPr>
        <p:grpSpPr>
          <a:xfrm>
            <a:off x="939231" y="1551226"/>
            <a:ext cx="8123909" cy="2699367"/>
            <a:chOff x="0" y="0"/>
            <a:chExt cx="5380000" cy="1787636"/>
          </a:xfrm>
        </p:grpSpPr>
        <p:sp>
          <p:nvSpPr>
            <p:cNvPr id="21" name="Freeform 21"/>
            <p:cNvSpPr/>
            <p:nvPr/>
          </p:nvSpPr>
          <p:spPr>
            <a:xfrm>
              <a:off x="80010" y="80010"/>
              <a:ext cx="5287290" cy="1694926"/>
            </a:xfrm>
            <a:custGeom>
              <a:avLst/>
              <a:gdLst/>
              <a:ahLst/>
              <a:cxnLst/>
              <a:rect l="l" t="t" r="r" b="b"/>
              <a:pathLst>
                <a:path w="5287290" h="1694926">
                  <a:moveTo>
                    <a:pt x="0" y="1640316"/>
                  </a:moveTo>
                  <a:lnTo>
                    <a:pt x="0" y="1694926"/>
                  </a:lnTo>
                  <a:lnTo>
                    <a:pt x="5287290" y="1694926"/>
                  </a:lnTo>
                  <a:lnTo>
                    <a:pt x="5287290" y="0"/>
                  </a:lnTo>
                  <a:lnTo>
                    <a:pt x="5232680" y="0"/>
                  </a:lnTo>
                  <a:lnTo>
                    <a:pt x="5232680" y="1640316"/>
                  </a:lnTo>
                  <a:close/>
                </a:path>
              </a:pathLst>
            </a:custGeom>
            <a:solidFill>
              <a:srgbClr val="BFBFBF"/>
            </a:solidFill>
          </p:spPr>
        </p:sp>
        <p:sp>
          <p:nvSpPr>
            <p:cNvPr id="22" name="Freeform 22"/>
            <p:cNvSpPr/>
            <p:nvPr/>
          </p:nvSpPr>
          <p:spPr>
            <a:xfrm>
              <a:off x="67310" y="67310"/>
              <a:ext cx="5312690" cy="1720326"/>
            </a:xfrm>
            <a:custGeom>
              <a:avLst/>
              <a:gdLst/>
              <a:ahLst/>
              <a:cxnLst/>
              <a:rect l="l" t="t" r="r" b="b"/>
              <a:pathLst>
                <a:path w="5312690" h="1720326">
                  <a:moveTo>
                    <a:pt x="5245380" y="0"/>
                  </a:moveTo>
                  <a:lnTo>
                    <a:pt x="5245380" y="12700"/>
                  </a:lnTo>
                  <a:lnTo>
                    <a:pt x="5299990" y="12700"/>
                  </a:lnTo>
                  <a:lnTo>
                    <a:pt x="5299990" y="1707626"/>
                  </a:lnTo>
                  <a:lnTo>
                    <a:pt x="12700" y="1707626"/>
                  </a:lnTo>
                  <a:lnTo>
                    <a:pt x="12700" y="1653016"/>
                  </a:lnTo>
                  <a:lnTo>
                    <a:pt x="0" y="1653016"/>
                  </a:lnTo>
                  <a:lnTo>
                    <a:pt x="0" y="1720326"/>
                  </a:lnTo>
                  <a:lnTo>
                    <a:pt x="5312690" y="1720326"/>
                  </a:lnTo>
                  <a:lnTo>
                    <a:pt x="5312690" y="0"/>
                  </a:lnTo>
                  <a:close/>
                </a:path>
              </a:pathLst>
            </a:custGeom>
            <a:solidFill>
              <a:srgbClr val="E9E9E9"/>
            </a:solidFill>
          </p:spPr>
        </p:sp>
        <p:sp>
          <p:nvSpPr>
            <p:cNvPr id="23" name="Freeform 23"/>
            <p:cNvSpPr/>
            <p:nvPr/>
          </p:nvSpPr>
          <p:spPr>
            <a:xfrm>
              <a:off x="12700" y="12700"/>
              <a:ext cx="5287290" cy="1694926"/>
            </a:xfrm>
            <a:custGeom>
              <a:avLst/>
              <a:gdLst/>
              <a:ahLst/>
              <a:cxnLst/>
              <a:rect l="l" t="t" r="r" b="b"/>
              <a:pathLst>
                <a:path w="5287290" h="1694926">
                  <a:moveTo>
                    <a:pt x="0" y="0"/>
                  </a:moveTo>
                  <a:lnTo>
                    <a:pt x="5287290" y="0"/>
                  </a:lnTo>
                  <a:lnTo>
                    <a:pt x="5287290" y="1694926"/>
                  </a:lnTo>
                  <a:lnTo>
                    <a:pt x="0" y="1694926"/>
                  </a:lnTo>
                  <a:close/>
                </a:path>
              </a:pathLst>
            </a:custGeom>
            <a:solidFill>
              <a:srgbClr val="BFBFBF"/>
            </a:solidFill>
          </p:spPr>
        </p:sp>
        <p:sp>
          <p:nvSpPr>
            <p:cNvPr id="24" name="Freeform 24"/>
            <p:cNvSpPr/>
            <p:nvPr/>
          </p:nvSpPr>
          <p:spPr>
            <a:xfrm>
              <a:off x="0" y="0"/>
              <a:ext cx="5312690" cy="1720326"/>
            </a:xfrm>
            <a:custGeom>
              <a:avLst/>
              <a:gdLst/>
              <a:ahLst/>
              <a:cxnLst/>
              <a:rect l="l" t="t" r="r" b="b"/>
              <a:pathLst>
                <a:path w="5312690" h="1720326">
                  <a:moveTo>
                    <a:pt x="80010" y="1720326"/>
                  </a:moveTo>
                  <a:lnTo>
                    <a:pt x="5312690" y="1720326"/>
                  </a:lnTo>
                  <a:lnTo>
                    <a:pt x="5312690" y="80010"/>
                  </a:lnTo>
                  <a:lnTo>
                    <a:pt x="5312690" y="67310"/>
                  </a:lnTo>
                  <a:lnTo>
                    <a:pt x="5312690" y="0"/>
                  </a:lnTo>
                  <a:lnTo>
                    <a:pt x="0" y="0"/>
                  </a:lnTo>
                  <a:lnTo>
                    <a:pt x="0" y="1720326"/>
                  </a:lnTo>
                  <a:lnTo>
                    <a:pt x="67310" y="1720326"/>
                  </a:lnTo>
                  <a:lnTo>
                    <a:pt x="80010" y="1720326"/>
                  </a:lnTo>
                  <a:close/>
                  <a:moveTo>
                    <a:pt x="12700" y="12700"/>
                  </a:moveTo>
                  <a:lnTo>
                    <a:pt x="5299990" y="12700"/>
                  </a:lnTo>
                  <a:lnTo>
                    <a:pt x="5299990" y="1707626"/>
                  </a:lnTo>
                  <a:lnTo>
                    <a:pt x="12700" y="1707626"/>
                  </a:lnTo>
                  <a:lnTo>
                    <a:pt x="12700" y="12700"/>
                  </a:lnTo>
                  <a:close/>
                </a:path>
              </a:pathLst>
            </a:custGeom>
            <a:solidFill>
              <a:srgbClr val="E9E9E9"/>
            </a:solidFill>
          </p:spPr>
        </p:sp>
      </p:grpSp>
      <p:grpSp>
        <p:nvGrpSpPr>
          <p:cNvPr id="25" name="Group 25"/>
          <p:cNvGrpSpPr/>
          <p:nvPr/>
        </p:nvGrpSpPr>
        <p:grpSpPr>
          <a:xfrm rot="-10800000">
            <a:off x="15392850" y="4034329"/>
            <a:ext cx="295865" cy="93306"/>
            <a:chOff x="0" y="0"/>
            <a:chExt cx="1361143" cy="429260"/>
          </a:xfrm>
        </p:grpSpPr>
        <p:sp>
          <p:nvSpPr>
            <p:cNvPr id="26" name="Freeform 26"/>
            <p:cNvSpPr/>
            <p:nvPr/>
          </p:nvSpPr>
          <p:spPr>
            <a:xfrm>
              <a:off x="0" y="-5080"/>
              <a:ext cx="1361143" cy="434340"/>
            </a:xfrm>
            <a:custGeom>
              <a:avLst/>
              <a:gdLst/>
              <a:ahLst/>
              <a:cxnLst/>
              <a:rect l="l" t="t" r="r" b="b"/>
              <a:pathLst>
                <a:path w="1361143" h="434340">
                  <a:moveTo>
                    <a:pt x="1343363" y="187960"/>
                  </a:moveTo>
                  <a:lnTo>
                    <a:pt x="1081743" y="11430"/>
                  </a:lnTo>
                  <a:cubicBezTo>
                    <a:pt x="1063963" y="0"/>
                    <a:pt x="1041103" y="3810"/>
                    <a:pt x="1028403" y="21590"/>
                  </a:cubicBezTo>
                  <a:cubicBezTo>
                    <a:pt x="1016973" y="39370"/>
                    <a:pt x="1020783" y="62230"/>
                    <a:pt x="1038563" y="74930"/>
                  </a:cubicBezTo>
                  <a:lnTo>
                    <a:pt x="1197313" y="181610"/>
                  </a:lnTo>
                  <a:lnTo>
                    <a:pt x="0" y="181610"/>
                  </a:lnTo>
                  <a:lnTo>
                    <a:pt x="0" y="257810"/>
                  </a:lnTo>
                  <a:lnTo>
                    <a:pt x="1197313" y="257810"/>
                  </a:lnTo>
                  <a:lnTo>
                    <a:pt x="1038563" y="364490"/>
                  </a:lnTo>
                  <a:cubicBezTo>
                    <a:pt x="1020783" y="375920"/>
                    <a:pt x="1016973" y="400050"/>
                    <a:pt x="1028403" y="417830"/>
                  </a:cubicBezTo>
                  <a:cubicBezTo>
                    <a:pt x="1036023" y="429260"/>
                    <a:pt x="1047453" y="434340"/>
                    <a:pt x="1060153" y="434340"/>
                  </a:cubicBezTo>
                  <a:cubicBezTo>
                    <a:pt x="1067773" y="434340"/>
                    <a:pt x="1075393" y="431800"/>
                    <a:pt x="1081743" y="427990"/>
                  </a:cubicBezTo>
                  <a:lnTo>
                    <a:pt x="1344633" y="251460"/>
                  </a:lnTo>
                  <a:cubicBezTo>
                    <a:pt x="1354793" y="243840"/>
                    <a:pt x="1361143" y="232410"/>
                    <a:pt x="1361143" y="219710"/>
                  </a:cubicBezTo>
                  <a:cubicBezTo>
                    <a:pt x="1361143" y="207010"/>
                    <a:pt x="1354793" y="195580"/>
                    <a:pt x="1343363" y="187960"/>
                  </a:cubicBezTo>
                  <a:close/>
                </a:path>
              </a:pathLst>
            </a:custGeom>
            <a:solidFill>
              <a:srgbClr val="E9E9E9"/>
            </a:solidFill>
          </p:spPr>
        </p:sp>
      </p:grpSp>
      <p:grpSp>
        <p:nvGrpSpPr>
          <p:cNvPr id="27" name="Group 27"/>
          <p:cNvGrpSpPr/>
          <p:nvPr/>
        </p:nvGrpSpPr>
        <p:grpSpPr>
          <a:xfrm>
            <a:off x="10696670" y="8324533"/>
            <a:ext cx="295865" cy="93306"/>
            <a:chOff x="0" y="0"/>
            <a:chExt cx="1361143" cy="429260"/>
          </a:xfrm>
        </p:grpSpPr>
        <p:sp>
          <p:nvSpPr>
            <p:cNvPr id="28" name="Freeform 28"/>
            <p:cNvSpPr/>
            <p:nvPr/>
          </p:nvSpPr>
          <p:spPr>
            <a:xfrm>
              <a:off x="0" y="-5080"/>
              <a:ext cx="1361143" cy="434340"/>
            </a:xfrm>
            <a:custGeom>
              <a:avLst/>
              <a:gdLst/>
              <a:ahLst/>
              <a:cxnLst/>
              <a:rect l="l" t="t" r="r" b="b"/>
              <a:pathLst>
                <a:path w="1361143" h="434340">
                  <a:moveTo>
                    <a:pt x="1343363" y="187960"/>
                  </a:moveTo>
                  <a:lnTo>
                    <a:pt x="1081743" y="11430"/>
                  </a:lnTo>
                  <a:cubicBezTo>
                    <a:pt x="1063963" y="0"/>
                    <a:pt x="1041103" y="3810"/>
                    <a:pt x="1028403" y="21590"/>
                  </a:cubicBezTo>
                  <a:cubicBezTo>
                    <a:pt x="1016973" y="39370"/>
                    <a:pt x="1020783" y="62230"/>
                    <a:pt x="1038563" y="74930"/>
                  </a:cubicBezTo>
                  <a:lnTo>
                    <a:pt x="1197313" y="181610"/>
                  </a:lnTo>
                  <a:lnTo>
                    <a:pt x="0" y="181610"/>
                  </a:lnTo>
                  <a:lnTo>
                    <a:pt x="0" y="257810"/>
                  </a:lnTo>
                  <a:lnTo>
                    <a:pt x="1197313" y="257810"/>
                  </a:lnTo>
                  <a:lnTo>
                    <a:pt x="1038563" y="364490"/>
                  </a:lnTo>
                  <a:cubicBezTo>
                    <a:pt x="1020783" y="375920"/>
                    <a:pt x="1016973" y="400050"/>
                    <a:pt x="1028403" y="417830"/>
                  </a:cubicBezTo>
                  <a:cubicBezTo>
                    <a:pt x="1036023" y="429260"/>
                    <a:pt x="1047453" y="434340"/>
                    <a:pt x="1060153" y="434340"/>
                  </a:cubicBezTo>
                  <a:cubicBezTo>
                    <a:pt x="1067773" y="434340"/>
                    <a:pt x="1075393" y="431800"/>
                    <a:pt x="1081743" y="427990"/>
                  </a:cubicBezTo>
                  <a:lnTo>
                    <a:pt x="1344633" y="251460"/>
                  </a:lnTo>
                  <a:cubicBezTo>
                    <a:pt x="1354793" y="243840"/>
                    <a:pt x="1361143" y="232410"/>
                    <a:pt x="1361143" y="219710"/>
                  </a:cubicBezTo>
                  <a:cubicBezTo>
                    <a:pt x="1361143" y="207010"/>
                    <a:pt x="1354793" y="195580"/>
                    <a:pt x="1343363" y="187960"/>
                  </a:cubicBezTo>
                  <a:close/>
                </a:path>
              </a:pathLst>
            </a:custGeom>
            <a:solidFill>
              <a:srgbClr val="E9E9E9"/>
            </a:solidFill>
          </p:spPr>
        </p:sp>
      </p:grpSp>
      <p:sp>
        <p:nvSpPr>
          <p:cNvPr id="29" name="TextBox 29"/>
          <p:cNvSpPr txBox="1"/>
          <p:nvPr/>
        </p:nvSpPr>
        <p:spPr>
          <a:xfrm>
            <a:off x="1410479" y="2611476"/>
            <a:ext cx="7534302" cy="645541"/>
          </a:xfrm>
          <a:prstGeom prst="rect">
            <a:avLst/>
          </a:prstGeom>
        </p:spPr>
        <p:txBody>
          <a:bodyPr lIns="0" tIns="0" rIns="0" bIns="0" rtlCol="0" anchor="t">
            <a:spAutoFit/>
          </a:bodyPr>
          <a:lstStyle/>
          <a:p>
            <a:pPr>
              <a:lnSpc>
                <a:spcPts val="4982"/>
              </a:lnSpc>
            </a:pPr>
            <a:r>
              <a:rPr lang="en-US" sz="4700">
                <a:solidFill>
                  <a:srgbClr val="000000"/>
                </a:solidFill>
                <a:latin typeface="Times Neue Roman Bold"/>
              </a:rPr>
              <a:t>Tuyên truyền viên pháp luật</a:t>
            </a:r>
          </a:p>
        </p:txBody>
      </p:sp>
      <p:sp>
        <p:nvSpPr>
          <p:cNvPr id="30" name="TextBox 30"/>
          <p:cNvSpPr txBox="1"/>
          <p:nvPr/>
        </p:nvSpPr>
        <p:spPr>
          <a:xfrm>
            <a:off x="1359658" y="5352044"/>
            <a:ext cx="7181414" cy="2564805"/>
          </a:xfrm>
          <a:prstGeom prst="rect">
            <a:avLst/>
          </a:prstGeom>
        </p:spPr>
        <p:txBody>
          <a:bodyPr lIns="0" tIns="0" rIns="0" bIns="0" rtlCol="0" anchor="t">
            <a:spAutoFit/>
          </a:bodyPr>
          <a:lstStyle/>
          <a:p>
            <a:pPr algn="just">
              <a:lnSpc>
                <a:spcPts val="5039"/>
              </a:lnSpc>
            </a:pPr>
            <a:r>
              <a:rPr lang="en-US" sz="3599" dirty="0" err="1">
                <a:solidFill>
                  <a:srgbClr val="000000"/>
                </a:solidFill>
                <a:latin typeface="Times Neue Roman"/>
              </a:rPr>
              <a:t>Người</a:t>
            </a:r>
            <a:r>
              <a:rPr lang="en-US" sz="3599" dirty="0">
                <a:solidFill>
                  <a:srgbClr val="000000"/>
                </a:solidFill>
                <a:latin typeface="Times Neue Roman"/>
              </a:rPr>
              <a:t> </a:t>
            </a:r>
            <a:r>
              <a:rPr lang="en-US" sz="3599" dirty="0" err="1">
                <a:solidFill>
                  <a:srgbClr val="000000"/>
                </a:solidFill>
                <a:latin typeface="Times Neue Roman"/>
              </a:rPr>
              <a:t>có</a:t>
            </a:r>
            <a:r>
              <a:rPr lang="en-US" sz="3599" dirty="0">
                <a:solidFill>
                  <a:srgbClr val="000000"/>
                </a:solidFill>
                <a:latin typeface="Times Neue Roman"/>
              </a:rPr>
              <a:t> </a:t>
            </a:r>
            <a:r>
              <a:rPr lang="en-US" sz="3599" dirty="0" err="1">
                <a:solidFill>
                  <a:srgbClr val="000000"/>
                </a:solidFill>
                <a:latin typeface="Times Neue Roman"/>
              </a:rPr>
              <a:t>uy</a:t>
            </a:r>
            <a:r>
              <a:rPr lang="en-US" sz="3599" dirty="0">
                <a:solidFill>
                  <a:srgbClr val="000000"/>
                </a:solidFill>
                <a:latin typeface="Times Neue Roman"/>
              </a:rPr>
              <a:t> </a:t>
            </a:r>
            <a:r>
              <a:rPr lang="en-US" sz="3599" dirty="0" err="1">
                <a:solidFill>
                  <a:srgbClr val="000000"/>
                </a:solidFill>
                <a:latin typeface="Times Neue Roman"/>
              </a:rPr>
              <a:t>tín</a:t>
            </a:r>
            <a:r>
              <a:rPr lang="en-US" sz="3599" dirty="0">
                <a:solidFill>
                  <a:srgbClr val="000000"/>
                </a:solidFill>
                <a:latin typeface="Times Neue Roman"/>
              </a:rPr>
              <a:t>, </a:t>
            </a:r>
            <a:r>
              <a:rPr lang="en-US" sz="3599" dirty="0" err="1">
                <a:solidFill>
                  <a:srgbClr val="000000"/>
                </a:solidFill>
                <a:latin typeface="Times Neue Roman"/>
              </a:rPr>
              <a:t>kiến</a:t>
            </a:r>
            <a:r>
              <a:rPr lang="en-US" sz="3599" dirty="0">
                <a:solidFill>
                  <a:srgbClr val="000000"/>
                </a:solidFill>
                <a:latin typeface="Times Neue Roman"/>
              </a:rPr>
              <a:t> </a:t>
            </a:r>
            <a:r>
              <a:rPr lang="en-US" sz="3599" dirty="0" err="1">
                <a:solidFill>
                  <a:srgbClr val="000000"/>
                </a:solidFill>
                <a:latin typeface="Times Neue Roman"/>
              </a:rPr>
              <a:t>thức</a:t>
            </a:r>
            <a:r>
              <a:rPr lang="en-US" sz="3599" dirty="0">
                <a:solidFill>
                  <a:srgbClr val="000000"/>
                </a:solidFill>
                <a:latin typeface="Times Neue Roman"/>
              </a:rPr>
              <a:t>, am </a:t>
            </a:r>
            <a:r>
              <a:rPr lang="en-US" sz="3599" dirty="0" err="1">
                <a:solidFill>
                  <a:srgbClr val="000000"/>
                </a:solidFill>
                <a:latin typeface="Times Neue Roman"/>
              </a:rPr>
              <a:t>hiểu</a:t>
            </a:r>
            <a:r>
              <a:rPr lang="en-US" sz="3599" dirty="0">
                <a:solidFill>
                  <a:srgbClr val="000000"/>
                </a:solidFill>
                <a:latin typeface="Times Neue Roman"/>
              </a:rPr>
              <a:t> </a:t>
            </a:r>
            <a:r>
              <a:rPr lang="en-US" sz="3599" dirty="0" err="1">
                <a:solidFill>
                  <a:srgbClr val="000000"/>
                </a:solidFill>
                <a:latin typeface="Times Neue Roman"/>
              </a:rPr>
              <a:t>về</a:t>
            </a:r>
            <a:r>
              <a:rPr lang="en-US" sz="3599" dirty="0">
                <a:solidFill>
                  <a:srgbClr val="000000"/>
                </a:solidFill>
                <a:latin typeface="Times Neue Roman"/>
              </a:rPr>
              <a:t> </a:t>
            </a:r>
            <a:r>
              <a:rPr lang="en-US" sz="3599" dirty="0" err="1">
                <a:solidFill>
                  <a:srgbClr val="000000"/>
                </a:solidFill>
                <a:latin typeface="Times Neue Roman"/>
              </a:rPr>
              <a:t>pháp</a:t>
            </a:r>
            <a:r>
              <a:rPr lang="en-US" sz="3599" dirty="0">
                <a:solidFill>
                  <a:srgbClr val="000000"/>
                </a:solidFill>
                <a:latin typeface="Times Neue Roman"/>
              </a:rPr>
              <a:t> </a:t>
            </a:r>
            <a:r>
              <a:rPr lang="en-US" sz="3599" dirty="0" err="1">
                <a:solidFill>
                  <a:srgbClr val="000000"/>
                </a:solidFill>
                <a:latin typeface="Times Neue Roman"/>
              </a:rPr>
              <a:t>luật</a:t>
            </a:r>
            <a:r>
              <a:rPr lang="en-US" sz="3599" dirty="0">
                <a:solidFill>
                  <a:srgbClr val="000000"/>
                </a:solidFill>
                <a:latin typeface="Times Neue Roman"/>
              </a:rPr>
              <a:t> </a:t>
            </a:r>
            <a:r>
              <a:rPr lang="en-US" sz="3599" dirty="0" err="1">
                <a:solidFill>
                  <a:srgbClr val="000000"/>
                </a:solidFill>
                <a:latin typeface="Times Neue Roman"/>
              </a:rPr>
              <a:t>được</a:t>
            </a:r>
            <a:r>
              <a:rPr lang="en-US" sz="3599" dirty="0">
                <a:solidFill>
                  <a:srgbClr val="000000"/>
                </a:solidFill>
                <a:latin typeface="Times Neue Roman"/>
              </a:rPr>
              <a:t> </a:t>
            </a:r>
            <a:r>
              <a:rPr lang="en-US" sz="3599" dirty="0" err="1">
                <a:solidFill>
                  <a:srgbClr val="000000"/>
                </a:solidFill>
                <a:latin typeface="Times Neue Roman"/>
              </a:rPr>
              <a:t>xem</a:t>
            </a:r>
            <a:r>
              <a:rPr lang="en-US" sz="3599" dirty="0">
                <a:solidFill>
                  <a:srgbClr val="000000"/>
                </a:solidFill>
                <a:latin typeface="Times Neue Roman"/>
              </a:rPr>
              <a:t> </a:t>
            </a:r>
            <a:r>
              <a:rPr lang="en-US" sz="3599" dirty="0" err="1">
                <a:solidFill>
                  <a:srgbClr val="000000"/>
                </a:solidFill>
                <a:latin typeface="Times Neue Roman"/>
              </a:rPr>
              <a:t>xét</a:t>
            </a:r>
            <a:r>
              <a:rPr lang="en-US" sz="3599" dirty="0">
                <a:solidFill>
                  <a:srgbClr val="000000"/>
                </a:solidFill>
                <a:latin typeface="Times Neue Roman"/>
              </a:rPr>
              <a:t> </a:t>
            </a:r>
            <a:r>
              <a:rPr lang="en-US" sz="3599" dirty="0" err="1">
                <a:solidFill>
                  <a:srgbClr val="000000"/>
                </a:solidFill>
                <a:latin typeface="Times Neue Roman"/>
              </a:rPr>
              <a:t>để</a:t>
            </a:r>
            <a:r>
              <a:rPr lang="en-US" sz="3599" dirty="0">
                <a:solidFill>
                  <a:srgbClr val="000000"/>
                </a:solidFill>
                <a:latin typeface="Times Neue Roman"/>
              </a:rPr>
              <a:t> </a:t>
            </a:r>
            <a:r>
              <a:rPr lang="en-US" sz="3599" dirty="0" err="1">
                <a:solidFill>
                  <a:srgbClr val="000000"/>
                </a:solidFill>
                <a:latin typeface="Times Neue Roman"/>
              </a:rPr>
              <a:t>công</a:t>
            </a:r>
            <a:r>
              <a:rPr lang="en-US" sz="3599" dirty="0">
                <a:solidFill>
                  <a:srgbClr val="000000"/>
                </a:solidFill>
                <a:latin typeface="Times Neue Roman"/>
              </a:rPr>
              <a:t> </a:t>
            </a:r>
            <a:r>
              <a:rPr lang="en-US" sz="3599" dirty="0" err="1">
                <a:solidFill>
                  <a:srgbClr val="000000"/>
                </a:solidFill>
                <a:latin typeface="Times Neue Roman"/>
              </a:rPr>
              <a:t>nhận</a:t>
            </a:r>
            <a:r>
              <a:rPr lang="en-US" sz="3599" dirty="0">
                <a:solidFill>
                  <a:srgbClr val="000000"/>
                </a:solidFill>
                <a:latin typeface="Times Neue Roman"/>
              </a:rPr>
              <a:t> </a:t>
            </a:r>
            <a:r>
              <a:rPr lang="en-US" sz="3599" dirty="0" err="1">
                <a:solidFill>
                  <a:srgbClr val="000000"/>
                </a:solidFill>
                <a:latin typeface="Times Neue Roman"/>
              </a:rPr>
              <a:t>là</a:t>
            </a:r>
            <a:r>
              <a:rPr lang="en-US" sz="3599" dirty="0">
                <a:solidFill>
                  <a:srgbClr val="000000"/>
                </a:solidFill>
                <a:latin typeface="Times Neue Roman"/>
              </a:rPr>
              <a:t> </a:t>
            </a:r>
            <a:r>
              <a:rPr lang="en-US" sz="3599" dirty="0" err="1">
                <a:solidFill>
                  <a:srgbClr val="000000"/>
                </a:solidFill>
                <a:latin typeface="Times Neue Roman"/>
              </a:rPr>
              <a:t>tuyên</a:t>
            </a:r>
            <a:r>
              <a:rPr lang="en-US" sz="3599" dirty="0">
                <a:solidFill>
                  <a:srgbClr val="000000"/>
                </a:solidFill>
                <a:latin typeface="Times Neue Roman"/>
              </a:rPr>
              <a:t> </a:t>
            </a:r>
            <a:r>
              <a:rPr lang="en-US" sz="3599" dirty="0" err="1">
                <a:solidFill>
                  <a:srgbClr val="000000"/>
                </a:solidFill>
                <a:latin typeface="Times Neue Roman"/>
              </a:rPr>
              <a:t>truyền</a:t>
            </a:r>
            <a:r>
              <a:rPr lang="en-US" sz="3599" dirty="0">
                <a:solidFill>
                  <a:srgbClr val="000000"/>
                </a:solidFill>
                <a:latin typeface="Times Neue Roman"/>
              </a:rPr>
              <a:t> </a:t>
            </a:r>
            <a:r>
              <a:rPr lang="en-US" sz="3599" dirty="0" err="1">
                <a:solidFill>
                  <a:srgbClr val="000000"/>
                </a:solidFill>
                <a:latin typeface="Times Neue Roman"/>
              </a:rPr>
              <a:t>viên</a:t>
            </a:r>
            <a:r>
              <a:rPr lang="en-US" sz="3599" dirty="0">
                <a:solidFill>
                  <a:srgbClr val="000000"/>
                </a:solidFill>
                <a:latin typeface="Times Neue Roman"/>
              </a:rPr>
              <a:t> </a:t>
            </a:r>
            <a:r>
              <a:rPr lang="en-US" sz="3599" dirty="0" err="1">
                <a:solidFill>
                  <a:srgbClr val="000000"/>
                </a:solidFill>
                <a:latin typeface="Times Neue Roman"/>
              </a:rPr>
              <a:t>pháp</a:t>
            </a:r>
            <a:r>
              <a:rPr lang="en-US" sz="3599" dirty="0">
                <a:solidFill>
                  <a:srgbClr val="000000"/>
                </a:solidFill>
                <a:latin typeface="Times Neue Roman"/>
              </a:rPr>
              <a:t> </a:t>
            </a:r>
            <a:r>
              <a:rPr lang="en-US" sz="3599" dirty="0" err="1">
                <a:solidFill>
                  <a:srgbClr val="000000"/>
                </a:solidFill>
                <a:latin typeface="Times Neue Roman"/>
              </a:rPr>
              <a:t>luật</a:t>
            </a:r>
            <a:r>
              <a:rPr lang="en-US" sz="3599" dirty="0">
                <a:solidFill>
                  <a:srgbClr val="000000"/>
                </a:solidFill>
                <a:latin typeface="Times Neue Roman"/>
              </a:rPr>
              <a:t> ở </a:t>
            </a:r>
            <a:r>
              <a:rPr lang="en-US" sz="3599" dirty="0" err="1">
                <a:solidFill>
                  <a:srgbClr val="000000"/>
                </a:solidFill>
                <a:latin typeface="Times Neue Roman"/>
              </a:rPr>
              <a:t>xã</a:t>
            </a:r>
            <a:r>
              <a:rPr lang="en-US" sz="3599" dirty="0">
                <a:solidFill>
                  <a:srgbClr val="000000"/>
                </a:solidFill>
                <a:latin typeface="Times Neue Roman"/>
              </a:rPr>
              <a:t>, </a:t>
            </a:r>
            <a:r>
              <a:rPr lang="en-US" sz="3599" dirty="0" err="1">
                <a:solidFill>
                  <a:srgbClr val="000000"/>
                </a:solidFill>
                <a:latin typeface="Times Neue Roman"/>
              </a:rPr>
              <a:t>phường</a:t>
            </a:r>
            <a:r>
              <a:rPr lang="en-US" sz="3599" dirty="0">
                <a:solidFill>
                  <a:srgbClr val="000000"/>
                </a:solidFill>
                <a:latin typeface="Times Neue Roman"/>
              </a:rPr>
              <a:t>, </a:t>
            </a:r>
            <a:r>
              <a:rPr lang="en-US" sz="3599" dirty="0" err="1">
                <a:solidFill>
                  <a:srgbClr val="000000"/>
                </a:solidFill>
                <a:latin typeface="Times Neue Roman"/>
              </a:rPr>
              <a:t>thị</a:t>
            </a:r>
            <a:r>
              <a:rPr lang="en-US" sz="3599" dirty="0">
                <a:solidFill>
                  <a:srgbClr val="000000"/>
                </a:solidFill>
                <a:latin typeface="Times Neue Roman"/>
              </a:rPr>
              <a:t> </a:t>
            </a:r>
            <a:r>
              <a:rPr lang="en-US" sz="3599" dirty="0" err="1">
                <a:solidFill>
                  <a:srgbClr val="000000"/>
                </a:solidFill>
                <a:latin typeface="Times Neue Roman"/>
              </a:rPr>
              <a:t>trấn</a:t>
            </a:r>
            <a:endParaRPr lang="en-US" sz="3599" dirty="0">
              <a:solidFill>
                <a:srgbClr val="000000"/>
              </a:solidFill>
              <a:latin typeface="Times Neue Roman"/>
            </a:endParaRPr>
          </a:p>
        </p:txBody>
      </p:sp>
      <p:sp>
        <p:nvSpPr>
          <p:cNvPr id="31" name="TextBox 31"/>
          <p:cNvSpPr txBox="1"/>
          <p:nvPr/>
        </p:nvSpPr>
        <p:spPr>
          <a:xfrm>
            <a:off x="1410479" y="8720454"/>
            <a:ext cx="6725385" cy="537846"/>
          </a:xfrm>
          <a:prstGeom prst="rect">
            <a:avLst/>
          </a:prstGeom>
        </p:spPr>
        <p:txBody>
          <a:bodyPr lIns="0" tIns="0" rIns="0" bIns="0" rtlCol="0" anchor="t">
            <a:spAutoFit/>
          </a:bodyPr>
          <a:lstStyle/>
          <a:p>
            <a:pPr algn="just">
              <a:lnSpc>
                <a:spcPts val="4479"/>
              </a:lnSpc>
            </a:pPr>
            <a:r>
              <a:rPr lang="en-US" sz="3199">
                <a:solidFill>
                  <a:srgbClr val="000000"/>
                </a:solidFill>
                <a:latin typeface="Times Neue Roman Bold"/>
              </a:rPr>
              <a:t>CSPL</a:t>
            </a:r>
            <a:r>
              <a:rPr lang="en-US" sz="3199">
                <a:solidFill>
                  <a:srgbClr val="000000"/>
                </a:solidFill>
                <a:latin typeface="Times Neue Roman"/>
              </a:rPr>
              <a:t>: </a:t>
            </a:r>
            <a:r>
              <a:rPr lang="en-US" sz="3199">
                <a:solidFill>
                  <a:srgbClr val="000000"/>
                </a:solidFill>
                <a:latin typeface="Times Neue Roman Italics"/>
              </a:rPr>
              <a:t>Khoản 1 Điều 37 Luật PBGDPL</a:t>
            </a:r>
          </a:p>
        </p:txBody>
      </p:sp>
    </p:spTree>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1B1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0000"/>
          </a:blip>
          <a:srcRect t="5212" b="5212"/>
          <a:stretch>
            <a:fillRect/>
          </a:stretch>
        </p:blipFill>
        <p:spPr>
          <a:xfrm>
            <a:off x="-190500" y="-200025"/>
            <a:ext cx="17907458" cy="10687050"/>
          </a:xfrm>
          <a:prstGeom prst="rect">
            <a:avLst/>
          </a:prstGeom>
        </p:spPr>
      </p:pic>
      <p:sp>
        <p:nvSpPr>
          <p:cNvPr id="3" name="AutoShape 3"/>
          <p:cNvSpPr/>
          <p:nvPr/>
        </p:nvSpPr>
        <p:spPr>
          <a:xfrm>
            <a:off x="16478250" y="1028700"/>
            <a:ext cx="2381250" cy="76200"/>
          </a:xfrm>
          <a:prstGeom prst="rect">
            <a:avLst/>
          </a:prstGeom>
          <a:solidFill>
            <a:srgbClr val="EFEBE0"/>
          </a:solidFill>
        </p:spPr>
      </p:sp>
      <p:grpSp>
        <p:nvGrpSpPr>
          <p:cNvPr id="4" name="Group 4"/>
          <p:cNvGrpSpPr/>
          <p:nvPr/>
        </p:nvGrpSpPr>
        <p:grpSpPr>
          <a:xfrm>
            <a:off x="-781049" y="6766708"/>
            <a:ext cx="14196369" cy="1562195"/>
            <a:chOff x="0" y="0"/>
            <a:chExt cx="18928492" cy="2082926"/>
          </a:xfrm>
        </p:grpSpPr>
        <p:sp>
          <p:nvSpPr>
            <p:cNvPr id="5" name="TextBox 5"/>
            <p:cNvSpPr txBox="1"/>
            <p:nvPr/>
          </p:nvSpPr>
          <p:spPr>
            <a:xfrm>
              <a:off x="2415262" y="0"/>
              <a:ext cx="16513229" cy="1358900"/>
            </a:xfrm>
            <a:prstGeom prst="rect">
              <a:avLst/>
            </a:prstGeom>
          </p:spPr>
          <p:txBody>
            <a:bodyPr lIns="0" tIns="0" rIns="0" bIns="0" rtlCol="0" anchor="t">
              <a:spAutoFit/>
            </a:bodyPr>
            <a:lstStyle/>
            <a:p>
              <a:pPr algn="l">
                <a:lnSpc>
                  <a:spcPts val="8040"/>
                </a:lnSpc>
              </a:pPr>
              <a:r>
                <a:rPr lang="en-US" sz="6700" spc="134">
                  <a:solidFill>
                    <a:srgbClr val="EFEBE0"/>
                  </a:solidFill>
                  <a:latin typeface="Times Neue Roman Bold"/>
                </a:rPr>
                <a:t>II. QUYỀN VÀ NGHĨA VỤ</a:t>
              </a:r>
            </a:p>
          </p:txBody>
        </p:sp>
        <p:sp>
          <p:nvSpPr>
            <p:cNvPr id="6" name="AutoShape 6"/>
            <p:cNvSpPr/>
            <p:nvPr/>
          </p:nvSpPr>
          <p:spPr>
            <a:xfrm>
              <a:off x="0" y="1981326"/>
              <a:ext cx="4826000" cy="101600"/>
            </a:xfrm>
            <a:prstGeom prst="rect">
              <a:avLst/>
            </a:prstGeom>
            <a:solidFill>
              <a:srgbClr val="EFEBE0"/>
            </a:solidFill>
          </p:spPr>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34400" y="5264837"/>
            <a:ext cx="13819199" cy="3240988"/>
            <a:chOff x="0" y="0"/>
            <a:chExt cx="18425599" cy="4321317"/>
          </a:xfrm>
        </p:grpSpPr>
        <p:grpSp>
          <p:nvGrpSpPr>
            <p:cNvPr id="3" name="Group 3"/>
            <p:cNvGrpSpPr/>
            <p:nvPr/>
          </p:nvGrpSpPr>
          <p:grpSpPr>
            <a:xfrm>
              <a:off x="0" y="0"/>
              <a:ext cx="18425599" cy="4321317"/>
              <a:chOff x="0" y="0"/>
              <a:chExt cx="37711362" cy="8844367"/>
            </a:xfrm>
          </p:grpSpPr>
          <p:sp>
            <p:nvSpPr>
              <p:cNvPr id="4" name="Freeform 4"/>
              <p:cNvSpPr/>
              <p:nvPr/>
            </p:nvSpPr>
            <p:spPr>
              <a:xfrm>
                <a:off x="0" y="0"/>
                <a:ext cx="37711360" cy="8844367"/>
              </a:xfrm>
              <a:custGeom>
                <a:avLst/>
                <a:gdLst/>
                <a:ahLst/>
                <a:cxnLst/>
                <a:rect l="l" t="t" r="r" b="b"/>
                <a:pathLst>
                  <a:path w="37711360" h="8844367">
                    <a:moveTo>
                      <a:pt x="0" y="0"/>
                    </a:moveTo>
                    <a:lnTo>
                      <a:pt x="0" y="8844367"/>
                    </a:lnTo>
                    <a:lnTo>
                      <a:pt x="37711360" y="8844367"/>
                    </a:lnTo>
                    <a:lnTo>
                      <a:pt x="37711360" y="0"/>
                    </a:lnTo>
                    <a:lnTo>
                      <a:pt x="0" y="0"/>
                    </a:lnTo>
                    <a:close/>
                    <a:moveTo>
                      <a:pt x="37650403" y="8783407"/>
                    </a:moveTo>
                    <a:lnTo>
                      <a:pt x="59690" y="8783407"/>
                    </a:lnTo>
                    <a:lnTo>
                      <a:pt x="59690" y="59690"/>
                    </a:lnTo>
                    <a:lnTo>
                      <a:pt x="37650403" y="59690"/>
                    </a:lnTo>
                    <a:lnTo>
                      <a:pt x="37650403" y="8783407"/>
                    </a:lnTo>
                    <a:close/>
                  </a:path>
                </a:pathLst>
              </a:custGeom>
              <a:solidFill>
                <a:srgbClr val="EEC0BF"/>
              </a:solidFill>
            </p:spPr>
          </p:sp>
        </p:grpSp>
        <p:sp>
          <p:nvSpPr>
            <p:cNvPr id="5" name="TextBox 5"/>
            <p:cNvSpPr txBox="1"/>
            <p:nvPr/>
          </p:nvSpPr>
          <p:spPr>
            <a:xfrm>
              <a:off x="0" y="1668534"/>
              <a:ext cx="18425599" cy="993775"/>
            </a:xfrm>
            <a:prstGeom prst="rect">
              <a:avLst/>
            </a:prstGeom>
          </p:spPr>
          <p:txBody>
            <a:bodyPr lIns="0" tIns="0" rIns="0" bIns="0" rtlCol="0" anchor="t">
              <a:spAutoFit/>
            </a:bodyPr>
            <a:lstStyle/>
            <a:p>
              <a:pPr algn="ctr">
                <a:lnSpc>
                  <a:spcPts val="5999"/>
                </a:lnSpc>
              </a:pPr>
              <a:r>
                <a:rPr lang="en-US" sz="4999" spc="349">
                  <a:solidFill>
                    <a:srgbClr val="D83A3A"/>
                  </a:solidFill>
                  <a:latin typeface="Times Neue Roman Bold"/>
                </a:rPr>
                <a:t>2. Tuyên truyền viên pháp luật</a:t>
              </a:r>
            </a:p>
          </p:txBody>
        </p:sp>
      </p:grpSp>
      <p:grpSp>
        <p:nvGrpSpPr>
          <p:cNvPr id="6" name="Group 6"/>
          <p:cNvGrpSpPr/>
          <p:nvPr/>
        </p:nvGrpSpPr>
        <p:grpSpPr>
          <a:xfrm>
            <a:off x="2234400" y="1028700"/>
            <a:ext cx="13819199" cy="3822013"/>
            <a:chOff x="0" y="0"/>
            <a:chExt cx="18425599" cy="5096017"/>
          </a:xfrm>
        </p:grpSpPr>
        <p:grpSp>
          <p:nvGrpSpPr>
            <p:cNvPr id="7" name="Group 7"/>
            <p:cNvGrpSpPr/>
            <p:nvPr/>
          </p:nvGrpSpPr>
          <p:grpSpPr>
            <a:xfrm>
              <a:off x="0" y="0"/>
              <a:ext cx="18425599" cy="5096017"/>
              <a:chOff x="0" y="0"/>
              <a:chExt cx="37711362" cy="10429932"/>
            </a:xfrm>
          </p:grpSpPr>
          <p:sp>
            <p:nvSpPr>
              <p:cNvPr id="8" name="Freeform 8"/>
              <p:cNvSpPr/>
              <p:nvPr/>
            </p:nvSpPr>
            <p:spPr>
              <a:xfrm>
                <a:off x="0" y="0"/>
                <a:ext cx="37711360" cy="10429932"/>
              </a:xfrm>
              <a:custGeom>
                <a:avLst/>
                <a:gdLst/>
                <a:ahLst/>
                <a:cxnLst/>
                <a:rect l="l" t="t" r="r" b="b"/>
                <a:pathLst>
                  <a:path w="37711360" h="10429932">
                    <a:moveTo>
                      <a:pt x="0" y="0"/>
                    </a:moveTo>
                    <a:lnTo>
                      <a:pt x="0" y="10429932"/>
                    </a:lnTo>
                    <a:lnTo>
                      <a:pt x="37711360" y="10429932"/>
                    </a:lnTo>
                    <a:lnTo>
                      <a:pt x="37711360" y="0"/>
                    </a:lnTo>
                    <a:lnTo>
                      <a:pt x="0" y="0"/>
                    </a:lnTo>
                    <a:close/>
                    <a:moveTo>
                      <a:pt x="37650403" y="10368973"/>
                    </a:moveTo>
                    <a:lnTo>
                      <a:pt x="59690" y="10368973"/>
                    </a:lnTo>
                    <a:lnTo>
                      <a:pt x="59690" y="59690"/>
                    </a:lnTo>
                    <a:lnTo>
                      <a:pt x="37650403" y="59690"/>
                    </a:lnTo>
                    <a:lnTo>
                      <a:pt x="37650403" y="10368973"/>
                    </a:lnTo>
                    <a:close/>
                  </a:path>
                </a:pathLst>
              </a:custGeom>
              <a:solidFill>
                <a:srgbClr val="EEC0BF"/>
              </a:solidFill>
            </p:spPr>
          </p:sp>
        </p:grpSp>
        <p:sp>
          <p:nvSpPr>
            <p:cNvPr id="9" name="TextBox 9"/>
            <p:cNvSpPr txBox="1"/>
            <p:nvPr/>
          </p:nvSpPr>
          <p:spPr>
            <a:xfrm>
              <a:off x="0" y="2033659"/>
              <a:ext cx="18425599" cy="1028700"/>
            </a:xfrm>
            <a:prstGeom prst="rect">
              <a:avLst/>
            </a:prstGeom>
          </p:spPr>
          <p:txBody>
            <a:bodyPr lIns="0" tIns="0" rIns="0" bIns="0" rtlCol="0" anchor="t">
              <a:spAutoFit/>
            </a:bodyPr>
            <a:lstStyle/>
            <a:p>
              <a:pPr algn="ctr">
                <a:lnSpc>
                  <a:spcPts val="6000"/>
                </a:lnSpc>
              </a:pPr>
              <a:r>
                <a:rPr lang="en-US" sz="5000" spc="350">
                  <a:solidFill>
                    <a:srgbClr val="D83A3A"/>
                  </a:solidFill>
                  <a:latin typeface="Times Neue Roman Bold"/>
                </a:rPr>
                <a:t>1. Báo cáo viên pháp luật</a:t>
              </a: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68" b="11304"/>
          <a:stretch>
            <a:fillRect/>
          </a:stretch>
        </p:blipFill>
        <p:spPr>
          <a:xfrm>
            <a:off x="0" y="0"/>
            <a:ext cx="18288000" cy="10287000"/>
          </a:xfrm>
          <a:prstGeom prst="rect">
            <a:avLst/>
          </a:prstGeom>
        </p:spPr>
      </p:pic>
      <p:sp>
        <p:nvSpPr>
          <p:cNvPr id="3" name="TextBox 3"/>
          <p:cNvSpPr txBox="1"/>
          <p:nvPr/>
        </p:nvSpPr>
        <p:spPr>
          <a:xfrm>
            <a:off x="0" y="4295775"/>
            <a:ext cx="18288000" cy="1533525"/>
          </a:xfrm>
          <a:prstGeom prst="rect">
            <a:avLst/>
          </a:prstGeom>
        </p:spPr>
        <p:txBody>
          <a:bodyPr lIns="0" tIns="0" rIns="0" bIns="0" rtlCol="0" anchor="t">
            <a:spAutoFit/>
          </a:bodyPr>
          <a:lstStyle/>
          <a:p>
            <a:pPr algn="ctr">
              <a:lnSpc>
                <a:spcPts val="12599"/>
              </a:lnSpc>
              <a:spcBef>
                <a:spcPct val="0"/>
              </a:spcBef>
            </a:pPr>
            <a:r>
              <a:rPr lang="en-US" sz="9000">
                <a:solidFill>
                  <a:srgbClr val="FFFFFF"/>
                </a:solidFill>
                <a:latin typeface="Times Neue Roman Bold"/>
              </a:rPr>
              <a:t>1. Báo cáo viên pháp luật</a:t>
            </a:r>
          </a:p>
        </p:txBody>
      </p:sp>
      <p:grpSp>
        <p:nvGrpSpPr>
          <p:cNvPr id="4" name="Group 4"/>
          <p:cNvGrpSpPr/>
          <p:nvPr/>
        </p:nvGrpSpPr>
        <p:grpSpPr>
          <a:xfrm rot="-10800000">
            <a:off x="16491120" y="-9525"/>
            <a:ext cx="1806405" cy="1803515"/>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D4A05B"/>
            </a:solidFill>
          </p:spPr>
        </p:sp>
      </p:grpSp>
      <p:grpSp>
        <p:nvGrpSpPr>
          <p:cNvPr id="6" name="Group 6"/>
          <p:cNvGrpSpPr/>
          <p:nvPr/>
        </p:nvGrpSpPr>
        <p:grpSpPr>
          <a:xfrm>
            <a:off x="0" y="8483485"/>
            <a:ext cx="1806405" cy="1803515"/>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D4A05B"/>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3505" y="901757"/>
            <a:ext cx="308596" cy="336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2072</Words>
  <Application>Microsoft Macintosh PowerPoint</Application>
  <PresentationFormat>Custom</PresentationFormat>
  <Paragraphs>200</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Times Neue Roman Bold</vt:lpstr>
      <vt:lpstr>Arial</vt:lpstr>
      <vt:lpstr>Times Neue Roman</vt:lpstr>
      <vt:lpstr>Times Neue Roman Italics</vt:lpstr>
      <vt:lpstr>Times Neue Roman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quy định pháp luật về báo cáo viên pháp luật, tuyên truyền viên pháp luật</dc:title>
  <cp:lastModifiedBy>Microsoft Office User</cp:lastModifiedBy>
  <cp:revision>9</cp:revision>
  <cp:lastPrinted>2023-03-01T07:07:03Z</cp:lastPrinted>
  <dcterms:created xsi:type="dcterms:W3CDTF">2006-08-16T00:00:00Z</dcterms:created>
  <dcterms:modified xsi:type="dcterms:W3CDTF">2023-03-28T09:21:12Z</dcterms:modified>
  <dc:identifier>DAFb2WIO3nQ</dc:identifier>
</cp:coreProperties>
</file>