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n-US"/>
              <a:t>Thứ năm ngày 20 tháng 5 năm 2021</a:t>
            </a:r>
            <a:endParaRPr lang="en-US"/>
          </a:p>
        </p:txBody>
      </p:sp>
      <p:sp>
        <p:nvSpPr>
          <p:cNvPr id="3" name="Subtitle 2"/>
          <p:cNvSpPr>
            <a:spLocks noGrp="1"/>
          </p:cNvSpPr>
          <p:nvPr>
            <p:ph type="subTitle" idx="1"/>
          </p:nvPr>
        </p:nvSpPr>
        <p:spPr/>
        <p:txBody>
          <a:bodyPr/>
          <a:p>
            <a:r>
              <a:rPr lang="en-US" sz="4000" u="sng">
                <a:solidFill>
                  <a:srgbClr val="FF0000"/>
                </a:solidFill>
              </a:rPr>
              <a:t>TIẾNG VIỆT </a:t>
            </a:r>
            <a:endParaRPr lang="en-US" sz="4000" u="sng">
              <a:solidFill>
                <a:srgbClr val="FF0000"/>
              </a:solidFill>
            </a:endParaRPr>
          </a:p>
          <a:p>
            <a:r>
              <a:rPr lang="en-US" sz="6000">
                <a:solidFill>
                  <a:srgbClr val="FFC000"/>
                </a:solidFill>
              </a:rPr>
              <a:t>ÔN TẬP</a:t>
            </a:r>
            <a:endParaRPr lang="en-US" sz="6000">
              <a:solidFill>
                <a:srgbClr val="FFC000"/>
              </a:solidFill>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81000"/>
            <a:ext cx="10515600" cy="1325563"/>
          </a:xfrm>
        </p:spPr>
        <p:txBody>
          <a:bodyPr/>
          <a:p>
            <a:r>
              <a:rPr lang="en-US">
                <a:gradFill>
                  <a:gsLst>
                    <a:gs pos="0">
                      <a:srgbClr val="14CD68"/>
                    </a:gs>
                    <a:gs pos="100000">
                      <a:srgbClr val="0B6E38"/>
                    </a:gs>
                  </a:gsLst>
                  <a:lin scaled="0"/>
                </a:gradFill>
              </a:rPr>
              <a:t>Bài đọc : BÀN TAY NGƯỜI NGHỆ SĨ</a:t>
            </a:r>
            <a:endParaRPr lang="en-US">
              <a:gradFill>
                <a:gsLst>
                  <a:gs pos="0">
                    <a:srgbClr val="14CD68"/>
                  </a:gs>
                  <a:gs pos="100000">
                    <a:srgbClr val="0B6E38"/>
                  </a:gs>
                </a:gsLst>
                <a:lin scaled="0"/>
              </a:gradFill>
            </a:endParaRPr>
          </a:p>
        </p:txBody>
      </p:sp>
      <p:sp>
        <p:nvSpPr>
          <p:cNvPr id="3" name="Content Placeholder 2"/>
          <p:cNvSpPr>
            <a:spLocks noGrp="1"/>
          </p:cNvSpPr>
          <p:nvPr>
            <p:ph idx="1"/>
          </p:nvPr>
        </p:nvSpPr>
        <p:spPr/>
        <p:txBody>
          <a:bodyPr/>
          <a:p>
            <a:r>
              <a:rPr lang="en-US" sz="2800"/>
              <a:t>Ngay từ nhỏ, Trương Bạch đã rất yêu thích thiên nhiên. Lúc nhàn rỗi, cậu nặn những con giống bằng đất sét trông y như thật. Lớn lên, Trương Bạch xin đi làm ở một cửa hàng đồ ngọc. Anh say mê làm việc hết mình, không bao giờ chịu dừng khi thấy những chỗ cần gia công tinh tế mà mình chưa làm được. Sự kiên nhẫn của Trương Bạch khiến người dạy nghề cũng phải kinh ngạc. </a:t>
            </a:r>
            <a:endParaRPr lang="en-US" sz="2800"/>
          </a:p>
          <a:p>
            <a:r>
              <a:rPr lang="en-US" sz="2800"/>
              <a:t>      Một hôm có người mang một khối ngọc thạch đến và nói với anh: </a:t>
            </a:r>
            <a:endParaRPr lang="en-US" sz="2800"/>
          </a:p>
          <a:p>
            <a:r>
              <a:rPr lang="en-US" sz="2800"/>
              <a:t>- Anh có thể tạc một pho tượng Quan Âm từ khối ngọc thạch này không?</a:t>
            </a:r>
            <a:endParaRPr lang="en-US" sz="2800"/>
          </a:p>
        </p:txBody>
      </p:sp>
    </p:spTree>
  </p:cSld>
  <p:clrMapOvr>
    <a:masterClrMapping/>
  </p:clrMapOvr>
  <mc:AlternateContent xmlns:mc="http://schemas.openxmlformats.org/markup-compatibility/2006">
    <mc:Choice xmlns:p14="http://schemas.microsoft.com/office/powerpoint/2010/main" Requires="p14">
      <p:transition p14:dur="500">
        <p:comb/>
      </p:transition>
    </mc:Choice>
    <mc:Fallback>
      <p:transition>
        <p:comb/>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Autofit/>
          </a:bodyPr>
          <a:p>
            <a:r>
              <a:rPr lang="en-US" sz="3600"/>
              <a:t>Trương Bạch nhận lời và tự nhủ sẽ gắng công tạo nên một tác phẩm tuyệt trần, mỹ mãn. Pho tượng làm xong, quả là một tác phẩm trác tuyệt. Từ dung mạo đến dáng vẻ của Quan Âm đều toát lên sự ung dung và cực kì mỹ lệ. Điều vô cùng lí thú là pho tượng sống động đến lạ lùng, giống như một người sống vậy. Nếu đi một vòng xung quanh pho tượng, đôi mắt Quan Âm như biết nhìn theo. Hiển nhiên đây là điều không thể nào tưởng tượng nổi.</a:t>
            </a:r>
            <a:endParaRPr lang="en-US" sz="3600"/>
          </a:p>
        </p:txBody>
      </p:sp>
    </p:spTree>
  </p:cSld>
  <p:clrMapOvr>
    <a:masterClrMapping/>
  </p:clrMapOvr>
  <mc:AlternateContent xmlns:mc="http://schemas.openxmlformats.org/markup-compatibility/2006">
    <mc:Choice xmlns:p14="http://schemas.microsoft.com/office/powerpoint/2010/main" Requires="p14">
      <p:transition p14:dur="500">
        <p:split orient="vert" dir="in"/>
      </p:transition>
    </mc:Choice>
    <mc:Fallback>
      <p:transition>
        <p:split orient="vert" dir="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Autofit/>
          </a:bodyPr>
          <a:p>
            <a:pPr lvl="1"/>
            <a:r>
              <a:rPr lang="en-US" sz="3425"/>
              <a:t>Câu 1: Câu có hình ảnh so sánh là</a:t>
            </a:r>
            <a:endParaRPr lang="en-US" sz="3425"/>
          </a:p>
          <a:p>
            <a:r>
              <a:rPr lang="en-US" sz="4000"/>
              <a:t>A.Trương Bạch rất yêu thích thiên nhiên.</a:t>
            </a:r>
            <a:endParaRPr lang="en-US" sz="4000"/>
          </a:p>
          <a:p>
            <a:r>
              <a:rPr lang="en-US" sz="4000"/>
              <a:t>B.Cậu nặn những con giống bằng đất sét trông y như thật.</a:t>
            </a:r>
            <a:endParaRPr lang="en-US" sz="4000"/>
          </a:p>
          <a:p>
            <a:r>
              <a:rPr lang="en-US" sz="4000"/>
              <a:t>C.Pho tượng làm xong, quả là một tác phẩm trác tuyệt.</a:t>
            </a:r>
            <a:endParaRPr lang="en-US" sz="4000"/>
          </a:p>
          <a:p>
            <a:r>
              <a:rPr lang="en-US" sz="4000"/>
              <a:t>D.Điều vô cùng lí thú là pho tượng sống động đến lạ lùng.</a:t>
            </a:r>
            <a:endParaRPr lang="en-US" sz="4000"/>
          </a:p>
        </p:txBody>
      </p:sp>
    </p:spTree>
  </p:cSld>
  <p:clrMapOvr>
    <a:masterClrMapping/>
  </p:clrMapOvr>
  <mc:AlternateContent xmlns:mc="http://schemas.openxmlformats.org/markup-compatibility/2006">
    <mc:Choice xmlns:p14="http://schemas.microsoft.com/office/powerpoint/2010/main" Requires="p14">
      <p:transition p14:dur="500">
        <p:checker/>
      </p:transition>
    </mc:Choice>
    <mc:Fallback>
      <p:transition>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sz="3600"/>
              <a:t>Câu 2: Từ ngữ nói về ý chí – nghị lực là:</a:t>
            </a:r>
            <a:endParaRPr lang="en-US" sz="3600"/>
          </a:p>
          <a:p>
            <a:endParaRPr lang="en-US" sz="4000"/>
          </a:p>
          <a:p>
            <a:r>
              <a:rPr lang="en-US" sz="4000"/>
              <a:t>A. Ác ôn, thương người.</a:t>
            </a:r>
            <a:r>
              <a:rPr lang="en-US"/>
              <a:t>			</a:t>
            </a:r>
            <a:endParaRPr lang="en-US"/>
          </a:p>
          <a:p>
            <a:endParaRPr lang="en-US" sz="4000"/>
          </a:p>
          <a:p>
            <a:r>
              <a:rPr lang="en-US" sz="4000"/>
              <a:t>B. Trung thực, thật thà.</a:t>
            </a:r>
            <a:endParaRPr lang="en-US" sz="4000"/>
          </a:p>
        </p:txBody>
      </p:sp>
    </p:spTree>
  </p:cSld>
  <p:clrMapOvr>
    <a:masterClrMapping/>
  </p:clrMapOvr>
  <mc:AlternateContent xmlns:mc="http://schemas.openxmlformats.org/markup-compatibility/2006">
    <mc:Choice xmlns:p14="http://schemas.microsoft.com/office/powerpoint/2010/main" Requires="p14">
      <p:transition p14:dur="500">
        <p:wheel spokes="8"/>
      </p:transition>
    </mc:Choice>
    <mc:Fallback>
      <p:transition>
        <p:wheel spokes="8"/>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sz="4000"/>
              <a:t>Câu 3: Tìm và viết lại 1 động từ, 1 tính từ có trong câu “Trương Bạch tự nhủ sẽ gắng công tạo nên một tác phẩm tuyệt trần, mỹ mãn.” </a:t>
            </a:r>
            <a:endParaRPr lang="en-US" sz="4000"/>
          </a:p>
          <a:p>
            <a:endParaRPr lang="en-US" sz="3600"/>
          </a:p>
          <a:p>
            <a:r>
              <a:rPr lang="en-US" sz="3600"/>
              <a:t>Độngtừ: ……………………………………………………………………</a:t>
            </a:r>
            <a:endParaRPr lang="en-US" sz="3600"/>
          </a:p>
          <a:p>
            <a:r>
              <a:rPr lang="en-US" sz="3600"/>
              <a:t>Tínhtừ: …………………………………………………………………….</a:t>
            </a:r>
            <a:endParaRPr lang="en-US" sz="3600"/>
          </a:p>
        </p:txBody>
      </p:sp>
    </p:spTree>
  </p:cSld>
  <p:clrMapOvr>
    <a:masterClrMapping/>
  </p:clrMapOvr>
  <mc:AlternateContent xmlns:mc="http://schemas.openxmlformats.org/markup-compatibility/2006">
    <mc:Choice xmlns:p14="http://schemas.microsoft.com/office/powerpoint/2010/main" Requires="p14">
      <p:transition p14:dur="500">
        <p14:prism isInverted="1"/>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lvl="1"/>
            <a:r>
              <a:rPr lang="en-US" sz="4000"/>
              <a:t>Câu 4: Câu thành ngữ nói về ý chí – nghị lực là:</a:t>
            </a:r>
            <a:endParaRPr lang="en-US" sz="4000"/>
          </a:p>
          <a:p>
            <a:r>
              <a:rPr lang="en-US" sz="4000"/>
              <a:t>A.Cây ngay không sợ chết đứng.</a:t>
            </a:r>
            <a:endParaRPr lang="en-US" sz="4000"/>
          </a:p>
          <a:p>
            <a:r>
              <a:rPr lang="en-US" sz="4000"/>
              <a:t>B.Đói cho sạch, rách cho thơm.</a:t>
            </a:r>
            <a:endParaRPr lang="en-US" sz="4000"/>
          </a:p>
          <a:p>
            <a:r>
              <a:rPr lang="en-US" sz="4000"/>
              <a:t>C.Có chí thì nên.</a:t>
            </a:r>
            <a:endParaRPr lang="en-US" sz="4000"/>
          </a:p>
          <a:p>
            <a:r>
              <a:rPr lang="en-US" sz="4000"/>
              <a:t>D.Lá lành đùm lá rách.</a:t>
            </a:r>
            <a:endParaRPr lang="en-US" sz="4000"/>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algn="ctr"/>
            <a:r>
              <a:rPr lang="en-US" sz="4000">
                <a:gradFill>
                  <a:gsLst>
                    <a:gs pos="0">
                      <a:srgbClr val="007BD3"/>
                    </a:gs>
                    <a:gs pos="100000">
                      <a:srgbClr val="034373"/>
                    </a:gs>
                  </a:gsLst>
                  <a:lin scaled="0"/>
                </a:gradFill>
                <a:sym typeface="+mn-ea"/>
              </a:rPr>
              <a:t>Bài ôn tập đến  đây là kết thúc. Chúc các em một ngày thật tốt lành .</a:t>
            </a:r>
            <a:endParaRPr lang="en-US" sz="4000">
              <a:gradFill>
                <a:gsLst>
                  <a:gs pos="0">
                    <a:srgbClr val="007BD3"/>
                  </a:gs>
                  <a:gs pos="100000">
                    <a:srgbClr val="034373"/>
                  </a:gs>
                </a:gsLst>
                <a:lin scaled="0"/>
              </a:gradFill>
            </a:endParaRPr>
          </a:p>
          <a:p>
            <a:pPr algn="ctr"/>
            <a:endParaRPr lang="en-US" sz="4000"/>
          </a:p>
        </p:txBody>
      </p:sp>
    </p:spTree>
  </p:cSld>
  <p:clrMapOvr>
    <a:masterClrMapping/>
  </p:clrMapOvr>
  <mc:AlternateContent xmlns:mc="http://schemas.openxmlformats.org/markup-compatibility/2006">
    <mc:Choice xmlns:p14="http://schemas.microsoft.com/office/powerpoint/2010/main" Requires="p14">
      <p:transition p14:dur="500">
        <p:split orient="vert" dir="in"/>
      </p:transition>
    </mc:Choice>
    <mc:Fallback>
      <p:transition>
        <p:split orient="vert" dir="in"/>
      </p:transition>
    </mc:Fallback>
  </mc:AlternateContent>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1780</Words>
  <Application>WPS Presentation</Application>
  <PresentationFormat>Widescreen</PresentationFormat>
  <Paragraphs>39</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Arial Unicode MS</vt:lpstr>
      <vt:lpstr>Calibri Light</vt:lpstr>
      <vt:lpstr>Calibri</vt:lpstr>
      <vt:lpstr>Microsoft YaHei</vt:lpstr>
      <vt:lpstr>Business Cooperate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Thứ năm ngày 20 tháng 5 năm 2021</dc:title>
  <dc:creator>acer</dc:creator>
  <cp:lastModifiedBy>acer</cp:lastModifiedBy>
  <cp:revision>1</cp:revision>
  <dcterms:created xsi:type="dcterms:W3CDTF">2021-05-18T02:52:39Z</dcterms:created>
  <dcterms:modified xsi:type="dcterms:W3CDTF">2021-05-18T02:52:39Z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1033-11.2.0.10114</vt:lpwstr>
  </property>
</Properties>
</file>