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sldIdLst>
    <p:sldId id="256" r:id="rId3"/>
    <p:sldId id="258" r:id="rId4"/>
    <p:sldId id="260" r:id="rId5"/>
    <p:sldId id="261" r:id="rId6"/>
    <p:sldId id="265" r:id="rId7"/>
    <p:sldId id="269" r:id="rId8"/>
    <p:sldId id="291" r:id="rId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CC"/>
    <a:srgbClr val="000099"/>
    <a:srgbClr val="0033CC"/>
    <a:srgbClr val="FFFFCC"/>
    <a:srgbClr val="008000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BB275-2F86-49E5-8318-190A870D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A5386-B10D-4583-BE8D-689985A8F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B1431-6D78-450B-863E-66DBA5BBD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FC65A-3272-443C-A951-8BBB3F49A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99258"/>
      </p:ext>
    </p:extLst>
  </p:cSld>
  <p:clrMapOvr>
    <a:masterClrMapping/>
  </p:clrMapOvr>
  <p:transition spd="med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2FD1F-1B96-45C2-871F-CDB0E436C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11474"/>
      </p:ext>
    </p:extLst>
  </p:cSld>
  <p:clrMapOvr>
    <a:masterClrMapping/>
  </p:clrMapOvr>
  <p:transition spd="med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3948F-7DF9-4F1C-9627-EB6654144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37101"/>
      </p:ext>
    </p:extLst>
  </p:cSld>
  <p:clrMapOvr>
    <a:masterClrMapping/>
  </p:clrMapOvr>
  <p:transition spd="med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EB4F-730D-4135-BC57-6102364EC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59341"/>
      </p:ext>
    </p:extLst>
  </p:cSld>
  <p:clrMapOvr>
    <a:masterClrMapping/>
  </p:clrMapOvr>
  <p:transition spd="med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CDADA-FA37-4FED-A9BB-49E6A6155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22908"/>
      </p:ext>
    </p:extLst>
  </p:cSld>
  <p:clrMapOvr>
    <a:masterClrMapping/>
  </p:clrMapOvr>
  <p:transition spd="med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5F108-9288-49C0-A4CB-D9D141BE7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03553"/>
      </p:ext>
    </p:extLst>
  </p:cSld>
  <p:clrMapOvr>
    <a:masterClrMapping/>
  </p:clrMapOvr>
  <p:transition spd="med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9F30-D35E-4725-A63C-B4C8AA960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6716"/>
      </p:ext>
    </p:extLst>
  </p:cSld>
  <p:clrMapOvr>
    <a:masterClrMapping/>
  </p:clrMapOvr>
  <p:transition spd="med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F9EAB-F516-415D-ABD8-19C3265F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23354"/>
      </p:ext>
    </p:extLst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2B572-2635-49C7-8370-15CC88D78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BE304-2FB0-4A6C-B64E-8E135FDEF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85950"/>
      </p:ext>
    </p:extLst>
  </p:cSld>
  <p:clrMapOvr>
    <a:masterClrMapping/>
  </p:clrMapOvr>
  <p:transition spd="med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E8884-9CC0-40BF-A981-E5F150469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6500"/>
      </p:ext>
    </p:extLst>
  </p:cSld>
  <p:clrMapOvr>
    <a:masterClrMapping/>
  </p:clrMapOvr>
  <p:transition spd="med"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12C56-86B7-4C75-B92E-736A07E20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72112"/>
      </p:ext>
    </p:extLst>
  </p:cSld>
  <p:clrMapOvr>
    <a:masterClrMapping/>
  </p:clrMapOvr>
  <p:transition spd="med"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3063-BC6F-4484-ABDA-1FF7F221B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46631"/>
      </p:ext>
    </p:extLst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0E420-C40C-4277-A877-20BB9BFF8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28875-D41C-4C08-A06D-CD66A83D6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AC843-DE0E-43E8-8458-71582BE38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CB9B-FD77-49E9-9EBD-E3E3CA3EC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6FC8E-F27C-48E0-89E3-EE70A7030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BCB2F-777F-4A08-A0C5-6CBE792C2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02E0-D98B-4015-8804-7A869209D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CAEBD9C-0EB0-421B-8FB1-076222D7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A971484-5AE9-47AB-8C72-6B4ED87D5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95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3366"/>
            </a:gs>
            <a:gs pos="100000">
              <a:srgbClr val="00182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2"/>
          <p:cNvGrpSpPr>
            <a:grpSpLocks/>
          </p:cNvGrpSpPr>
          <p:nvPr/>
        </p:nvGrpSpPr>
        <p:grpSpPr bwMode="auto">
          <a:xfrm>
            <a:off x="228600" y="209550"/>
            <a:ext cx="1447800" cy="2000250"/>
            <a:chOff x="240" y="132"/>
            <a:chExt cx="2352" cy="2412"/>
          </a:xfrm>
        </p:grpSpPr>
        <p:sp>
          <p:nvSpPr>
            <p:cNvPr id="1039" name="Freeform 3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4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5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6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7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8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9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" name="Group 10"/>
          <p:cNvGrpSpPr>
            <a:grpSpLocks/>
          </p:cNvGrpSpPr>
          <p:nvPr/>
        </p:nvGrpSpPr>
        <p:grpSpPr bwMode="auto">
          <a:xfrm rot="10687337">
            <a:off x="7378700" y="4356100"/>
            <a:ext cx="1600200" cy="2349500"/>
            <a:chOff x="240" y="132"/>
            <a:chExt cx="2352" cy="2412"/>
          </a:xfrm>
        </p:grpSpPr>
        <p:sp>
          <p:nvSpPr>
            <p:cNvPr id="1032" name="Freeform 11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12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3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4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5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6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7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438400" y="1889125"/>
            <a:ext cx="4800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FFFF00"/>
                </a:solidFill>
                <a:latin typeface="Arial" charset="0"/>
              </a:rPr>
              <a:t>TOÁN 4</a:t>
            </a:r>
          </a:p>
        </p:txBody>
      </p:sp>
      <p:graphicFrame>
        <p:nvGraphicFramePr>
          <p:cNvPr id="10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585642"/>
              </p:ext>
            </p:extLst>
          </p:nvPr>
        </p:nvGraphicFramePr>
        <p:xfrm>
          <a:off x="-145697" y="2515401"/>
          <a:ext cx="31242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4" imgW="3532327" imgH="4445813" progId="MS_ClipArt_Gallery.2">
                  <p:embed/>
                </p:oleObj>
              </mc:Choice>
              <mc:Fallback>
                <p:oleObj name="Clip" r:id="rId4" imgW="3532327" imgH="4445813" progId="MS_ClipArt_Gallery.2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5697" y="2515401"/>
                        <a:ext cx="3124200" cy="396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13">
            <a:extLst>
              <a:ext uri="{FF2B5EF4-FFF2-40B4-BE49-F238E27FC236}">
                <a16:creationId xmlns:a16="http://schemas.microsoft.com/office/drawing/2014/main" xmlns="" id="{BE4E3D60-BA70-1570-4220-E6E244CC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834" y="418702"/>
            <a:ext cx="78486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ỦY BAN NHÂN DÂN QUẬN 12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TRƯỜNG TIỂU HỌC NGUYỄN THỊ MINH KHAI</a:t>
            </a:r>
            <a:endParaRPr lang="en-US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Text Box 42">
            <a:extLst>
              <a:ext uri="{FF2B5EF4-FFF2-40B4-BE49-F238E27FC236}">
                <a16:creationId xmlns:a16="http://schemas.microsoft.com/office/drawing/2014/main" xmlns="" id="{CF9B0875-B523-EACB-20CE-D46422824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430" y="3255310"/>
            <a:ext cx="7772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Arial" charset="0"/>
              </a:rPr>
              <a:t>TÍNH CHẤT KẾT HỢP CỦA 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Arial" charset="0"/>
              </a:rPr>
              <a:t>PHÉP NHÂN</a:t>
            </a:r>
          </a:p>
        </p:txBody>
      </p:sp>
    </p:spTree>
    <p:custDataLst>
      <p:tags r:id="rId2"/>
    </p:custDataLst>
  </p:cSld>
  <p:clrMapOvr>
    <a:masterClrMapping/>
  </p:clrMapOvr>
  <p:transition advTm="18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9600" y="2819400"/>
            <a:ext cx="7924800" cy="2133600"/>
            <a:chOff x="288" y="1776"/>
            <a:chExt cx="5280" cy="1536"/>
          </a:xfrm>
        </p:grpSpPr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88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a</a:t>
              </a:r>
              <a:endParaRPr lang="en-US" sz="2000">
                <a:latin typeface="Arial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88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3</a:t>
              </a:r>
              <a:endParaRPr lang="en-US" sz="2000">
                <a:latin typeface="Arial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88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5</a:t>
              </a:r>
              <a:endParaRPr lang="en-US" sz="2000">
                <a:latin typeface="Arial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88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4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056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b</a:t>
              </a:r>
              <a:endParaRPr lang="en-US" sz="2000">
                <a:latin typeface="Arial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056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4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1056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2</a:t>
              </a:r>
              <a:endParaRPr lang="en-US" sz="2000">
                <a:latin typeface="Arial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056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6</a:t>
              </a:r>
              <a:endParaRPr lang="en-US" sz="2000">
                <a:latin typeface="Arial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1824" y="1776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c</a:t>
              </a:r>
              <a:endParaRPr lang="en-US" sz="2000">
                <a:latin typeface="Arial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1824" y="2160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5</a:t>
              </a:r>
              <a:endParaRPr lang="en-US" sz="2000">
                <a:solidFill>
                  <a:srgbClr val="00FFFF"/>
                </a:solidFill>
                <a:latin typeface="Arial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1824" y="2544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3</a:t>
              </a:r>
              <a:endParaRPr lang="en-US" sz="2000">
                <a:latin typeface="Arial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1824" y="2928"/>
              <a:ext cx="76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FF"/>
                  </a:solidFill>
                  <a:latin typeface="Arial"/>
                </a:rPr>
                <a:t>2</a:t>
              </a:r>
              <a:endParaRPr lang="en-US" sz="2000">
                <a:latin typeface="Arial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2592" y="1776"/>
              <a:ext cx="148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(a x b) x c</a:t>
              </a:r>
              <a:endParaRPr lang="en-US" sz="2000">
                <a:latin typeface="Arial"/>
              </a:endParaRP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4080" y="1776"/>
              <a:ext cx="1488" cy="3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2000" b="1">
                  <a:solidFill>
                    <a:srgbClr val="00FF00"/>
                  </a:solidFill>
                  <a:latin typeface="Arial"/>
                </a:rPr>
                <a:t>a x (b x c)</a:t>
              </a:r>
              <a:endParaRPr lang="en-US" sz="2000">
                <a:latin typeface="Arial"/>
              </a:endParaRPr>
            </a:p>
          </p:txBody>
        </p:sp>
        <p:sp>
          <p:nvSpPr>
            <p:cNvPr id="3115" name="Rectangle 23"/>
            <p:cNvSpPr>
              <a:spLocks noChangeArrowheads="1"/>
            </p:cNvSpPr>
            <p:nvPr/>
          </p:nvSpPr>
          <p:spPr bwMode="auto">
            <a:xfrm>
              <a:off x="2592" y="2160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6" name="Rectangle 24"/>
            <p:cNvSpPr>
              <a:spLocks noChangeArrowheads="1"/>
            </p:cNvSpPr>
            <p:nvPr/>
          </p:nvSpPr>
          <p:spPr bwMode="auto">
            <a:xfrm>
              <a:off x="2592" y="2544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7" name="Rectangle 25"/>
            <p:cNvSpPr>
              <a:spLocks noChangeArrowheads="1"/>
            </p:cNvSpPr>
            <p:nvPr/>
          </p:nvSpPr>
          <p:spPr bwMode="auto">
            <a:xfrm>
              <a:off x="4080" y="2160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8" name="Rectangle 26"/>
            <p:cNvSpPr>
              <a:spLocks noChangeArrowheads="1"/>
            </p:cNvSpPr>
            <p:nvPr/>
          </p:nvSpPr>
          <p:spPr bwMode="auto">
            <a:xfrm>
              <a:off x="4080" y="2544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19" name="Rectangle 27"/>
            <p:cNvSpPr>
              <a:spLocks noChangeArrowheads="1"/>
            </p:cNvSpPr>
            <p:nvPr/>
          </p:nvSpPr>
          <p:spPr bwMode="auto">
            <a:xfrm>
              <a:off x="2592" y="2928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3120" name="Rectangle 28"/>
            <p:cNvSpPr>
              <a:spLocks noChangeArrowheads="1"/>
            </p:cNvSpPr>
            <p:nvPr/>
          </p:nvSpPr>
          <p:spPr bwMode="auto">
            <a:xfrm>
              <a:off x="4080" y="2928"/>
              <a:ext cx="1488" cy="38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4114800" y="34290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(3 x 4) x 5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6324600" y="34290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3 x (4 x 5)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60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4114800" y="3886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(5 x 2) x 3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30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6324600" y="3886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5 x (2 x 3) = </a:t>
            </a:r>
            <a:r>
              <a:rPr lang="en-US" sz="1800" b="1">
                <a:solidFill>
                  <a:srgbClr val="FF0000"/>
                </a:solidFill>
                <a:latin typeface="Arial" charset="0"/>
              </a:rPr>
              <a:t>30</a:t>
            </a:r>
            <a:endParaRPr lang="en-US" sz="18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457200" y="49530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     Ta thấy giá trị của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(a x b) x c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a x (b x c) 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luôn luôn bằng nhau.</a:t>
            </a:r>
            <a:endParaRPr lang="en-US" sz="2000" b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381000" y="5867400"/>
            <a:ext cx="8458200" cy="70802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800" b="1" i="1">
                <a:solidFill>
                  <a:srgbClr val="0000FF"/>
                </a:solidFill>
                <a:latin typeface="Arial" charset="0"/>
              </a:rPr>
              <a:t>    </a:t>
            </a:r>
            <a:r>
              <a:rPr lang="en-US" sz="2000" b="1" i="1">
                <a:latin typeface="Arial" charset="0"/>
              </a:rPr>
              <a:t>Khi nhân một tích hai số với số thứ ba, ta có thể nhân số thứ nhất với tích của số thứ hai và số thứ ba.</a:t>
            </a:r>
          </a:p>
        </p:txBody>
      </p:sp>
      <p:sp>
        <p:nvSpPr>
          <p:cNvPr id="3081" name="Text Box 41"/>
          <p:cNvSpPr txBox="1">
            <a:spLocks noChangeArrowheads="1"/>
          </p:cNvSpPr>
          <p:nvPr/>
        </p:nvSpPr>
        <p:spPr bwMode="auto">
          <a:xfrm>
            <a:off x="1219200" y="96838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003366"/>
                </a:solidFill>
                <a:latin typeface="+mj-lt"/>
              </a:rPr>
              <a:t>Toán</a:t>
            </a:r>
            <a:endParaRPr lang="en-US" b="1" u="sng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838200" y="7620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143000" y="19812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Cho biểu thức: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a x b x c</a:t>
            </a:r>
            <a:endParaRPr lang="en-US" sz="2400" b="1">
              <a:latin typeface="Arial" charset="0"/>
            </a:endParaRP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4114800" y="2895600"/>
            <a:ext cx="2133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6324600" y="2895600"/>
            <a:ext cx="2133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685800" y="3419475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1828800" y="34290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2971800" y="34290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85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1828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2971800" y="39624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2" name="Text Box 73"/>
          <p:cNvSpPr txBox="1">
            <a:spLocks noChangeArrowheads="1"/>
          </p:cNvSpPr>
          <p:nvPr/>
        </p:nvSpPr>
        <p:spPr bwMode="auto">
          <a:xfrm>
            <a:off x="685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3" name="Text Box 74"/>
          <p:cNvSpPr txBox="1">
            <a:spLocks noChangeArrowheads="1"/>
          </p:cNvSpPr>
          <p:nvPr/>
        </p:nvSpPr>
        <p:spPr bwMode="auto">
          <a:xfrm>
            <a:off x="1828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3094" name="Text Box 75"/>
          <p:cNvSpPr txBox="1">
            <a:spLocks noChangeArrowheads="1"/>
          </p:cNvSpPr>
          <p:nvPr/>
        </p:nvSpPr>
        <p:spPr bwMode="auto">
          <a:xfrm>
            <a:off x="2971800" y="44958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685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3" name="Text Box 77"/>
          <p:cNvSpPr txBox="1">
            <a:spLocks noChangeArrowheads="1"/>
          </p:cNvSpPr>
          <p:nvPr/>
        </p:nvSpPr>
        <p:spPr bwMode="auto">
          <a:xfrm>
            <a:off x="1828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4" name="Text Box 78"/>
          <p:cNvSpPr txBox="1">
            <a:spLocks noChangeArrowheads="1"/>
          </p:cNvSpPr>
          <p:nvPr/>
        </p:nvSpPr>
        <p:spPr bwMode="auto">
          <a:xfrm>
            <a:off x="2971800" y="2895600"/>
            <a:ext cx="990600" cy="338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4175" name="Text Box 79"/>
          <p:cNvSpPr txBox="1">
            <a:spLocks noChangeArrowheads="1"/>
          </p:cNvSpPr>
          <p:nvPr/>
        </p:nvSpPr>
        <p:spPr bwMode="auto">
          <a:xfrm>
            <a:off x="533400" y="1828800"/>
            <a:ext cx="838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   So sánh giá trị của hai biểu thức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(a x b) x c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000" b="1">
                <a:solidFill>
                  <a:srgbClr val="FF6600"/>
                </a:solidFill>
                <a:latin typeface="Arial" charset="0"/>
              </a:rPr>
              <a:t>a x (b x c)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trong bảng sau:</a:t>
            </a:r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2514600" y="5334000"/>
            <a:ext cx="491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(a x b) x c     a x (b x c).</a:t>
            </a:r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4724400" y="5334000"/>
            <a:ext cx="33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4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" grpId="0" autoUpdateAnimBg="0"/>
      <p:bldP spid="4127" grpId="0" autoUpdateAnimBg="0"/>
      <p:bldP spid="4128" grpId="0" autoUpdateAnimBg="0"/>
      <p:bldP spid="4129" grpId="0" autoUpdateAnimBg="0"/>
      <p:bldP spid="4132" grpId="0" autoUpdateAnimBg="0"/>
      <p:bldP spid="4134" grpId="0" animBg="1"/>
      <p:bldP spid="4138" grpId="0"/>
      <p:bldP spid="4139" grpId="0"/>
      <p:bldP spid="4140" grpId="0" animBg="1"/>
      <p:bldP spid="4141" grpId="0" animBg="1"/>
      <p:bldP spid="4142" grpId="0" animBg="1"/>
      <p:bldP spid="4164" grpId="0" animBg="1"/>
      <p:bldP spid="4165" grpId="0" animBg="1"/>
      <p:bldP spid="4166" grpId="0" animBg="1"/>
      <p:bldP spid="4167" grpId="0" animBg="1"/>
      <p:bldP spid="4168" grpId="0" animBg="1"/>
      <p:bldP spid="4172" grpId="0" animBg="1"/>
      <p:bldP spid="4173" grpId="0" animBg="1"/>
      <p:bldP spid="4174" grpId="0" animBg="1"/>
      <p:bldP spid="4175" grpId="0" autoUpdateAnimBg="0"/>
      <p:bldP spid="4176" grpId="0"/>
      <p:bldP spid="4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1828800"/>
            <a:ext cx="3048000" cy="914400"/>
            <a:chOff x="96" y="144"/>
            <a:chExt cx="2016" cy="576"/>
          </a:xfrm>
        </p:grpSpPr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4112" name="Text Box 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1</a:t>
              </a:r>
            </a:p>
          </p:txBody>
        </p:sp>
      </p:grp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743200" y="19812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Arial" charset="0"/>
              </a:rPr>
              <a:t>Tính bằng hai cách (theo mẫu):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914400" y="2514600"/>
            <a:ext cx="6705600" cy="1371600"/>
            <a:chOff x="384" y="576"/>
            <a:chExt cx="4224" cy="864"/>
          </a:xfrm>
        </p:grpSpPr>
        <p:sp>
          <p:nvSpPr>
            <p:cNvPr id="4108" name="Text Box 9"/>
            <p:cNvSpPr txBox="1">
              <a:spLocks noChangeArrowheads="1"/>
            </p:cNvSpPr>
            <p:nvPr/>
          </p:nvSpPr>
          <p:spPr bwMode="auto">
            <a:xfrm>
              <a:off x="1536" y="576"/>
              <a:ext cx="2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Mẫu</a:t>
              </a:r>
              <a:r>
                <a:rPr lang="en-US" sz="2400" b="1" i="1">
                  <a:solidFill>
                    <a:srgbClr val="006600"/>
                  </a:solidFill>
                  <a:latin typeface="Arial" charset="0"/>
                </a:rPr>
                <a:t>: 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2 x 5 x 4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?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  <p:sp>
          <p:nvSpPr>
            <p:cNvPr id="4109" name="Text Box 10"/>
            <p:cNvSpPr txBox="1">
              <a:spLocks noChangeArrowheads="1"/>
            </p:cNvSpPr>
            <p:nvPr/>
          </p:nvSpPr>
          <p:spPr bwMode="auto">
            <a:xfrm>
              <a:off x="384" y="864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Cách 1</a:t>
              </a:r>
              <a:r>
                <a:rPr lang="en-US" sz="2400" b="1" i="1">
                  <a:solidFill>
                    <a:srgbClr val="006600"/>
                  </a:solidFill>
                  <a:latin typeface="Arial" charset="0"/>
                </a:rPr>
                <a:t>: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2 x 5 x 4 = (2 x 5) x 4 = 10 x 4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40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  <p:sp>
          <p:nvSpPr>
            <p:cNvPr id="4110" name="Text Box 11"/>
            <p:cNvSpPr txBox="1">
              <a:spLocks noChangeArrowheads="1"/>
            </p:cNvSpPr>
            <p:nvPr/>
          </p:nvSpPr>
          <p:spPr bwMode="auto">
            <a:xfrm>
              <a:off x="384" y="1152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 i="1" u="sng">
                  <a:solidFill>
                    <a:srgbClr val="FF6600"/>
                  </a:solidFill>
                  <a:latin typeface="Arial" charset="0"/>
                </a:rPr>
                <a:t>Cách 2</a:t>
              </a:r>
              <a:r>
                <a:rPr lang="en-US" sz="2400" b="1" i="1">
                  <a:solidFill>
                    <a:srgbClr val="008000"/>
                  </a:solidFill>
                  <a:latin typeface="Arial" charset="0"/>
                </a:rPr>
                <a:t>:</a:t>
              </a:r>
              <a:r>
                <a:rPr lang="en-US" sz="2400">
                  <a:solidFill>
                    <a:srgbClr val="0080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8000"/>
                  </a:solidFill>
                  <a:latin typeface="Arial" charset="0"/>
                </a:rPr>
                <a:t>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2 x 5 x 4 = 2 x (5 x 4) = 2 x 20 = </a:t>
              </a:r>
              <a:r>
                <a:rPr lang="en-US" sz="2400" b="1">
                  <a:solidFill>
                    <a:srgbClr val="FF0000"/>
                  </a:solidFill>
                  <a:latin typeface="Arial" charset="0"/>
                </a:rPr>
                <a:t>40</a:t>
              </a:r>
              <a:endParaRPr lang="en-US" sz="2400" b="1" i="1">
                <a:solidFill>
                  <a:srgbClr val="006600"/>
                </a:solidFill>
                <a:latin typeface="Arial" charset="0"/>
              </a:endParaRPr>
            </a:p>
          </p:txBody>
        </p:sp>
      </p:grp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86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a,   4 x 5 x 3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28600" y="5334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b,   5 x 2 x 7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914400" y="4419600"/>
            <a:ext cx="670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 dirty="0" err="1">
                <a:solidFill>
                  <a:srgbClr val="FF6600"/>
                </a:solidFill>
                <a:latin typeface="Arial" charset="0"/>
              </a:rPr>
              <a:t>Cách</a:t>
            </a:r>
            <a:r>
              <a:rPr lang="en-US" sz="2400" b="1" i="1" u="sng" dirty="0">
                <a:solidFill>
                  <a:srgbClr val="FF6600"/>
                </a:solidFill>
                <a:latin typeface="Arial" charset="0"/>
              </a:rPr>
              <a:t> 1</a:t>
            </a:r>
            <a:r>
              <a:rPr lang="en-US" sz="2400" b="1" i="1" dirty="0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Arial" charset="0"/>
              </a:rPr>
              <a:t> 4 x 5 x 3 = (4 x 5) x 3 = 20 x 3 =</a:t>
            </a:r>
            <a:r>
              <a:rPr lang="en-US" sz="24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60</a:t>
            </a:r>
            <a:endParaRPr lang="en-US" sz="2400" b="1" i="1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942534" y="4967289"/>
            <a:ext cx="65250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 dirty="0" err="1">
                <a:solidFill>
                  <a:srgbClr val="FF6600"/>
                </a:solidFill>
                <a:latin typeface="Arial" charset="0"/>
              </a:rPr>
              <a:t>Cách</a:t>
            </a:r>
            <a:r>
              <a:rPr lang="en-US" sz="2400" b="1" i="1" u="sng" dirty="0">
                <a:solidFill>
                  <a:srgbClr val="FF6600"/>
                </a:solidFill>
                <a:latin typeface="Arial" charset="0"/>
              </a:rPr>
              <a:t> 2</a:t>
            </a:r>
            <a:r>
              <a:rPr lang="en-US" sz="2400" b="1" i="1" dirty="0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Arial" charset="0"/>
              </a:rPr>
              <a:t> 4 x 5 x 3 = 4 x (5 x 3) = 4 x 15 =</a:t>
            </a:r>
            <a:r>
              <a:rPr lang="en-US" sz="24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60</a:t>
            </a:r>
            <a:endParaRPr lang="en-US" sz="2400" b="1" i="1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914399" y="5867400"/>
            <a:ext cx="65531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 dirty="0" err="1">
                <a:solidFill>
                  <a:srgbClr val="FF6600"/>
                </a:solidFill>
                <a:latin typeface="Arial" charset="0"/>
              </a:rPr>
              <a:t>Cách</a:t>
            </a:r>
            <a:r>
              <a:rPr lang="en-US" sz="2400" b="1" i="1" u="sng" dirty="0">
                <a:solidFill>
                  <a:srgbClr val="FF6600"/>
                </a:solidFill>
                <a:latin typeface="Arial" charset="0"/>
              </a:rPr>
              <a:t> 1</a:t>
            </a:r>
            <a:r>
              <a:rPr lang="en-US" sz="2400" b="1" i="1" dirty="0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Arial" charset="0"/>
              </a:rPr>
              <a:t> 5 x 2 x 7 = (5 x 2) x 7 = 10 x 7 =</a:t>
            </a:r>
            <a:r>
              <a:rPr lang="en-US" sz="2400" b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70</a:t>
            </a:r>
            <a:endParaRPr lang="en-US" sz="2400" b="1" i="1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914400" y="6338888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u="sng">
                <a:solidFill>
                  <a:srgbClr val="FF6600"/>
                </a:solidFill>
                <a:latin typeface="Arial" charset="0"/>
              </a:rPr>
              <a:t>Cách 2</a:t>
            </a:r>
            <a:r>
              <a:rPr lang="en-US" sz="2400" b="1" i="1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5 x 2 x 7 = 5 x (2 x 7) = 5 x 14 =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70</a:t>
            </a:r>
            <a:endParaRPr lang="en-US" sz="2400" b="1" i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4107" name="Text Box 19"/>
          <p:cNvSpPr txBox="1">
            <a:spLocks noChangeArrowheads="1"/>
          </p:cNvSpPr>
          <p:nvPr/>
        </p:nvSpPr>
        <p:spPr bwMode="auto">
          <a:xfrm>
            <a:off x="990600" y="96838"/>
            <a:ext cx="7391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003366"/>
                </a:solidFill>
                <a:latin typeface="+mn-lt"/>
              </a:rPr>
              <a:t>Toán</a:t>
            </a:r>
            <a:endParaRPr lang="en-US" b="1" u="sng" dirty="0">
              <a:solidFill>
                <a:srgbClr val="003366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  <p:bldP spid="6156" grpId="0" autoUpdateAnimBg="0"/>
      <p:bldP spid="6157" grpId="0" autoUpdateAnimBg="0"/>
      <p:bldP spid="6158" grpId="0" autoUpdateAnimBg="0"/>
      <p:bldP spid="6159" grpId="0" autoUpdateAnimBg="0"/>
      <p:bldP spid="6160" grpId="0" autoUpdateAnimBg="0"/>
      <p:bldP spid="61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414932" y="2276693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 dirty="0" err="1">
                <a:latin typeface="Arial" charset="0"/>
              </a:rPr>
              <a:t>Tính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bằng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cách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thuận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tiện</a:t>
            </a:r>
            <a:r>
              <a:rPr lang="en-US" b="1" i="1" dirty="0">
                <a:latin typeface="Arial" charset="0"/>
              </a:rPr>
              <a:t> </a:t>
            </a:r>
            <a:r>
              <a:rPr lang="en-US" b="1" i="1" dirty="0" err="1">
                <a:latin typeface="Arial" charset="0"/>
              </a:rPr>
              <a:t>nhất</a:t>
            </a:r>
            <a:r>
              <a:rPr lang="en-US" b="1" i="1" dirty="0">
                <a:latin typeface="Arial" charset="0"/>
              </a:rPr>
              <a:t>: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" y="3429000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solidFill>
                  <a:srgbClr val="000099"/>
                </a:solidFill>
                <a:latin typeface="Arial" charset="0"/>
              </a:rPr>
              <a:t>a,    13 x 5 x 2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62000" y="4038600"/>
            <a:ext cx="2971800" cy="1524000"/>
            <a:chOff x="480" y="1728"/>
            <a:chExt cx="1872" cy="960"/>
          </a:xfrm>
        </p:grpSpPr>
        <p:sp>
          <p:nvSpPr>
            <p:cNvPr id="5134" name="Text Box 9"/>
            <p:cNvSpPr txBox="1">
              <a:spLocks noChangeArrowheads="1"/>
            </p:cNvSpPr>
            <p:nvPr/>
          </p:nvSpPr>
          <p:spPr bwMode="auto">
            <a:xfrm>
              <a:off x="480" y="1728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13 x (5 x 2)</a:t>
              </a:r>
            </a:p>
          </p:txBody>
        </p:sp>
        <p:sp>
          <p:nvSpPr>
            <p:cNvPr id="5135" name="Text Box 10"/>
            <p:cNvSpPr txBox="1">
              <a:spLocks noChangeArrowheads="1"/>
            </p:cNvSpPr>
            <p:nvPr/>
          </p:nvSpPr>
          <p:spPr bwMode="auto">
            <a:xfrm>
              <a:off x="480" y="2025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13 x    10</a:t>
              </a:r>
            </a:p>
          </p:txBody>
        </p:sp>
        <p:sp>
          <p:nvSpPr>
            <p:cNvPr id="5136" name="Text Box 11"/>
            <p:cNvSpPr txBox="1">
              <a:spLocks noChangeArrowheads="1"/>
            </p:cNvSpPr>
            <p:nvPr/>
          </p:nvSpPr>
          <p:spPr bwMode="auto">
            <a:xfrm>
              <a:off x="480" y="2361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   130</a:t>
              </a:r>
            </a:p>
          </p:txBody>
        </p:sp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05400" y="3429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b,     5 x 9 x 3 x 2 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486400" y="4025900"/>
            <a:ext cx="3200400" cy="1524000"/>
            <a:chOff x="3264" y="3072"/>
            <a:chExt cx="2016" cy="960"/>
          </a:xfrm>
        </p:grpSpPr>
        <p:sp>
          <p:nvSpPr>
            <p:cNvPr id="5131" name="Text Box 20"/>
            <p:cNvSpPr txBox="1">
              <a:spLocks noChangeArrowheads="1"/>
            </p:cNvSpPr>
            <p:nvPr/>
          </p:nvSpPr>
          <p:spPr bwMode="auto">
            <a:xfrm>
              <a:off x="3264" y="3072"/>
              <a:ext cx="20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(5 x 2) x (9 x 3)</a:t>
              </a:r>
            </a:p>
          </p:txBody>
        </p:sp>
        <p:sp>
          <p:nvSpPr>
            <p:cNvPr id="5132" name="Text Box 21"/>
            <p:cNvSpPr txBox="1">
              <a:spLocks noChangeArrowheads="1"/>
            </p:cNvSpPr>
            <p:nvPr/>
          </p:nvSpPr>
          <p:spPr bwMode="auto">
            <a:xfrm>
              <a:off x="3264" y="3369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 dirty="0">
                  <a:solidFill>
                    <a:srgbClr val="FF6600"/>
                  </a:solidFill>
                  <a:latin typeface="Arial" charset="0"/>
                </a:rPr>
                <a:t>=     10     x    27</a:t>
              </a:r>
            </a:p>
          </p:txBody>
        </p:sp>
        <p:sp>
          <p:nvSpPr>
            <p:cNvPr id="5133" name="Text Box 22"/>
            <p:cNvSpPr txBox="1">
              <a:spLocks noChangeArrowheads="1"/>
            </p:cNvSpPr>
            <p:nvPr/>
          </p:nvSpPr>
          <p:spPr bwMode="auto">
            <a:xfrm>
              <a:off x="3264" y="3705"/>
              <a:ext cx="18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FF6600"/>
                  </a:solidFill>
                  <a:latin typeface="Arial" charset="0"/>
                </a:rPr>
                <a:t>=            270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81000" y="2133600"/>
            <a:ext cx="3048000" cy="914400"/>
            <a:chOff x="96" y="144"/>
            <a:chExt cx="2016" cy="576"/>
          </a:xfrm>
        </p:grpSpPr>
        <p:sp>
          <p:nvSpPr>
            <p:cNvPr id="7196" name="AutoShape 28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5130" name="Text Box 29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2</a:t>
              </a:r>
            </a:p>
          </p:txBody>
        </p:sp>
      </p:grpSp>
      <p:sp>
        <p:nvSpPr>
          <p:cNvPr id="5128" name="Text Box 30"/>
          <p:cNvSpPr txBox="1">
            <a:spLocks noChangeArrowheads="1"/>
          </p:cNvSpPr>
          <p:nvPr/>
        </p:nvSpPr>
        <p:spPr bwMode="auto">
          <a:xfrm>
            <a:off x="990600" y="96838"/>
            <a:ext cx="7391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003366"/>
                </a:solidFill>
                <a:latin typeface="+mj-lt"/>
              </a:rPr>
              <a:t>Toán</a:t>
            </a:r>
            <a:endParaRPr lang="en-US" b="1" u="sng" dirty="0">
              <a:solidFill>
                <a:srgbClr val="003366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utoUpdateAnimBg="0"/>
      <p:bldP spid="7175" grpId="0" autoUpdateAnimBg="0"/>
      <p:bldP spid="71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FF"/>
            </a:gs>
            <a:gs pos="100000">
              <a:srgbClr val="0000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7200" y="278765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</a:rPr>
              <a:t>    Khi nhân một tích hai số với số thứ ba, ta có thể nhân số thứ nhất với tích của số thứ hai và số thứ ba.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667000" y="3810000"/>
            <a:ext cx="4419600" cy="609600"/>
            <a:chOff x="1680" y="2400"/>
            <a:chExt cx="2784" cy="384"/>
          </a:xfrm>
        </p:grpSpPr>
        <p:sp>
          <p:nvSpPr>
            <p:cNvPr id="6150" name="Text Box 7"/>
            <p:cNvSpPr txBox="1">
              <a:spLocks noChangeArrowheads="1"/>
            </p:cNvSpPr>
            <p:nvPr/>
          </p:nvSpPr>
          <p:spPr bwMode="auto">
            <a:xfrm>
              <a:off x="1680" y="2448"/>
              <a:ext cx="27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  <a:latin typeface="Arial" charset="0"/>
                </a:rPr>
                <a:t>(a x b) x c = a x (b x c)</a:t>
              </a:r>
            </a:p>
          </p:txBody>
        </p:sp>
        <p:sp>
          <p:nvSpPr>
            <p:cNvPr id="6151" name="Rectangle 8"/>
            <p:cNvSpPr>
              <a:spLocks noChangeArrowheads="1"/>
            </p:cNvSpPr>
            <p:nvPr/>
          </p:nvSpPr>
          <p:spPr bwMode="auto">
            <a:xfrm>
              <a:off x="1680" y="2400"/>
              <a:ext cx="2592" cy="38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  <a:latin typeface="Arial" charset="0"/>
              </a:endParaRPr>
            </a:p>
          </p:txBody>
        </p:sp>
      </p:grp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990600" y="304800"/>
            <a:ext cx="7391400" cy="11695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003366"/>
                </a:solidFill>
                <a:latin typeface="+mj-lt"/>
              </a:rPr>
              <a:t>Toán</a:t>
            </a:r>
            <a:endParaRPr lang="en-US" b="1" u="sng" dirty="0">
              <a:solidFill>
                <a:srgbClr val="003366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TÍNH CHẤT KẾT HỢP CỦA PHÉP NHÂN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295400" y="5334000"/>
            <a:ext cx="6553200" cy="12509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Arial" charset="0"/>
              </a:rPr>
              <a:t>Tính bằng cách thuận tiện nhất: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5 x 4 x 2 x 7 x 25</a:t>
            </a:r>
          </a:p>
        </p:txBody>
      </p:sp>
    </p:spTree>
    <p:custDataLst>
      <p:tags r:id="rId1"/>
    </p:custDataLst>
  </p:cSld>
  <p:clrMapOvr>
    <a:masterClrMapping/>
  </p:clrMapOvr>
  <p:transition advTm="131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6" grpId="0" animBg="1"/>
      <p:bldP spid="1127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819400" y="1752600"/>
            <a:ext cx="6172200" cy="92392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800" b="1" i="1">
                <a:solidFill>
                  <a:srgbClr val="6600CC"/>
                </a:solidFill>
                <a:latin typeface="Arial" charset="0"/>
              </a:rPr>
              <a:t> 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Có 8 phòng học, mỗi phòng học có 15 bộ bàn ghế, mỗi bộ bàn ghế có 2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học. Hỏi có tất cả bao nhiêu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 ?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200400" y="44196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u="sng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u="sng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752600" y="4876800"/>
            <a:ext cx="601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Số học sinh của mỗi phòng là: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514600" y="5257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2 x 15 = 30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(học sinh)</a:t>
            </a:r>
            <a:endParaRPr lang="en-US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810000" y="6400800"/>
            <a:ext cx="342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 u="sng" dirty="0" err="1">
                <a:solidFill>
                  <a:srgbClr val="000099"/>
                </a:solidFill>
                <a:latin typeface="Arial" charset="0"/>
              </a:rPr>
              <a:t>Đáp</a:t>
            </a:r>
            <a:r>
              <a:rPr lang="en-US" sz="1800" b="1" i="1" u="sng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1800" b="1" i="1" u="sng" dirty="0" err="1">
                <a:solidFill>
                  <a:srgbClr val="000099"/>
                </a:solidFill>
                <a:latin typeface="Arial" charset="0"/>
              </a:rPr>
              <a:t>số</a:t>
            </a:r>
            <a:r>
              <a:rPr lang="en-US" sz="1800" b="1" i="1" dirty="0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1800" b="1" i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240</a:t>
            </a:r>
            <a:r>
              <a:rPr lang="en-US" sz="1800" b="1" i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0099"/>
                </a:solidFill>
                <a:latin typeface="Arial" charset="0"/>
              </a:rPr>
              <a:t>học</a:t>
            </a:r>
            <a:r>
              <a:rPr lang="en-US" sz="1800" b="1" i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0099"/>
                </a:solidFill>
                <a:latin typeface="Arial" charset="0"/>
              </a:rPr>
              <a:t>sinh</a:t>
            </a:r>
            <a:r>
              <a:rPr lang="en-US" sz="1800" b="1" i="1" dirty="0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676400" y="5638800"/>
            <a:ext cx="609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Số học sinh </a:t>
            </a:r>
            <a:r>
              <a:rPr lang="vi-VN" sz="18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ang ngồi học là: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514600" y="6019800"/>
            <a:ext cx="441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30 x 8 = 240 </a:t>
            </a:r>
            <a:r>
              <a:rPr lang="en-US" sz="1800" b="1" i="1">
                <a:solidFill>
                  <a:srgbClr val="000099"/>
                </a:solidFill>
                <a:latin typeface="Arial" charset="0"/>
              </a:rPr>
              <a:t>(học sinh)</a:t>
            </a:r>
            <a:endParaRPr lang="en-US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0" y="28956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u="sng">
                <a:solidFill>
                  <a:srgbClr val="990000"/>
                </a:solidFill>
                <a:latin typeface="Arial" charset="0"/>
              </a:rPr>
              <a:t>TÓM TẮT: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828800" y="28956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Có:                         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8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phòng học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752600" y="3276600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Mỗi phòng có:       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15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bộ bàn ghế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752600" y="3657600"/>
            <a:ext cx="396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Mỗi bộ bàn ghế có: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 học sinh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1752600" y="40386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 i="1" dirty="0" err="1">
                <a:solidFill>
                  <a:srgbClr val="006600"/>
                </a:solidFill>
                <a:latin typeface="Arial" charset="0"/>
              </a:rPr>
              <a:t>Có</a:t>
            </a:r>
            <a:r>
              <a:rPr lang="en-US" sz="18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6600"/>
                </a:solidFill>
                <a:latin typeface="Arial" charset="0"/>
              </a:rPr>
              <a:t>tất</a:t>
            </a:r>
            <a:r>
              <a:rPr lang="en-US" sz="18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6600"/>
                </a:solidFill>
                <a:latin typeface="Arial" charset="0"/>
              </a:rPr>
              <a:t>cả</a:t>
            </a:r>
            <a:r>
              <a:rPr lang="en-US" sz="1800" b="1" i="1" dirty="0">
                <a:solidFill>
                  <a:srgbClr val="008000"/>
                </a:solidFill>
                <a:latin typeface="Arial" charset="0"/>
              </a:rPr>
              <a:t>:               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…</a:t>
            </a:r>
            <a:r>
              <a:rPr lang="en-US" sz="18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6600"/>
                </a:solidFill>
                <a:latin typeface="Arial" charset="0"/>
              </a:rPr>
              <a:t>học</a:t>
            </a:r>
            <a:r>
              <a:rPr lang="en-US" sz="18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1800" b="1" i="1" dirty="0" err="1">
                <a:solidFill>
                  <a:srgbClr val="006600"/>
                </a:solidFill>
                <a:latin typeface="Arial" charset="0"/>
              </a:rPr>
              <a:t>sinh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990600" y="96838"/>
            <a:ext cx="7391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 i="1" dirty="0">
              <a:solidFill>
                <a:srgbClr val="0033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003366"/>
                </a:solidFill>
                <a:latin typeface="+mj-lt"/>
              </a:rPr>
              <a:t>Toán</a:t>
            </a:r>
            <a:endParaRPr lang="en-US" sz="2400" b="1" u="sng" dirty="0">
              <a:solidFill>
                <a:srgbClr val="003366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+mn-lt"/>
              </a:rPr>
              <a:t>TÍNH CHẤT KẾT HỢP CỦA PHÉP NHÂN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-22225" y="1598613"/>
            <a:ext cx="3048000" cy="914400"/>
            <a:chOff x="96" y="144"/>
            <a:chExt cx="2016" cy="576"/>
          </a:xfrm>
        </p:grpSpPr>
        <p:sp>
          <p:nvSpPr>
            <p:cNvPr id="23568" name="AutoShape 1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Arial"/>
              </a:endParaRPr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b="1">
                  <a:solidFill>
                    <a:srgbClr val="00FF00"/>
                  </a:solidFill>
                  <a:latin typeface="Arial" charset="0"/>
                </a:rPr>
                <a:t>BÀI 3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 autoUpdateAnimBg="0"/>
      <p:bldP spid="23555" grpId="0" autoUpdateAnimBg="0"/>
      <p:bldP spid="23556" grpId="0" autoUpdateAnimBg="0"/>
      <p:bldP spid="23557" grpId="0" autoUpdateAnimBg="0"/>
      <p:bldP spid="23558" grpId="0" autoUpdateAnimBg="0"/>
      <p:bldP spid="23559" grpId="0" autoUpdateAnimBg="0"/>
      <p:bldP spid="23560" grpId="0" autoUpdateAnimBg="0"/>
      <p:bldP spid="23561" grpId="0" autoUpdateAnimBg="0"/>
      <p:bldP spid="23562" grpId="0" autoUpdateAnimBg="0"/>
      <p:bldP spid="23563" grpId="0" autoUpdateAnimBg="0"/>
      <p:bldP spid="23564" grpId="0" autoUpdateAnimBg="0"/>
      <p:bldP spid="2356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latin typeface="Arial"/>
            </a:endParaRPr>
          </a:p>
        </p:txBody>
      </p:sp>
      <p:pic>
        <p:nvPicPr>
          <p:cNvPr id="21507" name="Picture 4" descr="anim240x320_159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" name="Text Box 20">
            <a:extLst>
              <a:ext uri="{FF2B5EF4-FFF2-40B4-BE49-F238E27FC236}">
                <a16:creationId xmlns:a16="http://schemas.microsoft.com/office/drawing/2014/main" xmlns="" id="{4B40A3F6-7D68-2BD8-AB1B-6DF1B98E7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889125"/>
            <a:ext cx="4800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FFFF00"/>
                </a:solidFill>
                <a:latin typeface="Arial" charset="0"/>
              </a:rPr>
              <a:t>TIẾT HỌC KẾT THÚC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1|0.9|0.5|0.3|0.3|0.4|0.3|0.3|0.3|0.4|2|0.8|3.2|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4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8|0.4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9|6.5|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640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Default Design</vt:lpstr>
      <vt:lpstr>Slit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55 PHO CHUA BOC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Admin</cp:lastModifiedBy>
  <cp:revision>34</cp:revision>
  <dcterms:created xsi:type="dcterms:W3CDTF">1980-12-27T01:14:33Z</dcterms:created>
  <dcterms:modified xsi:type="dcterms:W3CDTF">2022-11-01T01:26:58Z</dcterms:modified>
</cp:coreProperties>
</file>